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8" r:id="rId4"/>
    <p:sldId id="414" r:id="rId5"/>
    <p:sldId id="427" r:id="rId6"/>
    <p:sldId id="415" r:id="rId7"/>
    <p:sldId id="429" r:id="rId8"/>
    <p:sldId id="430" r:id="rId9"/>
    <p:sldId id="432" r:id="rId10"/>
    <p:sldId id="431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  <p15:guide id="3" pos="4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 varScale="1">
        <p:scale>
          <a:sx n="107" d="100"/>
          <a:sy n="107" d="100"/>
        </p:scale>
        <p:origin x="78" y="114"/>
      </p:cViewPr>
      <p:guideLst>
        <p:guide orient="horz" pos="2160"/>
        <p:guide pos="3858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579" y="1933130"/>
            <a:ext cx="5355771" cy="3334381"/>
            <a:chOff x="3433579" y="1933130"/>
            <a:chExt cx="5355771" cy="333438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579" y="246625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32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الخليفة أبو بكر الصدّيق</a:t>
              </a:r>
            </a:p>
            <a:p>
              <a:pPr algn="ctr"/>
              <a:r>
                <a:rPr lang="ar-SY" sz="32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 رضي الله عنه</a:t>
              </a:r>
              <a:endParaRPr lang="en-US" sz="32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0814" y="1933130"/>
            <a:ext cx="5355771" cy="3338816"/>
            <a:chOff x="3430814" y="1933130"/>
            <a:chExt cx="5355771" cy="33388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0814" y="24706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0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2437" y="298260"/>
            <a:ext cx="972682" cy="31224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2753" y="506741"/>
            <a:ext cx="1094853" cy="2365989"/>
            <a:chOff x="1111218" y="208412"/>
            <a:chExt cx="1094853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1218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67407" y="208412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48200" y="258923"/>
            <a:ext cx="4782031" cy="602660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172697"/>
              <a:ext cx="1757652" cy="68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الخليفة أبو بكر الصدّيق  رضي الله عنه</a:t>
              </a: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2854042" y="4370685"/>
            <a:ext cx="4188891" cy="1480457"/>
            <a:chOff x="3447142" y="1248229"/>
            <a:chExt cx="5297715" cy="1872343"/>
          </a:xfrm>
        </p:grpSpPr>
        <p:sp>
          <p:nvSpPr>
            <p:cNvPr id="17" name="Freeform: Shape 35">
              <a:extLst>
                <a:ext uri="{FF2B5EF4-FFF2-40B4-BE49-F238E27FC236}">
                  <a16:creationId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3679871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679871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4360218" y="1476377"/>
              <a:ext cx="4256145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واجه بعض القبائل الممتنعة </a:t>
              </a:r>
              <a:r>
                <a:rPr lang="ar-SY" sz="1600" b="1" dirty="0">
                  <a:latin typeface="Oswald" panose="02000503000000000000" pitchFamily="2" charset="0"/>
                </a:rPr>
                <a:t>عن تأدية الزكاة ,</a:t>
              </a:r>
            </a:p>
            <a:p>
              <a:pPr algn="r"/>
              <a:r>
                <a:rPr lang="ar-SY" sz="1600" b="1" dirty="0">
                  <a:latin typeface="Oswald" panose="02000503000000000000" pitchFamily="2" charset="0"/>
                </a:rPr>
                <a:t> و من ادَّعى النبوّة بعد وفاة النبي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 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122953" y="4379639"/>
            <a:ext cx="4214947" cy="1480457"/>
            <a:chOff x="3447142" y="1248229"/>
            <a:chExt cx="5330670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3685289" y="1505858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685289" y="1617990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4306660" y="1720269"/>
              <a:ext cx="4471152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توفي رضي الله عنه في المدينة المنوّرة عام 13هـ</a:t>
              </a:r>
              <a:endParaRPr lang="en-US" sz="16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4290599" y="2211638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20">
            <a:extLst>
              <a:ext uri="{FF2B5EF4-FFF2-40B4-BE49-F238E27FC236}">
                <a16:creationId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4492173" y="3326150"/>
            <a:ext cx="4188890" cy="1480457"/>
            <a:chOff x="3447142" y="1248229"/>
            <a:chExt cx="5297715" cy="1872343"/>
          </a:xfrm>
        </p:grpSpPr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DF8F237E-DAED-4EF3-BDC8-C729775B3010}"/>
                </a:ext>
              </a:extLst>
            </p:cNvPr>
            <p:cNvSpPr/>
            <p:nvPr/>
          </p:nvSpPr>
          <p:spPr>
            <a:xfrm>
              <a:off x="3683330" y="1505858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644470" y="1617990"/>
              <a:ext cx="74748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4430815" y="1493155"/>
              <a:ext cx="4276525" cy="97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بويع أبو بكر الصديق </a:t>
              </a:r>
              <a:r>
                <a:rPr lang="ar-SY" sz="1600" b="1" dirty="0">
                  <a:latin typeface="Oswald" panose="02000503000000000000" pitchFamily="2" charset="0"/>
                </a:rPr>
                <a:t>رضي الله عليه و سلّم في سقيفة بني ساعدة بعد وفاة النبي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</a:rPr>
                <a:t>ﷺ 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  <a:p>
              <a:pPr algn="r"/>
              <a:endParaRPr lang="en-US" sz="1200" dirty="0">
                <a:solidFill>
                  <a:srgbClr val="FF99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2879998" y="2293339"/>
            <a:ext cx="4188890" cy="1480457"/>
            <a:chOff x="3447142" y="1248229"/>
            <a:chExt cx="5297715" cy="1872343"/>
          </a:xfrm>
        </p:grpSpPr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647044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647044" y="1494670"/>
              <a:ext cx="63997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4787146" y="1365017"/>
              <a:ext cx="3591953" cy="108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هو أول الخلفاء الراشدين </a:t>
              </a:r>
            </a:p>
            <a:p>
              <a:pPr algn="ctr"/>
              <a:r>
                <a:rPr lang="ar-SY" sz="1600" b="1" dirty="0">
                  <a:latin typeface="Oswald" panose="02000503000000000000" pitchFamily="2" charset="0"/>
                </a:rPr>
                <a:t>تولّى أمر المسلمين بعد وفاة الرسول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104400" y="2293124"/>
            <a:ext cx="4271603" cy="1480457"/>
            <a:chOff x="3423678" y="1248229"/>
            <a:chExt cx="5402324" cy="1872343"/>
          </a:xfrm>
        </p:grpSpPr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423678" y="1458236"/>
              <a:ext cx="635353" cy="6353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23678" y="1444333"/>
              <a:ext cx="63535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" name="TextBox 32">
              <a:extLst>
                <a:ext uri="{FF2B5EF4-FFF2-40B4-BE49-F238E27FC236}">
                  <a16:creationId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685288" y="1393941"/>
              <a:ext cx="5076466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اسمه : عبد الله بن قحافة , </a:t>
              </a:r>
              <a:r>
                <a:rPr lang="ar-SY" sz="1600" b="1" dirty="0"/>
                <a:t>من قريش , و يُلقّب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بالصدّيق </a:t>
              </a:r>
            </a:p>
          </p:txBody>
        </p: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3904342" y="1722434"/>
              <a:ext cx="4921660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 لكونه صدق الرسول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latin typeface="Oswald" panose="02000503000000000000" pitchFamily="2" charset="0"/>
                </a:rPr>
                <a:t>في خبر الإسراء و المِعراج و في كلِّ أمرٍ أتى به</a:t>
              </a:r>
              <a:r>
                <a:rPr lang="ar-SY" sz="1600" b="1" dirty="0"/>
                <a:t>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DAE1E1-0DFB-4CB0-9538-0B994668189C}"/>
              </a:ext>
            </a:extLst>
          </p:cNvPr>
          <p:cNvSpPr txBox="1"/>
          <p:nvPr/>
        </p:nvSpPr>
        <p:spPr>
          <a:xfrm>
            <a:off x="1854926" y="2664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F14081-1E27-4868-B60E-F8ED10F1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83" y="1890479"/>
            <a:ext cx="12119302" cy="4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7725" y="264135"/>
            <a:ext cx="961210" cy="30491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44933" y="403667"/>
            <a:ext cx="1188593" cy="2365989"/>
            <a:chOff x="1037789" y="335569"/>
            <a:chExt cx="1188593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3778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85" l="2663" r="97929">
                        <a14:foregroundMark x1="88067" y1="40615" x2="72387" y2="70769"/>
                        <a14:foregroundMark x1="82051" y1="39385" x2="82051" y2="28000"/>
                        <a14:foregroundMark x1="51578" y1="41231" x2="47140" y2="77538"/>
                        <a14:foregroundMark x1="50296" y1="33231" x2="50099" y2="29231"/>
                        <a14:foregroundMark x1="29783" y1="49846" x2="14398" y2="74769"/>
                        <a14:foregroundMark x1="17160" y1="38769" x2="17554" y2="27385"/>
                        <a14:backgroundMark x1="65779" y1="38769" x2="65779" y2="49231"/>
                        <a14:backgroundMark x1="40927" y1="28615" x2="35996" y2="2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700" y="1445025"/>
            <a:ext cx="8163991" cy="261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165600" y="224378"/>
            <a:ext cx="4870352" cy="604871"/>
            <a:chOff x="5166610" y="157026"/>
            <a:chExt cx="1858780" cy="920539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77345"/>
              <a:ext cx="165652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بيعة الخليفة أبو بكر الصدّيق  رضي الله عنه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28" b="98507" l="1747" r="97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96" r="3617" b="6064"/>
          <a:stretch/>
        </p:blipFill>
        <p:spPr bwMode="auto">
          <a:xfrm>
            <a:off x="5611210" y="4061689"/>
            <a:ext cx="4078890" cy="21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4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04942" y="85725"/>
            <a:ext cx="1012404" cy="335476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13142" y="211201"/>
            <a:ext cx="1162051" cy="2675865"/>
            <a:chOff x="1013531" y="25694"/>
            <a:chExt cx="1162051" cy="2675865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13531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36918" y="25694"/>
              <a:ext cx="738664" cy="26758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3868411" y="316185"/>
            <a:ext cx="5475575" cy="6519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54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من صفات الخليفة أبو بكر الصدّيق  رضي الله عنه</a:t>
              </a: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:a16="http://schemas.microsoft.com/office/drawing/2014/main" id="{C6BDC7C1-1EC7-4DF0-8AA0-6BDDB32C0C5D}"/>
              </a:ext>
            </a:extLst>
          </p:cNvPr>
          <p:cNvGrpSpPr/>
          <p:nvPr/>
        </p:nvGrpSpPr>
        <p:grpSpPr>
          <a:xfrm>
            <a:off x="4444344" y="4181130"/>
            <a:ext cx="499214" cy="517233"/>
            <a:chOff x="4624490" y="1855389"/>
            <a:chExt cx="2828597" cy="2930695"/>
          </a:xfrm>
        </p:grpSpPr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:a16="http://schemas.microsoft.com/office/drawing/2014/main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63">
              <a:extLst>
                <a:ext uri="{FF2B5EF4-FFF2-40B4-BE49-F238E27FC236}">
                  <a16:creationId xmlns:a16="http://schemas.microsoft.com/office/drawing/2014/main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id="{AB51D370-DF3F-4C02-A024-5992CD9FBD42}"/>
              </a:ext>
            </a:extLst>
          </p:cNvPr>
          <p:cNvGrpSpPr/>
          <p:nvPr/>
        </p:nvGrpSpPr>
        <p:grpSpPr>
          <a:xfrm>
            <a:off x="11308427" y="3615415"/>
            <a:ext cx="645894" cy="669207"/>
            <a:chOff x="4624490" y="1855389"/>
            <a:chExt cx="2828597" cy="2930695"/>
          </a:xfrm>
        </p:grpSpPr>
        <p:sp>
          <p:nvSpPr>
            <p:cNvPr id="34" name="Oval 66">
              <a:extLst>
                <a:ext uri="{FF2B5EF4-FFF2-40B4-BE49-F238E27FC236}">
                  <a16:creationId xmlns:a16="http://schemas.microsoft.com/office/drawing/2014/main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67">
              <a:extLst>
                <a:ext uri="{FF2B5EF4-FFF2-40B4-BE49-F238E27FC236}">
                  <a16:creationId xmlns:a16="http://schemas.microsoft.com/office/drawing/2014/main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68">
              <a:extLst>
                <a:ext uri="{FF2B5EF4-FFF2-40B4-BE49-F238E27FC236}">
                  <a16:creationId xmlns:a16="http://schemas.microsoft.com/office/drawing/2014/main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69">
              <a:extLst>
                <a:ext uri="{FF2B5EF4-FFF2-40B4-BE49-F238E27FC236}">
                  <a16:creationId xmlns:a16="http://schemas.microsoft.com/office/drawing/2014/main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id="{C4FF1AF4-8F58-4163-A086-B8AF26D94EBA}"/>
              </a:ext>
            </a:extLst>
          </p:cNvPr>
          <p:cNvGrpSpPr/>
          <p:nvPr/>
        </p:nvGrpSpPr>
        <p:grpSpPr>
          <a:xfrm>
            <a:off x="8816012" y="1710362"/>
            <a:ext cx="447612" cy="463768"/>
            <a:chOff x="4624490" y="1855389"/>
            <a:chExt cx="2828597" cy="2930695"/>
          </a:xfrm>
        </p:grpSpPr>
        <p:sp>
          <p:nvSpPr>
            <p:cNvPr id="40" name="Oval 72">
              <a:extLst>
                <a:ext uri="{FF2B5EF4-FFF2-40B4-BE49-F238E27FC236}">
                  <a16:creationId xmlns:a16="http://schemas.microsoft.com/office/drawing/2014/main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3">
              <a:extLst>
                <a:ext uri="{FF2B5EF4-FFF2-40B4-BE49-F238E27FC236}">
                  <a16:creationId xmlns:a16="http://schemas.microsoft.com/office/drawing/2014/main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:a16="http://schemas.microsoft.com/office/drawing/2014/main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75">
              <a:extLst>
                <a:ext uri="{FF2B5EF4-FFF2-40B4-BE49-F238E27FC236}">
                  <a16:creationId xmlns:a16="http://schemas.microsoft.com/office/drawing/2014/main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:a16="http://schemas.microsoft.com/office/drawing/2014/main" id="{973455F5-886D-48F5-999D-97109B89A9BD}"/>
              </a:ext>
            </a:extLst>
          </p:cNvPr>
          <p:cNvGrpSpPr/>
          <p:nvPr/>
        </p:nvGrpSpPr>
        <p:grpSpPr>
          <a:xfrm>
            <a:off x="3288597" y="2079362"/>
            <a:ext cx="1810438" cy="1873355"/>
            <a:chOff x="7966409" y="3391490"/>
            <a:chExt cx="2558201" cy="2647105"/>
          </a:xfrm>
        </p:grpSpPr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8201" cy="2647105"/>
              <a:chOff x="4624490" y="1855389"/>
              <a:chExt cx="2832266" cy="2930695"/>
            </a:xfrm>
          </p:grpSpPr>
          <p:sp>
            <p:nvSpPr>
              <p:cNvPr id="48" name="Oval 20">
                <a:extLst>
                  <a:ext uri="{FF2B5EF4-FFF2-40B4-BE49-F238E27FC236}">
                    <a16:creationId xmlns:a16="http://schemas.microsoft.com/office/drawing/2014/main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:a16="http://schemas.microsoft.com/office/drawing/2014/main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23">
                <a:extLst>
                  <a:ext uri="{FF2B5EF4-FFF2-40B4-BE49-F238E27FC236}">
                    <a16:creationId xmlns:a16="http://schemas.microsoft.com/office/drawing/2014/main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8">
                <a:extLst>
                  <a:ext uri="{FF2B5EF4-FFF2-40B4-BE49-F238E27FC236}">
                    <a16:creationId xmlns:a16="http://schemas.microsoft.com/office/drawing/2014/main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:a16="http://schemas.microsoft.com/office/drawing/2014/main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42586" y="3430768"/>
                <a:ext cx="2714170" cy="72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الحكمة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5" y="3826348"/>
                <a:ext cx="2061029" cy="4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7" name="Graphic 57" descr="Bullseye">
              <a:extLst>
                <a:ext uri="{FF2B5EF4-FFF2-40B4-BE49-F238E27FC236}">
                  <a16:creationId xmlns:a16="http://schemas.microsoft.com/office/drawing/2014/main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26842" y="3736823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80">
            <a:extLst>
              <a:ext uri="{FF2B5EF4-FFF2-40B4-BE49-F238E27FC236}">
                <a16:creationId xmlns:a16="http://schemas.microsoft.com/office/drawing/2014/main" id="{CBDDE2C4-E990-4C5E-9976-ACC9424B30BF}"/>
              </a:ext>
            </a:extLst>
          </p:cNvPr>
          <p:cNvGrpSpPr/>
          <p:nvPr/>
        </p:nvGrpSpPr>
        <p:grpSpPr>
          <a:xfrm>
            <a:off x="5039544" y="4558369"/>
            <a:ext cx="1771566" cy="1835510"/>
            <a:chOff x="2456314" y="1095560"/>
            <a:chExt cx="1771566" cy="1835510"/>
          </a:xfrm>
        </p:grpSpPr>
        <p:grpSp>
          <p:nvGrpSpPr>
            <p:cNvPr id="56" name="Group 43">
              <a:extLst>
                <a:ext uri="{FF2B5EF4-FFF2-40B4-BE49-F238E27FC236}">
                  <a16:creationId xmlns:a16="http://schemas.microsoft.com/office/drawing/2014/main" id="{A9820C61-EA83-4F36-AE8D-1F11F5284562}"/>
                </a:ext>
              </a:extLst>
            </p:cNvPr>
            <p:cNvGrpSpPr/>
            <p:nvPr/>
          </p:nvGrpSpPr>
          <p:grpSpPr>
            <a:xfrm>
              <a:off x="2456314" y="1095560"/>
              <a:ext cx="1771566" cy="1835510"/>
              <a:chOff x="4624490" y="1855389"/>
              <a:chExt cx="2828597" cy="2930695"/>
            </a:xfrm>
          </p:grpSpPr>
          <p:sp>
            <p:nvSpPr>
              <p:cNvPr id="58" name="Oval 44">
                <a:extLst>
                  <a:ext uri="{FF2B5EF4-FFF2-40B4-BE49-F238E27FC236}">
                    <a16:creationId xmlns:a16="http://schemas.microsoft.com/office/drawing/2014/main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45">
                <a:extLst>
                  <a:ext uri="{FF2B5EF4-FFF2-40B4-BE49-F238E27FC236}">
                    <a16:creationId xmlns:a16="http://schemas.microsoft.com/office/drawing/2014/main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46">
                <a:extLst>
                  <a:ext uri="{FF2B5EF4-FFF2-40B4-BE49-F238E27FC236}">
                    <a16:creationId xmlns:a16="http://schemas.microsoft.com/office/drawing/2014/main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:a16="http://schemas.microsoft.com/office/drawing/2014/main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8">
                <a:extLst>
                  <a:ext uri="{FF2B5EF4-FFF2-40B4-BE49-F238E27FC236}">
                    <a16:creationId xmlns:a16="http://schemas.microsoft.com/office/drawing/2014/main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49">
                <a:extLst>
                  <a:ext uri="{FF2B5EF4-FFF2-40B4-BE49-F238E27FC236}">
                    <a16:creationId xmlns:a16="http://schemas.microsoft.com/office/drawing/2014/main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23319" y="3420653"/>
                <a:ext cx="2714170" cy="73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الحزم</a:t>
                </a:r>
                <a:endParaRPr lang="en-US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4" name="TextBox 50">
                <a:extLst>
                  <a:ext uri="{FF2B5EF4-FFF2-40B4-BE49-F238E27FC236}">
                    <a16:creationId xmlns:a16="http://schemas.microsoft.com/office/drawing/2014/main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9" y="3657504"/>
                <a:ext cx="2061029" cy="44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7" name="Graphic 77" descr="Lightbulb">
              <a:extLst>
                <a:ext uri="{FF2B5EF4-FFF2-40B4-BE49-F238E27FC236}">
                  <a16:creationId xmlns:a16="http://schemas.microsoft.com/office/drawing/2014/main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78">
            <a:extLst>
              <a:ext uri="{FF2B5EF4-FFF2-40B4-BE49-F238E27FC236}">
                <a16:creationId xmlns:a16="http://schemas.microsoft.com/office/drawing/2014/main" id="{41D4E8BC-49A3-428A-B1F2-10EC412E3C3A}"/>
              </a:ext>
            </a:extLst>
          </p:cNvPr>
          <p:cNvGrpSpPr/>
          <p:nvPr/>
        </p:nvGrpSpPr>
        <p:grpSpPr>
          <a:xfrm>
            <a:off x="8773133" y="4794349"/>
            <a:ext cx="1816647" cy="1682524"/>
            <a:chOff x="4540545" y="1217522"/>
            <a:chExt cx="2930532" cy="2714171"/>
          </a:xfrm>
        </p:grpSpPr>
        <p:grpSp>
          <p:nvGrpSpPr>
            <p:cNvPr id="66" name="Group 1">
              <a:extLst>
                <a:ext uri="{FF2B5EF4-FFF2-40B4-BE49-F238E27FC236}">
                  <a16:creationId xmlns:a16="http://schemas.microsoft.com/office/drawing/2014/main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930532" cy="2714171"/>
              <a:chOff x="4624490" y="2071913"/>
              <a:chExt cx="2930532" cy="2714171"/>
            </a:xfrm>
          </p:grpSpPr>
          <p:sp>
            <p:nvSpPr>
              <p:cNvPr id="68" name="Oval 6">
                <a:extLst>
                  <a:ext uri="{FF2B5EF4-FFF2-40B4-BE49-F238E27FC236}">
                    <a16:creationId xmlns:a16="http://schemas.microsoft.com/office/drawing/2014/main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2">
                <a:extLst>
                  <a:ext uri="{FF2B5EF4-FFF2-40B4-BE49-F238E27FC236}">
                    <a16:creationId xmlns:a16="http://schemas.microsoft.com/office/drawing/2014/main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4">
                <a:extLst>
                  <a:ext uri="{FF2B5EF4-FFF2-40B4-BE49-F238E27FC236}">
                    <a16:creationId xmlns:a16="http://schemas.microsoft.com/office/drawing/2014/main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5">
                <a:extLst>
                  <a:ext uri="{FF2B5EF4-FFF2-40B4-BE49-F238E27FC236}">
                    <a16:creationId xmlns:a16="http://schemas.microsoft.com/office/drawing/2014/main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:a16="http://schemas.microsoft.com/office/drawing/2014/main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9">
                <a:extLst>
                  <a:ext uri="{FF2B5EF4-FFF2-40B4-BE49-F238E27FC236}">
                    <a16:creationId xmlns:a16="http://schemas.microsoft.com/office/drawing/2014/main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840851" y="3358705"/>
                <a:ext cx="2714171" cy="74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الزُّهد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:a16="http://schemas.microsoft.com/office/drawing/2014/main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4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7" name="Graphic 79" descr="Single gear">
              <a:extLst>
                <a:ext uri="{FF2B5EF4-FFF2-40B4-BE49-F238E27FC236}">
                  <a16:creationId xmlns:a16="http://schemas.microsoft.com/office/drawing/2014/main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3429" y="1507236"/>
              <a:ext cx="457200" cy="457200"/>
            </a:xfrm>
            <a:prstGeom prst="rect">
              <a:avLst/>
            </a:prstGeom>
          </p:spPr>
        </p:pic>
      </p:grpSp>
      <p:grpSp>
        <p:nvGrpSpPr>
          <p:cNvPr id="85" name="Group 7">
            <a:extLst>
              <a:ext uri="{FF2B5EF4-FFF2-40B4-BE49-F238E27FC236}">
                <a16:creationId xmlns:a16="http://schemas.microsoft.com/office/drawing/2014/main" id="{1D233E3D-DCAE-47C1-89FA-9583BA8F2937}"/>
              </a:ext>
            </a:extLst>
          </p:cNvPr>
          <p:cNvGrpSpPr/>
          <p:nvPr/>
        </p:nvGrpSpPr>
        <p:grpSpPr>
          <a:xfrm>
            <a:off x="9212330" y="2120858"/>
            <a:ext cx="1985996" cy="2022422"/>
            <a:chOff x="3817408" y="4116619"/>
            <a:chExt cx="2099652" cy="2138162"/>
          </a:xfrm>
        </p:grpSpPr>
        <p:grpSp>
          <p:nvGrpSpPr>
            <p:cNvPr id="86" name="Group 35">
              <a:extLst>
                <a:ext uri="{FF2B5EF4-FFF2-40B4-BE49-F238E27FC236}">
                  <a16:creationId xmlns:a16="http://schemas.microsoft.com/office/drawing/2014/main" id="{479BEEA0-D97B-4D3C-BDDC-88264C0E36CB}"/>
                </a:ext>
              </a:extLst>
            </p:cNvPr>
            <p:cNvGrpSpPr/>
            <p:nvPr/>
          </p:nvGrpSpPr>
          <p:grpSpPr>
            <a:xfrm>
              <a:off x="3817408" y="4116619"/>
              <a:ext cx="2099652" cy="2138162"/>
              <a:chOff x="4624490" y="1855389"/>
              <a:chExt cx="2877910" cy="2930695"/>
            </a:xfrm>
          </p:grpSpPr>
          <p:sp>
            <p:nvSpPr>
              <p:cNvPr id="88" name="Oval 36">
                <a:extLst>
                  <a:ext uri="{FF2B5EF4-FFF2-40B4-BE49-F238E27FC236}">
                    <a16:creationId xmlns:a16="http://schemas.microsoft.com/office/drawing/2014/main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38">
                <a:extLst>
                  <a:ext uri="{FF2B5EF4-FFF2-40B4-BE49-F238E27FC236}">
                    <a16:creationId xmlns:a16="http://schemas.microsoft.com/office/drawing/2014/main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39">
                <a:extLst>
                  <a:ext uri="{FF2B5EF4-FFF2-40B4-BE49-F238E27FC236}">
                    <a16:creationId xmlns:a16="http://schemas.microsoft.com/office/drawing/2014/main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8">
                <a:extLst>
                  <a:ext uri="{FF2B5EF4-FFF2-40B4-BE49-F238E27FC236}">
                    <a16:creationId xmlns:a16="http://schemas.microsoft.com/office/drawing/2014/main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41">
                <a:extLst>
                  <a:ext uri="{FF2B5EF4-FFF2-40B4-BE49-F238E27FC236}">
                    <a16:creationId xmlns:a16="http://schemas.microsoft.com/office/drawing/2014/main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4788228" y="3205979"/>
                <a:ext cx="2714172" cy="66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الصدق</a:t>
                </a:r>
                <a:endParaRPr lang="en-US" sz="20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42">
                <a:extLst>
                  <a:ext uri="{FF2B5EF4-FFF2-40B4-BE49-F238E27FC236}">
                    <a16:creationId xmlns:a16="http://schemas.microsoft.com/office/drawing/2014/main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8" cy="40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7" name="Graphic 83" descr="Target Audience">
              <a:extLst>
                <a:ext uri="{FF2B5EF4-FFF2-40B4-BE49-F238E27FC236}">
                  <a16:creationId xmlns:a16="http://schemas.microsoft.com/office/drawing/2014/main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98364" y="4403862"/>
              <a:ext cx="457200" cy="457199"/>
            </a:xfrm>
            <a:prstGeom prst="rect">
              <a:avLst/>
            </a:prstGeom>
          </p:spPr>
        </p:pic>
      </p:grpSp>
      <p:grpSp>
        <p:nvGrpSpPr>
          <p:cNvPr id="95" name="Group 3">
            <a:extLst>
              <a:ext uri="{FF2B5EF4-FFF2-40B4-BE49-F238E27FC236}">
                <a16:creationId xmlns:a16="http://schemas.microsoft.com/office/drawing/2014/main" id="{34305E75-078D-4097-A306-B5349A9F4E32}"/>
              </a:ext>
            </a:extLst>
          </p:cNvPr>
          <p:cNvGrpSpPr/>
          <p:nvPr/>
        </p:nvGrpSpPr>
        <p:grpSpPr>
          <a:xfrm>
            <a:off x="6008262" y="1600945"/>
            <a:ext cx="2432855" cy="2338670"/>
            <a:chOff x="303317" y="3452863"/>
            <a:chExt cx="3048724" cy="2930695"/>
          </a:xfrm>
        </p:grpSpPr>
        <p:grpSp>
          <p:nvGrpSpPr>
            <p:cNvPr id="96" name="Group 11">
              <a:extLst>
                <a:ext uri="{FF2B5EF4-FFF2-40B4-BE49-F238E27FC236}">
                  <a16:creationId xmlns:a16="http://schemas.microsoft.com/office/drawing/2014/main" id="{F77E5E2B-D8EF-457B-815E-3AAB63CFE231}"/>
                </a:ext>
              </a:extLst>
            </p:cNvPr>
            <p:cNvGrpSpPr/>
            <p:nvPr/>
          </p:nvGrpSpPr>
          <p:grpSpPr>
            <a:xfrm>
              <a:off x="303317" y="3452863"/>
              <a:ext cx="3048724" cy="2930695"/>
              <a:chOff x="4571639" y="1855389"/>
              <a:chExt cx="3048724" cy="2930695"/>
            </a:xfrm>
          </p:grpSpPr>
          <p:sp>
            <p:nvSpPr>
              <p:cNvPr id="98" name="Oval 12">
                <a:extLst>
                  <a:ext uri="{FF2B5EF4-FFF2-40B4-BE49-F238E27FC236}">
                    <a16:creationId xmlns:a16="http://schemas.microsoft.com/office/drawing/2014/main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13">
                <a:extLst>
                  <a:ext uri="{FF2B5EF4-FFF2-40B4-BE49-F238E27FC236}">
                    <a16:creationId xmlns:a16="http://schemas.microsoft.com/office/drawing/2014/main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14">
                <a:extLst>
                  <a:ext uri="{FF2B5EF4-FFF2-40B4-BE49-F238E27FC236}">
                    <a16:creationId xmlns:a16="http://schemas.microsoft.com/office/drawing/2014/main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5">
                <a:extLst>
                  <a:ext uri="{FF2B5EF4-FFF2-40B4-BE49-F238E27FC236}">
                    <a16:creationId xmlns:a16="http://schemas.microsoft.com/office/drawing/2014/main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8">
                <a:extLst>
                  <a:ext uri="{FF2B5EF4-FFF2-40B4-BE49-F238E27FC236}">
                    <a16:creationId xmlns:a16="http://schemas.microsoft.com/office/drawing/2014/main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7">
                <a:extLst>
                  <a:ext uri="{FF2B5EF4-FFF2-40B4-BE49-F238E27FC236}">
                    <a16:creationId xmlns:a16="http://schemas.microsoft.com/office/drawing/2014/main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4571639" y="3039403"/>
                <a:ext cx="3048724" cy="58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محبَّةُ الله و رسوله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4" name="TextBox 18">
                <a:extLst>
                  <a:ext uri="{FF2B5EF4-FFF2-40B4-BE49-F238E27FC236}">
                    <a16:creationId xmlns:a16="http://schemas.microsoft.com/office/drawing/2014/main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3" y="3833231"/>
                <a:ext cx="2061028" cy="40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7" name="Graphic 85" descr="User network">
              <a:extLst>
                <a:ext uri="{FF2B5EF4-FFF2-40B4-BE49-F238E27FC236}">
                  <a16:creationId xmlns:a16="http://schemas.microsoft.com/office/drawing/2014/main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65380" y="3785647"/>
              <a:ext cx="457201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29092" y="181583"/>
            <a:ext cx="953476" cy="31573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6667" y="232109"/>
            <a:ext cx="1201395" cy="2555466"/>
            <a:chOff x="986886" y="146095"/>
            <a:chExt cx="1201395" cy="255546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688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49617" y="146095"/>
              <a:ext cx="738664" cy="25554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1025276"/>
              <a:chOff x="2309334" y="576307"/>
              <a:chExt cx="6365433" cy="1406540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9"/>
                <a:ext cx="6365433" cy="1280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قال الخليفة أبو بكر الصدّيق رضي الله عنه :</a:t>
                </a:r>
                <a:r>
                  <a:rPr lang="ar-SY" b="1" dirty="0"/>
                  <a:t>« </a:t>
                </a:r>
                <a:r>
                  <a:rPr lang="ar-SY" b="1" dirty="0">
                    <a:solidFill>
                      <a:srgbClr val="00B050"/>
                    </a:solidFill>
                  </a:rPr>
                  <a:t>إيّاكُمُ و الكَذِبَ , فإنَّ الكَذِبَ مُجانِبٌ للإيمانِ </a:t>
                </a:r>
                <a:r>
                  <a:rPr lang="ar-SY" b="1" dirty="0"/>
                  <a:t>»</a:t>
                </a:r>
              </a:p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  <a:p>
                <a:pPr algn="r"/>
                <a:r>
                  <a:rPr lang="ar-SY" b="1" dirty="0"/>
                  <a:t>يستنتج الطلبة المعاني المهمّة في هذه الكلمة 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8290313" y="3983460"/>
            <a:ext cx="2118926" cy="457200"/>
            <a:chOff x="3643791" y="4834227"/>
            <a:chExt cx="2118926" cy="457200"/>
          </a:xfrm>
        </p:grpSpPr>
        <p:sp>
          <p:nvSpPr>
            <p:cNvPr id="60" name="TextBox 6">
              <a:extLst>
                <a:ext uri="{FF2B5EF4-FFF2-40B4-BE49-F238E27FC236}">
                  <a16:creationId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3643791" y="4862771"/>
              <a:ext cx="331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7">
              <a:extLst>
                <a:ext uri="{FF2B5EF4-FFF2-40B4-BE49-F238E27FC236}">
                  <a16:creationId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3854215" y="4834227"/>
              <a:ext cx="1908502" cy="457200"/>
              <a:chOff x="3200464" y="2646425"/>
              <a:chExt cx="1908502" cy="457200"/>
            </a:xfrm>
          </p:grpSpPr>
          <p:sp>
            <p:nvSpPr>
              <p:cNvPr id="62" name="Rectangle: Top Corners Rounded 8">
                <a:extLst>
                  <a:ext uri="{FF2B5EF4-FFF2-40B4-BE49-F238E27FC236}">
                    <a16:creationId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78102" y="1968787"/>
                <a:ext cx="457200" cy="1812475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333988" y="2720146"/>
                <a:ext cx="1513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تجنُّبُ الكذِب</a:t>
                </a:r>
                <a:endParaRPr lang="en-US" b="1" dirty="0"/>
              </a:p>
            </p:txBody>
          </p:sp>
        </p:grpSp>
      </p:grpSp>
      <p:grpSp>
        <p:nvGrpSpPr>
          <p:cNvPr id="71" name="Group 38">
            <a:extLst>
              <a:ext uri="{FF2B5EF4-FFF2-40B4-BE49-F238E27FC236}">
                <a16:creationId xmlns:a16="http://schemas.microsoft.com/office/drawing/2014/main" id="{8E7A0465-4362-44F5-9F10-FDD2C2C666CE}"/>
              </a:ext>
            </a:extLst>
          </p:cNvPr>
          <p:cNvGrpSpPr/>
          <p:nvPr/>
        </p:nvGrpSpPr>
        <p:grpSpPr>
          <a:xfrm>
            <a:off x="4293325" y="4004753"/>
            <a:ext cx="2440081" cy="467425"/>
            <a:chOff x="3322636" y="4824002"/>
            <a:chExt cx="2440081" cy="467425"/>
          </a:xfrm>
        </p:grpSpPr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F723115A-3A2D-4409-AD29-56EF96C34080}"/>
                </a:ext>
              </a:extLst>
            </p:cNvPr>
            <p:cNvSpPr txBox="1"/>
            <p:nvPr/>
          </p:nvSpPr>
          <p:spPr>
            <a:xfrm>
              <a:off x="3322636" y="4824002"/>
              <a:ext cx="333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3" name="Group 40">
              <a:extLst>
                <a:ext uri="{FF2B5EF4-FFF2-40B4-BE49-F238E27FC236}">
                  <a16:creationId xmlns:a16="http://schemas.microsoft.com/office/drawing/2014/main" id="{3947DEAA-3ED6-4F8F-9E09-E9B2E8FAF332}"/>
                </a:ext>
              </a:extLst>
            </p:cNvPr>
            <p:cNvGrpSpPr/>
            <p:nvPr/>
          </p:nvGrpSpPr>
          <p:grpSpPr>
            <a:xfrm>
              <a:off x="3656548" y="4834227"/>
              <a:ext cx="2106169" cy="457200"/>
              <a:chOff x="3002797" y="2646425"/>
              <a:chExt cx="2106169" cy="457200"/>
            </a:xfrm>
          </p:grpSpPr>
          <p:sp>
            <p:nvSpPr>
              <p:cNvPr id="74" name="Rectangle: Top Corners Rounded 41">
                <a:extLst>
                  <a:ext uri="{FF2B5EF4-FFF2-40B4-BE49-F238E27FC236}">
                    <a16:creationId xmlns:a16="http://schemas.microsoft.com/office/drawing/2014/main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3779268" y="1869954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42">
                <a:extLst>
                  <a:ext uri="{FF2B5EF4-FFF2-40B4-BE49-F238E27FC236}">
                    <a16:creationId xmlns:a16="http://schemas.microsoft.com/office/drawing/2014/main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:a16="http://schemas.microsoft.com/office/drawing/2014/main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3002798" y="2720147"/>
                <a:ext cx="1845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الكذبُ عكس الإيمان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8069" y="119760"/>
            <a:ext cx="1026321" cy="32081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27907" y="278671"/>
            <a:ext cx="1231107" cy="2365989"/>
            <a:chOff x="923852" y="324739"/>
            <a:chExt cx="123110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2385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16295" y="32473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80651"/>
              <a:chOff x="2309334" y="576307"/>
              <a:chExt cx="6365433" cy="1208134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8"/>
                <a:ext cx="6365433" cy="108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كان موقف الخليفة أبو بكر الصدّيق رضي الله عنه عندما تولّى أمر المسلمين</a:t>
                </a:r>
              </a:p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حازماً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ضدَّ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من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ارتدَّ عن الإسلام و منع الزكاة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بعد وفاة النبي محمَّد </a:t>
                </a:r>
                <a:r>
                  <a:rPr lang="ar-SY" b="1" dirty="0">
                    <a:solidFill>
                      <a:schemeClr val="accent6">
                        <a:lumMod val="75000"/>
                      </a:schemeClr>
                    </a:solidFill>
                  </a:rPr>
                  <a:t>ﷺ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  <a:p>
                <a:pPr algn="r"/>
                <a:r>
                  <a:rPr lang="ar-SY" b="1" dirty="0">
                    <a:latin typeface="Roboto" panose="02000000000000000000" pitchFamily="2" charset="0"/>
                  </a:rPr>
                  <a:t>حيث قضى على حركة الرِّدّة التي قادها مسيلمة الكذَّاب في الجُبَيْلةِ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267199" y="224377"/>
            <a:ext cx="4768751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66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حزمُ الخليفة أبو بكر الصدّيق  رضي الله عنه</a:t>
              </a:r>
            </a:p>
          </p:txBody>
        </p:sp>
      </p:grpSp>
      <p:grpSp>
        <p:nvGrpSpPr>
          <p:cNvPr id="68" name="Group 85">
            <a:extLst>
              <a:ext uri="{FF2B5EF4-FFF2-40B4-BE49-F238E27FC236}">
                <a16:creationId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652394" y="3268328"/>
            <a:ext cx="3597509" cy="457200"/>
            <a:chOff x="6808680" y="2432388"/>
            <a:chExt cx="3597508" cy="457200"/>
          </a:xfrm>
        </p:grpSpPr>
        <p:sp>
          <p:nvSpPr>
            <p:cNvPr id="69" name="Rectangle: Top Corners Rounded 47">
              <a:extLst>
                <a:ext uri="{FF2B5EF4-FFF2-40B4-BE49-F238E27FC236}">
                  <a16:creationId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48">
              <a:extLst>
                <a:ext uri="{FF2B5EF4-FFF2-40B4-BE49-F238E27FC236}">
                  <a16:creationId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7">
              <a:extLst>
                <a:ext uri="{FF2B5EF4-FFF2-40B4-BE49-F238E27FC236}">
                  <a16:creationId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</a:rPr>
                <a:t>ما فائدة هذا الحزم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02092" y="4541696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70311" y="4553463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ب</a:t>
            </a:r>
          </a:p>
        </p:txBody>
      </p:sp>
      <p:sp>
        <p:nvSpPr>
          <p:cNvPr id="80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685272" y="3956740"/>
            <a:ext cx="457024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50341" y="3984630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أ</a:t>
            </a:r>
          </a:p>
        </p:txBody>
      </p:sp>
      <p:grpSp>
        <p:nvGrpSpPr>
          <p:cNvPr id="82" name="Group 3">
            <a:extLst>
              <a:ext uri="{FF2B5EF4-FFF2-40B4-BE49-F238E27FC236}">
                <a16:creationId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7140976" y="3928587"/>
            <a:ext cx="3403910" cy="457200"/>
            <a:chOff x="712180" y="2646425"/>
            <a:chExt cx="4396786" cy="457200"/>
          </a:xfrm>
        </p:grpSpPr>
        <p:sp>
          <p:nvSpPr>
            <p:cNvPr id="83" name="Rectangle: Top Corners Rounded 31">
              <a:extLst>
                <a:ext uri="{FF2B5EF4-FFF2-40B4-BE49-F238E27FC236}">
                  <a16:creationId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633959" y="724646"/>
              <a:ext cx="457200" cy="430075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4" name="Isosceles Triangle 32">
              <a:extLst>
                <a:ext uri="{FF2B5EF4-FFF2-40B4-BE49-F238E27FC236}">
                  <a16:creationId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5" name="TextBox 72">
              <a:extLst>
                <a:ext uri="{FF2B5EF4-FFF2-40B4-BE49-F238E27FC236}">
                  <a16:creationId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801082" y="2720146"/>
              <a:ext cx="4117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0000"/>
                  </a:solidFill>
                </a:rPr>
                <a:t>جمع</a:t>
              </a:r>
              <a:r>
                <a:rPr lang="ar-SY" b="1" dirty="0"/>
                <a:t> كلمة المسلمين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213600" y="4505864"/>
            <a:ext cx="3348105" cy="457200"/>
            <a:chOff x="-829259" y="3373091"/>
            <a:chExt cx="5938224" cy="457200"/>
          </a:xfrm>
        </p:grpSpPr>
        <p:sp>
          <p:nvSpPr>
            <p:cNvPr id="87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863241" y="680591"/>
              <a:ext cx="457200" cy="584220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85413" y="3428237"/>
              <a:ext cx="4830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0000"/>
                  </a:solidFill>
                </a:rPr>
                <a:t>منع</a:t>
              </a:r>
              <a:r>
                <a:rPr lang="ar-SY" b="1" dirty="0"/>
                <a:t> تفكُّك الدّولة</a:t>
              </a:r>
            </a:p>
          </p:txBody>
        </p:sp>
      </p:grpSp>
      <p:sp>
        <p:nvSpPr>
          <p:cNvPr id="90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09663" y="5134704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77882" y="514647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ج</a:t>
            </a:r>
          </a:p>
        </p:txBody>
      </p:sp>
      <p:grpSp>
        <p:nvGrpSpPr>
          <p:cNvPr id="92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197204" y="5098873"/>
            <a:ext cx="3372071" cy="457200"/>
            <a:chOff x="-871765" y="3373092"/>
            <a:chExt cx="5980730" cy="457200"/>
          </a:xfrm>
        </p:grpSpPr>
        <p:sp>
          <p:nvSpPr>
            <p:cNvPr id="93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841988" y="659339"/>
              <a:ext cx="457200" cy="588470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446867" y="3383538"/>
              <a:ext cx="532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السَّير على </a:t>
              </a:r>
              <a:r>
                <a:rPr lang="ar-SY" b="1" dirty="0">
                  <a:solidFill>
                    <a:srgbClr val="FF0000"/>
                  </a:solidFill>
                </a:rPr>
                <a:t>نهج</a:t>
              </a:r>
              <a:r>
                <a:rPr lang="ar-SY" b="1" dirty="0"/>
                <a:t> النبي محمَّد </a:t>
              </a:r>
              <a:r>
                <a:rPr lang="ar-SY" b="1" dirty="0">
                  <a:solidFill>
                    <a:schemeClr val="accent6">
                      <a:lumMod val="75000"/>
                    </a:schemeClr>
                  </a:solidFill>
                </a:rPr>
                <a:t>ﷺ</a:t>
              </a:r>
              <a:r>
                <a:rPr lang="ar-SY" b="1" dirty="0"/>
                <a:t> </a:t>
              </a:r>
            </a:p>
          </p:txBody>
        </p:sp>
      </p:grpSp>
      <p:sp>
        <p:nvSpPr>
          <p:cNvPr id="96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09663" y="5718904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77882" y="573067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د</a:t>
            </a:r>
          </a:p>
        </p:txBody>
      </p:sp>
      <p:grpSp>
        <p:nvGrpSpPr>
          <p:cNvPr id="98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197204" y="5683073"/>
            <a:ext cx="3372071" cy="457200"/>
            <a:chOff x="-871765" y="3373092"/>
            <a:chExt cx="5980730" cy="457200"/>
          </a:xfrm>
        </p:grpSpPr>
        <p:sp>
          <p:nvSpPr>
            <p:cNvPr id="99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841988" y="659339"/>
              <a:ext cx="457200" cy="588470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814275" y="3399194"/>
              <a:ext cx="4066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0000"/>
                  </a:solidFill>
                </a:rPr>
                <a:t>العناية</a:t>
              </a:r>
              <a:r>
                <a:rPr lang="ar-SY" b="1" dirty="0"/>
                <a:t> باكتمال أركان الإسلام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2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8" grpId="0" animBg="1"/>
      <p:bldP spid="79" grpId="0"/>
      <p:bldP spid="80" grpId="0" animBg="1"/>
      <p:bldP spid="81" grpId="0"/>
      <p:bldP spid="90" grpId="0" animBg="1"/>
      <p:bldP spid="91" grpId="0"/>
      <p:bldP spid="96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60842" y="149833"/>
            <a:ext cx="953476" cy="3220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40974" y="320896"/>
            <a:ext cx="1204969" cy="2365989"/>
            <a:chOff x="979147" y="324740"/>
            <a:chExt cx="120496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79147" y="57552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45452" y="324740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856536" y="1363071"/>
            <a:ext cx="6850711" cy="1457912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5225510" y="1449889"/>
              <a:ext cx="5183727" cy="583624"/>
              <a:chOff x="3014159" y="576307"/>
              <a:chExt cx="5660606" cy="800653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3014159" y="837275"/>
                <a:ext cx="5660606" cy="539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بالرُّجوع إلى مصادر التعلُّم يحدِّدُ الطلبة موقع الجُبَيْلةِ </a:t>
                </a: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5792304" y="3461822"/>
            <a:ext cx="4910981" cy="561650"/>
            <a:chOff x="3643791" y="4834227"/>
            <a:chExt cx="2118926" cy="457200"/>
          </a:xfrm>
        </p:grpSpPr>
        <p:sp>
          <p:nvSpPr>
            <p:cNvPr id="60" name="TextBox 6">
              <a:extLst>
                <a:ext uri="{FF2B5EF4-FFF2-40B4-BE49-F238E27FC236}">
                  <a16:creationId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3643791" y="4862771"/>
              <a:ext cx="331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7">
              <a:extLst>
                <a:ext uri="{FF2B5EF4-FFF2-40B4-BE49-F238E27FC236}">
                  <a16:creationId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3854215" y="4834227"/>
              <a:ext cx="1908502" cy="457200"/>
              <a:chOff x="3200464" y="2646425"/>
              <a:chExt cx="1908502" cy="457200"/>
            </a:xfrm>
          </p:grpSpPr>
          <p:sp>
            <p:nvSpPr>
              <p:cNvPr id="62" name="Rectangle: Top Corners Rounded 8">
                <a:extLst>
                  <a:ext uri="{FF2B5EF4-FFF2-40B4-BE49-F238E27FC236}">
                    <a16:creationId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78102" y="1968787"/>
                <a:ext cx="457200" cy="1812475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333988" y="2720146"/>
                <a:ext cx="1513868" cy="25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في محافظة الدّرعيّة التَّابعة للرِّياض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89" y="2176588"/>
            <a:ext cx="4178121" cy="410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9477" y="2528182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2345" y="2528182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691582" y="428822"/>
            <a:ext cx="975094" cy="268846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50956" y="2653734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3244" y="3765825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51533" y="370243"/>
            <a:ext cx="1200331" cy="2365989"/>
            <a:chOff x="915796" y="424237"/>
            <a:chExt cx="120033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15796" y="626945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377463" y="424237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 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الله عنه</a:t>
              </a: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479E858E-1373-421E-B8CD-800A947E627D}"/>
              </a:ext>
            </a:extLst>
          </p:cNvPr>
          <p:cNvSpPr txBox="1"/>
          <p:nvPr/>
        </p:nvSpPr>
        <p:spPr>
          <a:xfrm>
            <a:off x="3094599" y="3207051"/>
            <a:ext cx="2259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6" name="Trapezoid 45">
            <a:extLst>
              <a:ext uri="{FF2B5EF4-FFF2-40B4-BE49-F238E27FC236}">
                <a16:creationId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341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Hand Of Sean</vt:lpstr>
      <vt:lpstr>Helvetica</vt:lpstr>
      <vt:lpstr>Open Sans</vt:lpstr>
      <vt:lpstr>Oswald</vt:lpstr>
      <vt:lpstr>Roboto</vt:lpstr>
      <vt:lpstr>SansSerif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779</cp:revision>
  <dcterms:created xsi:type="dcterms:W3CDTF">2020-10-10T04:32:51Z</dcterms:created>
  <dcterms:modified xsi:type="dcterms:W3CDTF">2023-08-24T18:51:21Z</dcterms:modified>
</cp:coreProperties>
</file>