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9" d="100"/>
          <a:sy n="99" d="100"/>
        </p:scale>
        <p:origin x="1048" y="-6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14700" y="4737505"/>
            <a:ext cx="3383784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  <a:r>
              <a:rPr lang="ar-SA" sz="1200" b="1" dirty="0"/>
              <a:t> صلي الإجابة الصحيحة :</a:t>
            </a:r>
          </a:p>
          <a:p>
            <a:endParaRPr lang="ar-SA" sz="1200" b="1" dirty="0"/>
          </a:p>
          <a:p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endParaRPr lang="ar-SA" sz="1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429000" y="2539472"/>
            <a:ext cx="3136956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 </a:t>
            </a:r>
            <a:r>
              <a:rPr lang="ar-SA" sz="1100" b="1" dirty="0"/>
              <a:t>ضعي خطآ تحت  النمط الهندسي للشكل التالي :</a:t>
            </a:r>
            <a:r>
              <a:rPr lang="ar-SA" sz="1100" b="1" u="sng" dirty="0"/>
              <a:t> </a:t>
            </a:r>
          </a:p>
          <a:p>
            <a:endParaRPr lang="ar-SA" sz="1100" b="1" u="sng" dirty="0"/>
          </a:p>
          <a:p>
            <a:endParaRPr lang="ar-SA" sz="1100" b="1" u="sng" dirty="0"/>
          </a:p>
          <a:p>
            <a:endParaRPr lang="ar-SA" sz="1200" b="1" u="sng" dirty="0"/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258768" y="6834036"/>
            <a:ext cx="345794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: </a:t>
            </a:r>
            <a:r>
              <a:rPr lang="ar-SA" sz="1400" b="1" dirty="0"/>
              <a:t> سمي كلًا</a:t>
            </a:r>
            <a:r>
              <a:rPr lang="ar-SA" sz="1400" b="1" dirty="0">
                <a:solidFill>
                  <a:schemeClr val="tx1"/>
                </a:solidFill>
              </a:rPr>
              <a:t> من المجسمات التالية :</a:t>
            </a:r>
          </a:p>
          <a:p>
            <a:endParaRPr lang="ar-SA" sz="1400" b="1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SA" sz="1400" b="1" dirty="0"/>
              <a:t> شكل له وجهان على شكل دائرة وليس له أحرف  ..............</a:t>
            </a:r>
          </a:p>
          <a:p>
            <a:pPr>
              <a:buFont typeface="Arial" pitchFamily="34" charset="0"/>
              <a:buChar char="•"/>
            </a:pPr>
            <a:endParaRPr lang="ar-SA" sz="1400" b="1" dirty="0"/>
          </a:p>
          <a:p>
            <a:pPr>
              <a:buFont typeface="Arial" pitchFamily="34" charset="0"/>
              <a:buChar char="•"/>
            </a:pPr>
            <a:r>
              <a:rPr lang="ar-SA" sz="1400" b="1" dirty="0">
                <a:solidFill>
                  <a:schemeClr val="tx1"/>
                </a:solidFill>
              </a:rPr>
              <a:t>شكل له وجه واحد .................</a:t>
            </a:r>
          </a:p>
          <a:p>
            <a:endParaRPr lang="ar-SA" sz="1400" b="1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SA" sz="1400" b="1" dirty="0"/>
              <a:t>شكل ليس أوجه ولا رؤوس ولا أحرف ..............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0376"/>
            <a:ext cx="6536530" cy="206974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(4)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الرابعه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23618"/>
              </p:ext>
            </p:extLst>
          </p:nvPr>
        </p:nvGraphicFramePr>
        <p:xfrm>
          <a:off x="244063" y="469802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الحوادث (الأكيدة ،الاكثر احتمالا ،الاقل احتمال ،المستحيلة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15960"/>
              </p:ext>
            </p:extLst>
          </p:nvPr>
        </p:nvGraphicFramePr>
        <p:xfrm>
          <a:off x="244063" y="242497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الأنماط الهندسية واستعمالها للتوقع وحل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المسائل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207170" y="6834036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وتصنيف ووصف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بعض المجسمات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3486152" y="2876550"/>
          <a:ext cx="319086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00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>
          <a:xfrm>
            <a:off x="3495675" y="3708462"/>
            <a:ext cx="809625" cy="70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/>
              <a:t>أزرق أزرق أبيض</a:t>
            </a:r>
            <a:endParaRPr lang="en-US" sz="1200" b="1" dirty="0"/>
          </a:p>
        </p:txBody>
      </p:sp>
      <p:sp>
        <p:nvSpPr>
          <p:cNvPr id="52" name="Oval 51"/>
          <p:cNvSpPr/>
          <p:nvPr/>
        </p:nvSpPr>
        <p:spPr>
          <a:xfrm>
            <a:off x="5755508" y="3410558"/>
            <a:ext cx="828675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b="1" dirty="0"/>
              <a:t>أبيض أبيض أزرق</a:t>
            </a:r>
            <a:endParaRPr lang="en-US" sz="1100" b="1" dirty="0"/>
          </a:p>
        </p:txBody>
      </p:sp>
      <p:sp>
        <p:nvSpPr>
          <p:cNvPr id="53" name="Oval 52"/>
          <p:cNvSpPr/>
          <p:nvPr/>
        </p:nvSpPr>
        <p:spPr>
          <a:xfrm>
            <a:off x="4601779" y="3463315"/>
            <a:ext cx="809625" cy="703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/>
              <a:t>أبيض أزرق</a:t>
            </a:r>
            <a:endParaRPr lang="en-US" sz="1200" b="1" dirty="0"/>
          </a:p>
        </p:txBody>
      </p:sp>
      <p:sp>
        <p:nvSpPr>
          <p:cNvPr id="54" name="Rounded Rectangle 53"/>
          <p:cNvSpPr/>
          <p:nvPr/>
        </p:nvSpPr>
        <p:spPr>
          <a:xfrm>
            <a:off x="5486400" y="5095875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>
                <a:solidFill>
                  <a:srgbClr val="FF0000"/>
                </a:solidFill>
              </a:rPr>
              <a:t>أقل احتمالا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514975" y="5638800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مستحيل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524500" y="6172200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أكيد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3390900" y="5191125"/>
            <a:ext cx="1562100" cy="1238250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rgbClr val="FF0000"/>
                </a:solidFill>
              </a:rPr>
              <a:t>تلعب صفاء لعبة تستعمل فيها المكعبات المرقمة بالارقام :عليه العدد 1,2 ،3 ،4 ،5 ،6 فأن إحتمال ظهور وجه مكعب مكتوب عليه العدد 7</a:t>
            </a:r>
            <a:endParaRPr lang="en-US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/>
          </p:nvPr>
        </p:nvGraphicFramePr>
        <p:xfrm>
          <a:off x="161925" y="290361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الأشكال المستوية وتصنيفها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98432" y="291583"/>
            <a:ext cx="32785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68057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/>
          </p:nvPr>
        </p:nvGraphicFramePr>
        <p:xfrm>
          <a:off x="161925" y="2681136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جمع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بيانات وتنظيمها وتمثيلها بالرموز ولوحة الاعمده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38575" y="2691884"/>
            <a:ext cx="275272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dirty="0"/>
              <a:t> </a:t>
            </a:r>
          </a:p>
          <a:p>
            <a:r>
              <a:rPr lang="ar-SA" sz="1200" dirty="0"/>
              <a:t> </a:t>
            </a:r>
            <a:endParaRPr lang="en-US" sz="1200" dirty="0"/>
          </a:p>
          <a:p>
            <a:endParaRPr lang="ar-SA" sz="1400" b="1" dirty="0"/>
          </a:p>
          <a:p>
            <a:endParaRPr lang="ar-SA" sz="1400" b="1" dirty="0"/>
          </a:p>
          <a:p>
            <a:endParaRPr lang="ar-SA" sz="1400" b="1" dirty="0"/>
          </a:p>
          <a:p>
            <a:endParaRPr lang="ar-SA" sz="1400" b="1" dirty="0"/>
          </a:p>
          <a:p>
            <a:endParaRPr lang="ar-SA" sz="1400" b="1" dirty="0"/>
          </a:p>
          <a:p>
            <a:endParaRPr lang="ar-SA" sz="1400" b="1" dirty="0"/>
          </a:p>
          <a:p>
            <a:endParaRPr lang="en-US" sz="1400" b="1" dirty="0"/>
          </a:p>
          <a:p>
            <a:r>
              <a:rPr lang="ar-SA" sz="1200" b="1" dirty="0"/>
              <a:t> 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50" y="1365530"/>
            <a:ext cx="1662722" cy="997629"/>
          </a:xfrm>
          <a:prstGeom prst="rect">
            <a:avLst/>
          </a:prstGeom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3907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مستطيل 22"/>
          <p:cNvSpPr/>
          <p:nvPr/>
        </p:nvSpPr>
        <p:spPr>
          <a:xfrm>
            <a:off x="151665" y="4740941"/>
            <a:ext cx="6519066" cy="19456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78934"/>
              </p:ext>
            </p:extLst>
          </p:nvPr>
        </p:nvGraphicFramePr>
        <p:xfrm>
          <a:off x="161190" y="4740618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مسائل رياضية بإستعمال استراتيجيات ومهارات مناسبة مع اتباع الخطوات الاربع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مستطيل 22"/>
          <p:cNvSpPr/>
          <p:nvPr/>
        </p:nvSpPr>
        <p:spPr>
          <a:xfrm>
            <a:off x="161190" y="6708994"/>
            <a:ext cx="6519066" cy="193970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aphicFrame>
        <p:nvGraphicFramePr>
          <p:cNvPr id="27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45126"/>
              </p:ext>
            </p:extLst>
          </p:nvPr>
        </p:nvGraphicFramePr>
        <p:xfrm>
          <a:off x="161925" y="6720605"/>
          <a:ext cx="3021850" cy="10431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كتابة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الكسور ( كأ جزاء من الكل ، كأ جزاء من مجموعة ) وقرأتها 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>
                          <a:solidFill>
                            <a:schemeClr val="tx1"/>
                          </a:solidFill>
                        </a:rPr>
                        <a:t>35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 flipH="1">
            <a:off x="3152773" y="6819900"/>
            <a:ext cx="35070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400" b="1" u="sng" dirty="0"/>
              <a:t>السؤال السابع</a:t>
            </a:r>
            <a:r>
              <a:rPr lang="ar-SA" sz="1200" b="1" dirty="0"/>
              <a:t>: </a:t>
            </a:r>
            <a:r>
              <a:rPr lang="ar-SA" sz="1400" b="1" dirty="0"/>
              <a:t>أحيطي الكسر اللذي يمثل الأجزاء الغير مظللة  في كل شكل مما يلي؟</a:t>
            </a:r>
          </a:p>
          <a:p>
            <a:r>
              <a:rPr lang="ar-SA" sz="1400" b="1" dirty="0"/>
              <a:t> </a:t>
            </a:r>
          </a:p>
          <a:p>
            <a:r>
              <a:rPr lang="ar-SA" sz="1400" b="1" dirty="0"/>
              <a:t> 1) </a:t>
            </a:r>
          </a:p>
          <a:p>
            <a:endParaRPr lang="ar-SA" sz="1400" b="1" dirty="0"/>
          </a:p>
          <a:p>
            <a:endParaRPr lang="ar-SA" sz="1400" b="1" dirty="0"/>
          </a:p>
          <a:p>
            <a:r>
              <a:rPr lang="ar-SA" sz="1400" b="1" dirty="0"/>
              <a:t>2)</a:t>
            </a:r>
            <a:endParaRPr lang="en-US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438525" y="523875"/>
            <a:ext cx="318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400" dirty="0"/>
              <a:t>ضعي كتابة صح امام العباره الصحيحه وكتابة خطاء امام العباره الخاطئه :</a:t>
            </a:r>
            <a:endParaRPr lang="en-US" sz="1400" dirty="0"/>
          </a:p>
        </p:txBody>
      </p:sp>
      <p:sp>
        <p:nvSpPr>
          <p:cNvPr id="34" name="Diamond 33"/>
          <p:cNvSpPr/>
          <p:nvPr/>
        </p:nvSpPr>
        <p:spPr>
          <a:xfrm>
            <a:off x="5400676" y="1022101"/>
            <a:ext cx="1190625" cy="58102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كل شكل خماسي مضلع</a:t>
            </a:r>
            <a:endParaRPr lang="en-US" sz="1000" b="1" dirty="0"/>
          </a:p>
        </p:txBody>
      </p:sp>
      <p:sp>
        <p:nvSpPr>
          <p:cNvPr id="35" name="Oval 34"/>
          <p:cNvSpPr/>
          <p:nvPr/>
        </p:nvSpPr>
        <p:spPr>
          <a:xfrm>
            <a:off x="4648201" y="1096089"/>
            <a:ext cx="573925" cy="3876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/>
        </p:nvSpPr>
        <p:spPr>
          <a:xfrm>
            <a:off x="5400675" y="1809179"/>
            <a:ext cx="1190625" cy="58102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للمثلث 3أضلاع و4 </a:t>
            </a:r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زوايا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610099" y="1952624"/>
            <a:ext cx="553662" cy="3659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183775" y="4867275"/>
            <a:ext cx="33694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السادس : </a:t>
            </a:r>
            <a:r>
              <a:rPr lang="ar-SA" sz="1200" b="1" dirty="0"/>
              <a:t>طلبت المعلمة من طالباتها كتابة الأعداد المختلفة الممكنة لترتيب الارقام 5،7،8 دون تكرار ،فكم عددًا يمكن كتابتها ؟</a:t>
            </a:r>
            <a:endParaRPr lang="ar-SA" sz="1200" b="1" u="sng" dirty="0"/>
          </a:p>
          <a:p>
            <a:r>
              <a:rPr lang="ar-SA" sz="1400" b="1" u="sng" dirty="0"/>
              <a:t> فهم :</a:t>
            </a:r>
            <a:r>
              <a:rPr lang="ar-SA" sz="1200" b="1" dirty="0"/>
              <a:t> طلبت المعلمة من طالباتها ترتيب الأعداد 5،......،....... </a:t>
            </a:r>
            <a:r>
              <a:rPr lang="ar-SA" sz="1200" b="1"/>
              <a:t>دون .............</a:t>
            </a:r>
            <a:endParaRPr lang="ar-SA" sz="1200" b="1" dirty="0"/>
          </a:p>
          <a:p>
            <a:r>
              <a:rPr lang="ar-SA" sz="1200" b="1" u="sng" dirty="0"/>
              <a:t>ا</a:t>
            </a:r>
            <a:r>
              <a:rPr lang="ar-SA" sz="1400" b="1" u="sng" dirty="0"/>
              <a:t>خطط  :</a:t>
            </a:r>
            <a:r>
              <a:rPr lang="ar-SA" sz="1400" b="1" dirty="0"/>
              <a:t> ا</a:t>
            </a:r>
            <a:r>
              <a:rPr lang="ar-SA" sz="1400" dirty="0"/>
              <a:t>ستعمل خطة...............................</a:t>
            </a:r>
          </a:p>
          <a:p>
            <a:r>
              <a:rPr lang="ar-SA" sz="1400" b="1" u="sng" dirty="0"/>
              <a:t>أحل : </a:t>
            </a:r>
            <a:r>
              <a:rPr lang="ar-SA" sz="1400" dirty="0"/>
              <a:t>....................................................</a:t>
            </a: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5746750" y="7348537"/>
            <a:ext cx="180975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951165" y="7638365"/>
            <a:ext cx="180975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762625" y="7534275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972175" y="7439025"/>
            <a:ext cx="1905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124576" y="7599343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741987" y="7711204"/>
            <a:ext cx="190499" cy="17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095750" y="7334250"/>
            <a:ext cx="318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91100" y="7324725"/>
            <a:ext cx="432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/>
              <a:t>2</a:t>
            </a:r>
          </a:p>
          <a:p>
            <a:pPr algn="ctr"/>
            <a:r>
              <a:rPr lang="ar-SA" dirty="0"/>
              <a:t>6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276725" y="7315200"/>
            <a:ext cx="432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/>
              <a:t>3</a:t>
            </a:r>
          </a:p>
          <a:p>
            <a:pPr algn="ctr"/>
            <a:r>
              <a:rPr lang="ar-SA" dirty="0"/>
              <a:t>6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638550" y="7324725"/>
            <a:ext cx="432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/>
              <a:t>1</a:t>
            </a:r>
          </a:p>
          <a:p>
            <a:pPr algn="ctr"/>
            <a:r>
              <a:rPr lang="ar-SA" dirty="0"/>
              <a:t>6</a:t>
            </a:r>
            <a:endParaRPr lang="en-US" dirty="0"/>
          </a:p>
        </p:txBody>
      </p:sp>
      <p:cxnSp>
        <p:nvCxnSpPr>
          <p:cNvPr id="58" name="Straight Connector 57"/>
          <p:cNvCxnSpPr>
            <a:stCxn id="54" idx="3"/>
            <a:endCxn id="54" idx="1"/>
          </p:cNvCxnSpPr>
          <p:nvPr/>
        </p:nvCxnSpPr>
        <p:spPr>
          <a:xfrm flipH="1">
            <a:off x="4991100" y="7647891"/>
            <a:ext cx="43238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5" idx="3"/>
            <a:endCxn id="55" idx="1"/>
          </p:cNvCxnSpPr>
          <p:nvPr/>
        </p:nvCxnSpPr>
        <p:spPr>
          <a:xfrm flipH="1">
            <a:off x="4276725" y="7638366"/>
            <a:ext cx="43238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6" idx="1"/>
          </p:cNvCxnSpPr>
          <p:nvPr/>
        </p:nvCxnSpPr>
        <p:spPr>
          <a:xfrm flipH="1">
            <a:off x="3638550" y="7647891"/>
            <a:ext cx="43238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5295901" y="8020051"/>
            <a:ext cx="3048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Isosceles Triangle 66"/>
          <p:cNvSpPr/>
          <p:nvPr/>
        </p:nvSpPr>
        <p:spPr>
          <a:xfrm>
            <a:off x="5610226" y="8020051"/>
            <a:ext cx="304800" cy="3429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Isosceles Triangle 67"/>
          <p:cNvSpPr/>
          <p:nvPr/>
        </p:nvSpPr>
        <p:spPr>
          <a:xfrm>
            <a:off x="5915026" y="8020051"/>
            <a:ext cx="304800" cy="3429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Isosceles Triangle 68"/>
          <p:cNvSpPr/>
          <p:nvPr/>
        </p:nvSpPr>
        <p:spPr>
          <a:xfrm>
            <a:off x="5000626" y="8020051"/>
            <a:ext cx="3048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362450" y="7934325"/>
            <a:ext cx="42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/>
              <a:t>1</a:t>
            </a:r>
          </a:p>
          <a:p>
            <a:pPr algn="ctr"/>
            <a:r>
              <a:rPr lang="ar-SA" dirty="0"/>
              <a:t>4</a:t>
            </a:r>
            <a:endParaRPr lang="en-US" dirty="0"/>
          </a:p>
        </p:txBody>
      </p:sp>
      <p:cxnSp>
        <p:nvCxnSpPr>
          <p:cNvPr id="72" name="Straight Connector 71"/>
          <p:cNvCxnSpPr>
            <a:cxnSpLocks/>
            <a:stCxn id="70" idx="3"/>
            <a:endCxn id="70" idx="1"/>
          </p:cNvCxnSpPr>
          <p:nvPr/>
        </p:nvCxnSpPr>
        <p:spPr>
          <a:xfrm flipH="1">
            <a:off x="4362450" y="8257491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752850" y="7953375"/>
            <a:ext cx="42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/>
              <a:t>2</a:t>
            </a:r>
          </a:p>
          <a:p>
            <a:pPr algn="ctr"/>
            <a:r>
              <a:rPr lang="ar-SA" dirty="0"/>
              <a:t>4</a:t>
            </a:r>
            <a:endParaRPr lang="en-US" dirty="0"/>
          </a:p>
        </p:txBody>
      </p:sp>
      <p:cxnSp>
        <p:nvCxnSpPr>
          <p:cNvPr id="75" name="Straight Connector 74"/>
          <p:cNvCxnSpPr>
            <a:stCxn id="73" idx="3"/>
            <a:endCxn id="73" idx="1"/>
          </p:cNvCxnSpPr>
          <p:nvPr/>
        </p:nvCxnSpPr>
        <p:spPr>
          <a:xfrm flipH="1">
            <a:off x="3752850" y="8276541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152775" y="7953375"/>
            <a:ext cx="42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/>
              <a:t>4</a:t>
            </a:r>
          </a:p>
          <a:p>
            <a:pPr algn="ctr"/>
            <a:r>
              <a:rPr lang="ar-SA" dirty="0"/>
              <a:t>4</a:t>
            </a:r>
            <a:endParaRPr lang="en-US" dirty="0"/>
          </a:p>
        </p:txBody>
      </p:sp>
      <p:cxnSp>
        <p:nvCxnSpPr>
          <p:cNvPr id="80" name="Straight Connector 79"/>
          <p:cNvCxnSpPr>
            <a:stCxn id="78" idx="1"/>
            <a:endCxn id="78" idx="3"/>
          </p:cNvCxnSpPr>
          <p:nvPr/>
        </p:nvCxnSpPr>
        <p:spPr>
          <a:xfrm rot="10800000" flipH="1">
            <a:off x="3152774" y="8276541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-73775" y="8645783"/>
            <a:ext cx="653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   أنتهت الاسئلة                                                 معلمة المادة :</a:t>
            </a:r>
            <a:endParaRPr lang="en-US" dirty="0"/>
          </a:p>
        </p:txBody>
      </p:sp>
      <p:pic>
        <p:nvPicPr>
          <p:cNvPr id="49" name="صورة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6" y="3086100"/>
            <a:ext cx="1643065" cy="1557945"/>
          </a:xfrm>
          <a:prstGeom prst="rect">
            <a:avLst/>
          </a:prstGeom>
          <a:noFill/>
        </p:spPr>
      </p:pic>
      <p:sp>
        <p:nvSpPr>
          <p:cNvPr id="50" name="Rectangle 49"/>
          <p:cNvSpPr/>
          <p:nvPr/>
        </p:nvSpPr>
        <p:spPr>
          <a:xfrm>
            <a:off x="3890965" y="2664127"/>
            <a:ext cx="27527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  <a:r>
              <a:rPr lang="ar-SA" sz="1200" dirty="0"/>
              <a:t>  </a:t>
            </a:r>
            <a:endParaRPr lang="en-US" sz="1200" dirty="0"/>
          </a:p>
          <a:p>
            <a:r>
              <a:rPr lang="ar-SA" sz="1400" b="1" dirty="0"/>
              <a:t>مثلي البيانات الآتية بالأعمدة الأفقية :</a:t>
            </a:r>
            <a:endParaRPr lang="en-US" sz="1400" b="1" dirty="0"/>
          </a:p>
          <a:p>
            <a:r>
              <a:rPr lang="ar-SA" sz="1200" b="1" dirty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54688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516</Words>
  <Application>Microsoft Office PowerPoint</Application>
  <PresentationFormat>On-screen Show (4:3)</PresentationFormat>
  <Paragraphs>172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141</cp:revision>
  <dcterms:created xsi:type="dcterms:W3CDTF">2016-10-19T21:09:54Z</dcterms:created>
  <dcterms:modified xsi:type="dcterms:W3CDTF">2017-04-25T17:56:58Z</dcterms:modified>
</cp:coreProperties>
</file>