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sldIdLst>
    <p:sldId id="260" r:id="rId2"/>
  </p:sldIdLst>
  <p:sldSz cx="6858000" cy="9144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>
        <p:scale>
          <a:sx n="89" d="100"/>
          <a:sy n="89" d="100"/>
        </p:scale>
        <p:origin x="1260" y="4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F69DAFC7-15E5-48EA-A2B7-EDFD8EBD86B2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755895AF-B5D6-44DE-AC5C-5136DF97E59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9640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895AF-B5D6-44DE-AC5C-5136DF97E59F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4221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Isosceles Triangle 69"/>
          <p:cNvSpPr/>
          <p:nvPr/>
        </p:nvSpPr>
        <p:spPr>
          <a:xfrm rot="20842025">
            <a:off x="5893281" y="7616697"/>
            <a:ext cx="391029" cy="461535"/>
          </a:xfrm>
          <a:custGeom>
            <a:avLst/>
            <a:gdLst>
              <a:gd name="connsiteX0" fmla="*/ 0 w 390420"/>
              <a:gd name="connsiteY0" fmla="*/ 328299 h 328299"/>
              <a:gd name="connsiteX1" fmla="*/ 195210 w 390420"/>
              <a:gd name="connsiteY1" fmla="*/ 0 h 328299"/>
              <a:gd name="connsiteX2" fmla="*/ 390420 w 390420"/>
              <a:gd name="connsiteY2" fmla="*/ 328299 h 328299"/>
              <a:gd name="connsiteX3" fmla="*/ 0 w 390420"/>
              <a:gd name="connsiteY3" fmla="*/ 328299 h 328299"/>
              <a:gd name="connsiteX0" fmla="*/ 0 w 339862"/>
              <a:gd name="connsiteY0" fmla="*/ 328299 h 434104"/>
              <a:gd name="connsiteX1" fmla="*/ 195210 w 339862"/>
              <a:gd name="connsiteY1" fmla="*/ 0 h 434104"/>
              <a:gd name="connsiteX2" fmla="*/ 339862 w 339862"/>
              <a:gd name="connsiteY2" fmla="*/ 434104 h 434104"/>
              <a:gd name="connsiteX3" fmla="*/ 0 w 339862"/>
              <a:gd name="connsiteY3" fmla="*/ 328299 h 434104"/>
              <a:gd name="connsiteX0" fmla="*/ 0 w 386373"/>
              <a:gd name="connsiteY0" fmla="*/ 339837 h 434104"/>
              <a:gd name="connsiteX1" fmla="*/ 241721 w 386373"/>
              <a:gd name="connsiteY1" fmla="*/ 0 h 434104"/>
              <a:gd name="connsiteX2" fmla="*/ 386373 w 386373"/>
              <a:gd name="connsiteY2" fmla="*/ 434104 h 434104"/>
              <a:gd name="connsiteX3" fmla="*/ 0 w 386373"/>
              <a:gd name="connsiteY3" fmla="*/ 339837 h 434104"/>
              <a:gd name="connsiteX0" fmla="*/ 0 w 384571"/>
              <a:gd name="connsiteY0" fmla="*/ 342682 h 434104"/>
              <a:gd name="connsiteX1" fmla="*/ 239919 w 384571"/>
              <a:gd name="connsiteY1" fmla="*/ 0 h 434104"/>
              <a:gd name="connsiteX2" fmla="*/ 384571 w 384571"/>
              <a:gd name="connsiteY2" fmla="*/ 434104 h 434104"/>
              <a:gd name="connsiteX3" fmla="*/ 0 w 384571"/>
              <a:gd name="connsiteY3" fmla="*/ 342682 h 434104"/>
              <a:gd name="connsiteX0" fmla="*/ 0 w 384571"/>
              <a:gd name="connsiteY0" fmla="*/ 373689 h 465111"/>
              <a:gd name="connsiteX1" fmla="*/ 90687 w 384571"/>
              <a:gd name="connsiteY1" fmla="*/ 0 h 465111"/>
              <a:gd name="connsiteX2" fmla="*/ 384571 w 384571"/>
              <a:gd name="connsiteY2" fmla="*/ 465111 h 465111"/>
              <a:gd name="connsiteX3" fmla="*/ 0 w 384571"/>
              <a:gd name="connsiteY3" fmla="*/ 373689 h 465111"/>
              <a:gd name="connsiteX0" fmla="*/ 0 w 384571"/>
              <a:gd name="connsiteY0" fmla="*/ 373689 h 465111"/>
              <a:gd name="connsiteX1" fmla="*/ 90687 w 384571"/>
              <a:gd name="connsiteY1" fmla="*/ 0 h 465111"/>
              <a:gd name="connsiteX2" fmla="*/ 351766 w 384571"/>
              <a:gd name="connsiteY2" fmla="*/ 206217 h 465111"/>
              <a:gd name="connsiteX3" fmla="*/ 384571 w 384571"/>
              <a:gd name="connsiteY3" fmla="*/ 465111 h 465111"/>
              <a:gd name="connsiteX4" fmla="*/ 0 w 384571"/>
              <a:gd name="connsiteY4" fmla="*/ 373689 h 465111"/>
              <a:gd name="connsiteX0" fmla="*/ 0 w 391029"/>
              <a:gd name="connsiteY0" fmla="*/ 373689 h 465111"/>
              <a:gd name="connsiteX1" fmla="*/ 90687 w 391029"/>
              <a:gd name="connsiteY1" fmla="*/ 0 h 465111"/>
              <a:gd name="connsiteX2" fmla="*/ 351766 w 391029"/>
              <a:gd name="connsiteY2" fmla="*/ 206217 h 465111"/>
              <a:gd name="connsiteX3" fmla="*/ 391029 w 391029"/>
              <a:gd name="connsiteY3" fmla="*/ 346795 h 465111"/>
              <a:gd name="connsiteX4" fmla="*/ 384571 w 391029"/>
              <a:gd name="connsiteY4" fmla="*/ 465111 h 465111"/>
              <a:gd name="connsiteX5" fmla="*/ 0 w 391029"/>
              <a:gd name="connsiteY5" fmla="*/ 373689 h 465111"/>
              <a:gd name="connsiteX0" fmla="*/ 0 w 391029"/>
              <a:gd name="connsiteY0" fmla="*/ 384415 h 475837"/>
              <a:gd name="connsiteX1" fmla="*/ 90687 w 391029"/>
              <a:gd name="connsiteY1" fmla="*/ 10726 h 475837"/>
              <a:gd name="connsiteX2" fmla="*/ 271642 w 391029"/>
              <a:gd name="connsiteY2" fmla="*/ 106253 h 475837"/>
              <a:gd name="connsiteX3" fmla="*/ 351766 w 391029"/>
              <a:gd name="connsiteY3" fmla="*/ 216943 h 475837"/>
              <a:gd name="connsiteX4" fmla="*/ 391029 w 391029"/>
              <a:gd name="connsiteY4" fmla="*/ 357521 h 475837"/>
              <a:gd name="connsiteX5" fmla="*/ 384571 w 391029"/>
              <a:gd name="connsiteY5" fmla="*/ 475837 h 475837"/>
              <a:gd name="connsiteX6" fmla="*/ 0 w 391029"/>
              <a:gd name="connsiteY6" fmla="*/ 384415 h 475837"/>
              <a:gd name="connsiteX0" fmla="*/ 0 w 391029"/>
              <a:gd name="connsiteY0" fmla="*/ 378957 h 470379"/>
              <a:gd name="connsiteX1" fmla="*/ 84477 w 391029"/>
              <a:gd name="connsiteY1" fmla="*/ 11197 h 470379"/>
              <a:gd name="connsiteX2" fmla="*/ 271642 w 391029"/>
              <a:gd name="connsiteY2" fmla="*/ 100795 h 470379"/>
              <a:gd name="connsiteX3" fmla="*/ 351766 w 391029"/>
              <a:gd name="connsiteY3" fmla="*/ 211485 h 470379"/>
              <a:gd name="connsiteX4" fmla="*/ 391029 w 391029"/>
              <a:gd name="connsiteY4" fmla="*/ 352063 h 470379"/>
              <a:gd name="connsiteX5" fmla="*/ 384571 w 391029"/>
              <a:gd name="connsiteY5" fmla="*/ 470379 h 470379"/>
              <a:gd name="connsiteX6" fmla="*/ 0 w 391029"/>
              <a:gd name="connsiteY6" fmla="*/ 378957 h 470379"/>
              <a:gd name="connsiteX0" fmla="*/ 0 w 391029"/>
              <a:gd name="connsiteY0" fmla="*/ 370113 h 461535"/>
              <a:gd name="connsiteX1" fmla="*/ 84477 w 391029"/>
              <a:gd name="connsiteY1" fmla="*/ 2353 h 461535"/>
              <a:gd name="connsiteX2" fmla="*/ 271642 w 391029"/>
              <a:gd name="connsiteY2" fmla="*/ 91951 h 461535"/>
              <a:gd name="connsiteX3" fmla="*/ 351766 w 391029"/>
              <a:gd name="connsiteY3" fmla="*/ 202641 h 461535"/>
              <a:gd name="connsiteX4" fmla="*/ 391029 w 391029"/>
              <a:gd name="connsiteY4" fmla="*/ 343219 h 461535"/>
              <a:gd name="connsiteX5" fmla="*/ 384571 w 391029"/>
              <a:gd name="connsiteY5" fmla="*/ 461535 h 461535"/>
              <a:gd name="connsiteX6" fmla="*/ 0 w 391029"/>
              <a:gd name="connsiteY6" fmla="*/ 370113 h 461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1029" h="461535">
                <a:moveTo>
                  <a:pt x="0" y="370113"/>
                </a:moveTo>
                <a:lnTo>
                  <a:pt x="84477" y="2353"/>
                </a:lnTo>
                <a:cubicBezTo>
                  <a:pt x="151866" y="-13835"/>
                  <a:pt x="228129" y="57582"/>
                  <a:pt x="271642" y="91951"/>
                </a:cubicBezTo>
                <a:cubicBezTo>
                  <a:pt x="315155" y="126320"/>
                  <a:pt x="326139" y="162733"/>
                  <a:pt x="351766" y="202641"/>
                </a:cubicBezTo>
                <a:cubicBezTo>
                  <a:pt x="357882" y="247938"/>
                  <a:pt x="384913" y="297922"/>
                  <a:pt x="391029" y="343219"/>
                </a:cubicBezTo>
                <a:lnTo>
                  <a:pt x="384571" y="461535"/>
                </a:lnTo>
                <a:lnTo>
                  <a:pt x="0" y="370113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227865" y="2415478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5347035" y="241547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5347035" y="449406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227865" y="4469284"/>
            <a:ext cx="6519066" cy="228976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5326340" y="683403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207170" y="6834036"/>
            <a:ext cx="6519066" cy="20460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ربع نص 25"/>
          <p:cNvSpPr txBox="1"/>
          <p:nvPr/>
        </p:nvSpPr>
        <p:spPr>
          <a:xfrm>
            <a:off x="199342" y="8887842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/>
              <a:t>تمنياتي لك بالتوفيق                                                                                                                معلمة المادة :</a:t>
            </a:r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91600"/>
            <a:ext cx="7003966" cy="2228613"/>
            <a:chOff x="-203041" y="91600"/>
            <a:chExt cx="7003966" cy="2228613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>
                  <a:solidFill>
                    <a:schemeClr val="tx1"/>
                  </a:solidFill>
                </a:rPr>
                <a:t>نموذج رقم (6)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الثالث مادة الرياضيات  الفترة الرابعة </a:t>
              </a:r>
              <a:endParaRPr lang="ar-SA" sz="1400" dirty="0">
                <a:solidFill>
                  <a:schemeClr val="tx1"/>
                </a:solidFill>
              </a:endParaRP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285411"/>
              </p:ext>
            </p:extLst>
          </p:nvPr>
        </p:nvGraphicFramePr>
        <p:xfrm>
          <a:off x="227865" y="2414369"/>
          <a:ext cx="3014705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حل مسائل رياضية بأستعمال الاستراتيجيات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۲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465201"/>
              </p:ext>
            </p:extLst>
          </p:nvPr>
        </p:nvGraphicFramePr>
        <p:xfrm>
          <a:off x="236285" y="4453388"/>
          <a:ext cx="3230416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73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1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0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58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3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83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تحديد الحوادث (الأكيدة، الاكثر احتمالا – اقل احتمالا-المستحيلة)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34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538132"/>
              </p:ext>
            </p:extLst>
          </p:nvPr>
        </p:nvGraphicFramePr>
        <p:xfrm>
          <a:off x="207170" y="6834036"/>
          <a:ext cx="3014705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48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48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86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90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كتابة الكسور(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كأجزاء من الكل ، كأجزاء من   مجموعة) وقراءتها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۳٥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367904" y="7050759"/>
            <a:ext cx="3316875" cy="3558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1100" b="1" dirty="0">
                <a:solidFill>
                  <a:schemeClr val="tx1"/>
                </a:solidFill>
              </a:rPr>
              <a:t>أكتبي الكسر الذي يمثل الجزء المظلل :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400006" y="3756930"/>
            <a:ext cx="3316875" cy="618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1100" b="1" dirty="0">
                <a:solidFill>
                  <a:schemeClr val="tx1"/>
                </a:solidFill>
              </a:rPr>
              <a:t>المطلوب فكم </a:t>
            </a:r>
            <a:r>
              <a:rPr lang="ar-SA" sz="800" b="1" dirty="0">
                <a:solidFill>
                  <a:schemeClr val="tx1"/>
                </a:solidFill>
              </a:rPr>
              <a:t>..........................................</a:t>
            </a:r>
            <a:r>
              <a:rPr lang="ar-SA" sz="1100" b="1" dirty="0">
                <a:solidFill>
                  <a:schemeClr val="tx1"/>
                </a:solidFill>
              </a:rPr>
              <a:t>؟</a:t>
            </a:r>
          </a:p>
          <a:p>
            <a:r>
              <a:rPr lang="ar-SA" sz="1100" b="1" dirty="0">
                <a:solidFill>
                  <a:schemeClr val="tx1"/>
                </a:solidFill>
              </a:rPr>
              <a:t>اخطط: استعمل ..............................................................</a:t>
            </a:r>
          </a:p>
          <a:p>
            <a:r>
              <a:rPr lang="ar-SA" sz="1100" b="1" dirty="0">
                <a:solidFill>
                  <a:schemeClr val="tx1"/>
                </a:solidFill>
              </a:rPr>
              <a:t>الحل:</a:t>
            </a:r>
            <a:r>
              <a:rPr lang="ar-SA" sz="800" b="1" dirty="0">
                <a:solidFill>
                  <a:schemeClr val="tx1"/>
                </a:solidFill>
              </a:rPr>
              <a:t>......................................................................................................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200149" y="4663484"/>
            <a:ext cx="3467468" cy="5538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1100" b="1" dirty="0">
                <a:solidFill>
                  <a:schemeClr val="tx1"/>
                </a:solidFill>
              </a:rPr>
              <a:t>صفي احتمال وقوف المؤشر على كل عدد في القرص باستعمال (أكيد </a:t>
            </a:r>
          </a:p>
          <a:p>
            <a:r>
              <a:rPr lang="ar-SA" sz="1100" b="1" dirty="0">
                <a:solidFill>
                  <a:schemeClr val="tx1"/>
                </a:solidFill>
              </a:rPr>
              <a:t>– أكثر احتمالاً – أقل احتمالاً - مستحيل)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024090" y="5395602"/>
            <a:ext cx="1709973" cy="276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1100" b="1" dirty="0">
                <a:solidFill>
                  <a:schemeClr val="tx1"/>
                </a:solidFill>
              </a:rPr>
              <a:t>أ-2 (               )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172232" y="5673168"/>
            <a:ext cx="1574700" cy="276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1100" b="1" dirty="0">
                <a:solidFill>
                  <a:schemeClr val="tx1"/>
                </a:solidFill>
              </a:rPr>
              <a:t> ب- 1 (               )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005861" y="5950092"/>
            <a:ext cx="1728204" cy="276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1100" b="1" dirty="0">
                <a:solidFill>
                  <a:schemeClr val="tx1"/>
                </a:solidFill>
              </a:rPr>
              <a:t>جـ - </a:t>
            </a:r>
            <a:r>
              <a:rPr lang="ar-SA" sz="1100" b="1" dirty="0">
                <a:solidFill>
                  <a:schemeClr val="tx1"/>
                </a:solidFill>
                <a:latin typeface="arial" panose="020B0604020202020204" pitchFamily="34" charset="0"/>
              </a:rPr>
              <a:t>۱</a:t>
            </a:r>
            <a:r>
              <a:rPr lang="ar-SA" sz="1100" b="1" dirty="0">
                <a:solidFill>
                  <a:schemeClr val="tx1"/>
                </a:solidFill>
              </a:rPr>
              <a:t> أو </a:t>
            </a:r>
            <a:r>
              <a:rPr lang="ar-SA" sz="1100" b="1" dirty="0">
                <a:solidFill>
                  <a:schemeClr val="tx1"/>
                </a:solidFill>
                <a:latin typeface="arial" panose="020B0604020202020204" pitchFamily="34" charset="0"/>
              </a:rPr>
              <a:t>۲ أو ٥(                 ) </a:t>
            </a:r>
            <a:endParaRPr lang="ar-SA" sz="1100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427525" y="6227016"/>
            <a:ext cx="1306539" cy="2769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1100" b="1" dirty="0">
                <a:solidFill>
                  <a:schemeClr val="tx1"/>
                </a:solidFill>
              </a:rPr>
              <a:t>د – 6 (                  )</a:t>
            </a:r>
          </a:p>
        </p:txBody>
      </p:sp>
      <p:sp>
        <p:nvSpPr>
          <p:cNvPr id="7" name="Oval 6"/>
          <p:cNvSpPr/>
          <p:nvPr/>
        </p:nvSpPr>
        <p:spPr>
          <a:xfrm>
            <a:off x="4181804" y="5577962"/>
            <a:ext cx="790317" cy="79031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9" name="Straight Connector 8"/>
          <p:cNvCxnSpPr>
            <a:cxnSpLocks/>
            <a:endCxn id="7" idx="4"/>
          </p:cNvCxnSpPr>
          <p:nvPr/>
        </p:nvCxnSpPr>
        <p:spPr>
          <a:xfrm flipH="1">
            <a:off x="4576963" y="5597554"/>
            <a:ext cx="24116" cy="7707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cxnSpLocks/>
          </p:cNvCxnSpPr>
          <p:nvPr/>
        </p:nvCxnSpPr>
        <p:spPr>
          <a:xfrm flipH="1">
            <a:off x="4215543" y="5760177"/>
            <a:ext cx="756579" cy="3680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4215543" y="5735093"/>
            <a:ext cx="710571" cy="4070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591460" y="6073679"/>
            <a:ext cx="18719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200" b="1" dirty="0">
                <a:latin typeface="arial" panose="020B0604020202020204" pitchFamily="34" charset="0"/>
              </a:rPr>
              <a:t>۱</a:t>
            </a:r>
            <a:endParaRPr lang="ar-SA" sz="1200" dirty="0"/>
          </a:p>
        </p:txBody>
      </p:sp>
      <p:sp>
        <p:nvSpPr>
          <p:cNvPr id="48" name="TextBox 47"/>
          <p:cNvSpPr txBox="1"/>
          <p:nvPr/>
        </p:nvSpPr>
        <p:spPr>
          <a:xfrm>
            <a:off x="4337804" y="6107932"/>
            <a:ext cx="18719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200" b="1" dirty="0">
                <a:latin typeface="arial" panose="020B0604020202020204" pitchFamily="34" charset="0"/>
              </a:rPr>
              <a:t>۲</a:t>
            </a:r>
            <a:endParaRPr lang="ar-SA" sz="1200" dirty="0"/>
          </a:p>
        </p:txBody>
      </p:sp>
      <p:sp>
        <p:nvSpPr>
          <p:cNvPr id="49" name="TextBox 48"/>
          <p:cNvSpPr txBox="1"/>
          <p:nvPr/>
        </p:nvSpPr>
        <p:spPr>
          <a:xfrm>
            <a:off x="4662983" y="5630040"/>
            <a:ext cx="184019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defTabSz="514350">
              <a:defRPr/>
            </a:pPr>
            <a:r>
              <a:rPr lang="ar-SA" sz="1200" b="1" dirty="0">
                <a:latin typeface="arial" panose="020B0604020202020204" pitchFamily="34" charset="0"/>
              </a:rPr>
              <a:t>٥</a:t>
            </a:r>
            <a:endParaRPr lang="ar-SA" sz="1200" b="1" dirty="0"/>
          </a:p>
        </p:txBody>
      </p:sp>
      <p:sp>
        <p:nvSpPr>
          <p:cNvPr id="40" name="Oval 39"/>
          <p:cNvSpPr/>
          <p:nvPr/>
        </p:nvSpPr>
        <p:spPr>
          <a:xfrm>
            <a:off x="5549205" y="7637658"/>
            <a:ext cx="780841" cy="78084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58" name="Group 57"/>
          <p:cNvGrpSpPr/>
          <p:nvPr/>
        </p:nvGrpSpPr>
        <p:grpSpPr>
          <a:xfrm>
            <a:off x="4572394" y="7683846"/>
            <a:ext cx="489904" cy="508000"/>
            <a:chOff x="3602202" y="8305715"/>
            <a:chExt cx="489904" cy="508000"/>
          </a:xfrm>
        </p:grpSpPr>
        <p:sp>
          <p:nvSpPr>
            <p:cNvPr id="62" name="Rectangle 61"/>
            <p:cNvSpPr/>
            <p:nvPr/>
          </p:nvSpPr>
          <p:spPr>
            <a:xfrm>
              <a:off x="3602202" y="8305715"/>
              <a:ext cx="489904" cy="2540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3602202" y="8559715"/>
              <a:ext cx="489904" cy="254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9" name="Rectangle 58"/>
          <p:cNvSpPr/>
          <p:nvPr/>
        </p:nvSpPr>
        <p:spPr>
          <a:xfrm>
            <a:off x="3268651" y="7889998"/>
            <a:ext cx="677725" cy="8317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2048" name="Straight Connector 2047"/>
          <p:cNvCxnSpPr>
            <a:cxnSpLocks/>
          </p:cNvCxnSpPr>
          <p:nvPr/>
        </p:nvCxnSpPr>
        <p:spPr>
          <a:xfrm>
            <a:off x="4576962" y="8672928"/>
            <a:ext cx="4676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3258384" y="2633191"/>
            <a:ext cx="3467468" cy="1132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ar-SA" sz="1100" b="1" dirty="0">
                <a:solidFill>
                  <a:schemeClr val="tx1"/>
                </a:solidFill>
              </a:rPr>
              <a:t>ركض عبد الرحمن </a:t>
            </a:r>
            <a:r>
              <a:rPr lang="ar-SA" sz="1100" b="1" dirty="0">
                <a:solidFill>
                  <a:schemeClr val="tx1"/>
                </a:solidFill>
                <a:latin typeface="arial" panose="020B0604020202020204" pitchFamily="34" charset="0"/>
              </a:rPr>
              <a:t>۲</a:t>
            </a:r>
            <a:r>
              <a:rPr lang="ar-SA" sz="1100" b="1" dirty="0">
                <a:solidFill>
                  <a:schemeClr val="tx1"/>
                </a:solidFill>
              </a:rPr>
              <a:t> كلم يومياً لمدة أسبوع وركض فؤاد ضعف المسافة التي ركضها عبدالرحمن </a:t>
            </a:r>
          </a:p>
          <a:p>
            <a:r>
              <a:rPr lang="ar-SA" sz="1100" b="1" dirty="0">
                <a:solidFill>
                  <a:schemeClr val="tx1"/>
                </a:solidFill>
              </a:rPr>
              <a:t>فكم كيلو متراً ركض عبدالرحمن وفؤاد معاً ؟</a:t>
            </a:r>
          </a:p>
          <a:p>
            <a:r>
              <a:rPr lang="ar-SA" sz="1100" b="1" dirty="0">
                <a:solidFill>
                  <a:schemeClr val="tx1"/>
                </a:solidFill>
              </a:rPr>
              <a:t> الفهم :</a:t>
            </a:r>
          </a:p>
          <a:p>
            <a:r>
              <a:rPr lang="ar-SA" sz="1100" b="1" dirty="0">
                <a:solidFill>
                  <a:schemeClr val="tx1"/>
                </a:solidFill>
              </a:rPr>
              <a:t>ركض عبدالرحمن </a:t>
            </a:r>
            <a:r>
              <a:rPr lang="ar-SA" sz="800" b="1" dirty="0">
                <a:solidFill>
                  <a:schemeClr val="tx1"/>
                </a:solidFill>
              </a:rPr>
              <a:t>..................................</a:t>
            </a:r>
            <a:r>
              <a:rPr lang="ar-SA" sz="1100" b="1" dirty="0">
                <a:solidFill>
                  <a:schemeClr val="tx1"/>
                </a:solidFill>
              </a:rPr>
              <a:t> كلم.</a:t>
            </a:r>
          </a:p>
          <a:p>
            <a:r>
              <a:rPr lang="ar-SA" sz="1100" b="1" dirty="0">
                <a:solidFill>
                  <a:schemeClr val="tx1"/>
                </a:solidFill>
              </a:rPr>
              <a:t>وركض فؤاد </a:t>
            </a:r>
            <a:r>
              <a:rPr lang="ar-SA" sz="800" b="1" dirty="0">
                <a:solidFill>
                  <a:schemeClr val="tx1"/>
                </a:solidFill>
              </a:rPr>
              <a:t>..................................</a:t>
            </a:r>
            <a:r>
              <a:rPr lang="ar-SA" sz="1100" b="1" dirty="0">
                <a:solidFill>
                  <a:schemeClr val="tx1"/>
                </a:solidFill>
              </a:rPr>
              <a:t> كلم.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4738924" y="5795362"/>
            <a:ext cx="18719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200" b="1" dirty="0">
                <a:latin typeface="arial" panose="020B0604020202020204" pitchFamily="34" charset="0"/>
              </a:rPr>
              <a:t>۲</a:t>
            </a:r>
            <a:endParaRPr lang="ar-SA" sz="1200" dirty="0"/>
          </a:p>
        </p:txBody>
      </p:sp>
      <p:sp>
        <p:nvSpPr>
          <p:cNvPr id="75" name="TextBox 74"/>
          <p:cNvSpPr txBox="1"/>
          <p:nvPr/>
        </p:nvSpPr>
        <p:spPr>
          <a:xfrm>
            <a:off x="4190025" y="5815498"/>
            <a:ext cx="217407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200" b="1" dirty="0">
                <a:latin typeface="arial" panose="020B0604020202020204" pitchFamily="34" charset="0"/>
              </a:rPr>
              <a:t>۲</a:t>
            </a:r>
            <a:endParaRPr lang="ar-SA" sz="1200" dirty="0"/>
          </a:p>
        </p:txBody>
      </p:sp>
      <p:cxnSp>
        <p:nvCxnSpPr>
          <p:cNvPr id="67" name="Straight Connector 66"/>
          <p:cNvCxnSpPr>
            <a:stCxn id="40" idx="6"/>
            <a:endCxn id="40" idx="2"/>
          </p:cNvCxnSpPr>
          <p:nvPr/>
        </p:nvCxnSpPr>
        <p:spPr>
          <a:xfrm flipH="1">
            <a:off x="5549205" y="8028079"/>
            <a:ext cx="78084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cxnSpLocks/>
          </p:cNvCxnSpPr>
          <p:nvPr/>
        </p:nvCxnSpPr>
        <p:spPr>
          <a:xfrm>
            <a:off x="5939625" y="7646349"/>
            <a:ext cx="0" cy="7808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 flipH="1">
            <a:off x="4415653" y="5602976"/>
            <a:ext cx="21680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200" b="1" dirty="0">
                <a:latin typeface="arial" panose="020B0604020202020204" pitchFamily="34" charset="0"/>
              </a:rPr>
              <a:t>۲</a:t>
            </a:r>
            <a:endParaRPr lang="ar-SA" sz="1200" dirty="0"/>
          </a:p>
        </p:txBody>
      </p:sp>
      <p:cxnSp>
        <p:nvCxnSpPr>
          <p:cNvPr id="53" name="Straight Connector 52"/>
          <p:cNvCxnSpPr>
            <a:cxnSpLocks/>
          </p:cNvCxnSpPr>
          <p:nvPr/>
        </p:nvCxnSpPr>
        <p:spPr>
          <a:xfrm>
            <a:off x="5733159" y="8671935"/>
            <a:ext cx="44218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4568539" y="8191846"/>
            <a:ext cx="489904" cy="25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1" name="Rectangle 70"/>
          <p:cNvSpPr/>
          <p:nvPr/>
        </p:nvSpPr>
        <p:spPr>
          <a:xfrm>
            <a:off x="4576962" y="7425985"/>
            <a:ext cx="489904" cy="254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650254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</TotalTime>
  <Words>277</Words>
  <Application>Microsoft Office PowerPoint</Application>
  <PresentationFormat>On-screen Show (4:3)</PresentationFormat>
  <Paragraphs>74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</vt:lpstr>
      <vt:lpstr>Calibri</vt:lpstr>
      <vt:lpstr>Calibri Light</vt:lpstr>
      <vt:lpstr>Times New Roman</vt:lpstr>
      <vt:lpstr>Wingdings</vt:lpstr>
      <vt:lpstr>نسق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76</cp:revision>
  <cp:lastPrinted>2017-04-13T08:22:39Z</cp:lastPrinted>
  <dcterms:created xsi:type="dcterms:W3CDTF">2016-10-19T21:09:54Z</dcterms:created>
  <dcterms:modified xsi:type="dcterms:W3CDTF">2017-04-26T04:39:35Z</dcterms:modified>
</cp:coreProperties>
</file>