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2" r:id="rId5"/>
    <p:sldId id="259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3" r:id="rId26"/>
    <p:sldId id="282" r:id="rId27"/>
    <p:sldId id="284" r:id="rId28"/>
    <p:sldId id="286" r:id="rId2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نمط فاتح 3 - تمييز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نمط فاتح 3 - تميي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5758FB7-9AC5-4552-8A53-C91805E547FA}" styleName="نمط ذو سمات 1 - تميي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F01A8E8-96C5-4017-8593-16F577DD3643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C69C334-8074-41AC-9F09-841DD808EC66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5BB9-037C-4ED6-834B-DB0B58F088BC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FAF2E-9416-4D5B-97E1-DFD4325F5DBB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7A979-A861-4143-B3BF-443DD2F0469E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728BD-CAC9-4337-8DD9-945C289C3AF7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DC55-BEE2-4EBD-9CE1-5702DC1C35C3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8A6D1-3AFC-4585-B8D8-531CB7AD186E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412A5-D122-45CA-811A-7CF351CCAA2E}" type="datetime1">
              <a:rPr lang="ar-SA" smtClean="0"/>
              <a:t>05/11/35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9173D-83AE-4E76-98B6-7B0BB7BA137A}" type="datetime1">
              <a:rPr lang="ar-SA" smtClean="0"/>
              <a:t>05/11/35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261BD-B805-43A1-BD6B-AE34DE53C3F6}" type="datetime1">
              <a:rPr lang="ar-SA" smtClean="0"/>
              <a:t>05/11/35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4DBBE-DE39-4461-AAFD-821FE9935738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9FC3D-40BB-4BA6-8BFA-501412B715E6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B6DBC-60AB-44C5-B7FE-995070479371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hecker dir="vert"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5357818" y="1285860"/>
            <a:ext cx="22145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الدرس الرابع :</a:t>
            </a:r>
            <a:endParaRPr lang="ar-S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643042" y="2500306"/>
            <a:ext cx="642942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80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فضل الطهارة </a:t>
            </a:r>
            <a:endParaRPr lang="ar-SA" sz="8000" b="1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أفعل</a:t>
            </a:r>
            <a:endParaRPr lang="ar-SA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2786050" y="2071678"/>
            <a:ext cx="6357950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1"/>
                </a:solidFill>
              </a:rPr>
              <a:t>7-أغسل يدي بالماء </a:t>
            </a:r>
            <a:r>
              <a:rPr lang="ar-SA" sz="2800" b="1" dirty="0" err="1" smtClean="0">
                <a:solidFill>
                  <a:schemeClr val="tx1"/>
                </a:solidFill>
              </a:rPr>
              <a:t>و</a:t>
            </a:r>
            <a:r>
              <a:rPr lang="ar-SA" sz="2800" b="1" dirty="0" smtClean="0">
                <a:solidFill>
                  <a:schemeClr val="tx1"/>
                </a:solidFill>
              </a:rPr>
              <a:t> الصابون , بعد قضاء الحاجة .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5600" y="3962400"/>
            <a:ext cx="41148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أفعل</a:t>
            </a:r>
            <a:endParaRPr lang="ar-SA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786182" y="2071678"/>
            <a:ext cx="5357818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1"/>
                </a:solidFill>
              </a:rPr>
              <a:t>8-أقول عند الخروج من الخلاء : (</a:t>
            </a:r>
            <a:r>
              <a:rPr lang="ar-SA" sz="2800" b="1" dirty="0" smtClean="0">
                <a:solidFill>
                  <a:srgbClr val="FF0000"/>
                </a:solidFill>
              </a:rPr>
              <a:t>غفرانك</a:t>
            </a:r>
            <a:r>
              <a:rPr lang="ar-SA" sz="2800" b="1" dirty="0" smtClean="0">
                <a:solidFill>
                  <a:schemeClr val="tx1"/>
                </a:solidFill>
              </a:rPr>
              <a:t>) .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3657600"/>
            <a:ext cx="6096000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لا أفعل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786182" y="2071678"/>
            <a:ext cx="5357818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1"/>
                </a:solidFill>
              </a:rPr>
              <a:t>1- لا أدخل الخلاء </a:t>
            </a:r>
            <a:r>
              <a:rPr lang="ar-SA" sz="2800" b="1" dirty="0" err="1" smtClean="0">
                <a:solidFill>
                  <a:schemeClr val="tx1"/>
                </a:solidFill>
              </a:rPr>
              <a:t>و</a:t>
            </a:r>
            <a:r>
              <a:rPr lang="ar-SA" sz="2800" b="1" dirty="0" smtClean="0">
                <a:solidFill>
                  <a:schemeClr val="tx1"/>
                </a:solidFill>
              </a:rPr>
              <a:t> معي شيء فيه ذكر الله .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3657600"/>
            <a:ext cx="37022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لا أفعل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000364" y="2071678"/>
            <a:ext cx="6143636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1"/>
                </a:solidFill>
              </a:rPr>
              <a:t>2- لا أقضي الحاجة في طريق الناس أو في ظلهم .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3657600"/>
            <a:ext cx="31242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لا أفعل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857224" y="2071678"/>
            <a:ext cx="8286776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1"/>
                </a:solidFill>
              </a:rPr>
              <a:t>3- لا أستقبل القبلة , </a:t>
            </a:r>
            <a:r>
              <a:rPr lang="ar-SA" sz="2800" b="1" dirty="0" err="1" smtClean="0">
                <a:solidFill>
                  <a:schemeClr val="tx1"/>
                </a:solidFill>
              </a:rPr>
              <a:t>و</a:t>
            </a:r>
            <a:r>
              <a:rPr lang="ar-SA" sz="2800" b="1" dirty="0" smtClean="0">
                <a:solidFill>
                  <a:schemeClr val="tx1"/>
                </a:solidFill>
              </a:rPr>
              <a:t> لا أستدبرها حال قضاء الحاجة في غير البنيان.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3505200"/>
            <a:ext cx="2895600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لا أفعل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2428860" y="2071678"/>
            <a:ext cx="6715140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1"/>
                </a:solidFill>
              </a:rPr>
              <a:t>4- لا </a:t>
            </a:r>
            <a:r>
              <a:rPr lang="ar-SA" sz="2800" b="1" dirty="0" err="1" smtClean="0">
                <a:solidFill>
                  <a:schemeClr val="tx1"/>
                </a:solidFill>
              </a:rPr>
              <a:t>أستجمر</a:t>
            </a:r>
            <a:r>
              <a:rPr lang="ar-SA" sz="2800" b="1" dirty="0" smtClean="0">
                <a:solidFill>
                  <a:schemeClr val="tx1"/>
                </a:solidFill>
              </a:rPr>
              <a:t> بأي شيء محترم , كالطعام , </a:t>
            </a:r>
            <a:r>
              <a:rPr lang="ar-SA" sz="2800" b="1" dirty="0" err="1" smtClean="0">
                <a:solidFill>
                  <a:schemeClr val="tx1"/>
                </a:solidFill>
              </a:rPr>
              <a:t>و</a:t>
            </a:r>
            <a:r>
              <a:rPr lang="ar-SA" sz="2800" b="1" dirty="0" smtClean="0">
                <a:solidFill>
                  <a:schemeClr val="tx1"/>
                </a:solidFill>
              </a:rPr>
              <a:t> كتب العلم.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11" name="صورة 10" descr="تنزيل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3143248"/>
            <a:ext cx="2571768" cy="1941210"/>
          </a:xfrm>
          <a:prstGeom prst="rect">
            <a:avLst/>
          </a:prstGeom>
        </p:spPr>
      </p:pic>
      <p:pic>
        <p:nvPicPr>
          <p:cNvPr id="12" name="صورة 11" descr="عمل-القلب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34" y="3143248"/>
            <a:ext cx="2574107" cy="1978320"/>
          </a:xfrm>
          <a:prstGeom prst="rect">
            <a:avLst/>
          </a:prstGeom>
        </p:spPr>
      </p:pic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لا أفعل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5500694" y="2071678"/>
            <a:ext cx="3643306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1"/>
                </a:solidFill>
              </a:rPr>
              <a:t>5- أتكلم أثناء قضاء الحاجة .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11" name="صورة 10" descr="59678359073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918" y="2928934"/>
            <a:ext cx="6000792" cy="3607595"/>
          </a:xfrm>
          <a:prstGeom prst="rect">
            <a:avLst/>
          </a:prstGeom>
        </p:spPr>
      </p:pic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16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لا أفعل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643438" y="2071678"/>
            <a:ext cx="4500562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1"/>
                </a:solidFill>
              </a:rPr>
              <a:t>6- لا أطيل المكث عند قضاء الحاجة .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7" name="صورة 6" descr="c5e1db76ffe1ad0226671a4eca45684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04" y="3000372"/>
            <a:ext cx="6286500" cy="3557596"/>
          </a:xfrm>
          <a:prstGeom prst="rect">
            <a:avLst/>
          </a:prstGeom>
        </p:spPr>
      </p:pic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17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نشاط1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714488"/>
            <a:ext cx="9001156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ضعي </a:t>
            </a:r>
            <a:r>
              <a:rPr lang="ar-SA" sz="3200" b="1" dirty="0"/>
              <a:t>خط</a:t>
            </a:r>
            <a:r>
              <a:rPr lang="ar-EG" sz="3200" b="1" dirty="0" err="1"/>
              <a:t>اً</a:t>
            </a:r>
            <a:r>
              <a:rPr lang="ar-SA" sz="3200" b="1" dirty="0"/>
              <a:t> تحت </a:t>
            </a:r>
            <a:r>
              <a:rPr lang="ar-EG" sz="3200" b="1" dirty="0"/>
              <a:t>كل </a:t>
            </a:r>
            <a:r>
              <a:rPr lang="ar-SA" sz="3200" b="1" dirty="0"/>
              <a:t>صورة </a:t>
            </a:r>
            <a:r>
              <a:rPr lang="ar-SA" sz="3200" b="1" dirty="0" smtClean="0"/>
              <a:t>تستخدمين </a:t>
            </a:r>
            <a:r>
              <a:rPr lang="ar-SA" sz="3200" b="1" dirty="0"/>
              <a:t>فيها اليد اليمن</a:t>
            </a:r>
            <a:r>
              <a:rPr lang="ar-EG" sz="3200" b="1" dirty="0"/>
              <a:t>ى</a:t>
            </a:r>
            <a:r>
              <a:rPr lang="ar-SA" sz="3200" b="1" dirty="0"/>
              <a:t> </a:t>
            </a:r>
            <a:r>
              <a:rPr lang="ar-SA" sz="3200" b="1" dirty="0" smtClean="0"/>
              <a:t>و دائرة تحت </a:t>
            </a:r>
            <a:r>
              <a:rPr lang="ar-EG" sz="3200" b="1" dirty="0"/>
              <a:t>كل صورة</a:t>
            </a:r>
            <a:r>
              <a:rPr lang="ar-SA" sz="3200" b="1" dirty="0"/>
              <a:t> </a:t>
            </a:r>
            <a:r>
              <a:rPr lang="ar-SA" sz="3200" b="1" dirty="0" smtClean="0"/>
              <a:t>تستخدمين </a:t>
            </a:r>
            <a:r>
              <a:rPr lang="ar-SA" sz="3200" b="1" dirty="0"/>
              <a:t>فيها اليد </a:t>
            </a:r>
            <a:r>
              <a:rPr lang="ar-EG" sz="3200" b="1" dirty="0"/>
              <a:t>ا</a:t>
            </a:r>
            <a:r>
              <a:rPr lang="ar-SA" sz="3200" b="1" dirty="0"/>
              <a:t>ليسر</a:t>
            </a:r>
            <a:r>
              <a:rPr lang="ar-EG" sz="3200" b="1" dirty="0"/>
              <a:t>ى.</a:t>
            </a:r>
            <a:endParaRPr lang="en-US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23</a:t>
            </a:r>
            <a:endParaRPr lang="ar-SA" b="1" dirty="0"/>
          </a:p>
        </p:txBody>
      </p:sp>
      <p:pic>
        <p:nvPicPr>
          <p:cNvPr id="12" name="صورة 11" descr="9807f28c86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3000372"/>
            <a:ext cx="3314700" cy="3162292"/>
          </a:xfrm>
          <a:prstGeom prst="rect">
            <a:avLst/>
          </a:prstGeom>
        </p:spPr>
      </p:pic>
      <p:cxnSp>
        <p:nvCxnSpPr>
          <p:cNvPr id="17" name="رابط مستقيم 16"/>
          <p:cNvCxnSpPr/>
          <p:nvPr/>
        </p:nvCxnSpPr>
        <p:spPr>
          <a:xfrm rot="10800000">
            <a:off x="2928926" y="6357958"/>
            <a:ext cx="3429024" cy="158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عنصر نائب لرقم الشريحة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18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نشاط1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714488"/>
            <a:ext cx="9001156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ضعي </a:t>
            </a:r>
            <a:r>
              <a:rPr lang="ar-SA" sz="3200" b="1" dirty="0"/>
              <a:t>خط</a:t>
            </a:r>
            <a:r>
              <a:rPr lang="ar-EG" sz="3200" b="1" dirty="0" err="1"/>
              <a:t>اً</a:t>
            </a:r>
            <a:r>
              <a:rPr lang="ar-SA" sz="3200" b="1" dirty="0"/>
              <a:t> تحت </a:t>
            </a:r>
            <a:r>
              <a:rPr lang="ar-EG" sz="3200" b="1" dirty="0"/>
              <a:t>كل </a:t>
            </a:r>
            <a:r>
              <a:rPr lang="ar-SA" sz="3200" b="1" dirty="0"/>
              <a:t>صورة </a:t>
            </a:r>
            <a:r>
              <a:rPr lang="ar-SA" sz="3200" b="1" dirty="0" smtClean="0"/>
              <a:t>تستخدمين </a:t>
            </a:r>
            <a:r>
              <a:rPr lang="ar-SA" sz="3200" b="1" dirty="0"/>
              <a:t>فيها اليد اليمن</a:t>
            </a:r>
            <a:r>
              <a:rPr lang="ar-EG" sz="3200" b="1" dirty="0"/>
              <a:t>ى</a:t>
            </a:r>
            <a:r>
              <a:rPr lang="ar-SA" sz="3200" b="1" dirty="0"/>
              <a:t> وخط</a:t>
            </a:r>
            <a:r>
              <a:rPr lang="ar-EG" sz="3200" b="1" dirty="0"/>
              <a:t>ين</a:t>
            </a:r>
            <a:r>
              <a:rPr lang="ar-SA" sz="3200" b="1" dirty="0"/>
              <a:t> تحت </a:t>
            </a:r>
            <a:r>
              <a:rPr lang="ar-EG" sz="3200" b="1" dirty="0"/>
              <a:t>كل صورة</a:t>
            </a:r>
            <a:r>
              <a:rPr lang="ar-SA" sz="3200" b="1" dirty="0"/>
              <a:t> </a:t>
            </a:r>
            <a:r>
              <a:rPr lang="ar-SA" sz="3200" b="1" dirty="0" smtClean="0"/>
              <a:t>تستخدمين </a:t>
            </a:r>
            <a:r>
              <a:rPr lang="ar-SA" sz="3200" b="1" dirty="0"/>
              <a:t>فيها اليد </a:t>
            </a:r>
            <a:r>
              <a:rPr lang="ar-EG" sz="3200" b="1" dirty="0"/>
              <a:t>ا</a:t>
            </a:r>
            <a:r>
              <a:rPr lang="ar-SA" sz="3200" b="1" dirty="0"/>
              <a:t>ليسر</a:t>
            </a:r>
            <a:r>
              <a:rPr lang="ar-EG" sz="3200" b="1" dirty="0"/>
              <a:t>ى.</a:t>
            </a:r>
            <a:endParaRPr lang="en-US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23</a:t>
            </a:r>
            <a:endParaRPr lang="ar-SA" b="1" dirty="0"/>
          </a:p>
        </p:txBody>
      </p:sp>
      <p:pic>
        <p:nvPicPr>
          <p:cNvPr id="7" name="صورة 6" descr="img_293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04" y="2857496"/>
            <a:ext cx="5715008" cy="3579024"/>
          </a:xfrm>
          <a:prstGeom prst="rect">
            <a:avLst/>
          </a:prstGeom>
        </p:spPr>
      </p:pic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19</a:t>
            </a:fld>
            <a:endParaRPr lang="ar-SA"/>
          </a:p>
        </p:txBody>
      </p:sp>
      <p:cxnSp>
        <p:nvCxnSpPr>
          <p:cNvPr id="16" name="رابط مستقيم 15"/>
          <p:cNvCxnSpPr/>
          <p:nvPr/>
        </p:nvCxnSpPr>
        <p:spPr>
          <a:xfrm rot="10800000">
            <a:off x="2786050" y="6572272"/>
            <a:ext cx="342902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رابط مستقيم 16"/>
          <p:cNvCxnSpPr/>
          <p:nvPr/>
        </p:nvCxnSpPr>
        <p:spPr>
          <a:xfrm rot="10800000">
            <a:off x="2786050" y="6715148"/>
            <a:ext cx="342902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928662" y="1428736"/>
            <a:ext cx="77723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3200" b="1" dirty="0">
                <a:cs typeface="+mj-cs"/>
              </a:rPr>
              <a:t>قال الله تعال</a:t>
            </a:r>
            <a:r>
              <a:rPr lang="ar-EG" sz="3200" b="1" dirty="0">
                <a:cs typeface="+mj-cs"/>
              </a:rPr>
              <a:t>ى</a:t>
            </a:r>
            <a:r>
              <a:rPr lang="ar-SA" sz="3200" b="1" dirty="0" smtClean="0">
                <a:cs typeface="+mj-cs"/>
              </a:rPr>
              <a:t>:(</a:t>
            </a:r>
            <a:r>
              <a:rPr lang="ar-SA" sz="3200" b="1" dirty="0">
                <a:solidFill>
                  <a:srgbClr val="008000"/>
                </a:solidFill>
                <a:cs typeface="+mj-cs"/>
              </a:rPr>
              <a:t>إِنَّ اللَّهَ </a:t>
            </a:r>
            <a:r>
              <a:rPr lang="ar-SA" sz="3200" b="1" dirty="0" err="1">
                <a:solidFill>
                  <a:srgbClr val="008000"/>
                </a:solidFill>
                <a:cs typeface="+mj-cs"/>
              </a:rPr>
              <a:t>ي</a:t>
            </a:r>
            <a:r>
              <a:rPr lang="ar-EG" sz="3200" b="1" dirty="0" err="1">
                <a:solidFill>
                  <a:srgbClr val="008000"/>
                </a:solidFill>
                <a:cs typeface="+mj-cs"/>
              </a:rPr>
              <a:t>ُح</a:t>
            </a:r>
            <a:r>
              <a:rPr lang="ar-SA" sz="3200" b="1" dirty="0" err="1">
                <a:solidFill>
                  <a:srgbClr val="008000"/>
                </a:solidFill>
                <a:cs typeface="+mj-cs"/>
              </a:rPr>
              <a:t>بُّ</a:t>
            </a:r>
            <a:r>
              <a:rPr lang="ar-SA" sz="3200" b="1" dirty="0">
                <a:solidFill>
                  <a:srgbClr val="008000"/>
                </a:solidFill>
                <a:cs typeface="+mj-cs"/>
              </a:rPr>
              <a:t> التَّوَّابِينَ وَيُحِبُّ الْمُتَطَهِّرِينَ</a:t>
            </a:r>
            <a:r>
              <a:rPr lang="ar-SA" sz="3200" b="1" dirty="0">
                <a:cs typeface="+mj-cs"/>
              </a:rPr>
              <a:t>)</a:t>
            </a:r>
            <a:endParaRPr lang="en-US" sz="3200" b="1" dirty="0">
              <a:cs typeface="+mj-cs"/>
            </a:endParaRPr>
          </a:p>
        </p:txBody>
      </p:sp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928662" y="3000372"/>
            <a:ext cx="79296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200" b="1" dirty="0">
                <a:solidFill>
                  <a:srgbClr val="666699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دلت الآية الكريمة</a:t>
            </a:r>
            <a:r>
              <a:rPr lang="ar-EG" sz="3200" b="1" dirty="0">
                <a:solidFill>
                  <a:srgbClr val="666699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على</a:t>
            </a:r>
            <a:r>
              <a:rPr lang="ar-SA" sz="3200" b="1" dirty="0">
                <a:solidFill>
                  <a:srgbClr val="666699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أن الله يحب صنفين من الناس</a:t>
            </a:r>
            <a:r>
              <a:rPr lang="en-US" sz="3200" b="1" dirty="0">
                <a:solidFill>
                  <a:srgbClr val="666699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</a:t>
            </a:r>
            <a:r>
              <a:rPr lang="ar-SA" sz="3200" b="1" dirty="0">
                <a:solidFill>
                  <a:srgbClr val="666699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هما:</a:t>
            </a:r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6000760" y="4643446"/>
            <a:ext cx="2228856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ar-SA" sz="4000" b="1" dirty="0" smtClean="0">
                <a:solidFill>
                  <a:srgbClr val="FF0000"/>
                </a:solidFill>
              </a:rPr>
              <a:t>1-التواب</a:t>
            </a:r>
            <a:r>
              <a:rPr lang="ar-EG" sz="4000" b="1" dirty="0">
                <a:solidFill>
                  <a:srgbClr val="FF0000"/>
                </a:solidFill>
              </a:rPr>
              <a:t>و</a:t>
            </a:r>
            <a:r>
              <a:rPr lang="ar-SA" sz="4000" b="1" dirty="0">
                <a:solidFill>
                  <a:srgbClr val="FF0000"/>
                </a:solidFill>
              </a:rPr>
              <a:t>ن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2071670" y="4643446"/>
            <a:ext cx="2514608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ar-SA" sz="4000" b="1" dirty="0" smtClean="0">
                <a:solidFill>
                  <a:srgbClr val="FF0000"/>
                </a:solidFill>
              </a:rPr>
              <a:t>2-.............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2071670" y="4643446"/>
            <a:ext cx="214314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المتطهرون</a:t>
            </a:r>
            <a:endParaRPr lang="ar-SA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نشاط1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714488"/>
            <a:ext cx="9001156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ضعي </a:t>
            </a:r>
            <a:r>
              <a:rPr lang="ar-SA" sz="3200" b="1" dirty="0"/>
              <a:t>خط</a:t>
            </a:r>
            <a:r>
              <a:rPr lang="ar-EG" sz="3200" b="1" dirty="0" err="1"/>
              <a:t>اً</a:t>
            </a:r>
            <a:r>
              <a:rPr lang="ar-SA" sz="3200" b="1" dirty="0"/>
              <a:t> تحت </a:t>
            </a:r>
            <a:r>
              <a:rPr lang="ar-EG" sz="3200" b="1" dirty="0"/>
              <a:t>كل </a:t>
            </a:r>
            <a:r>
              <a:rPr lang="ar-SA" sz="3200" b="1" dirty="0"/>
              <a:t>صورة </a:t>
            </a:r>
            <a:r>
              <a:rPr lang="ar-SA" sz="3200" b="1" dirty="0" smtClean="0"/>
              <a:t>تستخدمين </a:t>
            </a:r>
            <a:r>
              <a:rPr lang="ar-SA" sz="3200" b="1" dirty="0"/>
              <a:t>فيها اليد اليمن</a:t>
            </a:r>
            <a:r>
              <a:rPr lang="ar-EG" sz="3200" b="1" dirty="0"/>
              <a:t>ى</a:t>
            </a:r>
            <a:r>
              <a:rPr lang="ar-SA" sz="3200" b="1" dirty="0"/>
              <a:t> وخط</a:t>
            </a:r>
            <a:r>
              <a:rPr lang="ar-EG" sz="3200" b="1" dirty="0"/>
              <a:t>ين</a:t>
            </a:r>
            <a:r>
              <a:rPr lang="ar-SA" sz="3200" b="1" dirty="0"/>
              <a:t> تحت </a:t>
            </a:r>
            <a:r>
              <a:rPr lang="ar-EG" sz="3200" b="1" dirty="0"/>
              <a:t>كل صورة</a:t>
            </a:r>
            <a:r>
              <a:rPr lang="ar-SA" sz="3200" b="1" dirty="0"/>
              <a:t> </a:t>
            </a:r>
            <a:r>
              <a:rPr lang="ar-SA" sz="3200" b="1" dirty="0" smtClean="0"/>
              <a:t>تستخدمين </a:t>
            </a:r>
            <a:r>
              <a:rPr lang="ar-SA" sz="3200" b="1" dirty="0"/>
              <a:t>فيها اليد </a:t>
            </a:r>
            <a:r>
              <a:rPr lang="ar-EG" sz="3200" b="1" dirty="0"/>
              <a:t>ا</a:t>
            </a:r>
            <a:r>
              <a:rPr lang="ar-SA" sz="3200" b="1" dirty="0"/>
              <a:t>ليسر</a:t>
            </a:r>
            <a:r>
              <a:rPr lang="ar-EG" sz="3200" b="1" dirty="0"/>
              <a:t>ى.</a:t>
            </a:r>
            <a:endParaRPr lang="en-US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23</a:t>
            </a:r>
            <a:endParaRPr lang="ar-SA" b="1" dirty="0"/>
          </a:p>
        </p:txBody>
      </p:sp>
      <p:pic>
        <p:nvPicPr>
          <p:cNvPr id="7" name="صورة 6" descr="64520349646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08" y="2924175"/>
            <a:ext cx="5514975" cy="3362345"/>
          </a:xfrm>
          <a:prstGeom prst="rect">
            <a:avLst/>
          </a:prstGeom>
        </p:spPr>
      </p:pic>
      <p:cxnSp>
        <p:nvCxnSpPr>
          <p:cNvPr id="12" name="رابط مستقيم 11"/>
          <p:cNvCxnSpPr/>
          <p:nvPr/>
        </p:nvCxnSpPr>
        <p:spPr>
          <a:xfrm rot="10800000">
            <a:off x="2928926" y="6357958"/>
            <a:ext cx="3429024" cy="158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عنصر نائب لرقم الشريحة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20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نشاط1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714488"/>
            <a:ext cx="9001156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ضعي </a:t>
            </a:r>
            <a:r>
              <a:rPr lang="ar-SA" sz="3200" b="1" dirty="0"/>
              <a:t>خط</a:t>
            </a:r>
            <a:r>
              <a:rPr lang="ar-EG" sz="3200" b="1" dirty="0" err="1"/>
              <a:t>اً</a:t>
            </a:r>
            <a:r>
              <a:rPr lang="ar-SA" sz="3200" b="1" dirty="0"/>
              <a:t> تحت </a:t>
            </a:r>
            <a:r>
              <a:rPr lang="ar-EG" sz="3200" b="1" dirty="0"/>
              <a:t>كل </a:t>
            </a:r>
            <a:r>
              <a:rPr lang="ar-SA" sz="3200" b="1" dirty="0"/>
              <a:t>صورة </a:t>
            </a:r>
            <a:r>
              <a:rPr lang="ar-SA" sz="3200" b="1" dirty="0" smtClean="0"/>
              <a:t>تستخدمين </a:t>
            </a:r>
            <a:r>
              <a:rPr lang="ar-SA" sz="3200" b="1" dirty="0"/>
              <a:t>فيها اليد اليمن</a:t>
            </a:r>
            <a:r>
              <a:rPr lang="ar-EG" sz="3200" b="1" dirty="0"/>
              <a:t>ى</a:t>
            </a:r>
            <a:r>
              <a:rPr lang="ar-SA" sz="3200" b="1" dirty="0"/>
              <a:t> وخط</a:t>
            </a:r>
            <a:r>
              <a:rPr lang="ar-EG" sz="3200" b="1" dirty="0"/>
              <a:t>ين</a:t>
            </a:r>
            <a:r>
              <a:rPr lang="ar-SA" sz="3200" b="1" dirty="0"/>
              <a:t> تحت </a:t>
            </a:r>
            <a:r>
              <a:rPr lang="ar-EG" sz="3200" b="1" dirty="0"/>
              <a:t>كل صورة</a:t>
            </a:r>
            <a:r>
              <a:rPr lang="ar-SA" sz="3200" b="1" dirty="0"/>
              <a:t> </a:t>
            </a:r>
            <a:r>
              <a:rPr lang="ar-SA" sz="3200" b="1" dirty="0" smtClean="0"/>
              <a:t>تستخدمين </a:t>
            </a:r>
            <a:r>
              <a:rPr lang="ar-SA" sz="3200" b="1" dirty="0"/>
              <a:t>فيها اليد </a:t>
            </a:r>
            <a:r>
              <a:rPr lang="ar-EG" sz="3200" b="1" dirty="0"/>
              <a:t>ا</a:t>
            </a:r>
            <a:r>
              <a:rPr lang="ar-SA" sz="3200" b="1" dirty="0"/>
              <a:t>ليسر</a:t>
            </a:r>
            <a:r>
              <a:rPr lang="ar-EG" sz="3200" b="1" dirty="0"/>
              <a:t>ى.</a:t>
            </a:r>
            <a:endParaRPr lang="en-US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23</a:t>
            </a:r>
            <a:endParaRPr lang="ar-SA" b="1" dirty="0"/>
          </a:p>
        </p:txBody>
      </p:sp>
      <p:cxnSp>
        <p:nvCxnSpPr>
          <p:cNvPr id="12" name="رابط مستقيم 11"/>
          <p:cNvCxnSpPr/>
          <p:nvPr/>
        </p:nvCxnSpPr>
        <p:spPr>
          <a:xfrm rot="10800000">
            <a:off x="2928926" y="6357958"/>
            <a:ext cx="3429024" cy="158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4" name="صورة 13" descr="nagaam-196899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1715" y="3071810"/>
            <a:ext cx="4560570" cy="3071834"/>
          </a:xfrm>
          <a:prstGeom prst="rect">
            <a:avLst/>
          </a:prstGeom>
        </p:spPr>
      </p:pic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21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نشاط1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714488"/>
            <a:ext cx="9001156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ضعي </a:t>
            </a:r>
            <a:r>
              <a:rPr lang="ar-SA" sz="3200" b="1" dirty="0"/>
              <a:t>خط</a:t>
            </a:r>
            <a:r>
              <a:rPr lang="ar-EG" sz="3200" b="1" dirty="0" err="1"/>
              <a:t>اً</a:t>
            </a:r>
            <a:r>
              <a:rPr lang="ar-SA" sz="3200" b="1" dirty="0"/>
              <a:t> تحت </a:t>
            </a:r>
            <a:r>
              <a:rPr lang="ar-EG" sz="3200" b="1" dirty="0"/>
              <a:t>كل </a:t>
            </a:r>
            <a:r>
              <a:rPr lang="ar-SA" sz="3200" b="1" dirty="0"/>
              <a:t>صورة </a:t>
            </a:r>
            <a:r>
              <a:rPr lang="ar-SA" sz="3200" b="1" dirty="0" smtClean="0"/>
              <a:t>تستخدمين </a:t>
            </a:r>
            <a:r>
              <a:rPr lang="ar-SA" sz="3200" b="1" dirty="0"/>
              <a:t>فيها اليد اليمن</a:t>
            </a:r>
            <a:r>
              <a:rPr lang="ar-EG" sz="3200" b="1" dirty="0"/>
              <a:t>ى</a:t>
            </a:r>
            <a:r>
              <a:rPr lang="ar-SA" sz="3200" b="1" dirty="0"/>
              <a:t> وخط</a:t>
            </a:r>
            <a:r>
              <a:rPr lang="ar-EG" sz="3200" b="1" dirty="0"/>
              <a:t>ين</a:t>
            </a:r>
            <a:r>
              <a:rPr lang="ar-SA" sz="3200" b="1" dirty="0"/>
              <a:t> تحت </a:t>
            </a:r>
            <a:r>
              <a:rPr lang="ar-EG" sz="3200" b="1" dirty="0"/>
              <a:t>كل صورة</a:t>
            </a:r>
            <a:r>
              <a:rPr lang="ar-SA" sz="3200" b="1" dirty="0"/>
              <a:t> </a:t>
            </a:r>
            <a:r>
              <a:rPr lang="ar-SA" sz="3200" b="1" dirty="0" smtClean="0"/>
              <a:t>تستخدمين </a:t>
            </a:r>
            <a:r>
              <a:rPr lang="ar-SA" sz="3200" b="1" dirty="0"/>
              <a:t>فيها اليد </a:t>
            </a:r>
            <a:r>
              <a:rPr lang="ar-EG" sz="3200" b="1" dirty="0"/>
              <a:t>ا</a:t>
            </a:r>
            <a:r>
              <a:rPr lang="ar-SA" sz="3200" b="1" dirty="0"/>
              <a:t>ليسر</a:t>
            </a:r>
            <a:r>
              <a:rPr lang="ar-EG" sz="3200" b="1" dirty="0"/>
              <a:t>ى.</a:t>
            </a:r>
            <a:endParaRPr lang="en-US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23</a:t>
            </a:r>
            <a:endParaRPr lang="ar-SA" b="1" dirty="0"/>
          </a:p>
        </p:txBody>
      </p:sp>
      <p:cxnSp>
        <p:nvCxnSpPr>
          <p:cNvPr id="12" name="رابط مستقيم 11"/>
          <p:cNvCxnSpPr/>
          <p:nvPr/>
        </p:nvCxnSpPr>
        <p:spPr>
          <a:xfrm rot="10800000">
            <a:off x="2928926" y="6357958"/>
            <a:ext cx="3429024" cy="158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4" name="صورة 13" descr="طرق صحيحة لتعلم إتيكيت الطعام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3000372"/>
            <a:ext cx="3810000" cy="3000396"/>
          </a:xfrm>
          <a:prstGeom prst="rect">
            <a:avLst/>
          </a:prstGeom>
        </p:spPr>
      </p:pic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22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نشاط1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714488"/>
            <a:ext cx="9001156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ضعي </a:t>
            </a:r>
            <a:r>
              <a:rPr lang="ar-SA" sz="3200" b="1" dirty="0"/>
              <a:t>خط</a:t>
            </a:r>
            <a:r>
              <a:rPr lang="ar-EG" sz="3200" b="1" dirty="0" err="1"/>
              <a:t>اً</a:t>
            </a:r>
            <a:r>
              <a:rPr lang="ar-SA" sz="3200" b="1" dirty="0"/>
              <a:t> تحت </a:t>
            </a:r>
            <a:r>
              <a:rPr lang="ar-EG" sz="3200" b="1" dirty="0"/>
              <a:t>كل </a:t>
            </a:r>
            <a:r>
              <a:rPr lang="ar-SA" sz="3200" b="1" dirty="0"/>
              <a:t>صورة </a:t>
            </a:r>
            <a:r>
              <a:rPr lang="ar-SA" sz="3200" b="1" dirty="0" smtClean="0"/>
              <a:t>تستخدمين </a:t>
            </a:r>
            <a:r>
              <a:rPr lang="ar-SA" sz="3200" b="1" dirty="0"/>
              <a:t>فيها اليد اليمن</a:t>
            </a:r>
            <a:r>
              <a:rPr lang="ar-EG" sz="3200" b="1" dirty="0"/>
              <a:t>ى</a:t>
            </a:r>
            <a:r>
              <a:rPr lang="ar-SA" sz="3200" b="1" dirty="0"/>
              <a:t> وخط</a:t>
            </a:r>
            <a:r>
              <a:rPr lang="ar-EG" sz="3200" b="1" dirty="0"/>
              <a:t>ين</a:t>
            </a:r>
            <a:r>
              <a:rPr lang="ar-SA" sz="3200" b="1" dirty="0"/>
              <a:t> تحت </a:t>
            </a:r>
            <a:r>
              <a:rPr lang="ar-EG" sz="3200" b="1" dirty="0"/>
              <a:t>كل صورة</a:t>
            </a:r>
            <a:r>
              <a:rPr lang="ar-SA" sz="3200" b="1" dirty="0"/>
              <a:t> </a:t>
            </a:r>
            <a:r>
              <a:rPr lang="ar-SA" sz="3200" b="1" dirty="0" smtClean="0"/>
              <a:t>تستخدمين </a:t>
            </a:r>
            <a:r>
              <a:rPr lang="ar-SA" sz="3200" b="1" dirty="0"/>
              <a:t>فيها اليد </a:t>
            </a:r>
            <a:r>
              <a:rPr lang="ar-EG" sz="3200" b="1" dirty="0"/>
              <a:t>ا</a:t>
            </a:r>
            <a:r>
              <a:rPr lang="ar-SA" sz="3200" b="1" dirty="0"/>
              <a:t>ليسر</a:t>
            </a:r>
            <a:r>
              <a:rPr lang="ar-EG" sz="3200" b="1" dirty="0"/>
              <a:t>ى.</a:t>
            </a:r>
            <a:endParaRPr lang="en-US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23</a:t>
            </a:r>
            <a:endParaRPr lang="ar-SA" b="1" dirty="0"/>
          </a:p>
        </p:txBody>
      </p:sp>
      <p:pic>
        <p:nvPicPr>
          <p:cNvPr id="14" name="صورة 13" descr="N44-1_HowToMopTheFloo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174" y="3071810"/>
            <a:ext cx="4295775" cy="2857500"/>
          </a:xfrm>
          <a:prstGeom prst="rect">
            <a:avLst/>
          </a:prstGeom>
        </p:spPr>
      </p:pic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23</a:t>
            </a:fld>
            <a:endParaRPr lang="ar-SA"/>
          </a:p>
        </p:txBody>
      </p:sp>
      <p:cxnSp>
        <p:nvCxnSpPr>
          <p:cNvPr id="12" name="رابط مستقيم 11"/>
          <p:cNvCxnSpPr/>
          <p:nvPr/>
        </p:nvCxnSpPr>
        <p:spPr>
          <a:xfrm rot="10800000">
            <a:off x="2928926" y="6215082"/>
            <a:ext cx="342902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رابط مستقيم 17"/>
          <p:cNvCxnSpPr/>
          <p:nvPr/>
        </p:nvCxnSpPr>
        <p:spPr>
          <a:xfrm rot="10800000">
            <a:off x="2928926" y="6357958"/>
            <a:ext cx="342902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نشاط2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2857488" y="1714488"/>
            <a:ext cx="6143668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rtl="1"/>
            <a:r>
              <a:rPr lang="ar-S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بالتعاون مع مجموعتي , أبين سبب ما يأتي :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23</a:t>
            </a:r>
            <a:endParaRPr lang="ar-SA" b="1" dirty="0"/>
          </a:p>
        </p:txBody>
      </p:sp>
      <p:graphicFrame>
        <p:nvGraphicFramePr>
          <p:cNvPr id="12" name="جدول 11"/>
          <p:cNvGraphicFramePr>
            <a:graphicFrameLocks noGrp="1"/>
          </p:cNvGraphicFramePr>
          <p:nvPr/>
        </p:nvGraphicFramePr>
        <p:xfrm>
          <a:off x="142844" y="2571744"/>
          <a:ext cx="8786874" cy="4071966"/>
        </p:xfrm>
        <a:graphic>
          <a:graphicData uri="http://schemas.openxmlformats.org/drawingml/2006/table">
            <a:tbl>
              <a:tblPr rtl="1" firstRow="1" bandRow="1">
                <a:tableStyleId>{35758FB7-9AC5-4552-8A53-C91805E547FA}</a:tableStyleId>
              </a:tblPr>
              <a:tblGrid>
                <a:gridCol w="4393437"/>
                <a:gridCol w="4393437"/>
              </a:tblGrid>
              <a:tr h="716365">
                <a:tc>
                  <a:txBody>
                    <a:bodyPr/>
                    <a:lstStyle/>
                    <a:p>
                      <a:pPr algn="r" rtl="1"/>
                      <a:r>
                        <a:rPr lang="ar-SA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الحالة </a:t>
                      </a:r>
                      <a:endParaRPr lang="ar-SA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السبب</a:t>
                      </a:r>
                      <a:endParaRPr lang="ar-SA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319618">
                <a:tc>
                  <a:txBody>
                    <a:bodyPr/>
                    <a:lstStyle/>
                    <a:p>
                      <a:pPr algn="r" rtl="1"/>
                      <a:r>
                        <a:rPr lang="ar-SA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عدم استقبال القبلة أثناء قضاء الحاجة في الخلاء.</a:t>
                      </a:r>
                      <a:endParaRPr lang="ar-SA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32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 rtl="1"/>
                      <a:r>
                        <a:rPr lang="ar-SA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..................................</a:t>
                      </a:r>
                      <a:endParaRPr lang="ar-SA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716365">
                <a:tc>
                  <a:txBody>
                    <a:bodyPr/>
                    <a:lstStyle/>
                    <a:p>
                      <a:pPr algn="r" rtl="1"/>
                      <a:r>
                        <a:rPr lang="ar-SA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عدم الاستنجاء</a:t>
                      </a:r>
                      <a:r>
                        <a:rPr lang="ar-SA" sz="3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باليمين.</a:t>
                      </a:r>
                      <a:endParaRPr lang="ar-SA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..................................</a:t>
                      </a:r>
                      <a:endParaRPr lang="ar-SA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319618">
                <a:tc>
                  <a:txBody>
                    <a:bodyPr/>
                    <a:lstStyle/>
                    <a:p>
                      <a:pPr algn="r" rtl="1"/>
                      <a:r>
                        <a:rPr lang="ar-SA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عدم قضاء الحاجة في طريق الناس أو في ظلهم </a:t>
                      </a:r>
                      <a:endParaRPr lang="ar-SA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32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 rtl="1"/>
                      <a:r>
                        <a:rPr lang="ar-SA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..................................</a:t>
                      </a:r>
                      <a:endParaRPr lang="ar-SA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428596" y="3786190"/>
            <a:ext cx="36576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تشريفاً للقبلة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1214414" y="4643446"/>
            <a:ext cx="23574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تكريمًا لليد اليمنى </a:t>
            </a:r>
            <a:endParaRPr lang="ar-SA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1000100" y="5786454"/>
            <a:ext cx="25717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تجبناً لأذية المسلمين</a:t>
            </a:r>
            <a:endParaRPr lang="ar-S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عنصر نائب لرقم الشريحة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24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0"/>
            <a:ext cx="5572132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4286248" y="642918"/>
            <a:ext cx="4000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دورات المياه العامة</a:t>
            </a:r>
            <a:endParaRPr lang="ar-S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2571744"/>
            <a:ext cx="9001156" cy="30469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قد يحتاج بعض الناس إلى ارتياد دورات المياه العامة عند ذهابهم إلى المساجد , أو الأسواق , أو الحدائق ,أو غيرها , ويجب أن يدخلها </a:t>
            </a:r>
            <a:r>
              <a:rPr lang="ar-SA" sz="3200" b="1" dirty="0" err="1" smtClean="0"/>
              <a:t>و</a:t>
            </a:r>
            <a:r>
              <a:rPr lang="ar-SA" sz="3200" b="1" dirty="0" smtClean="0"/>
              <a:t> هي في حالة جيدة من النظافة </a:t>
            </a:r>
            <a:r>
              <a:rPr lang="ar-SA" sz="3200" b="1" dirty="0" err="1" smtClean="0"/>
              <a:t>و</a:t>
            </a:r>
            <a:r>
              <a:rPr lang="ar-SA" sz="3200" b="1" dirty="0" smtClean="0"/>
              <a:t> سلامة مكوناتها من صنابير المياه , </a:t>
            </a:r>
            <a:r>
              <a:rPr lang="ar-SA" sz="3200" b="1" dirty="0" err="1" smtClean="0"/>
              <a:t>و</a:t>
            </a:r>
            <a:r>
              <a:rPr lang="ar-SA" sz="3200" b="1" dirty="0" smtClean="0"/>
              <a:t> أجهزة التصريف </a:t>
            </a:r>
            <a:r>
              <a:rPr lang="ar-SA" sz="3200" b="1" dirty="0" err="1" smtClean="0"/>
              <a:t>و</a:t>
            </a:r>
            <a:r>
              <a:rPr lang="ar-SA" sz="3200" b="1" dirty="0" smtClean="0"/>
              <a:t> غيرها , إلا أن بعض الناس يسئ إلى إخوانه المسلمين بعدم عنايته بدورات المياه العامة بعد استعمالها </a:t>
            </a:r>
            <a:r>
              <a:rPr lang="ar-EG" sz="3200" b="1" dirty="0" smtClean="0"/>
              <a:t>.</a:t>
            </a:r>
            <a:endParaRPr lang="en-US" sz="3200" dirty="0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25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3714712" y="928670"/>
            <a:ext cx="5429288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rtl="1"/>
            <a:r>
              <a:rPr lang="ar-SA" sz="3200" b="1" dirty="0" smtClean="0"/>
              <a:t>بالتعاون مع زملائك, املأ الجدول التالي</a:t>
            </a:r>
            <a:r>
              <a:rPr lang="ar-EG" sz="3200" b="1" dirty="0" smtClean="0"/>
              <a:t>.</a:t>
            </a:r>
            <a:endParaRPr lang="en-US" sz="32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24</a:t>
            </a:r>
            <a:endParaRPr lang="ar-SA" b="1" dirty="0"/>
          </a:p>
        </p:txBody>
      </p:sp>
      <p:graphicFrame>
        <p:nvGraphicFramePr>
          <p:cNvPr id="12" name="Group 100"/>
          <p:cNvGraphicFramePr>
            <a:graphicFrameLocks/>
          </p:cNvGraphicFramePr>
          <p:nvPr/>
        </p:nvGraphicFramePr>
        <p:xfrm>
          <a:off x="304800" y="2971800"/>
          <a:ext cx="8229600" cy="3468688"/>
        </p:xfrm>
        <a:graphic>
          <a:graphicData uri="http://schemas.openxmlformats.org/drawingml/2006/table">
            <a:tbl>
              <a:tblPr rtl="1"/>
              <a:tblGrid>
                <a:gridCol w="4572000"/>
                <a:gridCol w="3657600"/>
              </a:tblGrid>
              <a:tr h="6762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EG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  <p:sp>
        <p:nvSpPr>
          <p:cNvPr id="16" name="مربع نص 15"/>
          <p:cNvSpPr txBox="1">
            <a:spLocks noChangeArrowheads="1"/>
          </p:cNvSpPr>
          <p:nvPr/>
        </p:nvSpPr>
        <p:spPr bwMode="auto">
          <a:xfrm>
            <a:off x="3962400" y="3073400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200" b="1" dirty="0">
                <a:solidFill>
                  <a:schemeClr val="bg1"/>
                </a:solidFill>
              </a:rPr>
              <a:t>أمثلة لعدم العناية بدورات المياه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914400" y="3073400"/>
            <a:ext cx="2514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200" b="1">
                <a:solidFill>
                  <a:schemeClr val="bg1"/>
                </a:solidFill>
              </a:rPr>
              <a:t>العلاج</a:t>
            </a:r>
            <a:endParaRPr lang="en-US" sz="3200" b="1">
              <a:solidFill>
                <a:schemeClr val="bg1"/>
              </a:solidFill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3962400" y="3810000"/>
            <a:ext cx="457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20000"/>
              </a:spcBef>
            </a:pPr>
            <a:r>
              <a:rPr lang="ar-SA" sz="2400" b="1" dirty="0"/>
              <a:t>الكتابة علي جدرانها</a:t>
            </a:r>
            <a:r>
              <a:rPr lang="ar-EG" sz="2400" b="1" dirty="0"/>
              <a:t> وأبوابها</a:t>
            </a:r>
            <a:endParaRPr lang="en-US" sz="2400" b="1" dirty="0"/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3962400" y="4567238"/>
            <a:ext cx="457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20000"/>
              </a:spcBef>
            </a:pPr>
            <a:r>
              <a:rPr lang="ar-SA" sz="2400" b="1" dirty="0"/>
              <a:t>قضاء الحاجة في </a:t>
            </a:r>
            <a:r>
              <a:rPr lang="ar-EG" sz="2400" b="1" dirty="0"/>
              <a:t>غير </a:t>
            </a:r>
            <a:r>
              <a:rPr lang="ar-SA" sz="2400" b="1" dirty="0"/>
              <a:t>المكان </a:t>
            </a:r>
            <a:r>
              <a:rPr lang="ar-EG" sz="2400" b="1" dirty="0" err="1"/>
              <a:t>ال</a:t>
            </a:r>
            <a:r>
              <a:rPr lang="ar-SA" sz="2400" b="1" dirty="0"/>
              <a:t>مخصص </a:t>
            </a:r>
            <a:r>
              <a:rPr lang="ar-SA" sz="2400" b="1" dirty="0" err="1"/>
              <a:t>ل</a:t>
            </a:r>
            <a:r>
              <a:rPr lang="ar-EG" sz="2400" b="1" dirty="0"/>
              <a:t>ذلك</a:t>
            </a:r>
            <a:endParaRPr lang="en-US" sz="2400" b="1" dirty="0"/>
          </a:p>
        </p:txBody>
      </p:sp>
      <p:sp>
        <p:nvSpPr>
          <p:cNvPr id="20" name="مربع نص 19"/>
          <p:cNvSpPr txBox="1">
            <a:spLocks noChangeArrowheads="1"/>
          </p:cNvSpPr>
          <p:nvPr/>
        </p:nvSpPr>
        <p:spPr bwMode="auto">
          <a:xfrm>
            <a:off x="3886200" y="5105400"/>
            <a:ext cx="457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20000"/>
              </a:spcBef>
            </a:pPr>
            <a:r>
              <a:rPr lang="ar-SA" sz="2400" b="1" dirty="0"/>
              <a:t>ترك صنابير المياه مفتوحة</a:t>
            </a:r>
            <a:endParaRPr lang="en-US" sz="2400" b="1" dirty="0"/>
          </a:p>
        </p:txBody>
      </p:sp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304800" y="3810000"/>
            <a:ext cx="365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2400" b="1" dirty="0"/>
              <a:t>عدم الكتابة على جدرانها وأبوابها</a:t>
            </a:r>
            <a:endParaRPr lang="en-US" sz="2400" dirty="0"/>
          </a:p>
        </p:txBody>
      </p:sp>
      <p:sp>
        <p:nvSpPr>
          <p:cNvPr id="22" name="مربع نص 21"/>
          <p:cNvSpPr txBox="1">
            <a:spLocks noChangeArrowheads="1"/>
          </p:cNvSpPr>
          <p:nvPr/>
        </p:nvSpPr>
        <p:spPr bwMode="auto">
          <a:xfrm>
            <a:off x="304800" y="4343400"/>
            <a:ext cx="3657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2400" b="1" dirty="0"/>
              <a:t>عدم قضاء الحاجة في غير المكان المخصص لذلك</a:t>
            </a:r>
            <a:endParaRPr lang="en-US" sz="2400" dirty="0"/>
          </a:p>
        </p:txBody>
      </p:sp>
      <p:sp>
        <p:nvSpPr>
          <p:cNvPr id="23" name="مربع نص 22"/>
          <p:cNvSpPr txBox="1">
            <a:spLocks noChangeArrowheads="1"/>
          </p:cNvSpPr>
          <p:nvPr/>
        </p:nvSpPr>
        <p:spPr bwMode="auto">
          <a:xfrm>
            <a:off x="304800" y="5189538"/>
            <a:ext cx="3657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2400" b="1" dirty="0"/>
              <a:t>غلق صنابير المياه</a:t>
            </a:r>
            <a:endParaRPr lang="en-US" sz="2400" dirty="0"/>
          </a:p>
        </p:txBody>
      </p:sp>
      <p:sp>
        <p:nvSpPr>
          <p:cNvPr id="24" name="مربع نص 23"/>
          <p:cNvSpPr txBox="1">
            <a:spLocks noChangeArrowheads="1"/>
          </p:cNvSpPr>
          <p:nvPr/>
        </p:nvSpPr>
        <p:spPr bwMode="auto">
          <a:xfrm>
            <a:off x="3886200" y="5780088"/>
            <a:ext cx="4572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1"/>
            <a:r>
              <a:rPr lang="ar-EG" sz="2400" b="1" dirty="0"/>
              <a:t>إهمال نظافة المكان بعد قضاء الحاجة</a:t>
            </a:r>
            <a:endParaRPr lang="en-US" sz="2400" dirty="0"/>
          </a:p>
        </p:txBody>
      </p:sp>
      <p:sp>
        <p:nvSpPr>
          <p:cNvPr id="25" name="مربع نص 24"/>
          <p:cNvSpPr txBox="1">
            <a:spLocks noChangeArrowheads="1"/>
          </p:cNvSpPr>
          <p:nvPr/>
        </p:nvSpPr>
        <p:spPr bwMode="auto">
          <a:xfrm>
            <a:off x="304800" y="5862638"/>
            <a:ext cx="365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2400" b="1" dirty="0"/>
              <a:t>تنظيف المكان بعد قضاء الحاجة</a:t>
            </a:r>
            <a:endParaRPr lang="en-US" sz="2400" dirty="0"/>
          </a:p>
        </p:txBody>
      </p:sp>
      <p:sp>
        <p:nvSpPr>
          <p:cNvPr id="26" name="عنصر نائب لرقم الشريحة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26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286644" y="500042"/>
            <a:ext cx="150019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التقويم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25</a:t>
            </a:r>
            <a:endParaRPr lang="ar-SA" b="1" dirty="0"/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0" y="2143116"/>
            <a:ext cx="9001156" cy="107721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ar-SA" sz="3200" b="1" dirty="0" smtClean="0"/>
              <a:t>س1- بالرجوع </a:t>
            </a:r>
            <a:r>
              <a:rPr lang="ar-SA" sz="3200" b="1" dirty="0"/>
              <a:t>إلي مصادر التعلم المختلفة:</a:t>
            </a:r>
            <a:r>
              <a:rPr lang="ar-EG" sz="3200" b="1" dirty="0"/>
              <a:t> </a:t>
            </a:r>
            <a:r>
              <a:rPr lang="ar-SA" sz="3200" b="1" dirty="0"/>
              <a:t>اذكر دليلاً غير ما ورد في الكتاب – عل</a:t>
            </a:r>
            <a:r>
              <a:rPr lang="ar-EG" sz="3200" b="1" dirty="0"/>
              <a:t>ى</a:t>
            </a:r>
            <a:r>
              <a:rPr lang="ar-SA" sz="3200" b="1" dirty="0"/>
              <a:t> فضل الطهارة.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2571736" y="3786190"/>
            <a:ext cx="63008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EG" sz="3200" b="1" dirty="0"/>
              <a:t>قال الله تعالى: </a:t>
            </a:r>
            <a:r>
              <a:rPr lang="ar-EG" sz="3200" b="1" dirty="0" smtClean="0">
                <a:solidFill>
                  <a:srgbClr val="00B050"/>
                </a:solidFill>
              </a:rPr>
              <a:t>"</a:t>
            </a:r>
            <a:r>
              <a:rPr lang="ar-EG" sz="3200" b="1" dirty="0">
                <a:solidFill>
                  <a:srgbClr val="00B050"/>
                </a:solidFill>
              </a:rPr>
              <a:t>والله يحب المتطهرين</a:t>
            </a:r>
            <a:r>
              <a:rPr lang="ar-EG" sz="3200" b="1" dirty="0" smtClean="0">
                <a:solidFill>
                  <a:srgbClr val="00B050"/>
                </a:solidFill>
              </a:rPr>
              <a:t>"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27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286644" y="500042"/>
            <a:ext cx="150019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التقويم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25</a:t>
            </a:r>
            <a:endParaRPr lang="ar-SA" b="1" dirty="0"/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0" y="2143116"/>
            <a:ext cx="9001156" cy="156966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3200" b="1" dirty="0" smtClean="0"/>
              <a:t>س2- ضعي </a:t>
            </a:r>
            <a:r>
              <a:rPr lang="ar-SA" sz="3200" b="1" dirty="0" smtClean="0">
                <a:solidFill>
                  <a:schemeClr val="bg1"/>
                </a:solidFill>
              </a:rPr>
              <a:t>علامة (</a:t>
            </a:r>
            <a:r>
              <a:rPr lang="en-US" sz="3200" b="1" dirty="0" smtClean="0">
                <a:solidFill>
                  <a:schemeClr val="bg1"/>
                </a:solidFill>
              </a:rPr>
              <a:t>√</a:t>
            </a:r>
            <a:r>
              <a:rPr lang="ar-SA" sz="3200" b="1" dirty="0" smtClean="0">
                <a:solidFill>
                  <a:schemeClr val="bg1"/>
                </a:solidFill>
              </a:rPr>
              <a:t>) أمام العبارة الصحيحة، وعلامة (</a:t>
            </a:r>
            <a:r>
              <a:rPr lang="en-US" sz="3200" b="1" dirty="0" smtClean="0">
                <a:solidFill>
                  <a:schemeClr val="bg1"/>
                </a:solidFill>
              </a:rPr>
              <a:t>×</a:t>
            </a:r>
            <a:r>
              <a:rPr lang="ar-SA" sz="3200" b="1" dirty="0" smtClean="0">
                <a:solidFill>
                  <a:schemeClr val="bg1"/>
                </a:solidFill>
              </a:rPr>
              <a:t>) أمام العبارة الخاطئة فيما يلي:</a:t>
            </a:r>
          </a:p>
          <a:p>
            <a:pPr algn="ctr" rtl="1"/>
            <a:r>
              <a:rPr lang="ar-SA" sz="3200" b="1" dirty="0" smtClean="0"/>
              <a:t> .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2285984" y="3857628"/>
            <a:ext cx="67056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buFont typeface="Wingdings" pitchFamily="2" charset="2"/>
              <a:buChar char="Ø"/>
              <a:defRPr/>
            </a:pPr>
            <a:r>
              <a:rPr lang="ar-SA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أناول زميلي القلم بيدي </a:t>
            </a:r>
            <a:r>
              <a:rPr lang="ar-EG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اليمنى</a:t>
            </a:r>
            <a:r>
              <a:rPr lang="ar-SA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      ( </a:t>
            </a:r>
            <a:r>
              <a:rPr lang="ar-EG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ar-SA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 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28728" y="4429132"/>
            <a:ext cx="70866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buFont typeface="Wingdings" pitchFamily="2" charset="2"/>
              <a:buChar char="Ø"/>
              <a:defRPr/>
            </a:pPr>
            <a:r>
              <a:rPr lang="ar-SA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من الخطأ رمي المناديل في الطريق         (</a:t>
            </a:r>
            <a:r>
              <a:rPr lang="ar-EG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ar-SA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  )</a:t>
            </a:r>
          </a:p>
        </p:txBody>
      </p:sp>
      <p:sp>
        <p:nvSpPr>
          <p:cNvPr id="16" name="TextBox 12"/>
          <p:cNvSpPr txBox="1"/>
          <p:nvPr/>
        </p:nvSpPr>
        <p:spPr>
          <a:xfrm>
            <a:off x="785786" y="5072074"/>
            <a:ext cx="777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1">
              <a:buFont typeface="Wingdings" pitchFamily="2" charset="2"/>
              <a:buChar char="Ø"/>
              <a:defRPr/>
            </a:pPr>
            <a:r>
              <a:rPr lang="ar-EG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ar-SA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لا تعنيني نظافة </a:t>
            </a:r>
            <a:r>
              <a:rPr lang="ar-EG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دورات </a:t>
            </a:r>
            <a:r>
              <a:rPr lang="ar-SA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المياه العامة         ( </a:t>
            </a:r>
            <a:r>
              <a:rPr lang="ar-EG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ar-SA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cs typeface="Arial" charset="0"/>
              </a:rPr>
              <a:t> )</a:t>
            </a: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1785918" y="5072074"/>
            <a:ext cx="533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 dirty="0">
                <a:solidFill>
                  <a:srgbClr val="0000FF"/>
                </a:solidFill>
              </a:rPr>
              <a:t>×</a:t>
            </a:r>
            <a:endParaRPr lang="ar-EG" sz="3600" b="1" dirty="0"/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000232" y="4429132"/>
            <a:ext cx="533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√</a:t>
            </a:r>
            <a:endParaRPr lang="ar-EG" sz="3600" b="1" dirty="0"/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2928926" y="3857628"/>
            <a:ext cx="533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√</a:t>
            </a:r>
            <a:endParaRPr lang="ar-EG" sz="3600" b="1" dirty="0"/>
          </a:p>
        </p:txBody>
      </p:sp>
      <p:sp>
        <p:nvSpPr>
          <p:cNvPr id="20" name="عنصر نائب لرقم الشريحة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28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3810000" y="533400"/>
            <a:ext cx="3657648" cy="646113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ar-SA" sz="3600" b="1" dirty="0">
                <a:solidFill>
                  <a:schemeClr val="bg1"/>
                </a:solidFill>
                <a:latin typeface="Calibri" pitchFamily="34" charset="0"/>
              </a:rPr>
              <a:t>ما تحصل</a:t>
            </a:r>
            <a:r>
              <a:rPr lang="ar-EG" sz="3600" b="1" dirty="0">
                <a:solidFill>
                  <a:schemeClr val="bg1"/>
                </a:solidFill>
                <a:latin typeface="Calibri" pitchFamily="34" charset="0"/>
              </a:rPr>
              <a:t>ُ</a:t>
            </a:r>
            <a:r>
              <a:rPr lang="ar-SA" sz="3600" b="1" dirty="0">
                <a:solidFill>
                  <a:schemeClr val="bg1"/>
                </a:solidFill>
                <a:latin typeface="Calibri" pitchFamily="34" charset="0"/>
              </a:rPr>
              <a:t> به الطهارة</a:t>
            </a:r>
            <a:r>
              <a:rPr lang="ar-EG" sz="3600" b="1" dirty="0">
                <a:solidFill>
                  <a:schemeClr val="bg1"/>
                </a:solidFill>
                <a:latin typeface="Calibri" pitchFamily="34" charset="0"/>
              </a:rPr>
              <a:t>ُ</a:t>
            </a:r>
          </a:p>
        </p:txBody>
      </p:sp>
      <p:sp>
        <p:nvSpPr>
          <p:cNvPr id="9" name="سهم إلى اليسار 8"/>
          <p:cNvSpPr/>
          <p:nvPr/>
        </p:nvSpPr>
        <p:spPr>
          <a:xfrm>
            <a:off x="3786182" y="1785926"/>
            <a:ext cx="4643470" cy="178595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شكل بيضاوي 14"/>
          <p:cNvSpPr/>
          <p:nvPr/>
        </p:nvSpPr>
        <p:spPr>
          <a:xfrm>
            <a:off x="5072066" y="4214818"/>
            <a:ext cx="3357586" cy="157163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3929058" y="2428868"/>
            <a:ext cx="4495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200" b="1" dirty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تحصل</a:t>
            </a:r>
            <a:r>
              <a:rPr lang="ar-EG" sz="3200" b="1" dirty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ُ</a:t>
            </a:r>
            <a:r>
              <a:rPr lang="ar-SA" sz="3200" b="1" dirty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 الطهارة</a:t>
            </a:r>
            <a:r>
              <a:rPr lang="ar-EG" sz="3200" b="1" dirty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ُ</a:t>
            </a:r>
            <a:r>
              <a:rPr lang="ar-SA" sz="3200" b="1" dirty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 بأمرين</a:t>
            </a:r>
            <a:r>
              <a:rPr lang="ar-EG" sz="3200" b="1" dirty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، هما</a:t>
            </a:r>
            <a:r>
              <a:rPr lang="ar-SA" sz="3200" b="1" dirty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:</a:t>
            </a:r>
            <a:endParaRPr lang="en-US" sz="3200" b="1" dirty="0">
              <a:solidFill>
                <a:schemeClr val="bg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16" name="شكل بيضاوي 15"/>
          <p:cNvSpPr/>
          <p:nvPr/>
        </p:nvSpPr>
        <p:spPr>
          <a:xfrm>
            <a:off x="857224" y="4214818"/>
            <a:ext cx="3357586" cy="157163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5357818" y="4643446"/>
            <a:ext cx="25717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إزالة النجاسة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1571604" y="4714884"/>
            <a:ext cx="192882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4000" b="1" dirty="0"/>
              <a:t>الوضوء</a:t>
            </a:r>
            <a:endParaRPr lang="en-US" sz="4000" b="1" dirty="0"/>
          </a:p>
        </p:txBody>
      </p:sp>
      <p:sp>
        <p:nvSpPr>
          <p:cNvPr id="17" name="عنصر نائب لرقم الشريحة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أفعل</a:t>
            </a:r>
            <a:endParaRPr lang="ar-SA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0" y="1928802"/>
            <a:ext cx="9144000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/>
              <a:t>1- أقول عند دخول الخلاء : (</a:t>
            </a:r>
            <a:r>
              <a:rPr lang="ar-SA" sz="2800" b="1" dirty="0" smtClean="0">
                <a:solidFill>
                  <a:srgbClr val="FF0000"/>
                </a:solidFill>
              </a:rPr>
              <a:t>بسم الله ,اللهم إني أعوذ بك من الخبث والخبائث</a:t>
            </a:r>
            <a:r>
              <a:rPr lang="ar-SA" sz="2800" b="1" dirty="0" smtClean="0">
                <a:solidFill>
                  <a:schemeClr val="tx1"/>
                </a:solidFill>
              </a:rPr>
              <a:t>)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571744"/>
            <a:ext cx="832592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أفعل</a:t>
            </a:r>
            <a:endParaRPr lang="ar-SA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6143636" y="2071678"/>
            <a:ext cx="3000364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1"/>
                </a:solidFill>
              </a:rPr>
              <a:t>2- أستتر عن الأنظار .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19" name="صورة 18" descr="c5e1db76ffe1ad0226671a4eca45684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03" y="2428868"/>
            <a:ext cx="5654057" cy="4214842"/>
          </a:xfrm>
          <a:prstGeom prst="rect">
            <a:avLst/>
          </a:prstGeom>
        </p:spPr>
      </p:pic>
      <p:sp>
        <p:nvSpPr>
          <p:cNvPr id="20" name="عنصر نائب لرقم الشريحة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أفعل</a:t>
            </a:r>
            <a:endParaRPr lang="ar-SA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1857356" y="2071678"/>
            <a:ext cx="7286644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1"/>
                </a:solidFill>
              </a:rPr>
              <a:t>3- أقدم الرجل </a:t>
            </a:r>
            <a:r>
              <a:rPr lang="ar-SA" sz="2800" b="1" dirty="0" err="1" smtClean="0">
                <a:solidFill>
                  <a:schemeClr val="tx1"/>
                </a:solidFill>
              </a:rPr>
              <a:t>اليسرى</a:t>
            </a:r>
            <a:r>
              <a:rPr lang="ar-SA" sz="2800" b="1" dirty="0" smtClean="0">
                <a:solidFill>
                  <a:schemeClr val="tx1"/>
                </a:solidFill>
              </a:rPr>
              <a:t> عند الدخول , </a:t>
            </a:r>
            <a:r>
              <a:rPr lang="ar-SA" sz="2800" b="1" dirty="0" err="1" smtClean="0">
                <a:solidFill>
                  <a:schemeClr val="tx1"/>
                </a:solidFill>
              </a:rPr>
              <a:t>و</a:t>
            </a:r>
            <a:r>
              <a:rPr lang="ar-SA" sz="2800" b="1" dirty="0" smtClean="0">
                <a:solidFill>
                  <a:schemeClr val="tx1"/>
                </a:solidFill>
              </a:rPr>
              <a:t> اليمنى عند الخروج .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733800"/>
            <a:ext cx="2743200" cy="31839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143000" y="3505200"/>
            <a:ext cx="2945153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أفعل</a:t>
            </a:r>
            <a:endParaRPr lang="ar-SA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143372" y="2071678"/>
            <a:ext cx="5000628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1"/>
                </a:solidFill>
              </a:rPr>
              <a:t>4- أستنجي باليد </a:t>
            </a:r>
            <a:r>
              <a:rPr lang="ar-SA" sz="2800" b="1" dirty="0" err="1" smtClean="0">
                <a:solidFill>
                  <a:schemeClr val="tx1"/>
                </a:solidFill>
              </a:rPr>
              <a:t>اليسرى</a:t>
            </a:r>
            <a:r>
              <a:rPr lang="ar-SA" sz="2800" b="1" dirty="0" smtClean="0">
                <a:solidFill>
                  <a:schemeClr val="tx1"/>
                </a:solidFill>
              </a:rPr>
              <a:t> , تكريماً لليمنى.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12" name="صورة 11" descr="080617221327HE2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2571744"/>
            <a:ext cx="3101548" cy="3927055"/>
          </a:xfrm>
          <a:prstGeom prst="rect">
            <a:avLst/>
          </a:prstGeom>
        </p:spPr>
      </p:pic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أفعل</a:t>
            </a:r>
            <a:endParaRPr lang="ar-SA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0" y="2071678"/>
            <a:ext cx="9144000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1"/>
                </a:solidFill>
              </a:rPr>
              <a:t>5- أستنجي بالماء , أو </a:t>
            </a:r>
            <a:r>
              <a:rPr lang="ar-SA" sz="2800" b="1" dirty="0" err="1" smtClean="0">
                <a:solidFill>
                  <a:schemeClr val="tx1"/>
                </a:solidFill>
              </a:rPr>
              <a:t>أستجمر</a:t>
            </a:r>
            <a:r>
              <a:rPr lang="ar-SA" sz="2800" b="1" dirty="0" smtClean="0">
                <a:solidFill>
                  <a:schemeClr val="tx1"/>
                </a:solidFill>
              </a:rPr>
              <a:t> بالمناديل , أو بأي شيء طاهرٍ ليس محترماً.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357562"/>
            <a:ext cx="4000528" cy="27860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عنصر نائب لرقم الشريحة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daisies-on-yellow-background-138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9" name="صورة 8" descr="4582f27fb3d3dc105f5bcdf73f21d7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0"/>
            <a:ext cx="2214546" cy="214311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500958" y="500042"/>
            <a:ext cx="128588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Arch" pitchFamily="2" charset="-78"/>
              </a:rPr>
              <a:t>أفعل</a:t>
            </a:r>
            <a:endParaRPr lang="ar-SA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Arch" pitchFamily="2" charset="-78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2571736" y="0"/>
            <a:ext cx="3571900" cy="1500198"/>
          </a:xfrm>
          <a:prstGeom prst="leftArrow">
            <a:avLst/>
          </a:prstGeom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آداب قضاء الحاجة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929058" y="2071678"/>
            <a:ext cx="5214942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1"/>
                </a:solidFill>
              </a:rPr>
              <a:t>6- أترك المكان نظيفاً , بعد قضاء الحاجة .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3505200"/>
            <a:ext cx="3962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727</Words>
  <PresentationFormat>عرض على الشاشة (3:4)‏</PresentationFormat>
  <Paragraphs>143</Paragraphs>
  <Slides>28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28</vt:i4>
      </vt:variant>
    </vt:vector>
  </HeadingPairs>
  <TitlesOfParts>
    <vt:vector size="2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26</cp:revision>
  <dcterms:created xsi:type="dcterms:W3CDTF">2014-08-06T14:15:18Z</dcterms:created>
  <dcterms:modified xsi:type="dcterms:W3CDTF">2014-08-30T05:36:10Z</dcterms:modified>
</cp:coreProperties>
</file>