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354" r:id="rId2"/>
    <p:sldId id="356" r:id="rId3"/>
    <p:sldId id="379" r:id="rId4"/>
    <p:sldId id="381" r:id="rId5"/>
    <p:sldId id="383" r:id="rId6"/>
    <p:sldId id="373" r:id="rId7"/>
    <p:sldId id="374" r:id="rId8"/>
    <p:sldId id="369" r:id="rId9"/>
    <p:sldId id="387" r:id="rId10"/>
    <p:sldId id="389" r:id="rId11"/>
    <p:sldId id="390" r:id="rId12"/>
    <p:sldId id="359" r:id="rId13"/>
    <p:sldId id="391" r:id="rId14"/>
  </p:sldIdLst>
  <p:sldSz cx="9144000" cy="6858000" type="screen4x3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51" autoAdjust="0"/>
    <p:restoredTop sz="94660"/>
  </p:normalViewPr>
  <p:slideViewPr>
    <p:cSldViewPr>
      <p:cViewPr varScale="1">
        <p:scale>
          <a:sx n="66" d="100"/>
          <a:sy n="66" d="100"/>
        </p:scale>
        <p:origin x="-13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مستطيل 8"/>
          <p:cNvSpPr/>
          <p:nvPr userDrawn="1"/>
        </p:nvSpPr>
        <p:spPr>
          <a:xfrm>
            <a:off x="683568" y="764704"/>
            <a:ext cx="7776864" cy="50405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 descr="C:\Users\NORALMOALEM\Documents\1277831833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5" y="548680"/>
            <a:ext cx="8676710" cy="579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05/12/1440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7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05/12/1440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7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05/12/1440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عنوان 14"/>
          <p:cNvSpPr>
            <a:spLocks noGrp="1"/>
          </p:cNvSpPr>
          <p:nvPr>
            <p:ph type="title"/>
          </p:nvPr>
        </p:nvSpPr>
        <p:spPr>
          <a:xfrm>
            <a:off x="4139952" y="476672"/>
            <a:ext cx="4176464" cy="86409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4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05/12/1440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عنوان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6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05/12/1440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05/12/1440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1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05/12/1440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7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05/12/1440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05/12/1440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0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05/12/1440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3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46122" y="511176"/>
            <a:ext cx="3744416" cy="8843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/>
              <a:t>عنوان الدرس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7" name="خماسي 6">
            <a:hlinkClick r:id="" action="ppaction://hlinkshowjump?jump=previousslide"/>
          </p:cNvPr>
          <p:cNvSpPr/>
          <p:nvPr/>
        </p:nvSpPr>
        <p:spPr>
          <a:xfrm>
            <a:off x="594015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السابق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شارة رتبة 7"/>
          <p:cNvSpPr/>
          <p:nvPr/>
        </p:nvSpPr>
        <p:spPr>
          <a:xfrm>
            <a:off x="7714474" y="6012662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خماسي 8">
            <a:hlinkClick r:id="" action="ppaction://hlinkshowjump?jump=nextslide"/>
          </p:cNvPr>
          <p:cNvSpPr/>
          <p:nvPr/>
        </p:nvSpPr>
        <p:spPr>
          <a:xfrm flipH="1">
            <a:off x="125963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شارة رتبة 9"/>
          <p:cNvSpPr/>
          <p:nvPr/>
        </p:nvSpPr>
        <p:spPr>
          <a:xfrm flipH="1">
            <a:off x="1006104" y="6023200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75856" y="6029914"/>
            <a:ext cx="2664296" cy="49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9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99992" y="485298"/>
            <a:ext cx="3816424" cy="940966"/>
          </a:xfrm>
        </p:spPr>
        <p:txBody>
          <a:bodyPr/>
          <a:lstStyle/>
          <a:p>
            <a:r>
              <a:rPr lang="ar-SA" sz="4400" dirty="0" smtClean="0"/>
              <a:t>ترتيب  الشعر</a:t>
            </a:r>
            <a:endParaRPr lang="ar-SA" sz="4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23728" y="567342"/>
            <a:ext cx="23042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التمهيد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مربع نص 11"/>
          <p:cNvSpPr txBox="1"/>
          <p:nvPr/>
        </p:nvSpPr>
        <p:spPr>
          <a:xfrm>
            <a:off x="381569" y="4604935"/>
            <a:ext cx="83668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تناول الطعام الصحي الذي يفيد الشعر، وتنظيفه باستمرار كما أن وضع المرطبات والمغذيات الملائمة </a:t>
            </a:r>
            <a:r>
              <a:rPr lang="ar-EG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يفيده</a:t>
            </a:r>
            <a:r>
              <a:rPr lang="ar-EG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ويجعله صحيًا.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69" y="2284635"/>
            <a:ext cx="54924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7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7196757" cy="486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965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حابة 6"/>
          <p:cNvSpPr/>
          <p:nvPr/>
        </p:nvSpPr>
        <p:spPr>
          <a:xfrm>
            <a:off x="3275856" y="584132"/>
            <a:ext cx="496855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إرشادات عامة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87624" y="1772816"/>
            <a:ext cx="73310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FF0000"/>
                </a:solidFill>
              </a:rPr>
              <a:t>الشعر </a:t>
            </a:r>
            <a:r>
              <a:rPr lang="ar-SA" sz="2400" b="1" dirty="0">
                <a:solidFill>
                  <a:srgbClr val="FF0000"/>
                </a:solidFill>
              </a:rPr>
              <a:t>نعمة من نعم الله فاحمدي الله عليها.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FF0000"/>
                </a:solidFill>
              </a:rPr>
              <a:t>جمال الشعر </a:t>
            </a:r>
            <a:r>
              <a:rPr lang="ar-SA" sz="2400" b="1" dirty="0">
                <a:solidFill>
                  <a:srgbClr val="FF0000"/>
                </a:solidFill>
              </a:rPr>
              <a:t>يعتمد على </a:t>
            </a:r>
            <a:r>
              <a:rPr lang="ar-SA" sz="2400" b="1" dirty="0" smtClean="0">
                <a:solidFill>
                  <a:srgbClr val="FF0000"/>
                </a:solidFill>
              </a:rPr>
              <a:t>الصحة </a:t>
            </a:r>
            <a:r>
              <a:rPr lang="ar-SA" sz="2400" b="1" dirty="0">
                <a:solidFill>
                  <a:srgbClr val="FF0000"/>
                </a:solidFill>
              </a:rPr>
              <a:t>الجيدة والتغذية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FF0000"/>
                </a:solidFill>
              </a:rPr>
              <a:t>السليمة </a:t>
            </a:r>
            <a:r>
              <a:rPr lang="ar-SA" sz="2400" b="1" dirty="0">
                <a:solidFill>
                  <a:srgbClr val="FF0000"/>
                </a:solidFill>
              </a:rPr>
              <a:t>مع النظافة والعناية الكاملة به.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FF0000"/>
                </a:solidFill>
              </a:rPr>
              <a:t>تمشيط الشعر </a:t>
            </a:r>
            <a:r>
              <a:rPr lang="ar-SA" sz="2400" b="1" dirty="0">
                <a:solidFill>
                  <a:srgbClr val="FF0000"/>
                </a:solidFill>
              </a:rPr>
              <a:t>يكون من جذوره </a:t>
            </a:r>
            <a:r>
              <a:rPr lang="ar-SA" sz="2400" b="1" dirty="0" smtClean="0">
                <a:solidFill>
                  <a:srgbClr val="FF0000"/>
                </a:solidFill>
              </a:rPr>
              <a:t>إلى أطرافه</a:t>
            </a:r>
            <a:r>
              <a:rPr lang="ar-SA" sz="2400" b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FF0000"/>
                </a:solidFill>
              </a:rPr>
              <a:t>لكل شخص مشط خاص </a:t>
            </a:r>
            <a:r>
              <a:rPr lang="ar-SA" sz="2400" b="1" dirty="0">
                <a:solidFill>
                  <a:srgbClr val="FF0000"/>
                </a:solidFill>
              </a:rPr>
              <a:t>به.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FF0000"/>
                </a:solidFill>
              </a:rPr>
              <a:t>استعمال </a:t>
            </a:r>
            <a:r>
              <a:rPr lang="ar-SA" sz="2400" b="1" dirty="0">
                <a:solidFill>
                  <a:srgbClr val="FF0000"/>
                </a:solidFill>
              </a:rPr>
              <a:t>الزيت </a:t>
            </a:r>
            <a:r>
              <a:rPr lang="ar-SA" sz="2400" b="1" dirty="0" smtClean="0">
                <a:solidFill>
                  <a:srgbClr val="FF0000"/>
                </a:solidFill>
              </a:rPr>
              <a:t>للشعر يساعد </a:t>
            </a:r>
            <a:r>
              <a:rPr lang="ar-SA" sz="2400" b="1" dirty="0">
                <a:solidFill>
                  <a:srgbClr val="FF0000"/>
                </a:solidFill>
              </a:rPr>
              <a:t>على ليونته و </a:t>
            </a:r>
            <a:r>
              <a:rPr lang="ar-SA" sz="2400" b="1" dirty="0" smtClean="0">
                <a:solidFill>
                  <a:srgbClr val="FF0000"/>
                </a:solidFill>
              </a:rPr>
              <a:t>إعطائه</a:t>
            </a:r>
            <a:endParaRPr lang="ar-SA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FF0000"/>
                </a:solidFill>
              </a:rPr>
              <a:t>لمعة وجمال.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FF0000"/>
                </a:solidFill>
              </a:rPr>
              <a:t>نظافة الشعر </a:t>
            </a:r>
            <a:r>
              <a:rPr lang="ar-SA" sz="2400" b="1" dirty="0">
                <a:solidFill>
                  <a:srgbClr val="FF0000"/>
                </a:solidFill>
              </a:rPr>
              <a:t>تقي من </a:t>
            </a:r>
            <a:r>
              <a:rPr lang="ar-SA" sz="2400" b="1" dirty="0" smtClean="0">
                <a:solidFill>
                  <a:srgbClr val="FF0000"/>
                </a:solidFill>
              </a:rPr>
              <a:t>الإصابة </a:t>
            </a:r>
            <a:r>
              <a:rPr lang="ar-SA" sz="2400" b="1" dirty="0">
                <a:solidFill>
                  <a:srgbClr val="FF0000"/>
                </a:solidFill>
              </a:rPr>
              <a:t>بالقمل.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FF0000"/>
                </a:solidFill>
              </a:rPr>
              <a:t> استخدام </a:t>
            </a:r>
            <a:r>
              <a:rPr lang="ar-SA" sz="2400" b="1" dirty="0">
                <a:solidFill>
                  <a:srgbClr val="FF0000"/>
                </a:solidFill>
              </a:rPr>
              <a:t>الحناء </a:t>
            </a:r>
            <a:r>
              <a:rPr lang="ar-SA" sz="2400" b="1" dirty="0" smtClean="0">
                <a:solidFill>
                  <a:srgbClr val="FF0000"/>
                </a:solidFill>
              </a:rPr>
              <a:t>يساعد </a:t>
            </a:r>
            <a:r>
              <a:rPr lang="ar-SA" sz="2400" b="1" dirty="0">
                <a:solidFill>
                  <a:srgbClr val="FF0000"/>
                </a:solidFill>
              </a:rPr>
              <a:t>على تقوية </a:t>
            </a:r>
            <a:r>
              <a:rPr lang="ar-SA" sz="2400" b="1" dirty="0" smtClean="0">
                <a:solidFill>
                  <a:srgbClr val="FF0000"/>
                </a:solidFill>
              </a:rPr>
              <a:t>الشعر.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2400" b="1" dirty="0" smtClean="0">
                <a:solidFill>
                  <a:srgbClr val="FF0000"/>
                </a:solidFill>
              </a:rPr>
              <a:t>الشعر يتضرر </a:t>
            </a:r>
            <a:r>
              <a:rPr lang="ar-SA" sz="2400" b="1" dirty="0">
                <a:solidFill>
                  <a:srgbClr val="FF0000"/>
                </a:solidFill>
              </a:rPr>
              <a:t>عند </a:t>
            </a:r>
            <a:r>
              <a:rPr lang="ar-SA" sz="2400" b="1" dirty="0" smtClean="0">
                <a:solidFill>
                  <a:srgbClr val="FF0000"/>
                </a:solidFill>
              </a:rPr>
              <a:t>تعرضه لأشعة الشمس فترات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طويلة خاصة </a:t>
            </a:r>
            <a:r>
              <a:rPr lang="ar-SA" sz="2400" b="1" dirty="0">
                <a:solidFill>
                  <a:srgbClr val="FF0000"/>
                </a:solidFill>
              </a:rPr>
              <a:t>في </a:t>
            </a:r>
            <a:r>
              <a:rPr lang="ar-SA" sz="2400" b="1" dirty="0" smtClean="0">
                <a:solidFill>
                  <a:srgbClr val="FF0000"/>
                </a:solidFill>
              </a:rPr>
              <a:t>فصل الصيف</a:t>
            </a:r>
            <a:r>
              <a:rPr lang="ar-SA" sz="24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21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7376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22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3331531" cy="6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3" y="908720"/>
            <a:ext cx="511073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مستطيل 27"/>
          <p:cNvSpPr/>
          <p:nvPr/>
        </p:nvSpPr>
        <p:spPr>
          <a:xfrm>
            <a:off x="3956253" y="204168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ebdings"/>
              </a:rPr>
              <a:t></a:t>
            </a:r>
            <a:endParaRPr lang="en-US" sz="2800" dirty="0"/>
          </a:p>
        </p:txBody>
      </p:sp>
      <p:sp>
        <p:nvSpPr>
          <p:cNvPr id="29" name="مستطيل 28"/>
          <p:cNvSpPr/>
          <p:nvPr/>
        </p:nvSpPr>
        <p:spPr>
          <a:xfrm>
            <a:off x="689143" y="204168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ebdings"/>
              </a:rPr>
              <a:t></a:t>
            </a:r>
            <a:endParaRPr lang="en-US" sz="2800" dirty="0"/>
          </a:p>
        </p:txBody>
      </p:sp>
      <p:sp>
        <p:nvSpPr>
          <p:cNvPr id="30" name="مستطيل 29"/>
          <p:cNvSpPr/>
          <p:nvPr/>
        </p:nvSpPr>
        <p:spPr>
          <a:xfrm>
            <a:off x="683568" y="36258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ebdings"/>
              </a:rPr>
              <a:t></a:t>
            </a:r>
            <a:endParaRPr lang="en-US" sz="2800" dirty="0"/>
          </a:p>
        </p:txBody>
      </p:sp>
      <p:sp>
        <p:nvSpPr>
          <p:cNvPr id="31" name="مستطيل 30"/>
          <p:cNvSpPr/>
          <p:nvPr/>
        </p:nvSpPr>
        <p:spPr>
          <a:xfrm>
            <a:off x="2339752" y="36258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ebdings"/>
              </a:rPr>
              <a:t></a:t>
            </a:r>
            <a:endParaRPr lang="en-US" sz="2800" dirty="0"/>
          </a:p>
        </p:txBody>
      </p:sp>
      <p:sp>
        <p:nvSpPr>
          <p:cNvPr id="32" name="مستطيل 31"/>
          <p:cNvSpPr/>
          <p:nvPr/>
        </p:nvSpPr>
        <p:spPr>
          <a:xfrm>
            <a:off x="3952165" y="36258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ebdings"/>
              </a:rPr>
              <a:t></a:t>
            </a:r>
            <a:endParaRPr lang="en-US" sz="2800" dirty="0"/>
          </a:p>
        </p:txBody>
      </p:sp>
      <p:sp>
        <p:nvSpPr>
          <p:cNvPr id="33" name="مستطيل 32"/>
          <p:cNvSpPr/>
          <p:nvPr/>
        </p:nvSpPr>
        <p:spPr>
          <a:xfrm>
            <a:off x="3976410" y="521003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ebdings"/>
              </a:rPr>
              <a:t></a:t>
            </a:r>
            <a:endParaRPr lang="en-US" sz="2800" dirty="0"/>
          </a:p>
        </p:txBody>
      </p:sp>
      <p:sp>
        <p:nvSpPr>
          <p:cNvPr id="34" name="مستطيل 33"/>
          <p:cNvSpPr/>
          <p:nvPr/>
        </p:nvSpPr>
        <p:spPr>
          <a:xfrm>
            <a:off x="2339752" y="519737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ebdings"/>
              </a:rPr>
              <a:t></a:t>
            </a:r>
            <a:endParaRPr lang="en-US" sz="2800" dirty="0"/>
          </a:p>
        </p:txBody>
      </p:sp>
      <p:sp>
        <p:nvSpPr>
          <p:cNvPr id="35" name="مستطيل 34"/>
          <p:cNvSpPr/>
          <p:nvPr/>
        </p:nvSpPr>
        <p:spPr>
          <a:xfrm>
            <a:off x="689143" y="519737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ebdings"/>
              </a:rPr>
              <a:t>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413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09323" y="522622"/>
            <a:ext cx="3816424" cy="851485"/>
          </a:xfrm>
        </p:spPr>
        <p:txBody>
          <a:bodyPr/>
          <a:lstStyle/>
          <a:p>
            <a:r>
              <a:rPr lang="ar-SA" sz="4400" dirty="0" smtClean="0"/>
              <a:t>ترتيب  الشعر</a:t>
            </a:r>
            <a:endParaRPr lang="ar-SA" sz="4400" dirty="0"/>
          </a:p>
        </p:txBody>
      </p:sp>
      <p:sp>
        <p:nvSpPr>
          <p:cNvPr id="7" name="مستطيل 6"/>
          <p:cNvSpPr/>
          <p:nvPr/>
        </p:nvSpPr>
        <p:spPr>
          <a:xfrm>
            <a:off x="1588005" y="489446"/>
            <a:ext cx="2911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15482" y="1700808"/>
            <a:ext cx="4586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أرسم </a:t>
            </a:r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شعرًا مرتباً كما أحبّ</a:t>
            </a:r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grpSp>
        <p:nvGrpSpPr>
          <p:cNvPr id="8" name="مجموعة 7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90" y="2660256"/>
            <a:ext cx="4347757" cy="302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1655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27984" y="522622"/>
            <a:ext cx="3897763" cy="851485"/>
          </a:xfrm>
        </p:spPr>
        <p:txBody>
          <a:bodyPr/>
          <a:lstStyle/>
          <a:p>
            <a:r>
              <a:rPr lang="ar-SA" sz="4400" dirty="0" smtClean="0"/>
              <a:t>ترتيب  الشعر</a:t>
            </a:r>
            <a:endParaRPr lang="ar-SA" sz="4400" dirty="0"/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0" y="1916832"/>
            <a:ext cx="538619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إطار 4"/>
          <p:cNvSpPr/>
          <p:nvPr/>
        </p:nvSpPr>
        <p:spPr>
          <a:xfrm>
            <a:off x="4644008" y="1484784"/>
            <a:ext cx="4227155" cy="695265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أ</a:t>
            </a:r>
            <a:r>
              <a:rPr lang="ar-SA" sz="2800" b="1" dirty="0" err="1" smtClean="0">
                <a:solidFill>
                  <a:srgbClr val="FF0000"/>
                </a:solidFill>
              </a:rPr>
              <a:t>حتاج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لتنظيف شعري والعناية به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7005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27984" y="522622"/>
            <a:ext cx="3897763" cy="851485"/>
          </a:xfrm>
        </p:spPr>
        <p:txBody>
          <a:bodyPr/>
          <a:lstStyle/>
          <a:p>
            <a:r>
              <a:rPr lang="ar-SA" sz="4400" dirty="0" smtClean="0"/>
              <a:t>ترتيب  الشعر</a:t>
            </a:r>
            <a:endParaRPr lang="ar-SA" sz="4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23728" y="567342"/>
            <a:ext cx="23042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أسرتي العزيزة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إطار 4"/>
          <p:cNvSpPr/>
          <p:nvPr/>
        </p:nvSpPr>
        <p:spPr>
          <a:xfrm>
            <a:off x="1754281" y="1556792"/>
            <a:ext cx="7011793" cy="1349633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 smtClean="0"/>
              <a:t>أسرتي العزيزة : أبدأ اليوم دراسة درس جديد أتعلم فيه كيفية العناية بشعري وترتيبه وهذا نشاط نسعد بتنفيذه</a:t>
            </a:r>
          </a:p>
          <a:p>
            <a:r>
              <a:rPr lang="ar-SA" sz="2000" b="1" dirty="0" smtClean="0">
                <a:solidFill>
                  <a:srgbClr val="FF0000"/>
                </a:solidFill>
              </a:rPr>
              <a:t>لماذا نقصّ أطراف الشعر </a:t>
            </a:r>
            <a:r>
              <a:rPr lang="ar-SA" sz="2000" b="1" dirty="0">
                <a:solidFill>
                  <a:srgbClr val="FF0000"/>
                </a:solidFill>
              </a:rPr>
              <a:t>؟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789976" y="5084792"/>
            <a:ext cx="6958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/>
              <a:t>.</a:t>
            </a:r>
            <a:endParaRPr lang="ar-S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3" y="1707367"/>
            <a:ext cx="1540768" cy="164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20900" y="4571836"/>
            <a:ext cx="715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chemeClr val="dk1"/>
                </a:solidFill>
              </a:rPr>
              <a:t>احرصي </a:t>
            </a:r>
            <a:r>
              <a:rPr lang="ar-SA" sz="3600" b="1" dirty="0">
                <a:solidFill>
                  <a:schemeClr val="dk1"/>
                </a:solidFill>
              </a:rPr>
              <a:t>على </a:t>
            </a:r>
            <a:r>
              <a:rPr lang="ar-SA" sz="3600" b="1" dirty="0" smtClean="0">
                <a:solidFill>
                  <a:schemeClr val="dk1"/>
                </a:solidFill>
              </a:rPr>
              <a:t>تمشيط شعرك </a:t>
            </a:r>
            <a:r>
              <a:rPr lang="ar-SA" sz="3600" b="1" dirty="0">
                <a:solidFill>
                  <a:schemeClr val="dk1"/>
                </a:solidFill>
              </a:rPr>
              <a:t>وترتيبه يوميًّا.</a:t>
            </a:r>
          </a:p>
        </p:txBody>
      </p:sp>
      <p:sp>
        <p:nvSpPr>
          <p:cNvPr id="10" name="إطار 9"/>
          <p:cNvSpPr/>
          <p:nvPr/>
        </p:nvSpPr>
        <p:spPr>
          <a:xfrm>
            <a:off x="1789976" y="4432935"/>
            <a:ext cx="7057260" cy="858857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70048" y="3228995"/>
            <a:ext cx="70572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لكي نتخلص من الأطراف الميتة وغير الصحية لتحمي الشعر من القصف ويساعد ذلك على نموه بشكل صحي.</a:t>
            </a:r>
            <a:endParaRPr lang="ar-SA" sz="28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5" y="4073357"/>
            <a:ext cx="1584176" cy="16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920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27984" y="522622"/>
            <a:ext cx="3897763" cy="851485"/>
          </a:xfrm>
        </p:spPr>
        <p:txBody>
          <a:bodyPr/>
          <a:lstStyle/>
          <a:p>
            <a:r>
              <a:rPr lang="ar-SA" sz="4400" dirty="0" smtClean="0"/>
              <a:t>ترتيب  الشعر</a:t>
            </a:r>
            <a:endParaRPr lang="ar-SA" sz="4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إطار 4"/>
          <p:cNvSpPr/>
          <p:nvPr/>
        </p:nvSpPr>
        <p:spPr>
          <a:xfrm>
            <a:off x="1857028" y="1916832"/>
            <a:ext cx="6972642" cy="777061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عند الذهاب </a:t>
            </a:r>
            <a:r>
              <a:rPr lang="ar-SA" sz="3200" b="1" dirty="0" smtClean="0">
                <a:solidFill>
                  <a:srgbClr val="FF0000"/>
                </a:solidFill>
              </a:rPr>
              <a:t>إلى المدرسة </a:t>
            </a:r>
            <a:r>
              <a:rPr lang="ar-SA" sz="3200" b="1" dirty="0">
                <a:solidFill>
                  <a:srgbClr val="FF0000"/>
                </a:solidFill>
              </a:rPr>
              <a:t>لابد </a:t>
            </a:r>
            <a:r>
              <a:rPr lang="ar-SA" sz="3200" b="1" dirty="0" smtClean="0">
                <a:solidFill>
                  <a:srgbClr val="FF0000"/>
                </a:solidFill>
              </a:rPr>
              <a:t>أن </a:t>
            </a:r>
            <a:r>
              <a:rPr lang="ar-SA" sz="3200" b="1" dirty="0">
                <a:solidFill>
                  <a:srgbClr val="FF0000"/>
                </a:solidFill>
              </a:rPr>
              <a:t>يكون </a:t>
            </a:r>
            <a:r>
              <a:rPr lang="ar-SA" sz="3200" b="1" dirty="0" smtClean="0">
                <a:solidFill>
                  <a:srgbClr val="FF0000"/>
                </a:solidFill>
              </a:rPr>
              <a:t>شعري </a:t>
            </a:r>
            <a:r>
              <a:rPr lang="ar-SA" sz="3200" b="1" dirty="0">
                <a:solidFill>
                  <a:srgbClr val="FF0000"/>
                </a:solidFill>
              </a:rPr>
              <a:t>مثل:</a:t>
            </a: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9" y="3429000"/>
            <a:ext cx="8942959" cy="177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514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27984" y="522622"/>
            <a:ext cx="3897763" cy="851485"/>
          </a:xfrm>
        </p:spPr>
        <p:txBody>
          <a:bodyPr/>
          <a:lstStyle/>
          <a:p>
            <a:r>
              <a:rPr lang="ar-SA" sz="4400" dirty="0" smtClean="0"/>
              <a:t>التفكير الإبداعي</a:t>
            </a:r>
            <a:endParaRPr lang="ar-SA" sz="4400" dirty="0"/>
          </a:p>
        </p:txBody>
      </p:sp>
      <p:sp>
        <p:nvSpPr>
          <p:cNvPr id="5" name="إطار 4"/>
          <p:cNvSpPr/>
          <p:nvPr/>
        </p:nvSpPr>
        <p:spPr>
          <a:xfrm>
            <a:off x="1026904" y="1772816"/>
            <a:ext cx="6802160" cy="1431429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70C0"/>
                </a:solidFill>
              </a:rPr>
              <a:t>ماذا لو ذهبت إلى المدرسة وتركت شعري </a:t>
            </a:r>
            <a:r>
              <a:rPr lang="ar-SA" sz="3200" b="1" dirty="0" err="1" smtClean="0">
                <a:solidFill>
                  <a:srgbClr val="0070C0"/>
                </a:solidFill>
              </a:rPr>
              <a:t>منسدلا</a:t>
            </a:r>
            <a:r>
              <a:rPr lang="ar-SA" sz="3200" b="1" dirty="0" smtClean="0">
                <a:solidFill>
                  <a:srgbClr val="0070C0"/>
                </a:solidFill>
              </a:rPr>
              <a:t> على كتفي ؟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1916832"/>
            <a:ext cx="8589011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dirty="0" smtClean="0"/>
              <a:t>.</a:t>
            </a:r>
            <a:endParaRPr lang="ar-S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32864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594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27984" y="522622"/>
            <a:ext cx="3897763" cy="851485"/>
          </a:xfrm>
        </p:spPr>
        <p:txBody>
          <a:bodyPr/>
          <a:lstStyle/>
          <a:p>
            <a:r>
              <a:rPr lang="ar-SA" sz="4400" dirty="0" smtClean="0"/>
              <a:t>ترتيب  الشعر</a:t>
            </a:r>
            <a:endParaRPr lang="ar-SA" sz="4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التفكير الإبداعي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7544" y="2268161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64507" y="3709481"/>
            <a:ext cx="6255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000" b="1" dirty="0">
                <a:solidFill>
                  <a:srgbClr val="FF0000"/>
                </a:solidFill>
              </a:rPr>
              <a:t>أجفف شعري جيداً بعد الاستحمام </a:t>
            </a:r>
            <a:r>
              <a:rPr lang="ar-SA" sz="3000" b="1" dirty="0" smtClean="0">
                <a:solidFill>
                  <a:srgbClr val="FF0000"/>
                </a:solidFill>
              </a:rPr>
              <a:t>مباشرة,</a:t>
            </a:r>
            <a:endParaRPr lang="ar-SA" sz="3000" b="1" dirty="0">
              <a:solidFill>
                <a:srgbClr val="FF0000"/>
              </a:solidFill>
            </a:endParaRPr>
          </a:p>
          <a:p>
            <a:r>
              <a:rPr lang="ar-SA" sz="3000" b="1" dirty="0" smtClean="0">
                <a:solidFill>
                  <a:srgbClr val="FF0000"/>
                </a:solidFill>
              </a:rPr>
              <a:t>وأقلل </a:t>
            </a:r>
            <a:r>
              <a:rPr lang="ar-SA" sz="3000" b="1" dirty="0">
                <a:solidFill>
                  <a:srgbClr val="FF0000"/>
                </a:solidFill>
              </a:rPr>
              <a:t>من استعمال المجفف </a:t>
            </a:r>
            <a:r>
              <a:rPr lang="ar-SA" sz="3000" b="1" dirty="0" smtClean="0">
                <a:solidFill>
                  <a:srgbClr val="FF0000"/>
                </a:solidFill>
              </a:rPr>
              <a:t>الكهربائي</a:t>
            </a:r>
            <a:r>
              <a:rPr lang="ar-EG" sz="3000" b="1" dirty="0" smtClean="0">
                <a:solidFill>
                  <a:srgbClr val="FF0000"/>
                </a:solidFill>
              </a:rPr>
              <a:t>،</a:t>
            </a:r>
            <a:r>
              <a:rPr lang="ar-SA" sz="3000" b="1" dirty="0" smtClean="0">
                <a:solidFill>
                  <a:srgbClr val="FF0000"/>
                </a:solidFill>
              </a:rPr>
              <a:t> </a:t>
            </a:r>
            <a:r>
              <a:rPr lang="ar-SA" sz="3000" b="1" dirty="0">
                <a:solidFill>
                  <a:srgbClr val="FF0000"/>
                </a:solidFill>
              </a:rPr>
              <a:t>لماذا؟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691680" y="1628800"/>
            <a:ext cx="71287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لماذا يُغسل الشعر في الصيف أكثر من الشتاء؟</a:t>
            </a:r>
            <a:endParaRPr lang="ar-SA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8" y="3773285"/>
            <a:ext cx="2028622" cy="18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58353" y="2357591"/>
            <a:ext cx="716211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EG" sz="3200" b="1" cap="none" spc="0" dirty="0" smtClean="0">
                <a:ln w="50800"/>
                <a:solidFill>
                  <a:srgbClr val="0070C0"/>
                </a:solidFill>
                <a:effectLst/>
              </a:rPr>
              <a:t>بسبب الحر الشديد الذي يسبب العرق فيجلب الأتربة إلى الشعر.</a:t>
            </a:r>
            <a:endParaRPr lang="ar-SA" sz="32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2627784" y="4797152"/>
            <a:ext cx="6255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000" b="1" dirty="0" smtClean="0">
                <a:solidFill>
                  <a:srgbClr val="0070C0"/>
                </a:solidFill>
              </a:rPr>
              <a:t>للمحافظة على شعري من التلف، فكثرة استخدام المجفف الكهربائي يؤدي لفقدان الشعر حيويته.</a:t>
            </a:r>
            <a:endParaRPr lang="ar-SA" sz="3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984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8" grpId="0" animBg="1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Rectangle 1"/>
          <p:cNvSpPr/>
          <p:nvPr/>
        </p:nvSpPr>
        <p:spPr>
          <a:xfrm>
            <a:off x="6449776" y="5013176"/>
            <a:ext cx="231358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 smtClean="0"/>
              <a:t>وضع الشعر في الفم يؤدي إلى الإصابة بالأمراض</a:t>
            </a:r>
            <a:endParaRPr lang="en-US" sz="2000" b="1" dirty="0"/>
          </a:p>
        </p:txBody>
      </p:sp>
      <p:sp>
        <p:nvSpPr>
          <p:cNvPr id="14" name="Rectangle 5"/>
          <p:cNvSpPr/>
          <p:nvPr/>
        </p:nvSpPr>
        <p:spPr>
          <a:xfrm>
            <a:off x="3851920" y="5045224"/>
            <a:ext cx="231358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 smtClean="0"/>
              <a:t>قص الشعر دون إشراف من الكبار</a:t>
            </a:r>
            <a:endParaRPr lang="en-US" sz="2000" b="1" dirty="0"/>
          </a:p>
        </p:txBody>
      </p:sp>
      <p:sp>
        <p:nvSpPr>
          <p:cNvPr id="15" name="Rectangle 7"/>
          <p:cNvSpPr/>
          <p:nvPr/>
        </p:nvSpPr>
        <p:spPr>
          <a:xfrm>
            <a:off x="611560" y="4856497"/>
            <a:ext cx="231358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 smtClean="0"/>
              <a:t>تغطية الشعر لأحد العينين يضر العين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11843" cy="37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724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131107" y="476672"/>
            <a:ext cx="4176464" cy="864096"/>
          </a:xfrm>
        </p:spPr>
        <p:txBody>
          <a:bodyPr/>
          <a:lstStyle/>
          <a:p>
            <a:r>
              <a:rPr lang="ar-SA" sz="4000" dirty="0" smtClean="0"/>
              <a:t>أسرتي العزيزة</a:t>
            </a:r>
            <a:endParaRPr lang="ar-SA" sz="4000" dirty="0"/>
          </a:p>
        </p:txBody>
      </p:sp>
      <p:sp>
        <p:nvSpPr>
          <p:cNvPr id="2" name="مستطيل 1"/>
          <p:cNvSpPr/>
          <p:nvPr/>
        </p:nvSpPr>
        <p:spPr>
          <a:xfrm>
            <a:off x="1578948" y="1916832"/>
            <a:ext cx="7101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/>
              <a:t>لجمال شعرك لفيه بفوطة بعد الاستحمام عدة دقائق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3366795" y="2857976"/>
            <a:ext cx="4940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أ</a:t>
            </a:r>
            <a:r>
              <a:rPr lang="ar-SA" sz="3200" b="1" dirty="0" smtClean="0">
                <a:solidFill>
                  <a:srgbClr val="FF0000"/>
                </a:solidFill>
              </a:rPr>
              <a:t>لون شعر </a:t>
            </a:r>
            <a:r>
              <a:rPr lang="ar-SA" sz="3200" b="1" dirty="0">
                <a:solidFill>
                  <a:srgbClr val="FF0000"/>
                </a:solidFill>
              </a:rPr>
              <a:t>هذه </a:t>
            </a:r>
            <a:r>
              <a:rPr lang="ar-SA" sz="3200" b="1" dirty="0" smtClean="0">
                <a:solidFill>
                  <a:srgbClr val="FF0000"/>
                </a:solidFill>
              </a:rPr>
              <a:t>الصورة </a:t>
            </a:r>
            <a:r>
              <a:rPr lang="ar-SA" sz="3200" b="1" dirty="0">
                <a:solidFill>
                  <a:srgbClr val="FF0000"/>
                </a:solidFill>
              </a:rPr>
              <a:t>بلون </a:t>
            </a:r>
            <a:r>
              <a:rPr lang="ar-SA" sz="3200" b="1" dirty="0" smtClean="0">
                <a:solidFill>
                  <a:srgbClr val="FF0000"/>
                </a:solidFill>
              </a:rPr>
              <a:t>شعري</a:t>
            </a:r>
            <a:r>
              <a:rPr lang="ar-SA" b="1" dirty="0">
                <a:solidFill>
                  <a:srgbClr val="FF0000"/>
                </a:solidFill>
              </a:rPr>
              <a:t>:</a:t>
            </a:r>
            <a:endParaRPr lang="ar-SA" dirty="0"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5" y="3150363"/>
            <a:ext cx="2524430" cy="236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2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حابة 6"/>
          <p:cNvSpPr/>
          <p:nvPr/>
        </p:nvSpPr>
        <p:spPr>
          <a:xfrm>
            <a:off x="4499992" y="651183"/>
            <a:ext cx="388843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أسرتي العزيزة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2555776" y="1988840"/>
            <a:ext cx="626469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ar-EG" sz="3000" b="1" dirty="0" smtClean="0"/>
              <a:t>تلوين</a:t>
            </a:r>
            <a:r>
              <a:rPr lang="ar-EG" sz="2400" b="1" dirty="0" smtClean="0"/>
              <a:t> الشعر بالصبغات الصناعية.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ar-EG" sz="2400" b="1" dirty="0" smtClean="0"/>
              <a:t>استخدام الشعر المستعار في تزيين شعرك؛</a:t>
            </a:r>
          </a:p>
          <a:p>
            <a:pPr>
              <a:lnSpc>
                <a:spcPct val="150000"/>
              </a:lnSpc>
            </a:pPr>
            <a:r>
              <a:rPr lang="ar-EG" sz="2400" b="1" dirty="0" smtClean="0"/>
              <a:t>لأنه من الوصل المنهي عنه شرعًا.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ar-EG" sz="2400" b="1" dirty="0" smtClean="0"/>
              <a:t>إهمال نظافة شعرك؛ حتى لا تصابي بحشرة القمل.</a:t>
            </a:r>
            <a:endParaRPr lang="ar-S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17625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8" y="4435664"/>
            <a:ext cx="7882160" cy="144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835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368</Words>
  <Application>Microsoft Office PowerPoint</Application>
  <PresentationFormat>عرض على الشاشة (3:4)‏</PresentationFormat>
  <Paragraphs>84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ترتيب  الشعر</vt:lpstr>
      <vt:lpstr>ترتيب  الشعر</vt:lpstr>
      <vt:lpstr>ترتيب  الشعر</vt:lpstr>
      <vt:lpstr>ترتيب  الشعر</vt:lpstr>
      <vt:lpstr>التفكير الإبداعي</vt:lpstr>
      <vt:lpstr>ترتيب  الشعر</vt:lpstr>
      <vt:lpstr>عرض تقديمي في PowerPoint</vt:lpstr>
      <vt:lpstr>أسرتي العزيزة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ترتيب  الشعر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NORALMOALEM</dc:creator>
  <cp:lastModifiedBy>Arab Doha</cp:lastModifiedBy>
  <cp:revision>87</cp:revision>
  <dcterms:created xsi:type="dcterms:W3CDTF">2015-03-17T18:44:23Z</dcterms:created>
  <dcterms:modified xsi:type="dcterms:W3CDTF">2019-08-06T13:24:46Z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DA8001F7-B120-4E2B-ADD3-331C2177BC2B</vt:lpwstr>
  </property>
  <property fmtid="{D5CDD505-2E9C-101B-9397-08002B2CF9AE}" pid="3" name="ArticulatePath">
    <vt:lpwstr>كامل</vt:lpwstr>
  </property>
</Properties>
</file>