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64" r:id="rId2"/>
    <p:sldId id="270" r:id="rId3"/>
    <p:sldId id="260" r:id="rId4"/>
    <p:sldId id="261" r:id="rId5"/>
    <p:sldId id="263" r:id="rId6"/>
    <p:sldId id="265" r:id="rId7"/>
    <p:sldId id="266" r:id="rId8"/>
    <p:sldId id="267" r:id="rId9"/>
    <p:sldId id="268" r:id="rId10"/>
    <p:sldId id="269" r:id="rId11"/>
    <p:sldId id="271" r:id="rId12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36" autoAdjust="0"/>
    <p:restoredTop sz="94536" autoAdjust="0"/>
  </p:normalViewPr>
  <p:slideViewPr>
    <p:cSldViewPr>
      <p:cViewPr varScale="1">
        <p:scale>
          <a:sx n="44" d="100"/>
          <a:sy n="44" d="100"/>
        </p:scale>
        <p:origin x="-70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15/05/34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15/05/34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15/05/34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15/05/34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15/05/34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15/05/34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15/05/34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15/05/34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15/05/34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15/05/34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15/05/34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15/05/34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t2.gstatic.com/images?q=tbn:ANd9GcTxe1l9gu5el4h2L__bTHV-yx8L9f5aUq2VR13YAJ8KR_J9j-h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32" name="Picture 8" descr="C:\Users\Dell\Pictures\My Pictures\قلوب\قـــلب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4437112"/>
            <a:ext cx="1368152" cy="952500"/>
          </a:xfrm>
          <a:prstGeom prst="rect">
            <a:avLst/>
          </a:prstGeom>
          <a:noFill/>
        </p:spPr>
      </p:pic>
      <p:pic>
        <p:nvPicPr>
          <p:cNvPr id="8" name="Picture 8" descr="C:\Users\Dell\Pictures\My Pictures\قلوب\قـــلب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6021288"/>
            <a:ext cx="1403648" cy="836712"/>
          </a:xfrm>
          <a:prstGeom prst="rect">
            <a:avLst/>
          </a:prstGeom>
          <a:noFill/>
        </p:spPr>
      </p:pic>
      <p:pic>
        <p:nvPicPr>
          <p:cNvPr id="9" name="Picture 8" descr="C:\Users\Dell\Pictures\My Pictures\قلوب\قـــلب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5517232"/>
            <a:ext cx="1368152" cy="952500"/>
          </a:xfrm>
          <a:prstGeom prst="rect">
            <a:avLst/>
          </a:prstGeom>
          <a:noFill/>
        </p:spPr>
      </p:pic>
      <p:pic>
        <p:nvPicPr>
          <p:cNvPr id="10" name="Picture 8" descr="C:\Users\Dell\Pictures\My Pictures\قلوب\قـــلب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924944"/>
            <a:ext cx="1368152" cy="952500"/>
          </a:xfrm>
          <a:prstGeom prst="rect">
            <a:avLst/>
          </a:prstGeom>
          <a:noFill/>
        </p:spPr>
      </p:pic>
      <p:pic>
        <p:nvPicPr>
          <p:cNvPr id="11" name="Picture 8" descr="C:\Users\Dell\Pictures\My Pictures\قلوب\قـــلب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4437112"/>
            <a:ext cx="899592" cy="721247"/>
          </a:xfrm>
          <a:prstGeom prst="rect">
            <a:avLst/>
          </a:prstGeom>
          <a:noFill/>
        </p:spPr>
      </p:pic>
      <p:pic>
        <p:nvPicPr>
          <p:cNvPr id="12" name="Picture 8" descr="C:\Users\Dell\Pictures\My Pictures\قلوب\قـــلب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00392" y="0"/>
            <a:ext cx="1043608" cy="692696"/>
          </a:xfrm>
          <a:prstGeom prst="rect">
            <a:avLst/>
          </a:prstGeom>
          <a:noFill/>
        </p:spPr>
      </p:pic>
      <p:sp>
        <p:nvSpPr>
          <p:cNvPr id="13" name="مستطيل 12"/>
          <p:cNvSpPr/>
          <p:nvPr/>
        </p:nvSpPr>
        <p:spPr>
          <a:xfrm>
            <a:off x="2810851" y="6165304"/>
            <a:ext cx="38848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http://www.education-sa.com/forum</a:t>
            </a:r>
            <a:r>
              <a:rPr lang="en-US" dirty="0" smtClean="0"/>
              <a:t>/</a:t>
            </a:r>
            <a:endParaRPr lang="ar-SA" dirty="0"/>
          </a:p>
        </p:txBody>
      </p:sp>
      <p:sp>
        <p:nvSpPr>
          <p:cNvPr id="14" name="مستطيل 13"/>
          <p:cNvSpPr/>
          <p:nvPr/>
        </p:nvSpPr>
        <p:spPr>
          <a:xfrm>
            <a:off x="3275856" y="6488668"/>
            <a:ext cx="24753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/>
              <a:t>تعليم </a:t>
            </a:r>
            <a:r>
              <a:rPr lang="ar-SA" b="1" dirty="0" err="1" smtClean="0"/>
              <a:t>كوم -</a:t>
            </a:r>
            <a:r>
              <a:rPr lang="ar-SA" b="1" dirty="0" smtClean="0"/>
              <a:t> </a:t>
            </a:r>
            <a:r>
              <a:rPr lang="en-US" b="1" dirty="0" smtClean="0"/>
              <a:t>Education com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404664"/>
            <a:ext cx="8439166" cy="6192688"/>
          </a:xfrm>
          <a:prstGeom prst="rect">
            <a:avLst/>
          </a:prstGeom>
          <a:ln w="88900" cap="sq" cmpd="thickThin">
            <a:solidFill>
              <a:schemeClr val="accent2">
                <a:lumMod val="60000"/>
                <a:lumOff val="4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lh6.googleusercontent.com/-roOSnzYZEm0/UGSTm5gailI/AAAAAAAAFpw/PWfDWwBe3ew/s618/f%2520%252814%252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مستطيل 2"/>
          <p:cNvSpPr/>
          <p:nvPr/>
        </p:nvSpPr>
        <p:spPr>
          <a:xfrm>
            <a:off x="3995936" y="6093296"/>
            <a:ext cx="37798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http://www.education-sa.com/forum/</a:t>
            </a:r>
            <a:endParaRPr lang="ar-SA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6660232" y="692696"/>
            <a:ext cx="17427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و</a:t>
            </a:r>
            <a:r>
              <a:rPr lang="ar-SA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ض</a:t>
            </a:r>
            <a:r>
              <a:rPr lang="ar-SA" sz="5400" b="1" cap="none" spc="0" dirty="0" smtClean="0">
                <a:ln>
                  <a:prstDash val="solid"/>
                </a:ln>
                <a:solidFill>
                  <a:srgbClr val="00B05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و</a:t>
            </a:r>
            <a:r>
              <a:rPr lang="ar-SA" sz="5400" b="1" cap="none" spc="0" dirty="0" smtClean="0">
                <a:ln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ح</a:t>
            </a:r>
            <a:endParaRPr lang="ar-SA" sz="5400" b="1" cap="none" spc="0" dirty="0">
              <a:ln>
                <a:prstDash val="solid"/>
              </a:ln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4788024" y="5661248"/>
            <a:ext cx="24753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chemeClr val="accent4">
                    <a:lumMod val="75000"/>
                  </a:schemeClr>
                </a:solidFill>
              </a:rPr>
              <a:t>تعليم </a:t>
            </a:r>
            <a:r>
              <a:rPr lang="ar-SA" b="1" dirty="0" err="1" smtClean="0">
                <a:solidFill>
                  <a:schemeClr val="accent4">
                    <a:lumMod val="75000"/>
                  </a:schemeClr>
                </a:solidFill>
              </a:rPr>
              <a:t>كوم -</a:t>
            </a:r>
            <a:r>
              <a:rPr lang="ar-SA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Education com</a:t>
            </a:r>
            <a:endParaRPr lang="ar-SA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t1.gstatic.com/images?q=tbn:ANd9GcR-1Yyz5CtLVRR4AD-WvwAHrmzEaYtGDX84NTs93-zTJmkD6fL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3" name="مستطيل 2"/>
          <p:cNvSpPr/>
          <p:nvPr/>
        </p:nvSpPr>
        <p:spPr>
          <a:xfrm>
            <a:off x="747688" y="4797152"/>
            <a:ext cx="370165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800" b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مجال حماية البيئة</a:t>
            </a:r>
            <a:endParaRPr lang="ar-SA" dirty="0"/>
          </a:p>
        </p:txBody>
      </p:sp>
      <p:pic>
        <p:nvPicPr>
          <p:cNvPr id="5" name="Picture 8" descr="C:\Users\Dell\Pictures\My Pictures\قلوب\قـــلب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258931">
            <a:off x="1355354" y="856584"/>
            <a:ext cx="1317056" cy="1249150"/>
          </a:xfrm>
          <a:prstGeom prst="rect">
            <a:avLst/>
          </a:prstGeom>
          <a:noFill/>
        </p:spPr>
      </p:pic>
      <p:pic>
        <p:nvPicPr>
          <p:cNvPr id="6" name="Picture 8" descr="C:\Users\Dell\Pictures\My Pictures\قلوب\قـــلب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520358">
            <a:off x="1791585" y="255922"/>
            <a:ext cx="1043608" cy="692696"/>
          </a:xfrm>
          <a:prstGeom prst="rect">
            <a:avLst/>
          </a:prstGeom>
          <a:noFill/>
        </p:spPr>
      </p:pic>
      <p:pic>
        <p:nvPicPr>
          <p:cNvPr id="7" name="Picture 8" descr="C:\Users\Dell\Pictures\My Pictures\قلوب\قـــلب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336594">
            <a:off x="469965" y="1926576"/>
            <a:ext cx="1553592" cy="1009421"/>
          </a:xfrm>
          <a:prstGeom prst="rect">
            <a:avLst/>
          </a:prstGeom>
          <a:noFill/>
        </p:spPr>
      </p:pic>
      <p:pic>
        <p:nvPicPr>
          <p:cNvPr id="8" name="Picture 8" descr="C:\Users\Dell\Pictures\My Pictures\قلوب\قـــلب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548680"/>
            <a:ext cx="1403648" cy="12241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 descr="C:\Users\Dell\Pictures\My Pictures\قلوب\قـــلب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50489">
            <a:off x="5900585" y="998006"/>
            <a:ext cx="1043608" cy="6926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4932040" y="332656"/>
            <a:ext cx="3744416" cy="2677656"/>
          </a:xfrm>
          <a:prstGeom prst="rect">
            <a:avLst/>
          </a:prstGeom>
          <a:ln>
            <a:solidFill>
              <a:srgbClr val="92D05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SA" sz="2400" b="1" dirty="0" smtClean="0">
                <a:solidFill>
                  <a:schemeClr val="accent3">
                    <a:lumMod val="75000"/>
                  </a:schemeClr>
                </a:solidFill>
              </a:rPr>
              <a:t>أصبحت حماية البيئة من التلوث والتدهور من القضايا التي تقلق دول العالم وتعد تكنولوجيا</a:t>
            </a:r>
          </a:p>
          <a:p>
            <a:r>
              <a:rPr lang="ar-SA" sz="2400" b="1" dirty="0" smtClean="0">
                <a:solidFill>
                  <a:schemeClr val="accent3">
                    <a:lumMod val="75000"/>
                  </a:schemeClr>
                </a:solidFill>
              </a:rPr>
              <a:t>المعلومات هي الوسيلة التي يمكن الاعتماد عليها لحل مشكلات البيئة عن طريق إقامة نظم</a:t>
            </a:r>
          </a:p>
          <a:p>
            <a:r>
              <a:rPr lang="ar-SA" sz="2400" b="1" dirty="0" smtClean="0">
                <a:solidFill>
                  <a:schemeClr val="accent3">
                    <a:lumMod val="75000"/>
                  </a:schemeClr>
                </a:solidFill>
              </a:rPr>
              <a:t>وشبكة معلومات تفيد في</a:t>
            </a:r>
            <a:endParaRPr lang="ar-SA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9218" name="Picture 2" descr="http://t2.gstatic.com/images?q=tbn:ANd9GcQIJBmu3PSwkUk25ig-5Q_RvEtbSLt0xAetvUGcbr5mrirHxatgH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72000" cy="2564904"/>
          </a:xfrm>
          <a:prstGeom prst="rect">
            <a:avLst/>
          </a:prstGeom>
          <a:noFill/>
        </p:spPr>
      </p:pic>
      <p:pic>
        <p:nvPicPr>
          <p:cNvPr id="9220" name="Picture 4" descr="http://t2.gstatic.com/images?q=tbn:ANd9GcQCzdqf-A1srB9iQJ_xdB7MQ40mBCSPPsIp-Vi_HUI0fBQMiiGjL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3428999"/>
            <a:ext cx="4644008" cy="3429001"/>
          </a:xfrm>
          <a:prstGeom prst="rect">
            <a:avLst/>
          </a:prstGeom>
          <a:noFill/>
        </p:spPr>
      </p:pic>
      <p:sp>
        <p:nvSpPr>
          <p:cNvPr id="6" name="مستطيل 5"/>
          <p:cNvSpPr/>
          <p:nvPr/>
        </p:nvSpPr>
        <p:spPr>
          <a:xfrm>
            <a:off x="323528" y="2996952"/>
            <a:ext cx="4572000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ar-SA" sz="2000" b="1" dirty="0" smtClean="0"/>
              <a:t>الإنذار المبكر بالكوارث البيئية لتقليل الخسائر البشرية والمادية التي قد تنشأ عنها.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251520" y="4869160"/>
            <a:ext cx="457200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ar-SA" b="1" dirty="0" smtClean="0"/>
              <a:t>- </a:t>
            </a:r>
            <a:r>
              <a:rPr lang="ar-SA" sz="2400" b="1" dirty="0" smtClean="0"/>
              <a:t>تحديد مناطق التلوث ومتابعة التغيرات المناخية وأماكن الأمطار الحمضية</a:t>
            </a:r>
            <a:endParaRPr lang="ar-SA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t3.gstatic.com/images?q=tbn:ANd9GcTtY8UI4ZrYeSv55xbn66kujw3MloauIeFBsy0oDXI7YrKe-zm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ستطيل مستدير الزوايا 3"/>
          <p:cNvSpPr/>
          <p:nvPr/>
        </p:nvSpPr>
        <p:spPr>
          <a:xfrm>
            <a:off x="0" y="5943600"/>
            <a:ext cx="2195736" cy="9144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4"/>
          <p:cNvSpPr/>
          <p:nvPr/>
        </p:nvSpPr>
        <p:spPr>
          <a:xfrm>
            <a:off x="683568" y="404664"/>
            <a:ext cx="43181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http://www.education-sa.com/forum/</a:t>
            </a:r>
            <a:endParaRPr lang="ar-SA" sz="2000" b="1" dirty="0"/>
          </a:p>
        </p:txBody>
      </p:sp>
      <p:sp>
        <p:nvSpPr>
          <p:cNvPr id="7" name="مستطيل 6"/>
          <p:cNvSpPr/>
          <p:nvPr/>
        </p:nvSpPr>
        <p:spPr>
          <a:xfrm>
            <a:off x="683568" y="908720"/>
            <a:ext cx="4248472" cy="707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SA" sz="4000" b="1" dirty="0" smtClean="0"/>
              <a:t>     مجال التجارة</a:t>
            </a:r>
            <a:endParaRPr lang="ar-SA" sz="4000" dirty="0"/>
          </a:p>
        </p:txBody>
      </p:sp>
      <p:sp>
        <p:nvSpPr>
          <p:cNvPr id="9" name="مستطيل 8"/>
          <p:cNvSpPr/>
          <p:nvPr/>
        </p:nvSpPr>
        <p:spPr>
          <a:xfrm>
            <a:off x="0" y="5473005"/>
            <a:ext cx="48955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800" b="1" dirty="0" smtClean="0">
                <a:solidFill>
                  <a:srgbClr val="3333CC"/>
                </a:solidFill>
              </a:rPr>
              <a:t>دخل قطاع الاتصالات  والمعلوماتية  مجا ل التجارة من ناحيتين</a:t>
            </a:r>
          </a:p>
          <a:p>
            <a:endParaRPr lang="ar-SA" sz="2800" b="1" dirty="0" smtClean="0">
              <a:solidFill>
                <a:srgbClr val="33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t1.gstatic.com/images?q=tbn:ANd9GcScYZcWzznsJR06o9lOLMU5tJIq9Oz7UCEu7Am4jcoUwLg7Xf_J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مستطيل 1"/>
          <p:cNvSpPr/>
          <p:nvPr/>
        </p:nvSpPr>
        <p:spPr>
          <a:xfrm>
            <a:off x="1115616" y="3212976"/>
            <a:ext cx="60486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400" b="1" dirty="0" smtClean="0"/>
              <a:t>2- أن إنتاج وإعلان وتوزيع أي سلعة أو خدمة يتم عبر</a:t>
            </a:r>
          </a:p>
          <a:p>
            <a:r>
              <a:rPr lang="ar-SA" sz="2400" b="1" dirty="0" smtClean="0"/>
              <a:t>شبكات الاتصال السلكية وغير السلكية وخصوصاً شبكة</a:t>
            </a:r>
          </a:p>
          <a:p>
            <a:r>
              <a:rPr lang="ar-SA" sz="2400" b="1" dirty="0" smtClean="0"/>
              <a:t>الإنترنت التي يطلق عليها التجارة الإلكترونية</a:t>
            </a:r>
            <a:endParaRPr lang="ar-SA" sz="2400" b="1" dirty="0"/>
          </a:p>
        </p:txBody>
      </p:sp>
      <p:sp>
        <p:nvSpPr>
          <p:cNvPr id="3" name="مستطيل 2"/>
          <p:cNvSpPr/>
          <p:nvPr/>
        </p:nvSpPr>
        <p:spPr>
          <a:xfrm>
            <a:off x="1475656" y="1916832"/>
            <a:ext cx="56166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400" b="1" dirty="0" smtClean="0"/>
              <a:t>1 أن أجهزته وأدواته أصبحت أهم السلع المتداولة في</a:t>
            </a:r>
          </a:p>
          <a:p>
            <a:r>
              <a:rPr lang="ar-SA" sz="2400" b="1" dirty="0" smtClean="0"/>
              <a:t>الأسواق العالمية</a:t>
            </a:r>
          </a:p>
        </p:txBody>
      </p:sp>
      <p:pic>
        <p:nvPicPr>
          <p:cNvPr id="6148" name="Picture 4" descr="http://t2.gstatic.com/images?q=tbn:ANd9GcSPyi0f0O9TrqvC8R9-QtVMW0Rt3dWFS7f-J8TrD1Yn3uv7GdH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763688" cy="1279029"/>
          </a:xfrm>
          <a:prstGeom prst="rect">
            <a:avLst/>
          </a:prstGeom>
          <a:noFill/>
        </p:spPr>
      </p:pic>
      <p:pic>
        <p:nvPicPr>
          <p:cNvPr id="6" name="Picture 4" descr="http://t2.gstatic.com/images?q=tbn:ANd9GcSPyi0f0O9TrqvC8R9-QtVMW0Rt3dWFS7f-J8TrD1Yn3uv7GdH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0"/>
            <a:ext cx="1763688" cy="1279029"/>
          </a:xfrm>
          <a:prstGeom prst="rect">
            <a:avLst/>
          </a:prstGeom>
          <a:noFill/>
        </p:spPr>
      </p:pic>
      <p:pic>
        <p:nvPicPr>
          <p:cNvPr id="7" name="Picture 4" descr="http://t2.gstatic.com/images?q=tbn:ANd9GcSPyi0f0O9TrqvC8R9-QtVMW0Rt3dWFS7f-J8TrD1Yn3uv7GdH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578971"/>
            <a:ext cx="1763688" cy="1279029"/>
          </a:xfrm>
          <a:prstGeom prst="rect">
            <a:avLst/>
          </a:prstGeom>
          <a:noFill/>
        </p:spPr>
      </p:pic>
      <p:pic>
        <p:nvPicPr>
          <p:cNvPr id="8" name="Picture 4" descr="http://t2.gstatic.com/images?q=tbn:ANd9GcSPyi0f0O9TrqvC8R9-QtVMW0Rt3dWFS7f-J8TrD1Yn3uv7GdH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70204" y="5517231"/>
            <a:ext cx="1673796" cy="1340769"/>
          </a:xfrm>
          <a:prstGeom prst="rect">
            <a:avLst/>
          </a:prstGeom>
          <a:noFill/>
        </p:spPr>
      </p:pic>
      <p:pic>
        <p:nvPicPr>
          <p:cNvPr id="6150" name="Picture 6" descr="http://t1.gstatic.com/images?q=tbn:ANd9GcScYZcWzznsJR06o9lOLMU5tJIq9Oz7UCEu7Am4jcoUwLg7Xf_J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0"/>
            <a:ext cx="1098823" cy="936104"/>
          </a:xfrm>
          <a:prstGeom prst="rect">
            <a:avLst/>
          </a:prstGeom>
          <a:noFill/>
        </p:spPr>
      </p:pic>
      <p:pic>
        <p:nvPicPr>
          <p:cNvPr id="11" name="Picture 6" descr="http://t1.gstatic.com/images?q=tbn:ANd9GcScYZcWzznsJR06o9lOLMU5tJIq9Oz7UCEu7Am4jcoUwLg7Xf_J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81128"/>
            <a:ext cx="1098823" cy="936104"/>
          </a:xfrm>
          <a:prstGeom prst="rect">
            <a:avLst/>
          </a:prstGeom>
          <a:noFill/>
        </p:spPr>
      </p:pic>
      <p:pic>
        <p:nvPicPr>
          <p:cNvPr id="12" name="Picture 6" descr="http://t1.gstatic.com/images?q=tbn:ANd9GcScYZcWzznsJR06o9lOLMU5tJIq9Oz7UCEu7Am4jcoUwLg7Xf_J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5921896"/>
            <a:ext cx="1098823" cy="936104"/>
          </a:xfrm>
          <a:prstGeom prst="rect">
            <a:avLst/>
          </a:prstGeom>
          <a:noFill/>
        </p:spPr>
      </p:pic>
      <p:pic>
        <p:nvPicPr>
          <p:cNvPr id="13" name="Picture 6" descr="http://t1.gstatic.com/images?q=tbn:ANd9GcScYZcWzznsJR06o9lOLMU5tJIq9Oz7UCEu7Am4jcoUwLg7Xf_J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45177" y="1196752"/>
            <a:ext cx="1098823" cy="9361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32656"/>
            <a:ext cx="8515366" cy="6264696"/>
          </a:xfrm>
          <a:prstGeom prst="rect">
            <a:avLst/>
          </a:prstGeom>
          <a:ln w="88900" cap="sq" cmpd="thickThin">
            <a:solidFill>
              <a:schemeClr val="accent2">
                <a:lumMod val="60000"/>
                <a:lumOff val="4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مربع نص 2"/>
          <p:cNvSpPr txBox="1"/>
          <p:nvPr/>
        </p:nvSpPr>
        <p:spPr>
          <a:xfrm>
            <a:off x="5796136" y="2996952"/>
            <a:ext cx="27146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ar-SA"/>
            </a:defPPr>
            <a:lvl1pPr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0" lvl="1"/>
            <a:r>
              <a:rPr lang="ar-EG" sz="2800" b="1" dirty="0" smtClean="0">
                <a:solidFill>
                  <a:schemeClr val="accent2">
                    <a:lumMod val="75000"/>
                  </a:schemeClr>
                </a:solidFill>
                <a:latin typeface="Agency FB"/>
              </a:rPr>
              <a:t>مجال الصناعة</a:t>
            </a:r>
            <a:endParaRPr lang="ar-EG" sz="4400" b="1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755576" y="5085184"/>
            <a:ext cx="8001024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ar-SA"/>
            </a:defPPr>
            <a:lvl1pPr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0" lvl="1"/>
            <a:r>
              <a:rPr lang="ar-EG" sz="2800" b="1" dirty="0" smtClean="0">
                <a:solidFill>
                  <a:schemeClr val="accent2">
                    <a:lumMod val="75000"/>
                  </a:schemeClr>
                </a:solidFill>
                <a:latin typeface="Agency FB"/>
              </a:rPr>
              <a:t>حرص واهتمام حكومة وطني بمواكبة التطور في كل ما هو مفيد ، وتسهيل حكومة وطني اقتناء التقنية ، وحرصها على تلبية حاجات الناس ورغباتهم.</a:t>
            </a:r>
            <a:endParaRPr lang="ar-EG" sz="5400" b="1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260648"/>
            <a:ext cx="4572032" cy="6264696"/>
          </a:xfrm>
          <a:prstGeom prst="rect">
            <a:avLst/>
          </a:prstGeom>
          <a:ln w="88900" cap="sq" cmpd="thickThin">
            <a:solidFill>
              <a:schemeClr val="accent2">
                <a:lumMod val="60000"/>
                <a:lumOff val="4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202" y="285728"/>
            <a:ext cx="3824294" cy="6286544"/>
          </a:xfrm>
          <a:prstGeom prst="rect">
            <a:avLst/>
          </a:prstGeom>
          <a:ln w="88900" cap="sq" cmpd="thickThin">
            <a:solidFill>
              <a:schemeClr val="accent2">
                <a:lumMod val="60000"/>
                <a:lumOff val="4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مربع نص 4"/>
          <p:cNvSpPr txBox="1"/>
          <p:nvPr/>
        </p:nvSpPr>
        <p:spPr>
          <a:xfrm>
            <a:off x="4429124" y="2500306"/>
            <a:ext cx="4214874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ar-SA"/>
            </a:defPPr>
            <a:lvl1pPr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0" lvl="1"/>
            <a:r>
              <a:rPr lang="ar-EG" sz="3200" b="1" dirty="0" smtClean="0">
                <a:solidFill>
                  <a:schemeClr val="accent2">
                    <a:lumMod val="75000"/>
                  </a:schemeClr>
                </a:solidFill>
                <a:latin typeface="Agency FB"/>
              </a:rPr>
              <a:t>كثرة الأوراق والنفايات في مجال أحد الأعمال</a:t>
            </a:r>
            <a:endParaRPr lang="ar-EG" sz="5400" b="1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3995936" y="4797152"/>
            <a:ext cx="4714908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ar-SA"/>
            </a:defPPr>
            <a:lvl1pPr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0" lvl="1"/>
            <a:r>
              <a:rPr lang="ar-EG" sz="3200" b="1" dirty="0" smtClean="0">
                <a:solidFill>
                  <a:schemeClr val="accent2">
                    <a:lumMod val="75000"/>
                  </a:schemeClr>
                </a:solidFill>
                <a:latin typeface="Agency FB"/>
              </a:rPr>
              <a:t>التقليل من المعاملات الورقية باستخدام الأسطوانات المدمجة</a:t>
            </a:r>
            <a:endParaRPr lang="ar-EG" sz="5400" b="1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14290"/>
            <a:ext cx="8501390" cy="2286016"/>
          </a:xfrm>
          <a:prstGeom prst="rect">
            <a:avLst/>
          </a:prstGeom>
          <a:ln w="88900" cap="sq" cmpd="thickThin">
            <a:solidFill>
              <a:schemeClr val="accent2">
                <a:lumMod val="60000"/>
                <a:lumOff val="4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800371"/>
            <a:ext cx="8496944" cy="3914777"/>
          </a:xfrm>
          <a:prstGeom prst="rect">
            <a:avLst/>
          </a:prstGeom>
          <a:ln w="88900" cap="sq" cmpd="thickThin">
            <a:solidFill>
              <a:schemeClr val="accent2">
                <a:lumMod val="60000"/>
                <a:lumOff val="4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مربع نص 3"/>
          <p:cNvSpPr txBox="1"/>
          <p:nvPr/>
        </p:nvSpPr>
        <p:spPr>
          <a:xfrm>
            <a:off x="611560" y="1071546"/>
            <a:ext cx="817528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ar-SA"/>
            </a:defPPr>
            <a:lvl1pPr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0" lvl="1"/>
            <a:r>
              <a:rPr lang="ar-EG" sz="2400" b="1" dirty="0" smtClean="0">
                <a:solidFill>
                  <a:schemeClr val="accent2">
                    <a:lumMod val="50000"/>
                  </a:schemeClr>
                </a:solidFill>
                <a:latin typeface="Agency FB"/>
              </a:rPr>
              <a:t>عن طريق نظم المعلومات الجغرافية يتم تخزين كميات هائلة من البيانات عن المناطق الجغرافية بالدولة ، ومن ثم تحليل هذه البيانات للاستفادة منها في اتخاذ القرارات كما تخدم نظم المعلومات معظم أفراد المجتمع ومؤسساته في تحديد المواقع وأقصر الطرق المؤدية إليها</a:t>
            </a:r>
            <a:endParaRPr lang="ar-EG" sz="4800" b="1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404664"/>
            <a:ext cx="8482028" cy="6048672"/>
          </a:xfrm>
          <a:prstGeom prst="rect">
            <a:avLst/>
          </a:prstGeom>
          <a:ln w="88900" cap="sq" cmpd="thickThin">
            <a:solidFill>
              <a:schemeClr val="accent2">
                <a:lumMod val="60000"/>
                <a:lumOff val="4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مربع نص 2"/>
          <p:cNvSpPr txBox="1"/>
          <p:nvPr/>
        </p:nvSpPr>
        <p:spPr>
          <a:xfrm>
            <a:off x="428596" y="3098069"/>
            <a:ext cx="8286808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ar-SA"/>
            </a:defPPr>
            <a:lvl1pPr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0" lvl="1"/>
            <a:r>
              <a:rPr lang="ar-EG" sz="2400" b="1" dirty="0" smtClean="0">
                <a:solidFill>
                  <a:schemeClr val="accent2">
                    <a:lumMod val="50000"/>
                  </a:schemeClr>
                </a:solidFill>
                <a:latin typeface="Agency FB"/>
              </a:rPr>
              <a:t>الأبحاث ، التصنيع ، التعلم الذاتي وسهولة الحصول على المعلومات ، زيادة المعرفة بأسلوب شيق ، النتائج السريعة ، القراءة في الإعلام والصحافة بصورة ممتعة</a:t>
            </a:r>
            <a:endParaRPr lang="ar-EG" sz="5400" b="1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235</Words>
  <Application>Microsoft Office PowerPoint</Application>
  <PresentationFormat>عرض على الشاشة (3:4)‏</PresentationFormat>
  <Paragraphs>25</Paragraphs>
  <Slides>11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11</vt:i4>
      </vt:variant>
    </vt:vector>
  </HeadingPairs>
  <TitlesOfParts>
    <vt:vector size="12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Dell</dc:creator>
  <cp:lastModifiedBy>Dell</cp:lastModifiedBy>
  <cp:revision>33</cp:revision>
  <dcterms:created xsi:type="dcterms:W3CDTF">2013-03-23T17:15:40Z</dcterms:created>
  <dcterms:modified xsi:type="dcterms:W3CDTF">2013-03-26T17:34:09Z</dcterms:modified>
</cp:coreProperties>
</file>