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35" r:id="rId1"/>
  </p:sldMasterIdLst>
  <p:sldIdLst>
    <p:sldId id="330" r:id="rId2"/>
    <p:sldId id="348" r:id="rId3"/>
    <p:sldId id="332" r:id="rId4"/>
    <p:sldId id="349" r:id="rId5"/>
    <p:sldId id="334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41" r:id="rId14"/>
  </p:sldIdLst>
  <p:sldSz cx="12192000" cy="6858000"/>
  <p:notesSz cx="6858000" cy="9144000"/>
  <p:custDataLst>
    <p:tags r:id="rId15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6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936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025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6614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25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9862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1597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6552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6855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900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173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761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8316686" cy="990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055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07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592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165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892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531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01/12/40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031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خماسي 7">
            <a:hlinkClick r:id="" action="ppaction://hlinkshowjump?jump=previousslide"/>
          </p:cNvPr>
          <p:cNvSpPr/>
          <p:nvPr/>
        </p:nvSpPr>
        <p:spPr>
          <a:xfrm>
            <a:off x="7507044" y="5665836"/>
            <a:ext cx="3336663" cy="605871"/>
          </a:xfrm>
          <a:prstGeom prst="homePlat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السابق</a:t>
            </a:r>
            <a:endParaRPr lang="ar-SA" sz="3200" b="1" dirty="0"/>
          </a:p>
        </p:txBody>
      </p:sp>
      <p:sp>
        <p:nvSpPr>
          <p:cNvPr id="14" name="خماسي 13">
            <a:hlinkClick r:id="" action="ppaction://hlinkshowjump?jump=nextslide"/>
          </p:cNvPr>
          <p:cNvSpPr/>
          <p:nvPr/>
        </p:nvSpPr>
        <p:spPr>
          <a:xfrm flipH="1">
            <a:off x="1151065" y="5665836"/>
            <a:ext cx="3336663" cy="605871"/>
          </a:xfrm>
          <a:prstGeom prst="homePlat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التالي</a:t>
            </a:r>
            <a:endParaRPr lang="ar-SA" sz="3200" b="1" dirty="0"/>
          </a:p>
        </p:txBody>
      </p:sp>
      <p:sp>
        <p:nvSpPr>
          <p:cNvPr id="9" name="مستطيل 8">
            <a:hlinkClick r:id="" action="ppaction://hlinkshowjump?jump=firstslide"/>
          </p:cNvPr>
          <p:cNvSpPr/>
          <p:nvPr/>
        </p:nvSpPr>
        <p:spPr>
          <a:xfrm>
            <a:off x="4527995" y="5665836"/>
            <a:ext cx="2938782" cy="60587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3200" b="1" dirty="0" smtClean="0"/>
              <a:t>الرئيسية</a:t>
            </a:r>
            <a:endParaRPr lang="ar-SA" sz="3200" b="1" dirty="0"/>
          </a:p>
        </p:txBody>
      </p:sp>
      <p:pic>
        <p:nvPicPr>
          <p:cNvPr id="2052" name="Picture 4" descr="https://encrypted-tbn1.gstatic.com/images?q=tbn:ANd9GcSCt7ywBEG14sujkHdqY8vNikljT9JPrIN0zhdFQOmo5LK4FCosXYF4jiY"/>
          <p:cNvPicPr>
            <a:picLocks noChangeAspect="1" noChangeArrowheads="1"/>
          </p:cNvPicPr>
          <p:nvPr/>
        </p:nvPicPr>
        <p:blipFill>
          <a:blip r:embed="rId2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1706513" cy="110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-30736"/>
            <a:ext cx="8000999" cy="999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4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53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  <p:sldLayoutId id="2147483952" r:id="rId18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5400" b="1" kern="1200" cap="none" spc="0" baseline="0">
          <a:ln w="17780" cmpd="sng">
            <a:solidFill>
              <a:srgbClr val="FFFFFF"/>
            </a:solidFill>
            <a:prstDash val="solid"/>
            <a:miter lim="800000"/>
          </a:ln>
          <a:gradFill rotWithShape="1">
            <a:gsLst>
              <a:gs pos="0">
                <a:srgbClr val="000000">
                  <a:tint val="92000"/>
                  <a:shade val="100000"/>
                  <a:satMod val="150000"/>
                </a:srgbClr>
              </a:gs>
              <a:gs pos="49000">
                <a:srgbClr val="000000">
                  <a:tint val="89000"/>
                  <a:shade val="90000"/>
                  <a:satMod val="150000"/>
                </a:srgbClr>
              </a:gs>
              <a:gs pos="50000">
                <a:srgbClr val="000000">
                  <a:tint val="100000"/>
                  <a:shade val="75000"/>
                  <a:satMod val="150000"/>
                </a:srgbClr>
              </a:gs>
              <a:gs pos="95000">
                <a:srgbClr val="000000">
                  <a:shade val="47000"/>
                  <a:satMod val="150000"/>
                </a:srgbClr>
              </a:gs>
              <a:gs pos="100000">
                <a:srgbClr val="000000">
                  <a:shade val="39000"/>
                  <a:satMod val="150000"/>
                </a:srgbClr>
              </a:gs>
            </a:gsLst>
            <a:lin ang="5400000"/>
          </a:gradFill>
          <a:effectLst>
            <a:outerShdw blurRad="50800" algn="tl" rotWithShape="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7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21" y="1213090"/>
            <a:ext cx="4772025" cy="114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مجموعة 3"/>
          <p:cNvGrpSpPr/>
          <p:nvPr/>
        </p:nvGrpSpPr>
        <p:grpSpPr>
          <a:xfrm>
            <a:off x="138829" y="1826746"/>
            <a:ext cx="5150172" cy="3731488"/>
            <a:chOff x="1312978" y="1556792"/>
            <a:chExt cx="7366118" cy="1080120"/>
          </a:xfrm>
        </p:grpSpPr>
        <p:sp>
          <p:nvSpPr>
            <p:cNvPr id="6" name="شكل بيضاوي 5"/>
            <p:cNvSpPr/>
            <p:nvPr/>
          </p:nvSpPr>
          <p:spPr>
            <a:xfrm>
              <a:off x="1961051" y="1556792"/>
              <a:ext cx="6048672" cy="108012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EG" sz="3600" b="1" dirty="0" smtClean="0"/>
                <a:t>لأن الحقائب تساعدنا على تنظيم ما نحمله معنا من أشياء إلى أي مكان نذهب إليه بنظام وراحة.</a:t>
              </a:r>
              <a:endParaRPr lang="ar-SA" sz="3600" b="1" dirty="0"/>
            </a:p>
          </p:txBody>
        </p:sp>
        <p:sp>
          <p:nvSpPr>
            <p:cNvPr id="8" name="قمر 7"/>
            <p:cNvSpPr/>
            <p:nvPr/>
          </p:nvSpPr>
          <p:spPr>
            <a:xfrm>
              <a:off x="1312978" y="1682806"/>
              <a:ext cx="1728192" cy="828092"/>
            </a:xfrm>
            <a:prstGeom prst="mo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400"/>
            </a:p>
          </p:txBody>
        </p:sp>
        <p:sp>
          <p:nvSpPr>
            <p:cNvPr id="9" name="قمر 8"/>
            <p:cNvSpPr/>
            <p:nvPr/>
          </p:nvSpPr>
          <p:spPr>
            <a:xfrm flipH="1">
              <a:off x="6950904" y="1682806"/>
              <a:ext cx="1728192" cy="828092"/>
            </a:xfrm>
            <a:prstGeom prst="mo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400"/>
            </a:p>
          </p:txBody>
        </p:sp>
      </p:grpSp>
      <p:sp>
        <p:nvSpPr>
          <p:cNvPr id="5" name="مستطيل 4"/>
          <p:cNvSpPr/>
          <p:nvPr/>
        </p:nvSpPr>
        <p:spPr>
          <a:xfrm>
            <a:off x="3206909" y="49439"/>
            <a:ext cx="17091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التمهيد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8473440" y="90450"/>
            <a:ext cx="3141093" cy="999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cap="none" spc="0" baseline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dirty="0">
                <a:cs typeface="+mn-cs"/>
              </a:rPr>
              <a:t>حمل الحقيبة</a:t>
            </a:r>
          </a:p>
        </p:txBody>
      </p:sp>
      <p:grpSp>
        <p:nvGrpSpPr>
          <p:cNvPr id="10" name="مجموعة 9"/>
          <p:cNvGrpSpPr/>
          <p:nvPr/>
        </p:nvGrpSpPr>
        <p:grpSpPr>
          <a:xfrm>
            <a:off x="40852" y="8068"/>
            <a:ext cx="2907064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19</a:t>
              </a:r>
              <a:endPara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" name="وسيلة شرح مستطيلة مستديرة الزوايا 1"/>
          <p:cNvSpPr/>
          <p:nvPr/>
        </p:nvSpPr>
        <p:spPr>
          <a:xfrm>
            <a:off x="8038531" y="1294978"/>
            <a:ext cx="3576002" cy="2155370"/>
          </a:xfrm>
          <a:prstGeom prst="wedgeRoundRectCallou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المفاهيم الرئيسة:</a:t>
            </a:r>
          </a:p>
          <a:p>
            <a:pPr algn="ctr"/>
            <a:r>
              <a:rPr lang="ar-SA" sz="2400" b="1" dirty="0" smtClean="0"/>
              <a:t>. الحقيبة.</a:t>
            </a:r>
          </a:p>
          <a:p>
            <a:pPr algn="ctr"/>
            <a:r>
              <a:rPr lang="ar-SA" sz="2400" b="1" dirty="0" smtClean="0"/>
              <a:t>. الحقيبة المثالية</a:t>
            </a:r>
          </a:p>
          <a:p>
            <a:pPr algn="ctr"/>
            <a:r>
              <a:rPr lang="ar-SA" sz="2400" b="1" dirty="0" smtClean="0"/>
              <a:t>. حمل الحقيبة.</a:t>
            </a:r>
            <a:endParaRPr lang="ar-SA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221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Autofit/>
          </a:bodyPr>
          <a:lstStyle/>
          <a:p>
            <a:r>
              <a:rPr lang="ar-SA" sz="4800" dirty="0">
                <a:cs typeface="+mn-cs"/>
              </a:rPr>
              <a:t>حمل الحقيبة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926842" y="982780"/>
            <a:ext cx="6463032" cy="1452384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rtl="1"/>
            <a:r>
              <a:rPr lang="ar-SA" altLang="ar-SA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أجنب حمل حقيبتي بطريقة خاطئة كما في الصور الآتية:</a:t>
            </a:r>
            <a:endParaRPr lang="ar-SA" altLang="ar-SA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2" descr="Face.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400" y="1115579"/>
            <a:ext cx="1186784" cy="1186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4523667" y="18536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8998529" y="3434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3473391" y="50064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40851" y="8068"/>
            <a:ext cx="3084485" cy="756636"/>
            <a:chOff x="179512" y="692696"/>
            <a:chExt cx="2082876" cy="7566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مربع نص 4"/>
            <p:cNvSpPr txBox="1"/>
            <p:nvPr/>
          </p:nvSpPr>
          <p:spPr>
            <a:xfrm>
              <a:off x="887524" y="899428"/>
              <a:ext cx="120720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مربع نص 5"/>
            <p:cNvSpPr txBox="1"/>
            <p:nvPr/>
          </p:nvSpPr>
          <p:spPr>
            <a:xfrm>
              <a:off x="179512" y="899428"/>
              <a:ext cx="68143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22</a:t>
              </a:r>
              <a:endParaRPr lang="ar-S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52" y="2804041"/>
            <a:ext cx="13716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42" y="3102307"/>
            <a:ext cx="204787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853" y="2889766"/>
            <a:ext cx="16002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834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3346393" y="49439"/>
            <a:ext cx="34227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أسرتي العزيزة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8473440" y="90450"/>
            <a:ext cx="3141093" cy="999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cap="none" spc="0" baseline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dirty="0">
                <a:cs typeface="+mn-cs"/>
              </a:rPr>
              <a:t>حمل الحقيبة</a:t>
            </a:r>
          </a:p>
        </p:txBody>
      </p:sp>
      <p:grpSp>
        <p:nvGrpSpPr>
          <p:cNvPr id="10" name="مجموعة 9"/>
          <p:cNvGrpSpPr/>
          <p:nvPr/>
        </p:nvGrpSpPr>
        <p:grpSpPr>
          <a:xfrm>
            <a:off x="40852" y="8068"/>
            <a:ext cx="2907064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23</a:t>
              </a:r>
              <a:endPara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4" name="مربع نص 13"/>
          <p:cNvSpPr txBox="1"/>
          <p:nvPr/>
        </p:nvSpPr>
        <p:spPr>
          <a:xfrm>
            <a:off x="40852" y="1173703"/>
            <a:ext cx="11503165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70C0"/>
                </a:solidFill>
              </a:rPr>
              <a:t>عزيزي الأب / الأم:</a:t>
            </a:r>
          </a:p>
          <a:p>
            <a:r>
              <a:rPr lang="ar-SA" sz="3600" b="1" dirty="0" smtClean="0"/>
              <a:t>لا حظ طريقة ترتيب ابنتك وحملها لحقيبتها المدرسية عند ذهابها للمدرسة والعودة منها وقدم لها التوجيهات المناسبة.</a:t>
            </a:r>
            <a:endParaRPr lang="ar-SA" sz="3600" b="1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40852" y="2879671"/>
            <a:ext cx="11503165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ar-SA" sz="3200" b="1" dirty="0" smtClean="0">
                <a:solidFill>
                  <a:srgbClr val="0070C0"/>
                </a:solidFill>
              </a:rPr>
              <a:t>إرشادات عامة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ar-SA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وجبتك المدرسية لا تضع مع كتبك وأدواتك في الحقيبة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ar-SA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الترتيب اليومي للحقيبة يجعلك فتاة منظمة ويخفف حملها عليك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ar-SA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تجليد الكتب بحافظ عليها مدة طويلة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ar-SA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حقيبتك خاصة بك فحافظي عليها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ar-SA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الحقيبة لا تحمل على كتف واحدة بل تحمل على الكتفين</a:t>
            </a:r>
            <a:endParaRPr lang="ar-SA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721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3945116" y="49439"/>
            <a:ext cx="22252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هيا نمرح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8473440" y="90450"/>
            <a:ext cx="3141093" cy="999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cap="none" spc="0" baseline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dirty="0">
                <a:cs typeface="+mn-cs"/>
              </a:rPr>
              <a:t>حمل الحقيبة</a:t>
            </a:r>
          </a:p>
        </p:txBody>
      </p:sp>
      <p:grpSp>
        <p:nvGrpSpPr>
          <p:cNvPr id="10" name="مجموعة 9"/>
          <p:cNvGrpSpPr/>
          <p:nvPr/>
        </p:nvGrpSpPr>
        <p:grpSpPr>
          <a:xfrm>
            <a:off x="40852" y="8068"/>
            <a:ext cx="2907064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24</a:t>
              </a:r>
              <a:endPara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6" name="مربع نص 15"/>
          <p:cNvSpPr txBox="1"/>
          <p:nvPr/>
        </p:nvSpPr>
        <p:spPr>
          <a:xfrm>
            <a:off x="40852" y="1173703"/>
            <a:ext cx="1150316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1- أضع خطا تحت التصرف السليم:</a:t>
            </a:r>
            <a:endParaRPr lang="ar-SA" sz="36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460" y="2033587"/>
            <a:ext cx="204787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0" y="2033587"/>
            <a:ext cx="19812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16" y="2252306"/>
            <a:ext cx="26670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59" y="2313649"/>
            <a:ext cx="22288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رابط مستقيم 2"/>
          <p:cNvCxnSpPr/>
          <p:nvPr/>
        </p:nvCxnSpPr>
        <p:spPr>
          <a:xfrm flipH="1">
            <a:off x="9676263" y="4957762"/>
            <a:ext cx="15149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flipH="1">
            <a:off x="3187665" y="4957762"/>
            <a:ext cx="151490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0020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Autofit/>
          </a:bodyPr>
          <a:lstStyle/>
          <a:p>
            <a:r>
              <a:rPr lang="ar-SA" sz="4800" dirty="0">
                <a:cs typeface="+mn-cs"/>
              </a:rPr>
              <a:t>حمل الحقيبة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208144" y="49439"/>
            <a:ext cx="22252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هيا نمرح</a:t>
            </a:r>
            <a:endParaRPr lang="ar-EG" sz="5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565309" y="1384820"/>
            <a:ext cx="4119481" cy="796469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rtl="1"/>
            <a:r>
              <a:rPr lang="ar-SA" altLang="ar-SA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أُلوّنُ أدواتَي المدرسية</a:t>
            </a:r>
            <a:endParaRPr lang="ar-SA" altLang="ar-SA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2" descr="Face.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400" y="1115579"/>
            <a:ext cx="1186784" cy="1186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صورة 29" descr="الوصف: baby%20bottle%2001.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441" y="2565929"/>
            <a:ext cx="2557917" cy="227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صورة 28" descr="الوصف: Note%2001.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59" y="3550796"/>
            <a:ext cx="2557917" cy="162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صورة 27" descr="الوصف: Make%20Color%20Pencil.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80" y="3046259"/>
            <a:ext cx="2202271" cy="135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صورة 26" descr="الوصف: Make%20Color%20Roller.a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965" y="1654659"/>
            <a:ext cx="2872527" cy="105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صورة 25" descr="الوصف: Toys%2001.a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098" y="2565929"/>
            <a:ext cx="2284343" cy="261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صورة 24" descr="الوصف: Make%20Color%20Mebrah.a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" y="1384820"/>
            <a:ext cx="1750874" cy="18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صورة 28" descr="الوصف: Note%2001.ai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51" y="3550796"/>
            <a:ext cx="2557917" cy="162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صورة 27" descr="الوصف: Make%20Color%20Pencil.ai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172" y="3046259"/>
            <a:ext cx="2202271" cy="135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صورة 26" descr="الوصف: Make%20Color%20Roller.ai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457" y="1654659"/>
            <a:ext cx="2872527" cy="105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صورة 24" descr="الوصف: Make%20Color%20Mebrah.ai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09" y="1384820"/>
            <a:ext cx="1750874" cy="18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مجموعة 15"/>
          <p:cNvGrpSpPr/>
          <p:nvPr/>
        </p:nvGrpSpPr>
        <p:grpSpPr>
          <a:xfrm>
            <a:off x="40852" y="8068"/>
            <a:ext cx="3081104" cy="756636"/>
            <a:chOff x="179512" y="692696"/>
            <a:chExt cx="2082876" cy="75663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مربع نص 4"/>
            <p:cNvSpPr txBox="1"/>
            <p:nvPr/>
          </p:nvSpPr>
          <p:spPr>
            <a:xfrm>
              <a:off x="887524" y="899428"/>
              <a:ext cx="120720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" name="مربع نص 5"/>
            <p:cNvSpPr txBox="1"/>
            <p:nvPr/>
          </p:nvSpPr>
          <p:spPr>
            <a:xfrm>
              <a:off x="179512" y="899428"/>
              <a:ext cx="68143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25</a:t>
              </a:r>
              <a:endParaRPr lang="ar-S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5237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3346393" y="49439"/>
            <a:ext cx="34227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أسرتي العزيزة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8473440" y="90450"/>
            <a:ext cx="3141093" cy="999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cap="none" spc="0" baseline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dirty="0">
                <a:cs typeface="+mn-cs"/>
              </a:rPr>
              <a:t>حمل الحقيبة</a:t>
            </a:r>
          </a:p>
        </p:txBody>
      </p:sp>
      <p:grpSp>
        <p:nvGrpSpPr>
          <p:cNvPr id="10" name="مجموعة 9"/>
          <p:cNvGrpSpPr/>
          <p:nvPr/>
        </p:nvGrpSpPr>
        <p:grpSpPr>
          <a:xfrm>
            <a:off x="40852" y="8068"/>
            <a:ext cx="2907064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19</a:t>
              </a:r>
              <a:endPara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4" name="مربع نص 13"/>
          <p:cNvSpPr txBox="1"/>
          <p:nvPr/>
        </p:nvSpPr>
        <p:spPr>
          <a:xfrm>
            <a:off x="40852" y="1419367"/>
            <a:ext cx="11503165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أبدأ اليوم دراسة درس جديد أتعلم فيه أشكال الحقيبة واستخداماتها وطريقة حملها، وهذا نشاط سنسعد بتنفيذه معا مع وافر الحب / ابنتكم.</a:t>
            </a:r>
          </a:p>
          <a:p>
            <a:r>
              <a:rPr lang="ar-SA" sz="2800" b="1" dirty="0" smtClean="0">
                <a:solidFill>
                  <a:srgbClr val="FF0000"/>
                </a:solidFill>
              </a:rPr>
              <a:t>نشاط:</a:t>
            </a:r>
          </a:p>
          <a:p>
            <a:r>
              <a:rPr lang="ar-SA" sz="2800" b="1" dirty="0" smtClean="0"/>
              <a:t>عزيزي الأب / الأم:</a:t>
            </a:r>
          </a:p>
          <a:p>
            <a:r>
              <a:rPr lang="ar-SA" sz="2800" b="1" dirty="0" smtClean="0">
                <a:solidFill>
                  <a:srgbClr val="00B0F0"/>
                </a:solidFill>
              </a:rPr>
              <a:t>ناقش ابنتك في أشكال الحقائب واستخدامات كل منها كما تظهر في الشكل التالي:</a:t>
            </a:r>
            <a:endParaRPr lang="ar-SA" sz="2800" b="1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EEEEF"/>
              </a:clrFrom>
              <a:clrTo>
                <a:srgbClr val="EEEE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307" y="3773109"/>
            <a:ext cx="1986034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EEEEF"/>
              </a:clrFrom>
              <a:clrTo>
                <a:srgbClr val="EEEE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607" y="3812062"/>
            <a:ext cx="2233684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EEEEF"/>
              </a:clrFrom>
              <a:clrTo>
                <a:srgbClr val="EEEE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16" y="3793012"/>
            <a:ext cx="1989401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EEEEF"/>
              </a:clrFrom>
              <a:clrTo>
                <a:srgbClr val="EEEE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5" y="3930128"/>
            <a:ext cx="204278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272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Autofit/>
          </a:bodyPr>
          <a:lstStyle/>
          <a:p>
            <a:r>
              <a:rPr lang="ar-SA" sz="4800" dirty="0">
                <a:cs typeface="+mn-cs"/>
              </a:rPr>
              <a:t>حمل الحقيبة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875093" y="49439"/>
            <a:ext cx="23727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تابع نشاط</a:t>
            </a:r>
            <a:endParaRPr lang="ar-EG" sz="5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600414" y="1310737"/>
            <a:ext cx="5651902" cy="796469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rtl="1"/>
            <a:r>
              <a:rPr lang="ar-SA" altLang="ar-SA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للحقائب أنواع, وأحجام مختلفة</a:t>
            </a:r>
          </a:p>
        </p:txBody>
      </p:sp>
      <p:pic>
        <p:nvPicPr>
          <p:cNvPr id="10" name="Picture 2" descr="Face.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400" y="1115579"/>
            <a:ext cx="1186784" cy="1186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007269" y="14631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406069" y="439304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2007269" y="35681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2007269" y="43682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وسيلة شرح بيضاوية 17"/>
          <p:cNvSpPr/>
          <p:nvPr/>
        </p:nvSpPr>
        <p:spPr>
          <a:xfrm>
            <a:off x="2123728" y="4577715"/>
            <a:ext cx="2915038" cy="735747"/>
          </a:xfrm>
          <a:prstGeom prst="wedgeEllipseCallout">
            <a:avLst>
              <a:gd name="adj1" fmla="val 16548"/>
              <a:gd name="adj2" fmla="val -7469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حقيبة مدرسية</a:t>
            </a:r>
            <a:endParaRPr lang="ar-SA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وسيلة شرح بيضاوية 18"/>
          <p:cNvSpPr/>
          <p:nvPr/>
        </p:nvSpPr>
        <p:spPr>
          <a:xfrm>
            <a:off x="8719146" y="4735639"/>
            <a:ext cx="2915038" cy="735747"/>
          </a:xfrm>
          <a:prstGeom prst="wedgeEllipseCallout">
            <a:avLst>
              <a:gd name="adj1" fmla="val 16548"/>
              <a:gd name="adj2" fmla="val -7469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حقيبة سفر</a:t>
            </a:r>
            <a:endParaRPr lang="ar-SA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وسيلة شرح بيضاوية 19"/>
          <p:cNvSpPr/>
          <p:nvPr/>
        </p:nvSpPr>
        <p:spPr>
          <a:xfrm>
            <a:off x="5378253" y="4170539"/>
            <a:ext cx="2915038" cy="1341656"/>
          </a:xfrm>
          <a:prstGeom prst="wedgeEllipseCallout">
            <a:avLst>
              <a:gd name="adj1" fmla="val 27527"/>
              <a:gd name="adj2" fmla="val -8505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2800" b="1" dirty="0"/>
              <a:t>حفظ الأدوات الشخصية</a:t>
            </a:r>
            <a:endParaRPr lang="en-US" sz="2800" b="1" dirty="0"/>
          </a:p>
        </p:txBody>
      </p:sp>
      <p:sp>
        <p:nvSpPr>
          <p:cNvPr id="21" name="وسيلة شرح بيضاوية 20"/>
          <p:cNvSpPr/>
          <p:nvPr/>
        </p:nvSpPr>
        <p:spPr>
          <a:xfrm>
            <a:off x="666209" y="1708972"/>
            <a:ext cx="2915038" cy="735747"/>
          </a:xfrm>
          <a:prstGeom prst="wedgeEllipseCallout">
            <a:avLst>
              <a:gd name="adj1" fmla="val -24754"/>
              <a:gd name="adj2" fmla="val 11172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حقيبة أغراض</a:t>
            </a:r>
            <a:endParaRPr lang="ar-SA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2" name="مجموعة 21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19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EEEEF"/>
              </a:clrFrom>
              <a:clrTo>
                <a:srgbClr val="EEEE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307" y="2872341"/>
            <a:ext cx="1986034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EEEEF"/>
              </a:clrFrom>
              <a:clrTo>
                <a:srgbClr val="EEEE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607" y="2272122"/>
            <a:ext cx="2233684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EEEEF"/>
              </a:clrFrom>
              <a:clrTo>
                <a:srgbClr val="EEEE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16" y="2892244"/>
            <a:ext cx="1989401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EEEEEF"/>
              </a:clrFrom>
              <a:clrTo>
                <a:srgbClr val="EEEE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5" y="3029360"/>
            <a:ext cx="204278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351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8473440" y="90450"/>
            <a:ext cx="3141093" cy="999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cap="none" spc="0" baseline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dirty="0">
                <a:cs typeface="+mn-cs"/>
              </a:rPr>
              <a:t>حمل الحقيبة</a:t>
            </a:r>
          </a:p>
        </p:txBody>
      </p:sp>
      <p:grpSp>
        <p:nvGrpSpPr>
          <p:cNvPr id="10" name="مجموعة 9"/>
          <p:cNvGrpSpPr/>
          <p:nvPr/>
        </p:nvGrpSpPr>
        <p:grpSpPr>
          <a:xfrm>
            <a:off x="40852" y="8068"/>
            <a:ext cx="2907064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20</a:t>
              </a:r>
              <a:endPara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33" y="2392126"/>
            <a:ext cx="1884884" cy="249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17" y="2189044"/>
            <a:ext cx="8195196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مجموعة 1"/>
          <p:cNvGrpSpPr/>
          <p:nvPr/>
        </p:nvGrpSpPr>
        <p:grpSpPr>
          <a:xfrm>
            <a:off x="-901590" y="1368187"/>
            <a:ext cx="11961219" cy="574400"/>
            <a:chOff x="-901590" y="1368187"/>
            <a:chExt cx="11961219" cy="574400"/>
          </a:xfrm>
        </p:grpSpPr>
        <p:sp>
          <p:nvSpPr>
            <p:cNvPr id="14" name="مربع نص 13"/>
            <p:cNvSpPr txBox="1"/>
            <p:nvPr/>
          </p:nvSpPr>
          <p:spPr>
            <a:xfrm>
              <a:off x="-901590" y="1419367"/>
              <a:ext cx="1150316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 smtClean="0">
                  <a:solidFill>
                    <a:srgbClr val="0070C0"/>
                  </a:solidFill>
                </a:rPr>
                <a:t>أحمل حقيبتي عند الذهاب إلى المدرسة، وأضع فيها جميع أدواتي كما في الشكل التالي:</a:t>
              </a:r>
              <a:endParaRPr lang="ar-SA" sz="2800" b="1" dirty="0">
                <a:solidFill>
                  <a:srgbClr val="0070C0"/>
                </a:solidFill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3379" y="1368187"/>
              <a:ext cx="476250" cy="552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9513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Autofit/>
          </a:bodyPr>
          <a:lstStyle/>
          <a:p>
            <a:r>
              <a:rPr lang="ar-SA" sz="4800" dirty="0">
                <a:cs typeface="+mn-cs"/>
              </a:rPr>
              <a:t>حمل الحقيبة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111536" y="49439"/>
            <a:ext cx="18998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نشاط 1</a:t>
            </a:r>
            <a:endParaRPr lang="ar-EG" sz="5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767112" y="1263886"/>
            <a:ext cx="7318531" cy="890171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rtl="1"/>
            <a:r>
              <a:rPr lang="ar-SA" altLang="ar-SA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أي حقيبة مدرسية تفضلين، ولماذا؟</a:t>
            </a:r>
            <a:endParaRPr lang="ar-SA" altLang="ar-SA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2" descr="Face.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749" y="1147634"/>
            <a:ext cx="1186784" cy="1186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406069" y="439304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2007269" y="43682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40852" y="8068"/>
            <a:ext cx="2688700" cy="756636"/>
            <a:chOff x="179512" y="692696"/>
            <a:chExt cx="2082876" cy="75663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مربع نص 4"/>
            <p:cNvSpPr txBox="1"/>
            <p:nvPr/>
          </p:nvSpPr>
          <p:spPr>
            <a:xfrm>
              <a:off x="887524" y="899428"/>
              <a:ext cx="120720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" name="مربع نص 5"/>
            <p:cNvSpPr txBox="1"/>
            <p:nvPr/>
          </p:nvSpPr>
          <p:spPr>
            <a:xfrm>
              <a:off x="179512" y="899428"/>
              <a:ext cx="68143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20</a:t>
              </a:r>
              <a:endParaRPr lang="ar-S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466" y="2458347"/>
            <a:ext cx="9248140" cy="266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8113078" y="2458347"/>
            <a:ext cx="2447365" cy="2982020"/>
          </a:xfrm>
          <a:prstGeom prst="ellipse">
            <a:avLst/>
          </a:prstGeom>
          <a:solidFill>
            <a:schemeClr val="accent1">
              <a:alpha val="0"/>
            </a:schemeClr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122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3346393" y="49439"/>
            <a:ext cx="34227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أسرتي العزيزة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8473440" y="90450"/>
            <a:ext cx="3141093" cy="999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cap="none" spc="0" baseline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dirty="0">
                <a:cs typeface="+mn-cs"/>
              </a:rPr>
              <a:t>حمل الحقيبة</a:t>
            </a:r>
          </a:p>
        </p:txBody>
      </p:sp>
      <p:grpSp>
        <p:nvGrpSpPr>
          <p:cNvPr id="10" name="مجموعة 9"/>
          <p:cNvGrpSpPr/>
          <p:nvPr/>
        </p:nvGrpSpPr>
        <p:grpSpPr>
          <a:xfrm>
            <a:off x="40852" y="8068"/>
            <a:ext cx="2907064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21</a:t>
              </a:r>
              <a:endPara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4" name="مربع نص 13"/>
          <p:cNvSpPr txBox="1"/>
          <p:nvPr/>
        </p:nvSpPr>
        <p:spPr>
          <a:xfrm>
            <a:off x="40852" y="1419367"/>
            <a:ext cx="11503165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70C0"/>
                </a:solidFill>
              </a:rPr>
              <a:t>عزيزي الأب / الأم:</a:t>
            </a:r>
          </a:p>
          <a:p>
            <a:r>
              <a:rPr lang="ar-SA" sz="3600" b="1" dirty="0" smtClean="0"/>
              <a:t>اقرأ لابنتك مواصفات الحقيبة المدرسية كما وردت في موقع الهيئة السعودية للمواصفات والمقاييس والجودة:</a:t>
            </a:r>
            <a:endParaRPr lang="ar-SA" sz="3600" b="1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40852" y="3152631"/>
            <a:ext cx="11503165" cy="26161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ar-SA" sz="3200" b="1" dirty="0" smtClean="0">
                <a:solidFill>
                  <a:srgbClr val="0070C0"/>
                </a:solidFill>
              </a:rPr>
              <a:t>مواصفات حقيبتي المدرسية المثالية: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ar-SA" sz="3200" b="1" dirty="0" smtClean="0"/>
              <a:t>أن تكون خفيفة الوزن.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ar-SA" sz="3200" b="1" dirty="0" smtClean="0"/>
              <a:t>أن تغطي مسافة من أعلى ظهرت لنهاية الأضلع.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ar-SA" sz="3200" b="1" dirty="0" smtClean="0"/>
              <a:t>أن تكون أحزمة الكتف عريضة ومبطنة بمادة لينة.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ar-SA" sz="3200" b="1" dirty="0" smtClean="0"/>
              <a:t>ألا يتجاوز عرضها عرض كتفي.</a:t>
            </a:r>
            <a:endParaRPr lang="ar-SA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18" y="2846199"/>
            <a:ext cx="20955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408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4203999" y="49439"/>
            <a:ext cx="17075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نشاط2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8473440" y="90450"/>
            <a:ext cx="3141093" cy="999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cap="none" spc="0" baseline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dirty="0">
                <a:cs typeface="+mn-cs"/>
              </a:rPr>
              <a:t>حمل الحقيبة</a:t>
            </a:r>
          </a:p>
        </p:txBody>
      </p:sp>
      <p:grpSp>
        <p:nvGrpSpPr>
          <p:cNvPr id="10" name="مجموعة 9"/>
          <p:cNvGrpSpPr/>
          <p:nvPr/>
        </p:nvGrpSpPr>
        <p:grpSpPr>
          <a:xfrm>
            <a:off x="40852" y="8068"/>
            <a:ext cx="2907064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21</a:t>
              </a:r>
              <a:endPara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4" name="مربع نص 13"/>
          <p:cNvSpPr txBox="1"/>
          <p:nvPr/>
        </p:nvSpPr>
        <p:spPr>
          <a:xfrm>
            <a:off x="40852" y="1419367"/>
            <a:ext cx="11503165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افترضي أن حقيبتك المدرسية تمزقت.</a:t>
            </a:r>
          </a:p>
          <a:p>
            <a:r>
              <a:rPr lang="ar-SA" sz="3200" b="1" dirty="0" smtClean="0">
                <a:solidFill>
                  <a:srgbClr val="FF0000"/>
                </a:solidFill>
              </a:rPr>
              <a:t>كيف يمكنك حمل كتبك وأدواتك المدرسية؟</a:t>
            </a:r>
            <a:endParaRPr lang="ar-SA" sz="3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57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Autofit/>
          </a:bodyPr>
          <a:lstStyle/>
          <a:p>
            <a:r>
              <a:rPr lang="ar-SA" sz="4800" dirty="0">
                <a:cs typeface="+mn-cs"/>
              </a:rPr>
              <a:t>حمل الحقيبة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926842" y="982780"/>
            <a:ext cx="6463032" cy="1452384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rtl="1"/>
            <a:r>
              <a:rPr lang="ar-SA" altLang="ar-SA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أحمل حقيبتي بطريقة سليمة كما في الصور الآتية:</a:t>
            </a:r>
            <a:endParaRPr lang="ar-SA" altLang="ar-SA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2" descr="Face.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400" y="1115579"/>
            <a:ext cx="1186784" cy="1186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4523667" y="18536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8998529" y="3434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3473391" y="50064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40851" y="8068"/>
            <a:ext cx="3084485" cy="756636"/>
            <a:chOff x="179512" y="692696"/>
            <a:chExt cx="2082876" cy="7566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مربع نص 4"/>
            <p:cNvSpPr txBox="1"/>
            <p:nvPr/>
          </p:nvSpPr>
          <p:spPr>
            <a:xfrm>
              <a:off x="887524" y="899428"/>
              <a:ext cx="120720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مربع نص 5"/>
            <p:cNvSpPr txBox="1"/>
            <p:nvPr/>
          </p:nvSpPr>
          <p:spPr>
            <a:xfrm>
              <a:off x="179512" y="899428"/>
              <a:ext cx="68143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22</a:t>
              </a:r>
              <a:endParaRPr lang="ar-S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450" y="2894528"/>
            <a:ext cx="22479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380" y="2924667"/>
            <a:ext cx="11430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70" y="2647950"/>
            <a:ext cx="100965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28" y="2758559"/>
            <a:ext cx="11525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804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Autofit/>
          </a:bodyPr>
          <a:lstStyle/>
          <a:p>
            <a:r>
              <a:rPr lang="ar-SA" sz="4800" dirty="0">
                <a:cs typeface="+mn-cs"/>
              </a:rPr>
              <a:t>حمل الحقيبة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926842" y="982780"/>
            <a:ext cx="6463032" cy="1452384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rtl="1"/>
            <a:r>
              <a:rPr lang="ar-SA" altLang="ar-SA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أحمل حقيبتي بطريقة سليمة كما في الصور الآتية:</a:t>
            </a:r>
            <a:endParaRPr lang="ar-SA" altLang="ar-SA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2" descr="Face.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400" y="1115579"/>
            <a:ext cx="1186784" cy="1186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4523667" y="18536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8998529" y="3434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3473391" y="50064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40851" y="8068"/>
            <a:ext cx="3084485" cy="756636"/>
            <a:chOff x="179512" y="692696"/>
            <a:chExt cx="2082876" cy="7566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مربع نص 4"/>
            <p:cNvSpPr txBox="1"/>
            <p:nvPr/>
          </p:nvSpPr>
          <p:spPr>
            <a:xfrm>
              <a:off x="887524" y="899428"/>
              <a:ext cx="120720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مربع نص 5"/>
            <p:cNvSpPr txBox="1"/>
            <p:nvPr/>
          </p:nvSpPr>
          <p:spPr>
            <a:xfrm>
              <a:off x="179512" y="899428"/>
              <a:ext cx="68143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22</a:t>
              </a:r>
              <a:endParaRPr lang="ar-S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450" y="2894528"/>
            <a:ext cx="22479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380" y="2924667"/>
            <a:ext cx="11430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70" y="2647950"/>
            <a:ext cx="100965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28" y="2758559"/>
            <a:ext cx="11525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62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لحدث الرئيسي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الحدث الرئيسي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الحدث الرئيسي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الحدث الرئيسي</Template>
  <TotalTime>699</TotalTime>
  <Words>363</Words>
  <Application>Microsoft Office PowerPoint</Application>
  <PresentationFormat>مخصص</PresentationFormat>
  <Paragraphs>86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الحدث الرئيسي</vt:lpstr>
      <vt:lpstr>عرض تقديمي في PowerPoint</vt:lpstr>
      <vt:lpstr>عرض تقديمي في PowerPoint</vt:lpstr>
      <vt:lpstr>حمل الحقيبة</vt:lpstr>
      <vt:lpstr>عرض تقديمي في PowerPoint</vt:lpstr>
      <vt:lpstr>حمل الحقيبة</vt:lpstr>
      <vt:lpstr>عرض تقديمي في PowerPoint</vt:lpstr>
      <vt:lpstr>عرض تقديمي في PowerPoint</vt:lpstr>
      <vt:lpstr>حمل الحقيبة</vt:lpstr>
      <vt:lpstr>حمل الحقيبة</vt:lpstr>
      <vt:lpstr>حمل الحقيبة</vt:lpstr>
      <vt:lpstr>عرض تقديمي في PowerPoint</vt:lpstr>
      <vt:lpstr>عرض تقديمي في PowerPoint</vt:lpstr>
      <vt:lpstr>حمل الحقيبة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DELL</cp:lastModifiedBy>
  <cp:revision>88</cp:revision>
  <dcterms:created xsi:type="dcterms:W3CDTF">2015-03-15T08:01:51Z</dcterms:created>
  <dcterms:modified xsi:type="dcterms:W3CDTF">2019-08-02T14:42:36Z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EECA788B-2240-4F1C-8DA0-7F8ADEAB4B21</vt:lpwstr>
  </property>
  <property fmtid="{D5CDD505-2E9C-101B-9397-08002B2CF9AE}" pid="3" name="ArticulatePath">
    <vt:lpwstr>عرض تقديمي1</vt:lpwstr>
  </property>
</Properties>
</file>