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0" r:id="rId33"/>
    <p:sldId id="287" r:id="rId34"/>
    <p:sldId id="288" r:id="rId35"/>
    <p:sldId id="289" r:id="rId3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800000"/>
    <a:srgbClr val="000099"/>
    <a:srgbClr val="0000CC"/>
    <a:srgbClr val="99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3" d="100"/>
          <a:sy n="33" d="100"/>
        </p:scale>
        <p:origin x="-78" y="-7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2913842210"/>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840363240"/>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1268463650"/>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3975256098"/>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1555706457"/>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3843345250"/>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4067843252"/>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3151243212"/>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2904556361"/>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3137615936"/>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1E577-C6D5-45A7-987D-1F8EEFA22BA2}" type="datetimeFigureOut">
              <a:rPr lang="ar-EG" smtClean="0"/>
              <a:pPr/>
              <a:t>22/12/1437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1074649159"/>
      </p:ext>
    </p:extLst>
  </p:cSld>
  <p:clrMapOvr>
    <a:masterClrMapping/>
  </p:clrMapOvr>
  <mc:AlternateContent xmlns:mc="http://schemas.openxmlformats.org/markup-compatibility/2006">
    <mc:Choice xmlns:p14="http://schemas.microsoft.com/office/powerpoint/2010/main" xmlns="" Requires="p14">
      <p:transition>
        <p14:gallery dir="r"/>
        <p:sndAc>
          <p:stSnd>
            <p:snd r:embed="rId3" name="PistolNew.wav"/>
          </p:stSnd>
        </p:sndAc>
      </p:transition>
    </mc:Choice>
    <mc:Fallback>
      <p:transition>
        <p:fade/>
        <p:sndAc>
          <p:stSnd>
            <p:snd r:embed="rId1" name="PistolNe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10.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0B1E577-C6D5-45A7-987D-1F8EEFA22BA2}" type="datetimeFigureOut">
              <a:rPr lang="ar-EG" smtClean="0"/>
              <a:pPr/>
              <a:t>22/12/1437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F9D0F5-75EB-4455-8209-B28B6A2497C8}" type="slidenum">
              <a:rPr lang="ar-EG" smtClean="0"/>
              <a:pPr/>
              <a:t>‹#›</a:t>
            </a:fld>
            <a:endParaRPr lang="ar-EG"/>
          </a:p>
        </p:txBody>
      </p:sp>
    </p:spTree>
    <p:extLst>
      <p:ext uri="{BB962C8B-B14F-4D97-AF65-F5344CB8AC3E}">
        <p14:creationId xmlns:p14="http://schemas.microsoft.com/office/powerpoint/2010/main" xmlns="" val="218198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gallery dir="r"/>
        <p:sndAc>
          <p:stSnd>
            <p:snd r:embed="rId15" name="PistolNew.wav"/>
          </p:stSnd>
        </p:sndAc>
      </p:transition>
    </mc:Choice>
    <mc:Fallback>
      <p:transition>
        <p:fade/>
        <p:sndAc>
          <p:stSnd>
            <p:snd r:embed="rId13" name="PistolNew.wav"/>
          </p:stSnd>
        </p:sndAc>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9.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21.wav"/><Relationship Id="rId4" Type="http://schemas.openxmlformats.org/officeDocument/2006/relationships/audio" Target="../media/audio20.wav"/></Relationships>
</file>

<file path=ppt/slides/_rels/slide11.xml.rels><?xml version="1.0" encoding="UTF-8" standalone="yes"?>
<Relationships xmlns="http://schemas.openxmlformats.org/package/2006/relationships"><Relationship Id="rId3" Type="http://schemas.openxmlformats.org/officeDocument/2006/relationships/audio" Target="../media/audio22.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audio" Target="../media/audio23.wav"/></Relationships>
</file>

<file path=ppt/slides/_rels/slide12.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png"/><Relationship Id="rId4" Type="http://schemas.openxmlformats.org/officeDocument/2006/relationships/audio" Target="../media/audio21.wav"/></Relationships>
</file>

<file path=ppt/slides/_rels/slide13.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png"/><Relationship Id="rId4" Type="http://schemas.openxmlformats.org/officeDocument/2006/relationships/audio" Target="../media/audio21.wav"/></Relationships>
</file>

<file path=ppt/slides/_rels/slide19.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5.png"/><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png"/><Relationship Id="rId4"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25.wav"/></Relationships>
</file>

<file path=ppt/slides/_rels/slide29.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0.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9.gif"/></Relationships>
</file>

<file path=ppt/slides/_rels/slide31.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9.gif"/></Relationships>
</file>

<file path=ppt/slides/_rels/slide32.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9.gif"/></Relationships>
</file>

<file path=ppt/slides/_rels/slide33.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30.wav"/></Relationships>
</file>

<file path=ppt/slides/_rels/slide34.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32.wav"/></Relationships>
</file>

<file path=ppt/slides/_rels/slide35.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32.wav"/></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2.gif"/><Relationship Id="rId4" Type="http://schemas.openxmlformats.org/officeDocument/2006/relationships/audio" Target="../media/audio10.wav"/></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2.wav"/></Relationships>
</file>

<file path=ppt/slides/_rels/slide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audio" Target="../media/audio15.wav"/><Relationship Id="rId4" Type="http://schemas.openxmlformats.org/officeDocument/2006/relationships/audio" Target="../media/audio14.wav"/></Relationships>
</file>

<file path=ppt/slides/_rels/slide8.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7.wav"/></Relationships>
</file>

<file path=ppt/slides/_rels/slide9.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83568" y="3732358"/>
            <a:ext cx="8064896" cy="2448272"/>
            <a:chOff x="683568" y="1844824"/>
            <a:chExt cx="8064896" cy="2448272"/>
          </a:xfrm>
        </p:grpSpPr>
        <p:grpSp>
          <p:nvGrpSpPr>
            <p:cNvPr id="11" name="Group 10"/>
            <p:cNvGrpSpPr/>
            <p:nvPr/>
          </p:nvGrpSpPr>
          <p:grpSpPr>
            <a:xfrm>
              <a:off x="683568" y="1844824"/>
              <a:ext cx="8064896" cy="2448272"/>
              <a:chOff x="683568" y="1844824"/>
              <a:chExt cx="8064896" cy="2448272"/>
            </a:xfrm>
          </p:grpSpPr>
          <p:grpSp>
            <p:nvGrpSpPr>
              <p:cNvPr id="13" name="Group 12"/>
              <p:cNvGrpSpPr/>
              <p:nvPr/>
            </p:nvGrpSpPr>
            <p:grpSpPr>
              <a:xfrm>
                <a:off x="683568" y="1844824"/>
                <a:ext cx="8064896" cy="2448272"/>
                <a:chOff x="2123728" y="1988840"/>
                <a:chExt cx="5976664" cy="1944216"/>
              </a:xfrm>
            </p:grpSpPr>
            <p:sp>
              <p:nvSpPr>
                <p:cNvPr id="16" name="Pentagon 15"/>
                <p:cNvSpPr/>
                <p:nvPr/>
              </p:nvSpPr>
              <p:spPr>
                <a:xfrm>
                  <a:off x="2123728" y="1988840"/>
                  <a:ext cx="5976664" cy="1944216"/>
                </a:xfrm>
                <a:prstGeom prst="homePlat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sp>
              <p:nvSpPr>
                <p:cNvPr id="17" name="Rounded Rectangle 16"/>
                <p:cNvSpPr/>
                <p:nvPr/>
              </p:nvSpPr>
              <p:spPr>
                <a:xfrm>
                  <a:off x="2339752" y="1988840"/>
                  <a:ext cx="4878288" cy="1944216"/>
                </a:xfrm>
                <a:prstGeom prst="roundRect">
                  <a:avLst/>
                </a:prstGeom>
                <a:gradFill flip="none" rotWithShape="1">
                  <a:gsLst>
                    <a:gs pos="0">
                      <a:schemeClr val="bg1"/>
                    </a:gs>
                    <a:gs pos="50000">
                      <a:schemeClr val="bg1">
                        <a:lumMod val="95000"/>
                      </a:schemeClr>
                    </a:gs>
                    <a:gs pos="100000">
                      <a:schemeClr val="bg1">
                        <a:lumMod val="8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grpSp>
          <p:pic>
            <p:nvPicPr>
              <p:cNvPr id="14" name="Pictur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59832" y="4083546"/>
                <a:ext cx="4143375" cy="20955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40352" y="2639194"/>
                <a:ext cx="716277" cy="859532"/>
              </a:xfrm>
              <a:prstGeom prst="rect">
                <a:avLst/>
              </a:prstGeom>
            </p:spPr>
          </p:pic>
        </p:grpSp>
        <p:sp>
          <p:nvSpPr>
            <p:cNvPr id="12" name="Rectangle 11"/>
            <p:cNvSpPr/>
            <p:nvPr/>
          </p:nvSpPr>
          <p:spPr>
            <a:xfrm>
              <a:off x="1115616" y="2189538"/>
              <a:ext cx="6102424" cy="1862048"/>
            </a:xfrm>
            <a:prstGeom prst="rect">
              <a:avLst/>
            </a:prstGeom>
          </p:spPr>
          <p:txBody>
            <a:bodyPr wrap="square">
              <a:spAutoFit/>
            </a:bodyPr>
            <a:lstStyle/>
            <a:p>
              <a:pPr algn="ctr"/>
              <a:r>
                <a:rPr lang="ar-EG" sz="11500" b="1" dirty="0" smtClean="0">
                  <a:ln>
                    <a:solidFill>
                      <a:srgbClr val="C00000"/>
                    </a:solidFill>
                  </a:ln>
                  <a:solidFill>
                    <a:srgbClr val="0000CC"/>
                  </a:solidFill>
                </a:rPr>
                <a:t>نقد الشعر</a:t>
              </a:r>
              <a:endParaRPr lang="ar-EG" sz="11500" b="1" dirty="0">
                <a:ln>
                  <a:solidFill>
                    <a:srgbClr val="C00000"/>
                  </a:solidFill>
                </a:ln>
                <a:solidFill>
                  <a:srgbClr val="0000CC"/>
                </a:solidFill>
              </a:endParaRPr>
            </a:p>
          </p:txBody>
        </p:sp>
      </p:grpSp>
      <p:grpSp>
        <p:nvGrpSpPr>
          <p:cNvPr id="6" name="Group 5"/>
          <p:cNvGrpSpPr/>
          <p:nvPr/>
        </p:nvGrpSpPr>
        <p:grpSpPr>
          <a:xfrm>
            <a:off x="2411760" y="522066"/>
            <a:ext cx="4824537" cy="1881304"/>
            <a:chOff x="2805291" y="332656"/>
            <a:chExt cx="3660493" cy="1881304"/>
          </a:xfrm>
        </p:grpSpPr>
        <p:sp>
          <p:nvSpPr>
            <p:cNvPr id="7" name="Oval 6"/>
            <p:cNvSpPr/>
            <p:nvPr/>
          </p:nvSpPr>
          <p:spPr>
            <a:xfrm>
              <a:off x="2805291" y="433597"/>
              <a:ext cx="3660493" cy="1780363"/>
            </a:xfrm>
            <a:prstGeom prst="ellipse">
              <a:avLst/>
            </a:prstGeom>
            <a:gradFill flip="none" rotWithShape="1">
              <a:gsLst>
                <a:gs pos="0">
                  <a:schemeClr val="accent3">
                    <a:lumMod val="40000"/>
                    <a:lumOff val="60000"/>
                  </a:schemeClr>
                </a:gs>
                <a:gs pos="50000">
                  <a:schemeClr val="bg1"/>
                </a:gs>
                <a:gs pos="100000">
                  <a:schemeClr val="accent6">
                    <a:lumMod val="20000"/>
                    <a:lumOff val="80000"/>
                  </a:scheme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ln>
                  <a:solidFill>
                    <a:sysClr val="windowText" lastClr="000000"/>
                  </a:solidFill>
                </a:ln>
                <a:solidFill>
                  <a:srgbClr val="FF0000"/>
                </a:solidFill>
                <a:latin typeface="Times New Roman" pitchFamily="18"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419872" y="332656"/>
              <a:ext cx="2443909" cy="504056"/>
            </a:xfrm>
            <a:prstGeom prst="rect">
              <a:avLst/>
            </a:prstGeom>
          </p:spPr>
        </p:pic>
      </p:grpSp>
      <p:sp>
        <p:nvSpPr>
          <p:cNvPr id="9" name="TextBox 8"/>
          <p:cNvSpPr txBox="1"/>
          <p:nvPr/>
        </p:nvSpPr>
        <p:spPr>
          <a:xfrm>
            <a:off x="2987823" y="1107226"/>
            <a:ext cx="3744417" cy="1015663"/>
          </a:xfrm>
          <a:prstGeom prst="rect">
            <a:avLst/>
          </a:prstGeom>
          <a:noFill/>
        </p:spPr>
        <p:txBody>
          <a:bodyPr wrap="square" rtlCol="1">
            <a:spAutoFit/>
          </a:bodyPr>
          <a:lstStyle/>
          <a:p>
            <a:pPr algn="ctr"/>
            <a:r>
              <a:rPr lang="ar-EG" sz="6000" b="1" dirty="0" smtClean="0">
                <a:ln>
                  <a:solidFill>
                    <a:sysClr val="windowText" lastClr="000000"/>
                  </a:solidFill>
                </a:ln>
                <a:solidFill>
                  <a:srgbClr val="FF0000"/>
                </a:solidFill>
              </a:rPr>
              <a:t>الوحدة الثانية</a:t>
            </a:r>
            <a:endParaRPr lang="ar-EG" sz="6000" b="1" dirty="0">
              <a:ln>
                <a:solidFill>
                  <a:sysClr val="windowText" lastClr="000000"/>
                </a:solidFill>
              </a:ln>
              <a:solidFill>
                <a:srgbClr val="FF0000"/>
              </a:solidFill>
            </a:endParaRPr>
          </a:p>
        </p:txBody>
      </p:sp>
    </p:spTree>
    <p:extLst>
      <p:ext uri="{BB962C8B-B14F-4D97-AF65-F5344CB8AC3E}">
        <p14:creationId xmlns:p14="http://schemas.microsoft.com/office/powerpoint/2010/main" xmlns="" val="527128594"/>
      </p:ext>
    </p:extLst>
  </p:cSld>
  <p:clrMapOvr>
    <a:masterClrMapping/>
  </p:clrMapOvr>
  <mc:AlternateContent xmlns:mc="http://schemas.openxmlformats.org/markup-compatibility/2006">
    <mc:Choice xmlns:p14="http://schemas.microsoft.com/office/powerpoint/2010/main" xmlns="" Requires="p14">
      <p:transition>
        <p14:warp dir="in"/>
        <p:sndAc>
          <p:stSnd>
            <p:snd r:embed="rId8"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FallenBonusXX.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3" name="FallenBonusXX.wav"/>
                                        </p:tgtEl>
                                      </p:cMediaNode>
                                    </p:audio>
                                  </p:sub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
                                        <p:tgtEl>
                                          <p:spTgt spid="10"/>
                                        </p:tgtEl>
                                      </p:cBhvr>
                                    </p:animEffect>
                                    <p:anim calcmode="lin" valueType="num">
                                      <p:cBhvr>
                                        <p:cTn id="16" dur="200" fill="hold"/>
                                        <p:tgtEl>
                                          <p:spTgt spid="10"/>
                                        </p:tgtEl>
                                        <p:attrNameLst>
                                          <p:attrName>ppt_x</p:attrName>
                                        </p:attrNameLst>
                                      </p:cBhvr>
                                      <p:tavLst>
                                        <p:tav tm="0">
                                          <p:val>
                                            <p:strVal val="#ppt_x"/>
                                          </p:val>
                                        </p:tav>
                                        <p:tav tm="100000">
                                          <p:val>
                                            <p:strVal val="#ppt_x"/>
                                          </p:val>
                                        </p:tav>
                                      </p:tavLst>
                                    </p:anim>
                                    <p:anim calcmode="lin" valueType="num">
                                      <p:cBhvr>
                                        <p:cTn id="17" dur="200" fill="hold"/>
                                        <p:tgtEl>
                                          <p:spTgt spid="10"/>
                                        </p:tgtEl>
                                        <p:attrNameLst>
                                          <p:attrName>ppt_y</p:attrName>
                                        </p:attrNameLst>
                                      </p:cBhvr>
                                      <p:tavLst>
                                        <p:tav tm="0">
                                          <p:val>
                                            <p:strVal val="#ppt_y+0.31"/>
                                          </p:val>
                                        </p:tav>
                                        <p:tav tm="100000">
                                          <p:val>
                                            <p:strVal val="#ppt_y+0.31"/>
                                          </p:val>
                                        </p:tav>
                                      </p:tavLst>
                                    </p:anim>
                                    <p:anim calcmode="lin" valueType="num">
                                      <p:cBhvr>
                                        <p:cTn id="18" dur="300" decel="50000" fill="hold">
                                          <p:stCondLst>
                                            <p:cond delay="2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300" decel="50000" fill="hold">
                                          <p:stCondLst>
                                            <p:cond delay="2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061 - arcade game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3851920" y="548680"/>
            <a:ext cx="4814398"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4211960" y="945094"/>
            <a:ext cx="4240614" cy="830997"/>
          </a:xfrm>
          <a:prstGeom prst="rect">
            <a:avLst/>
          </a:prstGeom>
          <a:noFill/>
        </p:spPr>
        <p:txBody>
          <a:bodyPr wrap="square" rtlCol="1">
            <a:spAutoFit/>
          </a:bodyPr>
          <a:lstStyle/>
          <a:p>
            <a:pPr lvl="0" algn="ctr"/>
            <a:r>
              <a:rPr lang="ar-EG" sz="4800" b="1" dirty="0" smtClean="0">
                <a:ln>
                  <a:solidFill>
                    <a:srgbClr val="C00000"/>
                  </a:solidFill>
                </a:ln>
                <a:solidFill>
                  <a:srgbClr val="990099"/>
                </a:solidFill>
              </a:rPr>
              <a:t>1) </a:t>
            </a:r>
            <a:r>
              <a:rPr lang="ar-EG" sz="4800" b="1" dirty="0">
                <a:ln>
                  <a:solidFill>
                    <a:srgbClr val="C00000"/>
                  </a:solidFill>
                </a:ln>
                <a:solidFill>
                  <a:srgbClr val="990099"/>
                </a:solidFill>
              </a:rPr>
              <a:t>الشعر التعليمي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145942" y="2996952"/>
            <a:ext cx="7170474" cy="2123658"/>
          </a:xfrm>
          <a:prstGeom prst="rect">
            <a:avLst/>
          </a:prstGeom>
          <a:noFill/>
        </p:spPr>
        <p:txBody>
          <a:bodyPr wrap="square" rtlCol="1">
            <a:spAutoFit/>
          </a:bodyPr>
          <a:lstStyle/>
          <a:p>
            <a:pPr algn="ctr"/>
            <a:r>
              <a:rPr lang="ar-EG" sz="4400" b="1" dirty="0"/>
              <a:t>وهو الشعر الذي تضمن عرض علم من العلوم، ويخلو من عنصري العاطفة والخيال، ويسمّى عند العرب بالنَّظْم.</a:t>
            </a:r>
            <a:endParaRPr lang="en-US" sz="4400" dirty="0"/>
          </a:p>
        </p:txBody>
      </p:sp>
    </p:spTree>
    <p:extLst>
      <p:ext uri="{BB962C8B-B14F-4D97-AF65-F5344CB8AC3E}">
        <p14:creationId xmlns:p14="http://schemas.microsoft.com/office/powerpoint/2010/main" xmlns="" val="2420317578"/>
      </p:ext>
    </p:extLst>
  </p:cSld>
  <p:clrMapOvr>
    <a:masterClrMapping/>
  </p:clrMapOvr>
  <mc:AlternateContent xmlns:mc="http://schemas.openxmlformats.org/markup-compatibility/2006">
    <mc:Choice xmlns:p14="http://schemas.microsoft.com/office/powerpoint/2010/main" xmlns="" Requires="p14">
      <p:transition>
        <p14:gallery dir="r"/>
        <p:sndAc>
          <p:stSnd>
            <p:snd r:embed="rId7"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feedingfrenzychime.wav"/>
                                        </p:tgtEl>
                                      </p:cMediaNode>
                                    </p:audio>
                                  </p:subTnLst>
                                </p:cTn>
                              </p:par>
                              <p:par>
                                <p:cTn id="8" presetID="26"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43">
                                          <p:stCondLst>
                                            <p:cond delay="0"/>
                                          </p:stCondLst>
                                        </p:cTn>
                                        <p:tgtEl>
                                          <p:spTgt spid="6"/>
                                        </p:tgtEl>
                                      </p:cBhvr>
                                    </p:animEffect>
                                    <p:anim calcmode="lin" valueType="num">
                                      <p:cBhvr>
                                        <p:cTn id="11" dur="44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16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163" tmFilter="0, 0; 0.125,0.2665; 0.25,0.4; 0.375,0.465; 0.5,0.5;  0.625,0.535; 0.75,0.6; 0.875,0.7335; 1,1">
                                          <p:stCondLst>
                                            <p:cond delay="163"/>
                                          </p:stCondLst>
                                        </p:cTn>
                                        <p:tgtEl>
                                          <p:spTgt spid="6"/>
                                        </p:tgtEl>
                                        <p:attrNameLst>
                                          <p:attrName>ppt_y</p:attrName>
                                        </p:attrNameLst>
                                      </p:cBhvr>
                                      <p:tavLst>
                                        <p:tav tm="0" fmla="#ppt_y-sin(pi*$)/9">
                                          <p:val>
                                            <p:fltVal val="0"/>
                                          </p:val>
                                        </p:tav>
                                        <p:tav tm="100000">
                                          <p:val>
                                            <p:fltVal val="1"/>
                                          </p:val>
                                        </p:tav>
                                      </p:tavLst>
                                    </p:anim>
                                    <p:anim calcmode="lin" valueType="num">
                                      <p:cBhvr>
                                        <p:cTn id="14" dur="2" tmFilter="0, 0; 0.125,0.2665; 0.25,0.4; 0.375,0.465; 0.5,0.5;  0.625,0.535; 0.75,0.6; 0.875,0.7335; 1,1">
                                          <p:stCondLst>
                                            <p:cond delay="325"/>
                                          </p:stCondLst>
                                        </p:cTn>
                                        <p:tgtEl>
                                          <p:spTgt spid="6"/>
                                        </p:tgtEl>
                                        <p:attrNameLst>
                                          <p:attrName>ppt_y</p:attrName>
                                        </p:attrNameLst>
                                      </p:cBhvr>
                                      <p:tavLst>
                                        <p:tav tm="0" fmla="#ppt_y-sin(pi*$)/27">
                                          <p:val>
                                            <p:fltVal val="0"/>
                                          </p:val>
                                        </p:tav>
                                        <p:tav tm="100000">
                                          <p:val>
                                            <p:fltVal val="1"/>
                                          </p:val>
                                        </p:tav>
                                      </p:tavLst>
                                    </p:anim>
                                    <p:anim calcmode="lin" valueType="num">
                                      <p:cBhvr>
                                        <p:cTn id="15" dur="1" tmFilter="0, 0; 0.125,0.2665; 0.25,0.4; 0.375,0.465; 0.5,0.5;  0.625,0.535; 0.75,0.6; 0.875,0.7335; 1,1">
                                          <p:stCondLst>
                                            <p:cond delay="499"/>
                                          </p:stCondLst>
                                        </p:cTn>
                                        <p:tgtEl>
                                          <p:spTgt spid="6"/>
                                        </p:tgtEl>
                                        <p:attrNameLst>
                                          <p:attrName>ppt_y</p:attrName>
                                        </p:attrNameLst>
                                      </p:cBhvr>
                                      <p:tavLst>
                                        <p:tav tm="0" fmla="#ppt_y-sin(pi*$)/81">
                                          <p:val>
                                            <p:fltVal val="0"/>
                                          </p:val>
                                        </p:tav>
                                        <p:tav tm="100000">
                                          <p:val>
                                            <p:fltVal val="1"/>
                                          </p:val>
                                        </p:tav>
                                      </p:tavLst>
                                    </p:anim>
                                    <p:animScale>
                                      <p:cBhvr>
                                        <p:cTn id="16" dur="1">
                                          <p:stCondLst>
                                            <p:cond delay="160"/>
                                          </p:stCondLst>
                                        </p:cTn>
                                        <p:tgtEl>
                                          <p:spTgt spid="6"/>
                                        </p:tgtEl>
                                      </p:cBhvr>
                                      <p:to x="100000" y="60000"/>
                                    </p:animScale>
                                    <p:animScale>
                                      <p:cBhvr>
                                        <p:cTn id="17" dur="1" decel="50000">
                                          <p:stCondLst>
                                            <p:cond delay="166"/>
                                          </p:stCondLst>
                                        </p:cTn>
                                        <p:tgtEl>
                                          <p:spTgt spid="6"/>
                                        </p:tgtEl>
                                      </p:cBhvr>
                                      <p:to x="100000" y="100000"/>
                                    </p:animScale>
                                    <p:animScale>
                                      <p:cBhvr>
                                        <p:cTn id="18" dur="1">
                                          <p:stCondLst>
                                            <p:cond delay="323"/>
                                          </p:stCondLst>
                                        </p:cTn>
                                        <p:tgtEl>
                                          <p:spTgt spid="6"/>
                                        </p:tgtEl>
                                      </p:cBhvr>
                                      <p:to x="100000" y="80000"/>
                                    </p:animScale>
                                    <p:animScale>
                                      <p:cBhvr>
                                        <p:cTn id="19" dur="1" decel="50000">
                                          <p:stCondLst>
                                            <p:cond delay="329"/>
                                          </p:stCondLst>
                                        </p:cTn>
                                        <p:tgtEl>
                                          <p:spTgt spid="6"/>
                                        </p:tgtEl>
                                      </p:cBhvr>
                                      <p:to x="100000" y="100000"/>
                                    </p:animScale>
                                    <p:animScale>
                                      <p:cBhvr>
                                        <p:cTn id="20" dur="1">
                                          <p:stCondLst>
                                            <p:cond delay="499"/>
                                          </p:stCondLst>
                                        </p:cTn>
                                        <p:tgtEl>
                                          <p:spTgt spid="6"/>
                                        </p:tgtEl>
                                      </p:cBhvr>
                                      <p:to x="100000" y="90000"/>
                                    </p:animScale>
                                    <p:animScale>
                                      <p:cBhvr>
                                        <p:cTn id="21" dur="1" decel="50000">
                                          <p:stCondLst>
                                            <p:cond delay="499"/>
                                          </p:stCondLst>
                                        </p:cTn>
                                        <p:tgtEl>
                                          <p:spTgt spid="6"/>
                                        </p:tgtEl>
                                      </p:cBhvr>
                                      <p:to x="100000" y="100000"/>
                                    </p:animScale>
                                    <p:animScale>
                                      <p:cBhvr>
                                        <p:cTn id="22" dur="1">
                                          <p:stCondLst>
                                            <p:cond delay="499"/>
                                          </p:stCondLst>
                                        </p:cTn>
                                        <p:tgtEl>
                                          <p:spTgt spid="6"/>
                                        </p:tgtEl>
                                      </p:cBhvr>
                                      <p:to x="100000" y="95000"/>
                                    </p:animScale>
                                    <p:animScale>
                                      <p:cBhvr>
                                        <p:cTn id="23" dur="1" decel="50000">
                                          <p:stCondLst>
                                            <p:cond delay="499"/>
                                          </p:stCondLst>
                                        </p:cTn>
                                        <p:tgtEl>
                                          <p:spTgt spid="6"/>
                                        </p:tgtEl>
                                      </p:cBhvr>
                                      <p:to x="100000" y="100000"/>
                                    </p:animScale>
                                  </p:childTnLst>
                                  <p:subTnLst>
                                    <p:audio>
                                      <p:cMediaNode>
                                        <p:cTn display="0" masterRel="sameClick">
                                          <p:stCondLst>
                                            <p:cond evt="begin" delay="0">
                                              <p:tn val="8"/>
                                            </p:cond>
                                          </p:stCondLst>
                                          <p:endCondLst>
                                            <p:cond evt="onStopAudio" delay="0">
                                              <p:tgtEl>
                                                <p:sldTgt/>
                                              </p:tgtEl>
                                            </p:cond>
                                          </p:endCondLst>
                                        </p:cTn>
                                        <p:tgtEl>
                                          <p:sndTgt r:embed="rId4" name="0996 - science fiction gun.wav"/>
                                        </p:tgtEl>
                                      </p:cMediaNode>
                                    </p:audio>
                                  </p:subTnLst>
                                </p:cTn>
                              </p:par>
                              <p:par>
                                <p:cTn id="24" presetID="26"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143">
                                          <p:stCondLst>
                                            <p:cond delay="0"/>
                                          </p:stCondLst>
                                        </p:cTn>
                                        <p:tgtEl>
                                          <p:spTgt spid="9"/>
                                        </p:tgtEl>
                                      </p:cBhvr>
                                    </p:animEffect>
                                    <p:anim calcmode="lin" valueType="num">
                                      <p:cBhvr>
                                        <p:cTn id="27"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30"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31"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32" dur="1">
                                          <p:stCondLst>
                                            <p:cond delay="160"/>
                                          </p:stCondLst>
                                        </p:cTn>
                                        <p:tgtEl>
                                          <p:spTgt spid="9"/>
                                        </p:tgtEl>
                                      </p:cBhvr>
                                      <p:to x="100000" y="60000"/>
                                    </p:animScale>
                                    <p:animScale>
                                      <p:cBhvr>
                                        <p:cTn id="33" dur="1" decel="50000">
                                          <p:stCondLst>
                                            <p:cond delay="166"/>
                                          </p:stCondLst>
                                        </p:cTn>
                                        <p:tgtEl>
                                          <p:spTgt spid="9"/>
                                        </p:tgtEl>
                                      </p:cBhvr>
                                      <p:to x="100000" y="100000"/>
                                    </p:animScale>
                                    <p:animScale>
                                      <p:cBhvr>
                                        <p:cTn id="34" dur="1">
                                          <p:stCondLst>
                                            <p:cond delay="323"/>
                                          </p:stCondLst>
                                        </p:cTn>
                                        <p:tgtEl>
                                          <p:spTgt spid="9"/>
                                        </p:tgtEl>
                                      </p:cBhvr>
                                      <p:to x="100000" y="80000"/>
                                    </p:animScale>
                                    <p:animScale>
                                      <p:cBhvr>
                                        <p:cTn id="35" dur="1" decel="50000">
                                          <p:stCondLst>
                                            <p:cond delay="329"/>
                                          </p:stCondLst>
                                        </p:cTn>
                                        <p:tgtEl>
                                          <p:spTgt spid="9"/>
                                        </p:tgtEl>
                                      </p:cBhvr>
                                      <p:to x="100000" y="100000"/>
                                    </p:animScale>
                                    <p:animScale>
                                      <p:cBhvr>
                                        <p:cTn id="36" dur="1">
                                          <p:stCondLst>
                                            <p:cond delay="499"/>
                                          </p:stCondLst>
                                        </p:cTn>
                                        <p:tgtEl>
                                          <p:spTgt spid="9"/>
                                        </p:tgtEl>
                                      </p:cBhvr>
                                      <p:to x="100000" y="90000"/>
                                    </p:animScale>
                                    <p:animScale>
                                      <p:cBhvr>
                                        <p:cTn id="37" dur="1" decel="50000">
                                          <p:stCondLst>
                                            <p:cond delay="499"/>
                                          </p:stCondLst>
                                        </p:cTn>
                                        <p:tgtEl>
                                          <p:spTgt spid="9"/>
                                        </p:tgtEl>
                                      </p:cBhvr>
                                      <p:to x="100000" y="100000"/>
                                    </p:animScale>
                                    <p:animScale>
                                      <p:cBhvr>
                                        <p:cTn id="38" dur="1">
                                          <p:stCondLst>
                                            <p:cond delay="499"/>
                                          </p:stCondLst>
                                        </p:cTn>
                                        <p:tgtEl>
                                          <p:spTgt spid="9"/>
                                        </p:tgtEl>
                                      </p:cBhvr>
                                      <p:to x="100000" y="95000"/>
                                    </p:animScale>
                                    <p:animScale>
                                      <p:cBhvr>
                                        <p:cTn id="39" dur="1" decel="50000">
                                          <p:stCondLst>
                                            <p:cond delay="499"/>
                                          </p:stCondLst>
                                        </p:cTn>
                                        <p:tgtEl>
                                          <p:spTgt spid="9"/>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4" name="0996 - science fiction gun.wav"/>
                                        </p:tgtEl>
                                      </p:cMediaNode>
                                    </p:audio>
                                  </p:subTnLst>
                                </p:cTn>
                              </p:par>
                            </p:childTnLst>
                          </p:cTn>
                        </p:par>
                      </p:childTnLst>
                    </p:cTn>
                  </p:par>
                  <p:par>
                    <p:cTn id="40" fill="hold">
                      <p:stCondLst>
                        <p:cond delay="indefinite"/>
                      </p:stCondLst>
                      <p:childTnLst>
                        <p:par>
                          <p:cTn id="41" fill="hold">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p:cTn id="4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47"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0" y="116632"/>
            <a:ext cx="9072563" cy="6741368"/>
            <a:chOff x="0" y="357166"/>
            <a:chExt cx="9072562" cy="6143668"/>
          </a:xfrm>
        </p:grpSpPr>
        <p:sp>
          <p:nvSpPr>
            <p:cNvPr id="8" name="Rounded Rectangle 7"/>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9" name="Rectangle 8"/>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2" name="Group 1"/>
          <p:cNvGrpSpPr/>
          <p:nvPr/>
        </p:nvGrpSpPr>
        <p:grpSpPr>
          <a:xfrm>
            <a:off x="2987824" y="620686"/>
            <a:ext cx="3585081" cy="1368152"/>
            <a:chOff x="1102746" y="5157192"/>
            <a:chExt cx="4464496" cy="1152128"/>
          </a:xfrm>
        </p:grpSpPr>
        <p:grpSp>
          <p:nvGrpSpPr>
            <p:cNvPr id="3" name="Group 2"/>
            <p:cNvGrpSpPr/>
            <p:nvPr/>
          </p:nvGrpSpPr>
          <p:grpSpPr>
            <a:xfrm>
              <a:off x="1102746" y="5157192"/>
              <a:ext cx="4464496" cy="1152128"/>
              <a:chOff x="1102746" y="5157192"/>
              <a:chExt cx="4464496" cy="1152128"/>
            </a:xfrm>
          </p:grpSpPr>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51576" y="5339107"/>
                <a:ext cx="1340218" cy="702078"/>
              </a:xfrm>
              <a:prstGeom prst="rect">
                <a:avLst/>
              </a:prstGeom>
            </p:spPr>
          </p:pic>
          <p:sp>
            <p:nvSpPr>
              <p:cNvPr id="5" name="Rounded Rectangle 4"/>
              <p:cNvSpPr/>
              <p:nvPr/>
            </p:nvSpPr>
            <p:spPr>
              <a:xfrm>
                <a:off x="1102746" y="5157192"/>
                <a:ext cx="4464496" cy="1152128"/>
              </a:xfrm>
              <a:prstGeom prst="roundRect">
                <a:avLst/>
              </a:prstGeom>
              <a:gradFill flip="none" rotWithShape="1">
                <a:gsLst>
                  <a:gs pos="0">
                    <a:schemeClr val="bg1">
                      <a:lumMod val="75000"/>
                    </a:schemeClr>
                  </a:gs>
                  <a:gs pos="50000">
                    <a:schemeClr val="bg1"/>
                  </a:gs>
                  <a:gs pos="100000">
                    <a:schemeClr val="accent6">
                      <a:lumMod val="20000"/>
                      <a:lumOff val="80000"/>
                      <a:shade val="100000"/>
                      <a:satMod val="115000"/>
                    </a:schemeClr>
                  </a:gs>
                </a:gsLst>
                <a:lin ang="5400000" scaled="1"/>
                <a:tileRect/>
              </a:gradFill>
              <a:ln>
                <a:solidFill>
                  <a:schemeClr val="bg2">
                    <a:lumMod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ln>
                    <a:solidFill>
                      <a:srgbClr val="FF0000"/>
                    </a:solidFill>
                  </a:ln>
                  <a:latin typeface="Times New Roman" pitchFamily="18" charset="0"/>
                </a:endParaRPr>
              </a:p>
            </p:txBody>
          </p:sp>
        </p:grpSp>
        <p:sp>
          <p:nvSpPr>
            <p:cNvPr id="4" name="TextBox 3"/>
            <p:cNvSpPr txBox="1"/>
            <p:nvPr/>
          </p:nvSpPr>
          <p:spPr>
            <a:xfrm>
              <a:off x="1246762" y="5217830"/>
              <a:ext cx="3973310" cy="1010803"/>
            </a:xfrm>
            <a:prstGeom prst="rect">
              <a:avLst/>
            </a:prstGeom>
            <a:noFill/>
          </p:spPr>
          <p:txBody>
            <a:bodyPr wrap="square" rtlCol="1">
              <a:spAutoFit/>
            </a:bodyPr>
            <a:lstStyle/>
            <a:p>
              <a:pPr algn="ctr" rtl="0"/>
              <a:r>
                <a:rPr lang="ar-EG" sz="7200" b="1" dirty="0" smtClean="0">
                  <a:ln>
                    <a:solidFill>
                      <a:srgbClr val="FF0000"/>
                    </a:solidFill>
                  </a:ln>
                  <a:latin typeface="Times New Roman" pitchFamily="18" charset="0"/>
                  <a:cs typeface="Times New Roman" pitchFamily="18" charset="0"/>
                </a:rPr>
                <a:t>إثراء</a:t>
              </a:r>
              <a:endParaRPr lang="ar-EG" sz="7200" dirty="0">
                <a:ln>
                  <a:solidFill>
                    <a:srgbClr val="FF0000"/>
                  </a:solidFill>
                </a:ln>
                <a:latin typeface="Times New Roman" pitchFamily="18" charset="0"/>
                <a:cs typeface="Times New Roman" pitchFamily="18" charset="0"/>
              </a:endParaRPr>
            </a:p>
          </p:txBody>
        </p:sp>
      </p:grpSp>
      <p:sp>
        <p:nvSpPr>
          <p:cNvPr id="11" name="Rectangle 4"/>
          <p:cNvSpPr>
            <a:spLocks noChangeArrowheads="1"/>
          </p:cNvSpPr>
          <p:nvPr/>
        </p:nvSpPr>
        <p:spPr bwMode="auto">
          <a:xfrm>
            <a:off x="818023" y="2379652"/>
            <a:ext cx="7761545"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rtl="0"/>
            <a:r>
              <a:rPr lang="ar-EG" sz="4000" b="1" dirty="0"/>
              <a:t>ازدهر الشعر التعليمي في تراثنا العربي، حتى ليمكن القول بأن أكثر قواعد العلوم قد صيغت بأسلوب شعري، يسهل معه حفظها، وضبط أقسامها وأنواعها. فهنالك منظومات مشهورة في الفقه وأصوله، والعقيدة، والنحو والصرف؛ ومن ذلك: ألفية ابن مالك في علم النحو.</a:t>
            </a:r>
            <a:endParaRPr lang="en-US" altLang="ar-SA" sz="4000" dirty="0"/>
          </a:p>
        </p:txBody>
      </p:sp>
    </p:spTree>
    <p:extLst>
      <p:ext uri="{BB962C8B-B14F-4D97-AF65-F5344CB8AC3E}">
        <p14:creationId xmlns:p14="http://schemas.microsoft.com/office/powerpoint/2010/main" xmlns="" val="3714768820"/>
      </p:ext>
    </p:extLst>
  </p:cSld>
  <p:clrMapOvr>
    <a:masterClrMapping/>
  </p:clrMapOvr>
  <mc:AlternateContent xmlns:mc="http://schemas.openxmlformats.org/markup-compatibility/2006">
    <mc:Choice xmlns:p14="http://schemas.microsoft.com/office/powerpoint/2010/main" xmlns="" Requires="p14">
      <p:transition>
        <p14:gallery dir="r"/>
        <p:sndAc>
          <p:stSnd>
            <p:snd r:embed="rId7"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49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1332 - whoosh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868634" y="548680"/>
            <a:ext cx="6951838"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2123728" y="945094"/>
            <a:ext cx="6398574"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2) </a:t>
            </a:r>
            <a:r>
              <a:rPr lang="ar-EG" sz="4800" b="1" dirty="0">
                <a:ln>
                  <a:solidFill>
                    <a:srgbClr val="C00000"/>
                  </a:solidFill>
                </a:ln>
                <a:solidFill>
                  <a:srgbClr val="990099"/>
                </a:solidFill>
              </a:rPr>
              <a:t>الشعر القصصي (الملحمي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145942" y="2226344"/>
            <a:ext cx="7170474" cy="4154984"/>
          </a:xfrm>
          <a:prstGeom prst="rect">
            <a:avLst/>
          </a:prstGeom>
          <a:noFill/>
        </p:spPr>
        <p:txBody>
          <a:bodyPr wrap="square" rtlCol="1">
            <a:spAutoFit/>
          </a:bodyPr>
          <a:lstStyle/>
          <a:p>
            <a:pPr algn="ctr"/>
            <a:r>
              <a:rPr lang="ar-EG" sz="4400" b="1" dirty="0"/>
              <a:t>وهو الشعر الذي نظمت به الملاحم الأسطورية الطويلة. وقد عرفتْ عدد من الشعوب الشعر الملمحي. فعند اليونان ملحمتان شهيرتان هما (الإلياذة)، و(الأوديسة)، المنسوبتان للشاعر اليوناني (هوميروس)، </a:t>
            </a:r>
            <a:endParaRPr lang="en-US" sz="4400" dirty="0"/>
          </a:p>
        </p:txBody>
      </p:sp>
    </p:spTree>
    <p:extLst>
      <p:ext uri="{BB962C8B-B14F-4D97-AF65-F5344CB8AC3E}">
        <p14:creationId xmlns:p14="http://schemas.microsoft.com/office/powerpoint/2010/main" xmlns="" val="1257700490"/>
      </p:ext>
    </p:extLst>
  </p:cSld>
  <p:clrMapOvr>
    <a:masterClrMapping/>
  </p:clrMapOvr>
  <mc:AlternateContent xmlns:mc="http://schemas.openxmlformats.org/markup-compatibility/2006">
    <mc:Choice xmlns:p14="http://schemas.microsoft.com/office/powerpoint/2010/main" xmlns="" Requires="p14">
      <p:transition>
        <p14:gallery dir="r"/>
        <p:sndAc>
          <p:stSnd>
            <p:snd r:embed="rId6"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3">
                                          <p:stCondLst>
                                            <p:cond delay="0"/>
                                          </p:stCondLst>
                                        </p:cTn>
                                        <p:tgtEl>
                                          <p:spTgt spid="6"/>
                                        </p:tgtEl>
                                      </p:cBhvr>
                                    </p:animEffect>
                                    <p:anim calcmode="lin" valueType="num">
                                      <p:cBhvr>
                                        <p:cTn id="8" dur="44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3" tmFilter="0, 0; 0.125,0.2665; 0.25,0.4; 0.375,0.465; 0.5,0.5;  0.625,0.535; 0.75,0.6; 0.875,0.7335; 1,1">
                                          <p:stCondLst>
                                            <p:cond delay="163"/>
                                          </p:stCondLst>
                                        </p:cTn>
                                        <p:tgtEl>
                                          <p:spTgt spid="6"/>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325"/>
                                          </p:stCondLst>
                                        </p:cTn>
                                        <p:tgtEl>
                                          <p:spTgt spid="6"/>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499"/>
                                          </p:stCondLst>
                                        </p:cTn>
                                        <p:tgtEl>
                                          <p:spTgt spid="6"/>
                                        </p:tgtEl>
                                        <p:attrNameLst>
                                          <p:attrName>ppt_y</p:attrName>
                                        </p:attrNameLst>
                                      </p:cBhvr>
                                      <p:tavLst>
                                        <p:tav tm="0" fmla="#ppt_y-sin(pi*$)/81">
                                          <p:val>
                                            <p:fltVal val="0"/>
                                          </p:val>
                                        </p:tav>
                                        <p:tav tm="100000">
                                          <p:val>
                                            <p:fltVal val="1"/>
                                          </p:val>
                                        </p:tav>
                                      </p:tavLst>
                                    </p:anim>
                                    <p:animScale>
                                      <p:cBhvr>
                                        <p:cTn id="13" dur="1">
                                          <p:stCondLst>
                                            <p:cond delay="160"/>
                                          </p:stCondLst>
                                        </p:cTn>
                                        <p:tgtEl>
                                          <p:spTgt spid="6"/>
                                        </p:tgtEl>
                                      </p:cBhvr>
                                      <p:to x="100000" y="60000"/>
                                    </p:animScale>
                                    <p:animScale>
                                      <p:cBhvr>
                                        <p:cTn id="14" dur="1" decel="50000">
                                          <p:stCondLst>
                                            <p:cond delay="166"/>
                                          </p:stCondLst>
                                        </p:cTn>
                                        <p:tgtEl>
                                          <p:spTgt spid="6"/>
                                        </p:tgtEl>
                                      </p:cBhvr>
                                      <p:to x="100000" y="100000"/>
                                    </p:animScale>
                                    <p:animScale>
                                      <p:cBhvr>
                                        <p:cTn id="15" dur="1">
                                          <p:stCondLst>
                                            <p:cond delay="323"/>
                                          </p:stCondLst>
                                        </p:cTn>
                                        <p:tgtEl>
                                          <p:spTgt spid="6"/>
                                        </p:tgtEl>
                                      </p:cBhvr>
                                      <p:to x="100000" y="80000"/>
                                    </p:animScale>
                                    <p:animScale>
                                      <p:cBhvr>
                                        <p:cTn id="16" dur="1" decel="50000">
                                          <p:stCondLst>
                                            <p:cond delay="329"/>
                                          </p:stCondLst>
                                        </p:cTn>
                                        <p:tgtEl>
                                          <p:spTgt spid="6"/>
                                        </p:tgtEl>
                                      </p:cBhvr>
                                      <p:to x="100000" y="100000"/>
                                    </p:animScale>
                                    <p:animScale>
                                      <p:cBhvr>
                                        <p:cTn id="17" dur="1">
                                          <p:stCondLst>
                                            <p:cond delay="499"/>
                                          </p:stCondLst>
                                        </p:cTn>
                                        <p:tgtEl>
                                          <p:spTgt spid="6"/>
                                        </p:tgtEl>
                                      </p:cBhvr>
                                      <p:to x="100000" y="90000"/>
                                    </p:animScale>
                                    <p:animScale>
                                      <p:cBhvr>
                                        <p:cTn id="18" dur="1" decel="50000">
                                          <p:stCondLst>
                                            <p:cond delay="499"/>
                                          </p:stCondLst>
                                        </p:cTn>
                                        <p:tgtEl>
                                          <p:spTgt spid="6"/>
                                        </p:tgtEl>
                                      </p:cBhvr>
                                      <p:to x="100000" y="100000"/>
                                    </p:animScale>
                                    <p:animScale>
                                      <p:cBhvr>
                                        <p:cTn id="19" dur="1">
                                          <p:stCondLst>
                                            <p:cond delay="499"/>
                                          </p:stCondLst>
                                        </p:cTn>
                                        <p:tgtEl>
                                          <p:spTgt spid="6"/>
                                        </p:tgtEl>
                                      </p:cBhvr>
                                      <p:to x="100000" y="95000"/>
                                    </p:animScale>
                                    <p:animScale>
                                      <p:cBhvr>
                                        <p:cTn id="20" dur="1" decel="50000">
                                          <p:stCondLst>
                                            <p:cond delay="499"/>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996 - science fiction gun.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43">
                                          <p:stCondLst>
                                            <p:cond delay="0"/>
                                          </p:stCondLst>
                                        </p:cTn>
                                        <p:tgtEl>
                                          <p:spTgt spid="9"/>
                                        </p:tgtEl>
                                      </p:cBhvr>
                                    </p:animEffect>
                                    <p:anim calcmode="lin" valueType="num">
                                      <p:cBhvr>
                                        <p:cTn id="24"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27"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28"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29" dur="1">
                                          <p:stCondLst>
                                            <p:cond delay="160"/>
                                          </p:stCondLst>
                                        </p:cTn>
                                        <p:tgtEl>
                                          <p:spTgt spid="9"/>
                                        </p:tgtEl>
                                      </p:cBhvr>
                                      <p:to x="100000" y="60000"/>
                                    </p:animScale>
                                    <p:animScale>
                                      <p:cBhvr>
                                        <p:cTn id="30" dur="1" decel="50000">
                                          <p:stCondLst>
                                            <p:cond delay="166"/>
                                          </p:stCondLst>
                                        </p:cTn>
                                        <p:tgtEl>
                                          <p:spTgt spid="9"/>
                                        </p:tgtEl>
                                      </p:cBhvr>
                                      <p:to x="100000" y="100000"/>
                                    </p:animScale>
                                    <p:animScale>
                                      <p:cBhvr>
                                        <p:cTn id="31" dur="1">
                                          <p:stCondLst>
                                            <p:cond delay="323"/>
                                          </p:stCondLst>
                                        </p:cTn>
                                        <p:tgtEl>
                                          <p:spTgt spid="9"/>
                                        </p:tgtEl>
                                      </p:cBhvr>
                                      <p:to x="100000" y="80000"/>
                                    </p:animScale>
                                    <p:animScale>
                                      <p:cBhvr>
                                        <p:cTn id="32" dur="1" decel="50000">
                                          <p:stCondLst>
                                            <p:cond delay="329"/>
                                          </p:stCondLst>
                                        </p:cTn>
                                        <p:tgtEl>
                                          <p:spTgt spid="9"/>
                                        </p:tgtEl>
                                      </p:cBhvr>
                                      <p:to x="100000" y="100000"/>
                                    </p:animScale>
                                    <p:animScale>
                                      <p:cBhvr>
                                        <p:cTn id="33" dur="1">
                                          <p:stCondLst>
                                            <p:cond delay="499"/>
                                          </p:stCondLst>
                                        </p:cTn>
                                        <p:tgtEl>
                                          <p:spTgt spid="9"/>
                                        </p:tgtEl>
                                      </p:cBhvr>
                                      <p:to x="100000" y="90000"/>
                                    </p:animScale>
                                    <p:animScale>
                                      <p:cBhvr>
                                        <p:cTn id="34" dur="1" decel="50000">
                                          <p:stCondLst>
                                            <p:cond delay="499"/>
                                          </p:stCondLst>
                                        </p:cTn>
                                        <p:tgtEl>
                                          <p:spTgt spid="9"/>
                                        </p:tgtEl>
                                      </p:cBhvr>
                                      <p:to x="100000" y="100000"/>
                                    </p:animScale>
                                    <p:animScale>
                                      <p:cBhvr>
                                        <p:cTn id="35" dur="1">
                                          <p:stCondLst>
                                            <p:cond delay="499"/>
                                          </p:stCondLst>
                                        </p:cTn>
                                        <p:tgtEl>
                                          <p:spTgt spid="9"/>
                                        </p:tgtEl>
                                      </p:cBhvr>
                                      <p:to x="100000" y="95000"/>
                                    </p:animScale>
                                    <p:animScale>
                                      <p:cBhvr>
                                        <p:cTn id="36" dur="1" decel="50000">
                                          <p:stCondLst>
                                            <p:cond delay="499"/>
                                          </p:stCondLst>
                                        </p:cTn>
                                        <p:tgtEl>
                                          <p:spTgt spid="9"/>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0996 - science fiction gun.wav"/>
                                        </p:tgtEl>
                                      </p:cMediaNode>
                                    </p:audio>
                                  </p:subTnLst>
                                </p:cTn>
                              </p:par>
                            </p:childTnLst>
                          </p:cTn>
                        </p:par>
                      </p:childTnLst>
                    </p:cTn>
                  </p:par>
                  <p:par>
                    <p:cTn id="37" fill="hold">
                      <p:stCondLst>
                        <p:cond delay="indefinite"/>
                      </p:stCondLst>
                      <p:childTnLst>
                        <p:par>
                          <p:cTn id="38" fill="hold">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44"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868634" y="548680"/>
            <a:ext cx="6951838"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2123728" y="945094"/>
            <a:ext cx="6398574"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2) </a:t>
            </a:r>
            <a:r>
              <a:rPr lang="ar-EG" sz="4800" b="1" dirty="0">
                <a:ln>
                  <a:solidFill>
                    <a:srgbClr val="C00000"/>
                  </a:solidFill>
                </a:ln>
                <a:solidFill>
                  <a:srgbClr val="990099"/>
                </a:solidFill>
              </a:rPr>
              <a:t>الشعر القصصي (الملحمي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217950" y="2780928"/>
            <a:ext cx="7170474" cy="2800767"/>
          </a:xfrm>
          <a:prstGeom prst="rect">
            <a:avLst/>
          </a:prstGeom>
          <a:noFill/>
        </p:spPr>
        <p:txBody>
          <a:bodyPr wrap="square" rtlCol="1">
            <a:spAutoFit/>
          </a:bodyPr>
          <a:lstStyle/>
          <a:p>
            <a:pPr algn="ctr"/>
            <a:r>
              <a:rPr lang="ar-EG" sz="4400" b="1" dirty="0" smtClean="0"/>
              <a:t>والحق أنهما لعدد كبير من الشعراء، وأن (هوميروس) هو الذي جمع تلك الأشعار، حيث كان ينشدها في جولاته على المدن اليونانية.</a:t>
            </a:r>
            <a:endParaRPr lang="en-US" sz="4400" dirty="0"/>
          </a:p>
        </p:txBody>
      </p:sp>
    </p:spTree>
    <p:extLst>
      <p:ext uri="{BB962C8B-B14F-4D97-AF65-F5344CB8AC3E}">
        <p14:creationId xmlns:p14="http://schemas.microsoft.com/office/powerpoint/2010/main" xmlns="" val="3198403779"/>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868634" y="548680"/>
            <a:ext cx="6951838"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2123728" y="945094"/>
            <a:ext cx="6398574"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2) </a:t>
            </a:r>
            <a:r>
              <a:rPr lang="ar-EG" sz="4800" b="1" dirty="0">
                <a:ln>
                  <a:solidFill>
                    <a:srgbClr val="C00000"/>
                  </a:solidFill>
                </a:ln>
                <a:solidFill>
                  <a:srgbClr val="990099"/>
                </a:solidFill>
              </a:rPr>
              <a:t>الشعر القصصي (الملحمي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755576" y="2788473"/>
            <a:ext cx="7926050" cy="2800767"/>
          </a:xfrm>
          <a:prstGeom prst="rect">
            <a:avLst/>
          </a:prstGeom>
          <a:noFill/>
        </p:spPr>
        <p:txBody>
          <a:bodyPr wrap="square" rtlCol="1">
            <a:spAutoFit/>
          </a:bodyPr>
          <a:lstStyle/>
          <a:p>
            <a:pPr algn="ctr"/>
            <a:r>
              <a:rPr lang="ar-EG" sz="4400" b="1" dirty="0"/>
              <a:t>وليست هنالك ملاحم في شعرنا القديم، على النحو الذي رأيناه لدى الأمم الأخرى، ويرجع ذلك إلى أنّ الوزن الشعري في الشعر العربي أكثر انضباطاً، </a:t>
            </a:r>
            <a:endParaRPr lang="en-US" sz="4400" dirty="0"/>
          </a:p>
        </p:txBody>
      </p:sp>
    </p:spTree>
    <p:extLst>
      <p:ext uri="{BB962C8B-B14F-4D97-AF65-F5344CB8AC3E}">
        <p14:creationId xmlns:p14="http://schemas.microsoft.com/office/powerpoint/2010/main" xmlns="" val="1721390629"/>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868634" y="548680"/>
            <a:ext cx="6951838"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2123728" y="945094"/>
            <a:ext cx="6398574"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2) </a:t>
            </a:r>
            <a:r>
              <a:rPr lang="ar-EG" sz="4800" b="1" dirty="0">
                <a:ln>
                  <a:solidFill>
                    <a:srgbClr val="C00000"/>
                  </a:solidFill>
                </a:ln>
                <a:solidFill>
                  <a:srgbClr val="990099"/>
                </a:solidFill>
              </a:rPr>
              <a:t>الشعر القصصي (الملحمي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755576" y="2708920"/>
            <a:ext cx="7926050" cy="2800767"/>
          </a:xfrm>
          <a:prstGeom prst="rect">
            <a:avLst/>
          </a:prstGeom>
          <a:noFill/>
        </p:spPr>
        <p:txBody>
          <a:bodyPr wrap="square" rtlCol="1">
            <a:spAutoFit/>
          </a:bodyPr>
          <a:lstStyle/>
          <a:p>
            <a:pPr algn="ctr"/>
            <a:r>
              <a:rPr lang="ar-EG" sz="4400" b="1" dirty="0" smtClean="0"/>
              <a:t>ولذا فإن تلك الملاحم هي بالنثر أشبه منها بالشعر. كما أن ميل العرب إلى الإيجار، يحول دون قبولهم الإطالة الشديدة، التي تقضيها تلك الملاحم.</a:t>
            </a:r>
            <a:endParaRPr lang="en-US" sz="4400" dirty="0"/>
          </a:p>
        </p:txBody>
      </p:sp>
    </p:spTree>
    <p:extLst>
      <p:ext uri="{BB962C8B-B14F-4D97-AF65-F5344CB8AC3E}">
        <p14:creationId xmlns:p14="http://schemas.microsoft.com/office/powerpoint/2010/main" xmlns="" val="3818436726"/>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868634" y="548680"/>
            <a:ext cx="6951838"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2123728" y="945094"/>
            <a:ext cx="6398574"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2) </a:t>
            </a:r>
            <a:r>
              <a:rPr lang="ar-EG" sz="4800" b="1" dirty="0">
                <a:ln>
                  <a:solidFill>
                    <a:srgbClr val="C00000"/>
                  </a:solidFill>
                </a:ln>
                <a:solidFill>
                  <a:srgbClr val="990099"/>
                </a:solidFill>
              </a:rPr>
              <a:t>الشعر القصصي (الملحمي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971600" y="2276872"/>
            <a:ext cx="7560840" cy="4154984"/>
          </a:xfrm>
          <a:prstGeom prst="rect">
            <a:avLst/>
          </a:prstGeom>
          <a:noFill/>
        </p:spPr>
        <p:txBody>
          <a:bodyPr wrap="square" rtlCol="1">
            <a:spAutoFit/>
          </a:bodyPr>
          <a:lstStyle/>
          <a:p>
            <a:pPr algn="ctr"/>
            <a:r>
              <a:rPr lang="ar-EG" sz="4400" b="1" dirty="0"/>
              <a:t>أما في العصر الحديث فهنالك محاولات من بعض الشعراء، مثل: </a:t>
            </a:r>
            <a:r>
              <a:rPr lang="ar-EG" sz="4400" b="1" dirty="0" smtClean="0"/>
              <a:t>ملحمة (</a:t>
            </a:r>
            <a:r>
              <a:rPr lang="ar-EG" sz="4400" b="1" dirty="0"/>
              <a:t>عيد الرياض) لبولس سلامة التي بلغت أبياتها سبعة آلاف بيت، وجعل موضوعها بطولات الملك عبد العزيز – طيب الله ثراه – في أثناء توحيد المملكة، </a:t>
            </a:r>
            <a:endParaRPr lang="en-US" sz="4400" dirty="0"/>
          </a:p>
        </p:txBody>
      </p:sp>
    </p:spTree>
    <p:extLst>
      <p:ext uri="{BB962C8B-B14F-4D97-AF65-F5344CB8AC3E}">
        <p14:creationId xmlns:p14="http://schemas.microsoft.com/office/powerpoint/2010/main" xmlns="" val="182399347"/>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868634" y="548680"/>
            <a:ext cx="6951838"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2123728" y="945094"/>
            <a:ext cx="6398574"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2) </a:t>
            </a:r>
            <a:r>
              <a:rPr lang="ar-EG" sz="4800" b="1" dirty="0">
                <a:ln>
                  <a:solidFill>
                    <a:srgbClr val="C00000"/>
                  </a:solidFill>
                </a:ln>
                <a:solidFill>
                  <a:srgbClr val="990099"/>
                </a:solidFill>
              </a:rPr>
              <a:t>الشعر القصصي (الملحمي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971600" y="2716465"/>
            <a:ext cx="7560840" cy="2800767"/>
          </a:xfrm>
          <a:prstGeom prst="rect">
            <a:avLst/>
          </a:prstGeom>
          <a:noFill/>
        </p:spPr>
        <p:txBody>
          <a:bodyPr wrap="square" rtlCol="1">
            <a:spAutoFit/>
          </a:bodyPr>
          <a:lstStyle/>
          <a:p>
            <a:pPr algn="ctr"/>
            <a:r>
              <a:rPr lang="ar-EG" sz="4400" b="1" dirty="0"/>
              <a:t>و(الإلياذة الإسلامية) لأحمد محرم، ويدور موضوعها حول سيرة الرسول صلى الله عليه وسلم وصحابته الكرام رضوان الله عليهم.</a:t>
            </a:r>
            <a:endParaRPr lang="en-US" sz="4400" dirty="0"/>
          </a:p>
        </p:txBody>
      </p:sp>
    </p:spTree>
    <p:extLst>
      <p:ext uri="{BB962C8B-B14F-4D97-AF65-F5344CB8AC3E}">
        <p14:creationId xmlns:p14="http://schemas.microsoft.com/office/powerpoint/2010/main" xmlns="" val="4186555346"/>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3284992" y="476672"/>
            <a:ext cx="5391464"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3415902" y="873086"/>
            <a:ext cx="4962383" cy="830997"/>
          </a:xfrm>
          <a:prstGeom prst="rect">
            <a:avLst/>
          </a:prstGeom>
          <a:noFill/>
        </p:spPr>
        <p:txBody>
          <a:bodyPr wrap="square" rtlCol="1">
            <a:spAutoFit/>
          </a:bodyPr>
          <a:lstStyle/>
          <a:p>
            <a:pPr lvl="0" algn="ctr"/>
            <a:r>
              <a:rPr lang="ar-EG" sz="4800" b="1" dirty="0" smtClean="0">
                <a:ln>
                  <a:solidFill>
                    <a:srgbClr val="C00000"/>
                  </a:solidFill>
                </a:ln>
                <a:solidFill>
                  <a:srgbClr val="990099"/>
                </a:solidFill>
              </a:rPr>
              <a:t>3) </a:t>
            </a:r>
            <a:r>
              <a:rPr lang="ar-EG" sz="4800" b="1" dirty="0">
                <a:ln>
                  <a:solidFill>
                    <a:srgbClr val="C00000"/>
                  </a:solidFill>
                </a:ln>
                <a:solidFill>
                  <a:srgbClr val="990099"/>
                </a:solidFill>
              </a:rPr>
              <a:t>الشعر التمثيلي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145942" y="2226344"/>
            <a:ext cx="7170474" cy="4154984"/>
          </a:xfrm>
          <a:prstGeom prst="rect">
            <a:avLst/>
          </a:prstGeom>
          <a:noFill/>
        </p:spPr>
        <p:txBody>
          <a:bodyPr wrap="square" rtlCol="1">
            <a:spAutoFit/>
          </a:bodyPr>
          <a:lstStyle/>
          <a:p>
            <a:pPr algn="ctr"/>
            <a:r>
              <a:rPr lang="ar-EG" sz="4400" b="1" dirty="0"/>
              <a:t>وهو الشعر الذي يستعمل في الحوار المسرحي بدلاً من النثر. وكان الشعر التمثيلي محور المسرحية القديمة لدى اليونان والرومان، ثم ظهر في الآداب الأوربية في القرن التاسع عشر وما بعده.</a:t>
            </a:r>
            <a:endParaRPr lang="en-US" sz="4400" dirty="0"/>
          </a:p>
        </p:txBody>
      </p:sp>
    </p:spTree>
    <p:extLst>
      <p:ext uri="{BB962C8B-B14F-4D97-AF65-F5344CB8AC3E}">
        <p14:creationId xmlns:p14="http://schemas.microsoft.com/office/powerpoint/2010/main" xmlns="" val="2032166145"/>
      </p:ext>
    </p:extLst>
  </p:cSld>
  <p:clrMapOvr>
    <a:masterClrMapping/>
  </p:clrMapOvr>
  <mc:AlternateContent xmlns:mc="http://schemas.openxmlformats.org/markup-compatibility/2006">
    <mc:Choice xmlns:p14="http://schemas.microsoft.com/office/powerpoint/2010/main" xmlns="" Requires="p14">
      <p:transition>
        <p14:gallery dir="r"/>
        <p:sndAc>
          <p:stSnd>
            <p:snd r:embed="rId6"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3">
                                          <p:stCondLst>
                                            <p:cond delay="0"/>
                                          </p:stCondLst>
                                        </p:cTn>
                                        <p:tgtEl>
                                          <p:spTgt spid="6"/>
                                        </p:tgtEl>
                                      </p:cBhvr>
                                    </p:animEffect>
                                    <p:anim calcmode="lin" valueType="num">
                                      <p:cBhvr>
                                        <p:cTn id="8" dur="44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3" tmFilter="0, 0; 0.125,0.2665; 0.25,0.4; 0.375,0.465; 0.5,0.5;  0.625,0.535; 0.75,0.6; 0.875,0.7335; 1,1">
                                          <p:stCondLst>
                                            <p:cond delay="163"/>
                                          </p:stCondLst>
                                        </p:cTn>
                                        <p:tgtEl>
                                          <p:spTgt spid="6"/>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325"/>
                                          </p:stCondLst>
                                        </p:cTn>
                                        <p:tgtEl>
                                          <p:spTgt spid="6"/>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499"/>
                                          </p:stCondLst>
                                        </p:cTn>
                                        <p:tgtEl>
                                          <p:spTgt spid="6"/>
                                        </p:tgtEl>
                                        <p:attrNameLst>
                                          <p:attrName>ppt_y</p:attrName>
                                        </p:attrNameLst>
                                      </p:cBhvr>
                                      <p:tavLst>
                                        <p:tav tm="0" fmla="#ppt_y-sin(pi*$)/81">
                                          <p:val>
                                            <p:fltVal val="0"/>
                                          </p:val>
                                        </p:tav>
                                        <p:tav tm="100000">
                                          <p:val>
                                            <p:fltVal val="1"/>
                                          </p:val>
                                        </p:tav>
                                      </p:tavLst>
                                    </p:anim>
                                    <p:animScale>
                                      <p:cBhvr>
                                        <p:cTn id="13" dur="1">
                                          <p:stCondLst>
                                            <p:cond delay="160"/>
                                          </p:stCondLst>
                                        </p:cTn>
                                        <p:tgtEl>
                                          <p:spTgt spid="6"/>
                                        </p:tgtEl>
                                      </p:cBhvr>
                                      <p:to x="100000" y="60000"/>
                                    </p:animScale>
                                    <p:animScale>
                                      <p:cBhvr>
                                        <p:cTn id="14" dur="1" decel="50000">
                                          <p:stCondLst>
                                            <p:cond delay="166"/>
                                          </p:stCondLst>
                                        </p:cTn>
                                        <p:tgtEl>
                                          <p:spTgt spid="6"/>
                                        </p:tgtEl>
                                      </p:cBhvr>
                                      <p:to x="100000" y="100000"/>
                                    </p:animScale>
                                    <p:animScale>
                                      <p:cBhvr>
                                        <p:cTn id="15" dur="1">
                                          <p:stCondLst>
                                            <p:cond delay="323"/>
                                          </p:stCondLst>
                                        </p:cTn>
                                        <p:tgtEl>
                                          <p:spTgt spid="6"/>
                                        </p:tgtEl>
                                      </p:cBhvr>
                                      <p:to x="100000" y="80000"/>
                                    </p:animScale>
                                    <p:animScale>
                                      <p:cBhvr>
                                        <p:cTn id="16" dur="1" decel="50000">
                                          <p:stCondLst>
                                            <p:cond delay="329"/>
                                          </p:stCondLst>
                                        </p:cTn>
                                        <p:tgtEl>
                                          <p:spTgt spid="6"/>
                                        </p:tgtEl>
                                      </p:cBhvr>
                                      <p:to x="100000" y="100000"/>
                                    </p:animScale>
                                    <p:animScale>
                                      <p:cBhvr>
                                        <p:cTn id="17" dur="1">
                                          <p:stCondLst>
                                            <p:cond delay="499"/>
                                          </p:stCondLst>
                                        </p:cTn>
                                        <p:tgtEl>
                                          <p:spTgt spid="6"/>
                                        </p:tgtEl>
                                      </p:cBhvr>
                                      <p:to x="100000" y="90000"/>
                                    </p:animScale>
                                    <p:animScale>
                                      <p:cBhvr>
                                        <p:cTn id="18" dur="1" decel="50000">
                                          <p:stCondLst>
                                            <p:cond delay="499"/>
                                          </p:stCondLst>
                                        </p:cTn>
                                        <p:tgtEl>
                                          <p:spTgt spid="6"/>
                                        </p:tgtEl>
                                      </p:cBhvr>
                                      <p:to x="100000" y="100000"/>
                                    </p:animScale>
                                    <p:animScale>
                                      <p:cBhvr>
                                        <p:cTn id="19" dur="1">
                                          <p:stCondLst>
                                            <p:cond delay="499"/>
                                          </p:stCondLst>
                                        </p:cTn>
                                        <p:tgtEl>
                                          <p:spTgt spid="6"/>
                                        </p:tgtEl>
                                      </p:cBhvr>
                                      <p:to x="100000" y="95000"/>
                                    </p:animScale>
                                    <p:animScale>
                                      <p:cBhvr>
                                        <p:cTn id="20" dur="1" decel="50000">
                                          <p:stCondLst>
                                            <p:cond delay="499"/>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996 - science fiction gun.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43">
                                          <p:stCondLst>
                                            <p:cond delay="0"/>
                                          </p:stCondLst>
                                        </p:cTn>
                                        <p:tgtEl>
                                          <p:spTgt spid="9"/>
                                        </p:tgtEl>
                                      </p:cBhvr>
                                    </p:animEffect>
                                    <p:anim calcmode="lin" valueType="num">
                                      <p:cBhvr>
                                        <p:cTn id="24"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27"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28"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29" dur="1">
                                          <p:stCondLst>
                                            <p:cond delay="160"/>
                                          </p:stCondLst>
                                        </p:cTn>
                                        <p:tgtEl>
                                          <p:spTgt spid="9"/>
                                        </p:tgtEl>
                                      </p:cBhvr>
                                      <p:to x="100000" y="60000"/>
                                    </p:animScale>
                                    <p:animScale>
                                      <p:cBhvr>
                                        <p:cTn id="30" dur="1" decel="50000">
                                          <p:stCondLst>
                                            <p:cond delay="166"/>
                                          </p:stCondLst>
                                        </p:cTn>
                                        <p:tgtEl>
                                          <p:spTgt spid="9"/>
                                        </p:tgtEl>
                                      </p:cBhvr>
                                      <p:to x="100000" y="100000"/>
                                    </p:animScale>
                                    <p:animScale>
                                      <p:cBhvr>
                                        <p:cTn id="31" dur="1">
                                          <p:stCondLst>
                                            <p:cond delay="323"/>
                                          </p:stCondLst>
                                        </p:cTn>
                                        <p:tgtEl>
                                          <p:spTgt spid="9"/>
                                        </p:tgtEl>
                                      </p:cBhvr>
                                      <p:to x="100000" y="80000"/>
                                    </p:animScale>
                                    <p:animScale>
                                      <p:cBhvr>
                                        <p:cTn id="32" dur="1" decel="50000">
                                          <p:stCondLst>
                                            <p:cond delay="329"/>
                                          </p:stCondLst>
                                        </p:cTn>
                                        <p:tgtEl>
                                          <p:spTgt spid="9"/>
                                        </p:tgtEl>
                                      </p:cBhvr>
                                      <p:to x="100000" y="100000"/>
                                    </p:animScale>
                                    <p:animScale>
                                      <p:cBhvr>
                                        <p:cTn id="33" dur="1">
                                          <p:stCondLst>
                                            <p:cond delay="499"/>
                                          </p:stCondLst>
                                        </p:cTn>
                                        <p:tgtEl>
                                          <p:spTgt spid="9"/>
                                        </p:tgtEl>
                                      </p:cBhvr>
                                      <p:to x="100000" y="90000"/>
                                    </p:animScale>
                                    <p:animScale>
                                      <p:cBhvr>
                                        <p:cTn id="34" dur="1" decel="50000">
                                          <p:stCondLst>
                                            <p:cond delay="499"/>
                                          </p:stCondLst>
                                        </p:cTn>
                                        <p:tgtEl>
                                          <p:spTgt spid="9"/>
                                        </p:tgtEl>
                                      </p:cBhvr>
                                      <p:to x="100000" y="100000"/>
                                    </p:animScale>
                                    <p:animScale>
                                      <p:cBhvr>
                                        <p:cTn id="35" dur="1">
                                          <p:stCondLst>
                                            <p:cond delay="499"/>
                                          </p:stCondLst>
                                        </p:cTn>
                                        <p:tgtEl>
                                          <p:spTgt spid="9"/>
                                        </p:tgtEl>
                                      </p:cBhvr>
                                      <p:to x="100000" y="95000"/>
                                    </p:animScale>
                                    <p:animScale>
                                      <p:cBhvr>
                                        <p:cTn id="36" dur="1" decel="50000">
                                          <p:stCondLst>
                                            <p:cond delay="499"/>
                                          </p:stCondLst>
                                        </p:cTn>
                                        <p:tgtEl>
                                          <p:spTgt spid="9"/>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0996 - science fiction gun.wav"/>
                                        </p:tgtEl>
                                      </p:cMediaNode>
                                    </p:audio>
                                  </p:subTnLst>
                                </p:cTn>
                              </p:par>
                            </p:childTnLst>
                          </p:cTn>
                        </p:par>
                      </p:childTnLst>
                    </p:cTn>
                  </p:par>
                  <p:par>
                    <p:cTn id="37" fill="hold">
                      <p:stCondLst>
                        <p:cond delay="indefinite"/>
                      </p:stCondLst>
                      <p:childTnLst>
                        <p:par>
                          <p:cTn id="38" fill="hold">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44"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3284992" y="476672"/>
            <a:ext cx="5391464"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3415902" y="873086"/>
            <a:ext cx="4962383" cy="830997"/>
          </a:xfrm>
          <a:prstGeom prst="rect">
            <a:avLst/>
          </a:prstGeom>
          <a:noFill/>
        </p:spPr>
        <p:txBody>
          <a:bodyPr wrap="square" rtlCol="1">
            <a:spAutoFit/>
          </a:bodyPr>
          <a:lstStyle/>
          <a:p>
            <a:pPr lvl="0" algn="ctr"/>
            <a:r>
              <a:rPr lang="ar-EG" sz="4800" b="1" dirty="0" smtClean="0">
                <a:ln>
                  <a:solidFill>
                    <a:srgbClr val="C00000"/>
                  </a:solidFill>
                </a:ln>
                <a:solidFill>
                  <a:srgbClr val="990099"/>
                </a:solidFill>
              </a:rPr>
              <a:t>3) </a:t>
            </a:r>
            <a:r>
              <a:rPr lang="ar-EG" sz="4800" b="1" dirty="0">
                <a:ln>
                  <a:solidFill>
                    <a:srgbClr val="C00000"/>
                  </a:solidFill>
                </a:ln>
                <a:solidFill>
                  <a:srgbClr val="990099"/>
                </a:solidFill>
              </a:rPr>
              <a:t>الشعر التمثيلي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145942" y="2644457"/>
            <a:ext cx="7170474" cy="2800767"/>
          </a:xfrm>
          <a:prstGeom prst="rect">
            <a:avLst/>
          </a:prstGeom>
          <a:noFill/>
        </p:spPr>
        <p:txBody>
          <a:bodyPr wrap="square" rtlCol="1">
            <a:spAutoFit/>
          </a:bodyPr>
          <a:lstStyle/>
          <a:p>
            <a:pPr algn="ctr"/>
            <a:r>
              <a:rPr lang="ar-EG" sz="4400" b="1" dirty="0"/>
              <a:t>ويعدُّ أحمد شوقي أول من كتب المسرحية الشعرية في الأدب العربي، فمن مسرحياته التي </a:t>
            </a:r>
            <a:r>
              <a:rPr lang="ar-EG" sz="4400" b="1" dirty="0" smtClean="0"/>
              <a:t>ألفها: </a:t>
            </a:r>
            <a:r>
              <a:rPr lang="ar-EG" sz="4400" b="1" dirty="0"/>
              <a:t>(مصرع كليوباترا)، و(مجنون ليلى)، و(عنترة).</a:t>
            </a:r>
            <a:endParaRPr lang="en-US" sz="4400" dirty="0"/>
          </a:p>
        </p:txBody>
      </p:sp>
    </p:spTree>
    <p:extLst>
      <p:ext uri="{BB962C8B-B14F-4D97-AF65-F5344CB8AC3E}">
        <p14:creationId xmlns:p14="http://schemas.microsoft.com/office/powerpoint/2010/main" xmlns="" val="2182791720"/>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1560" y="3435672"/>
            <a:ext cx="7920879" cy="3194067"/>
          </a:xfrm>
          <a:prstGeom prst="rect">
            <a:avLst/>
          </a:prstGeom>
        </p:spPr>
      </p:pic>
      <p:sp>
        <p:nvSpPr>
          <p:cNvPr id="12" name="Rectangle 11"/>
          <p:cNvSpPr/>
          <p:nvPr/>
        </p:nvSpPr>
        <p:spPr>
          <a:xfrm>
            <a:off x="1475656" y="3861048"/>
            <a:ext cx="6336704" cy="1200329"/>
          </a:xfrm>
          <a:prstGeom prst="rect">
            <a:avLst/>
          </a:prstGeom>
        </p:spPr>
        <p:txBody>
          <a:bodyPr wrap="square">
            <a:spAutoFit/>
          </a:bodyPr>
          <a:lstStyle/>
          <a:p>
            <a:pPr algn="ctr"/>
            <a:r>
              <a:rPr lang="ar-EG"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عدد الأسابيع: 4</a:t>
            </a:r>
            <a:endParaRPr lang="ar-EG" sz="7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4" name="Group 3"/>
          <p:cNvGrpSpPr/>
          <p:nvPr/>
        </p:nvGrpSpPr>
        <p:grpSpPr>
          <a:xfrm>
            <a:off x="4502102" y="116632"/>
            <a:ext cx="4116492" cy="2428868"/>
            <a:chOff x="1500166" y="2124377"/>
            <a:chExt cx="2663207" cy="2090441"/>
          </a:xfrm>
        </p:grpSpPr>
        <p:grpSp>
          <p:nvGrpSpPr>
            <p:cNvPr id="5" name="Group 24"/>
            <p:cNvGrpSpPr/>
            <p:nvPr/>
          </p:nvGrpSpPr>
          <p:grpSpPr>
            <a:xfrm>
              <a:off x="2265983" y="2124377"/>
              <a:ext cx="1897390" cy="1680552"/>
              <a:chOff x="2265983" y="2124377"/>
              <a:chExt cx="1897390" cy="1680552"/>
            </a:xfrm>
          </p:grpSpPr>
          <p:sp>
            <p:nvSpPr>
              <p:cNvPr id="9" name="Lightning Bolt 8"/>
              <p:cNvSpPr/>
              <p:nvPr/>
            </p:nvSpPr>
            <p:spPr>
              <a:xfrm rot="17134284">
                <a:off x="2627456" y="2269012"/>
                <a:ext cx="1643074" cy="1428760"/>
              </a:xfrm>
              <a:prstGeom prst="lightningBolt">
                <a:avLst/>
              </a:prstGeom>
              <a:solidFill>
                <a:srgbClr val="CC00CC"/>
              </a:solidFill>
              <a:ln w="38100">
                <a:solidFill>
                  <a:srgbClr val="9900CC"/>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Lightning Bolt 9"/>
              <p:cNvSpPr/>
              <p:nvPr/>
            </p:nvSpPr>
            <p:spPr>
              <a:xfrm rot="17134284">
                <a:off x="2158826" y="2231534"/>
                <a:ext cx="1643074" cy="1428760"/>
              </a:xfrm>
              <a:prstGeom prst="lightningBolt">
                <a:avLst/>
              </a:prstGeom>
              <a:solidFill>
                <a:srgbClr val="CC3300"/>
              </a:solidFill>
              <a:ln>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nvGrpSpPr>
            <p:cNvPr id="6" name="Group 21"/>
            <p:cNvGrpSpPr/>
            <p:nvPr/>
          </p:nvGrpSpPr>
          <p:grpSpPr>
            <a:xfrm>
              <a:off x="1500166" y="2500306"/>
              <a:ext cx="2571768" cy="1714512"/>
              <a:chOff x="1571604" y="2071678"/>
              <a:chExt cx="2571768" cy="1714512"/>
            </a:xfrm>
          </p:grpSpPr>
          <p:sp>
            <p:nvSpPr>
              <p:cNvPr id="7" name="Wave 6"/>
              <p:cNvSpPr/>
              <p:nvPr/>
            </p:nvSpPr>
            <p:spPr>
              <a:xfrm>
                <a:off x="1571604" y="2071678"/>
                <a:ext cx="2571768" cy="1714512"/>
              </a:xfrm>
              <a:prstGeom prst="wave">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5400000" scaled="1"/>
                <a:tileRect/>
              </a:gradFill>
              <a:ln>
                <a:solidFill>
                  <a:srgbClr val="00FF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6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1571604" y="2489035"/>
                <a:ext cx="2439403" cy="874145"/>
              </a:xfrm>
              <a:prstGeom prst="rect">
                <a:avLst/>
              </a:prstGeom>
            </p:spPr>
            <p:txBody>
              <a:bodyPr wrap="square">
                <a:spAutoFit/>
              </a:bodyPr>
              <a:lstStyle/>
              <a:p>
                <a:pPr algn="ctr"/>
                <a:r>
                  <a:rPr lang="ar-EG"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مدة التنفيذ:</a:t>
                </a:r>
                <a:endParaRPr lang="ar-EG" sz="6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spTree>
    <p:extLst>
      <p:ext uri="{BB962C8B-B14F-4D97-AF65-F5344CB8AC3E}">
        <p14:creationId xmlns:p14="http://schemas.microsoft.com/office/powerpoint/2010/main" xmlns="" val="1752822687"/>
      </p:ext>
    </p:extLst>
  </p:cSld>
  <p:clrMapOvr>
    <a:masterClrMapping/>
  </p:clrMapOvr>
  <mc:AlternateContent xmlns:mc="http://schemas.openxmlformats.org/markup-compatibility/2006">
    <mc:Choice xmlns:p14="http://schemas.microsoft.com/office/powerpoint/2010/main" xmlns="" Requires="p14">
      <p:transition>
        <p14:gallery dir="r"/>
        <p:sndAc>
          <p:stSnd>
            <p:snd r:embed="rId6"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74" fill="hold">
                                          <p:stCondLst>
                                            <p:cond delay="0"/>
                                          </p:stCondLst>
                                        </p:cTn>
                                        <p:tgtEl>
                                          <p:spTgt spid="4"/>
                                        </p:tgtEl>
                                        <p:attrNameLst>
                                          <p:attrName>ppt_x</p:attrName>
                                        </p:attrNameLst>
                                      </p:cBhvr>
                                    </p:anim>
                                    <p:anim from="0" to="-1.0" calcmode="lin" valueType="num">
                                      <p:cBhvr>
                                        <p:cTn id="8" dur="2" decel="50000" autoRev="1" fill="hold">
                                          <p:stCondLst>
                                            <p:cond delay="499"/>
                                          </p:stCondLst>
                                        </p:cTn>
                                        <p:tgtEl>
                                          <p:spTgt spid="4"/>
                                        </p:tgtEl>
                                        <p:attrNameLst>
                                          <p:attrName>xshear</p:attrName>
                                        </p:attrNameLst>
                                      </p:cBhvr>
                                    </p:anim>
                                    <p:animScale>
                                      <p:cBhvr>
                                        <p:cTn id="9" dur="2" decel="100000" autoRev="1" fill="hold">
                                          <p:stCondLst>
                                            <p:cond delay="499"/>
                                          </p:stCondLst>
                                        </p:cTn>
                                        <p:tgtEl>
                                          <p:spTgt spid="4"/>
                                        </p:tgtEl>
                                      </p:cBhvr>
                                      <p:from x="100000" y="100000"/>
                                      <p:to x="80000" y="100000"/>
                                    </p:animScale>
                                    <p:anim by="(#ppt_h/3+#ppt_w*0.1)" calcmode="lin" valueType="num">
                                      <p:cBhvr additive="sum">
                                        <p:cTn id="10" dur="2" decel="100000" autoRev="1" fill="hold">
                                          <p:stCondLst>
                                            <p:cond delay="499"/>
                                          </p:stCondLst>
                                        </p:cTn>
                                        <p:tgtEl>
                                          <p:spTgt spid="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0172 -  خطأ الويندوز.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Horizontal)">
                                      <p:cBhvr>
                                        <p:cTn id="15"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4" name="0409 - ding.wav"/>
                                        </p:tgtEl>
                                      </p:cMediaNode>
                                    </p:audio>
                                  </p:subTnLst>
                                </p:cTn>
                              </p:par>
                              <p:par>
                                <p:cTn id="16" presetID="16" presetClass="entr" presetSubtype="4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Horizontal)">
                                      <p:cBhvr>
                                        <p:cTn id="18" dur="500"/>
                                        <p:tgtEl>
                                          <p:spTgt spid="12"/>
                                        </p:tgtEl>
                                      </p:cBhvr>
                                    </p:animEffect>
                                  </p:childTnLst>
                                  <p:subTnLst>
                                    <p:audio>
                                      <p:cMediaNode>
                                        <p:cTn display="0" masterRel="sameClick">
                                          <p:stCondLst>
                                            <p:cond evt="begin" delay="0">
                                              <p:tn val="16"/>
                                            </p:cond>
                                          </p:stCondLst>
                                          <p:endCondLst>
                                            <p:cond evt="onStopAudio" delay="0">
                                              <p:tgtEl>
                                                <p:sldTgt/>
                                              </p:tgtEl>
                                            </p:cond>
                                          </p:endCondLst>
                                        </p:cTn>
                                        <p:tgtEl>
                                          <p:sndTgt r:embed="rId4" name="0409 - 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3284992" y="476672"/>
            <a:ext cx="5391464"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3415902" y="873086"/>
            <a:ext cx="4962383" cy="830997"/>
          </a:xfrm>
          <a:prstGeom prst="rect">
            <a:avLst/>
          </a:prstGeom>
          <a:noFill/>
        </p:spPr>
        <p:txBody>
          <a:bodyPr wrap="square" rtlCol="1">
            <a:spAutoFit/>
          </a:bodyPr>
          <a:lstStyle/>
          <a:p>
            <a:pPr lvl="0" algn="ctr"/>
            <a:r>
              <a:rPr lang="ar-EG" sz="4800" b="1" dirty="0" smtClean="0">
                <a:ln>
                  <a:solidFill>
                    <a:srgbClr val="C00000"/>
                  </a:solidFill>
                </a:ln>
                <a:solidFill>
                  <a:srgbClr val="990099"/>
                </a:solidFill>
              </a:rPr>
              <a:t>3) </a:t>
            </a:r>
            <a:r>
              <a:rPr lang="ar-EG" sz="4800" b="1" dirty="0">
                <a:ln>
                  <a:solidFill>
                    <a:srgbClr val="C00000"/>
                  </a:solidFill>
                </a:ln>
                <a:solidFill>
                  <a:srgbClr val="990099"/>
                </a:solidFill>
              </a:rPr>
              <a:t>الشعر التمثيلي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217950" y="2492896"/>
            <a:ext cx="7170474" cy="3477875"/>
          </a:xfrm>
          <a:prstGeom prst="rect">
            <a:avLst/>
          </a:prstGeom>
          <a:noFill/>
        </p:spPr>
        <p:txBody>
          <a:bodyPr wrap="square" rtlCol="1">
            <a:spAutoFit/>
          </a:bodyPr>
          <a:lstStyle/>
          <a:p>
            <a:pPr algn="ctr"/>
            <a:r>
              <a:rPr lang="ar-EG" sz="4400" b="1" dirty="0"/>
              <a:t>وكان أسلوب شوقي أسلوباً أدبياًّ راقياً، لكنَّ نجاحه في هذا اللون من المسرحيات، لا يقف بإزاء نجاحه وتفوقه في شعره الوجداني الذي أهّله لإمارة الشعر.</a:t>
            </a:r>
            <a:endParaRPr lang="en-US" sz="4400" dirty="0"/>
          </a:p>
        </p:txBody>
      </p:sp>
    </p:spTree>
    <p:extLst>
      <p:ext uri="{BB962C8B-B14F-4D97-AF65-F5344CB8AC3E}">
        <p14:creationId xmlns:p14="http://schemas.microsoft.com/office/powerpoint/2010/main" xmlns="" val="4006742937"/>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
          <p:cNvGrpSpPr>
            <a:grpSpLocks/>
          </p:cNvGrpSpPr>
          <p:nvPr/>
        </p:nvGrpSpPr>
        <p:grpSpPr bwMode="auto">
          <a:xfrm>
            <a:off x="0" y="116632"/>
            <a:ext cx="9072563" cy="6741368"/>
            <a:chOff x="0" y="357166"/>
            <a:chExt cx="9072562" cy="6143668"/>
          </a:xfrm>
        </p:grpSpPr>
        <p:sp>
          <p:nvSpPr>
            <p:cNvPr id="12" name="Rounded Rectangle 11"/>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13" name="Rectangle 12"/>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15" name="Group 14"/>
          <p:cNvGrpSpPr/>
          <p:nvPr/>
        </p:nvGrpSpPr>
        <p:grpSpPr>
          <a:xfrm>
            <a:off x="1714480" y="476672"/>
            <a:ext cx="6961976" cy="1571636"/>
            <a:chOff x="3428992" y="5000636"/>
            <a:chExt cx="4286280" cy="1571636"/>
          </a:xfrm>
          <a:scene3d>
            <a:camera prst="orthographicFront">
              <a:rot lat="0" lon="0" rev="0"/>
            </a:camera>
            <a:lightRig rig="glow" dir="t">
              <a:rot lat="0" lon="0" rev="14100000"/>
            </a:lightRig>
          </a:scene3d>
        </p:grpSpPr>
        <p:sp>
          <p:nvSpPr>
            <p:cNvPr id="16" name="Pentagon 15"/>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Flowchart: Terminator 16"/>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8" name="TextBox 17"/>
          <p:cNvSpPr txBox="1"/>
          <p:nvPr/>
        </p:nvSpPr>
        <p:spPr>
          <a:xfrm>
            <a:off x="1979712" y="873086"/>
            <a:ext cx="6398573"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4) </a:t>
            </a:r>
            <a:r>
              <a:rPr lang="ar-EG" sz="4800" b="1" dirty="0">
                <a:ln>
                  <a:solidFill>
                    <a:srgbClr val="C00000"/>
                  </a:solidFill>
                </a:ln>
                <a:solidFill>
                  <a:srgbClr val="990099"/>
                </a:solidFill>
              </a:rPr>
              <a:t>الشعر الغنائي الوجداني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9" name="TextBox 18"/>
          <p:cNvSpPr txBox="1"/>
          <p:nvPr/>
        </p:nvSpPr>
        <p:spPr>
          <a:xfrm>
            <a:off x="1145942" y="2327389"/>
            <a:ext cx="7170474" cy="3477875"/>
          </a:xfrm>
          <a:prstGeom prst="rect">
            <a:avLst/>
          </a:prstGeom>
          <a:noFill/>
        </p:spPr>
        <p:txBody>
          <a:bodyPr wrap="square" rtlCol="1">
            <a:spAutoFit/>
          </a:bodyPr>
          <a:lstStyle/>
          <a:p>
            <a:pPr algn="ctr"/>
            <a:r>
              <a:rPr lang="ar-EG" sz="4400" b="1" dirty="0"/>
              <a:t>وهو الشعر الذي يعبّر به الشاعر عن عواطفه الذاتية وأحاسيس وجدانه. وهو الاتجاه السائد في الشعر العربي كله، فهو بمنزلة النهر الكبر، والأنواع الأخرى لا تمثل إلا جدولاً صغيراً. </a:t>
            </a:r>
            <a:endParaRPr lang="en-US" sz="4400" dirty="0"/>
          </a:p>
        </p:txBody>
      </p:sp>
    </p:spTree>
    <p:extLst>
      <p:ext uri="{BB962C8B-B14F-4D97-AF65-F5344CB8AC3E}">
        <p14:creationId xmlns:p14="http://schemas.microsoft.com/office/powerpoint/2010/main" xmlns="" val="3838980825"/>
      </p:ext>
    </p:extLst>
  </p:cSld>
  <p:clrMapOvr>
    <a:masterClrMapping/>
  </p:clrMapOvr>
  <mc:AlternateContent xmlns:mc="http://schemas.openxmlformats.org/markup-compatibility/2006">
    <mc:Choice xmlns:p14="http://schemas.microsoft.com/office/powerpoint/2010/main" xmlns="" Requires="p14">
      <p:transition>
        <p14:gallery dir="r"/>
        <p:sndAc>
          <p:stSnd>
            <p:snd r:embed="rId6"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3">
                                          <p:stCondLst>
                                            <p:cond delay="0"/>
                                          </p:stCondLst>
                                        </p:cTn>
                                        <p:tgtEl>
                                          <p:spTgt spid="15"/>
                                        </p:tgtEl>
                                      </p:cBhvr>
                                    </p:animEffect>
                                    <p:anim calcmode="lin" valueType="num">
                                      <p:cBhvr>
                                        <p:cTn id="8" dur="448"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3"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3" tmFilter="0, 0; 0.125,0.2665; 0.25,0.4; 0.375,0.465; 0.5,0.5;  0.625,0.535; 0.75,0.6; 0.875,0.7335; 1,1">
                                          <p:stCondLst>
                                            <p:cond delay="163"/>
                                          </p:stCondLst>
                                        </p:cTn>
                                        <p:tgtEl>
                                          <p:spTgt spid="15"/>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325"/>
                                          </p:stCondLst>
                                        </p:cTn>
                                        <p:tgtEl>
                                          <p:spTgt spid="15"/>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499"/>
                                          </p:stCondLst>
                                        </p:cTn>
                                        <p:tgtEl>
                                          <p:spTgt spid="15"/>
                                        </p:tgtEl>
                                        <p:attrNameLst>
                                          <p:attrName>ppt_y</p:attrName>
                                        </p:attrNameLst>
                                      </p:cBhvr>
                                      <p:tavLst>
                                        <p:tav tm="0" fmla="#ppt_y-sin(pi*$)/81">
                                          <p:val>
                                            <p:fltVal val="0"/>
                                          </p:val>
                                        </p:tav>
                                        <p:tav tm="100000">
                                          <p:val>
                                            <p:fltVal val="1"/>
                                          </p:val>
                                        </p:tav>
                                      </p:tavLst>
                                    </p:anim>
                                    <p:animScale>
                                      <p:cBhvr>
                                        <p:cTn id="13" dur="1">
                                          <p:stCondLst>
                                            <p:cond delay="160"/>
                                          </p:stCondLst>
                                        </p:cTn>
                                        <p:tgtEl>
                                          <p:spTgt spid="15"/>
                                        </p:tgtEl>
                                      </p:cBhvr>
                                      <p:to x="100000" y="60000"/>
                                    </p:animScale>
                                    <p:animScale>
                                      <p:cBhvr>
                                        <p:cTn id="14" dur="1" decel="50000">
                                          <p:stCondLst>
                                            <p:cond delay="166"/>
                                          </p:stCondLst>
                                        </p:cTn>
                                        <p:tgtEl>
                                          <p:spTgt spid="15"/>
                                        </p:tgtEl>
                                      </p:cBhvr>
                                      <p:to x="100000" y="100000"/>
                                    </p:animScale>
                                    <p:animScale>
                                      <p:cBhvr>
                                        <p:cTn id="15" dur="1">
                                          <p:stCondLst>
                                            <p:cond delay="323"/>
                                          </p:stCondLst>
                                        </p:cTn>
                                        <p:tgtEl>
                                          <p:spTgt spid="15"/>
                                        </p:tgtEl>
                                      </p:cBhvr>
                                      <p:to x="100000" y="80000"/>
                                    </p:animScale>
                                    <p:animScale>
                                      <p:cBhvr>
                                        <p:cTn id="16" dur="1" decel="50000">
                                          <p:stCondLst>
                                            <p:cond delay="329"/>
                                          </p:stCondLst>
                                        </p:cTn>
                                        <p:tgtEl>
                                          <p:spTgt spid="15"/>
                                        </p:tgtEl>
                                      </p:cBhvr>
                                      <p:to x="100000" y="100000"/>
                                    </p:animScale>
                                    <p:animScale>
                                      <p:cBhvr>
                                        <p:cTn id="17" dur="1">
                                          <p:stCondLst>
                                            <p:cond delay="499"/>
                                          </p:stCondLst>
                                        </p:cTn>
                                        <p:tgtEl>
                                          <p:spTgt spid="15"/>
                                        </p:tgtEl>
                                      </p:cBhvr>
                                      <p:to x="100000" y="90000"/>
                                    </p:animScale>
                                    <p:animScale>
                                      <p:cBhvr>
                                        <p:cTn id="18" dur="1" decel="50000">
                                          <p:stCondLst>
                                            <p:cond delay="499"/>
                                          </p:stCondLst>
                                        </p:cTn>
                                        <p:tgtEl>
                                          <p:spTgt spid="15"/>
                                        </p:tgtEl>
                                      </p:cBhvr>
                                      <p:to x="100000" y="100000"/>
                                    </p:animScale>
                                    <p:animScale>
                                      <p:cBhvr>
                                        <p:cTn id="19" dur="1">
                                          <p:stCondLst>
                                            <p:cond delay="499"/>
                                          </p:stCondLst>
                                        </p:cTn>
                                        <p:tgtEl>
                                          <p:spTgt spid="15"/>
                                        </p:tgtEl>
                                      </p:cBhvr>
                                      <p:to x="100000" y="95000"/>
                                    </p:animScale>
                                    <p:animScale>
                                      <p:cBhvr>
                                        <p:cTn id="20" dur="1" decel="50000">
                                          <p:stCondLst>
                                            <p:cond delay="499"/>
                                          </p:stCondLst>
                                        </p:cTn>
                                        <p:tgtEl>
                                          <p:spTgt spid="1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996 - science fiction gun.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143">
                                          <p:stCondLst>
                                            <p:cond delay="0"/>
                                          </p:stCondLst>
                                        </p:cTn>
                                        <p:tgtEl>
                                          <p:spTgt spid="18"/>
                                        </p:tgtEl>
                                      </p:cBhvr>
                                    </p:animEffect>
                                    <p:anim calcmode="lin" valueType="num">
                                      <p:cBhvr>
                                        <p:cTn id="24" dur="448"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163"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163" tmFilter="0, 0; 0.125,0.2665; 0.25,0.4; 0.375,0.465; 0.5,0.5;  0.625,0.535; 0.75,0.6; 0.875,0.7335; 1,1">
                                          <p:stCondLst>
                                            <p:cond delay="163"/>
                                          </p:stCondLst>
                                        </p:cTn>
                                        <p:tgtEl>
                                          <p:spTgt spid="18"/>
                                        </p:tgtEl>
                                        <p:attrNameLst>
                                          <p:attrName>ppt_y</p:attrName>
                                        </p:attrNameLst>
                                      </p:cBhvr>
                                      <p:tavLst>
                                        <p:tav tm="0" fmla="#ppt_y-sin(pi*$)/9">
                                          <p:val>
                                            <p:fltVal val="0"/>
                                          </p:val>
                                        </p:tav>
                                        <p:tav tm="100000">
                                          <p:val>
                                            <p:fltVal val="1"/>
                                          </p:val>
                                        </p:tav>
                                      </p:tavLst>
                                    </p:anim>
                                    <p:anim calcmode="lin" valueType="num">
                                      <p:cBhvr>
                                        <p:cTn id="27" dur="2" tmFilter="0, 0; 0.125,0.2665; 0.25,0.4; 0.375,0.465; 0.5,0.5;  0.625,0.535; 0.75,0.6; 0.875,0.7335; 1,1">
                                          <p:stCondLst>
                                            <p:cond delay="325"/>
                                          </p:stCondLst>
                                        </p:cTn>
                                        <p:tgtEl>
                                          <p:spTgt spid="18"/>
                                        </p:tgtEl>
                                        <p:attrNameLst>
                                          <p:attrName>ppt_y</p:attrName>
                                        </p:attrNameLst>
                                      </p:cBhvr>
                                      <p:tavLst>
                                        <p:tav tm="0" fmla="#ppt_y-sin(pi*$)/27">
                                          <p:val>
                                            <p:fltVal val="0"/>
                                          </p:val>
                                        </p:tav>
                                        <p:tav tm="100000">
                                          <p:val>
                                            <p:fltVal val="1"/>
                                          </p:val>
                                        </p:tav>
                                      </p:tavLst>
                                    </p:anim>
                                    <p:anim calcmode="lin" valueType="num">
                                      <p:cBhvr>
                                        <p:cTn id="28" dur="1" tmFilter="0, 0; 0.125,0.2665; 0.25,0.4; 0.375,0.465; 0.5,0.5;  0.625,0.535; 0.75,0.6; 0.875,0.7335; 1,1">
                                          <p:stCondLst>
                                            <p:cond delay="499"/>
                                          </p:stCondLst>
                                        </p:cTn>
                                        <p:tgtEl>
                                          <p:spTgt spid="18"/>
                                        </p:tgtEl>
                                        <p:attrNameLst>
                                          <p:attrName>ppt_y</p:attrName>
                                        </p:attrNameLst>
                                      </p:cBhvr>
                                      <p:tavLst>
                                        <p:tav tm="0" fmla="#ppt_y-sin(pi*$)/81">
                                          <p:val>
                                            <p:fltVal val="0"/>
                                          </p:val>
                                        </p:tav>
                                        <p:tav tm="100000">
                                          <p:val>
                                            <p:fltVal val="1"/>
                                          </p:val>
                                        </p:tav>
                                      </p:tavLst>
                                    </p:anim>
                                    <p:animScale>
                                      <p:cBhvr>
                                        <p:cTn id="29" dur="1">
                                          <p:stCondLst>
                                            <p:cond delay="160"/>
                                          </p:stCondLst>
                                        </p:cTn>
                                        <p:tgtEl>
                                          <p:spTgt spid="18"/>
                                        </p:tgtEl>
                                      </p:cBhvr>
                                      <p:to x="100000" y="60000"/>
                                    </p:animScale>
                                    <p:animScale>
                                      <p:cBhvr>
                                        <p:cTn id="30" dur="1" decel="50000">
                                          <p:stCondLst>
                                            <p:cond delay="166"/>
                                          </p:stCondLst>
                                        </p:cTn>
                                        <p:tgtEl>
                                          <p:spTgt spid="18"/>
                                        </p:tgtEl>
                                      </p:cBhvr>
                                      <p:to x="100000" y="100000"/>
                                    </p:animScale>
                                    <p:animScale>
                                      <p:cBhvr>
                                        <p:cTn id="31" dur="1">
                                          <p:stCondLst>
                                            <p:cond delay="323"/>
                                          </p:stCondLst>
                                        </p:cTn>
                                        <p:tgtEl>
                                          <p:spTgt spid="18"/>
                                        </p:tgtEl>
                                      </p:cBhvr>
                                      <p:to x="100000" y="80000"/>
                                    </p:animScale>
                                    <p:animScale>
                                      <p:cBhvr>
                                        <p:cTn id="32" dur="1" decel="50000">
                                          <p:stCondLst>
                                            <p:cond delay="329"/>
                                          </p:stCondLst>
                                        </p:cTn>
                                        <p:tgtEl>
                                          <p:spTgt spid="18"/>
                                        </p:tgtEl>
                                      </p:cBhvr>
                                      <p:to x="100000" y="100000"/>
                                    </p:animScale>
                                    <p:animScale>
                                      <p:cBhvr>
                                        <p:cTn id="33" dur="1">
                                          <p:stCondLst>
                                            <p:cond delay="499"/>
                                          </p:stCondLst>
                                        </p:cTn>
                                        <p:tgtEl>
                                          <p:spTgt spid="18"/>
                                        </p:tgtEl>
                                      </p:cBhvr>
                                      <p:to x="100000" y="90000"/>
                                    </p:animScale>
                                    <p:animScale>
                                      <p:cBhvr>
                                        <p:cTn id="34" dur="1" decel="50000">
                                          <p:stCondLst>
                                            <p:cond delay="499"/>
                                          </p:stCondLst>
                                        </p:cTn>
                                        <p:tgtEl>
                                          <p:spTgt spid="18"/>
                                        </p:tgtEl>
                                      </p:cBhvr>
                                      <p:to x="100000" y="100000"/>
                                    </p:animScale>
                                    <p:animScale>
                                      <p:cBhvr>
                                        <p:cTn id="35" dur="1">
                                          <p:stCondLst>
                                            <p:cond delay="499"/>
                                          </p:stCondLst>
                                        </p:cTn>
                                        <p:tgtEl>
                                          <p:spTgt spid="18"/>
                                        </p:tgtEl>
                                      </p:cBhvr>
                                      <p:to x="100000" y="95000"/>
                                    </p:animScale>
                                    <p:animScale>
                                      <p:cBhvr>
                                        <p:cTn id="36" dur="1" decel="50000">
                                          <p:stCondLst>
                                            <p:cond delay="499"/>
                                          </p:stCondLst>
                                        </p:cTn>
                                        <p:tgtEl>
                                          <p:spTgt spid="18"/>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0996 - science fiction gun.wav"/>
                                        </p:tgtEl>
                                      </p:cMediaNode>
                                    </p:audio>
                                  </p:subTnLst>
                                </p:cTn>
                              </p:par>
                            </p:childTnLst>
                          </p:cTn>
                        </p:par>
                      </p:childTnLst>
                    </p:cTn>
                  </p:par>
                  <p:par>
                    <p:cTn id="37" fill="hold">
                      <p:stCondLst>
                        <p:cond delay="indefinite"/>
                      </p:stCondLst>
                      <p:childTnLst>
                        <p:par>
                          <p:cTn id="38" fill="hold">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 calcmode="lin" valueType="num">
                                      <p:cBhvr>
                                        <p:cTn id="41"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19">
                                            <p:txEl>
                                              <p:pRg st="0" end="0"/>
                                            </p:txEl>
                                          </p:spTgt>
                                        </p:tgtEl>
                                        <p:attrNameLst>
                                          <p:attrName>ppt_x</p:attrName>
                                        </p:attrNameLst>
                                      </p:cBhvr>
                                      <p:tavLst>
                                        <p:tav tm="0">
                                          <p:val>
                                            <p:fltVal val="0.5"/>
                                          </p:val>
                                        </p:tav>
                                        <p:tav tm="100000">
                                          <p:val>
                                            <p:strVal val="#ppt_x"/>
                                          </p:val>
                                        </p:tav>
                                      </p:tavLst>
                                    </p:anim>
                                    <p:anim calcmode="lin" valueType="num">
                                      <p:cBhvr>
                                        <p:cTn id="44" dur="500" fill="hold"/>
                                        <p:tgtEl>
                                          <p:spTgt spid="19">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714480" y="476672"/>
            <a:ext cx="6961976"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1979712" y="873086"/>
            <a:ext cx="6398573"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4) </a:t>
            </a:r>
            <a:r>
              <a:rPr lang="ar-EG" sz="4800" b="1" dirty="0">
                <a:ln>
                  <a:solidFill>
                    <a:srgbClr val="C00000"/>
                  </a:solidFill>
                </a:ln>
                <a:solidFill>
                  <a:srgbClr val="990099"/>
                </a:solidFill>
              </a:rPr>
              <a:t>الشعر الغنائي الوجداني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145942" y="2644457"/>
            <a:ext cx="7170474" cy="2800767"/>
          </a:xfrm>
          <a:prstGeom prst="rect">
            <a:avLst/>
          </a:prstGeom>
          <a:noFill/>
        </p:spPr>
        <p:txBody>
          <a:bodyPr wrap="square" rtlCol="1">
            <a:spAutoFit/>
          </a:bodyPr>
          <a:lstStyle/>
          <a:p>
            <a:pPr algn="ctr"/>
            <a:r>
              <a:rPr lang="ar-EG" sz="4400" b="1" dirty="0"/>
              <a:t>فالشعر التعليمي ليس إلا نظماً فقط، والشعر الملحمي والتمثيلي يعتمدان الإطالة إلى الحدِّ الذي يجعلهما غير مقبولين في الذائقة العربية.</a:t>
            </a:r>
            <a:endParaRPr lang="en-US" sz="4400" dirty="0"/>
          </a:p>
        </p:txBody>
      </p:sp>
    </p:spTree>
    <p:extLst>
      <p:ext uri="{BB962C8B-B14F-4D97-AF65-F5344CB8AC3E}">
        <p14:creationId xmlns:p14="http://schemas.microsoft.com/office/powerpoint/2010/main" xmlns="" val="4088370867"/>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714480" y="476672"/>
            <a:ext cx="6961976"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1979712" y="873086"/>
            <a:ext cx="6398573"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4) </a:t>
            </a:r>
            <a:r>
              <a:rPr lang="ar-EG" sz="4800" b="1" dirty="0">
                <a:ln>
                  <a:solidFill>
                    <a:srgbClr val="C00000"/>
                  </a:solidFill>
                </a:ln>
                <a:solidFill>
                  <a:srgbClr val="990099"/>
                </a:solidFill>
              </a:rPr>
              <a:t>الشعر الغنائي الوجداني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145942" y="2276872"/>
            <a:ext cx="7170474" cy="4154984"/>
          </a:xfrm>
          <a:prstGeom prst="rect">
            <a:avLst/>
          </a:prstGeom>
          <a:noFill/>
        </p:spPr>
        <p:txBody>
          <a:bodyPr wrap="square" rtlCol="1">
            <a:spAutoFit/>
          </a:bodyPr>
          <a:lstStyle/>
          <a:p>
            <a:pPr algn="ctr"/>
            <a:r>
              <a:rPr lang="ar-EG" sz="4400" b="1" dirty="0"/>
              <a:t>والشعر العربي قادر على وصف أدق الأحوال النفسية للشاعر الذي يخلص في إبداعه وتهذيبه والعناية بشأنه، فيقدم لنا نصًّا أدبياًّ مؤثراً، نجده في كثير من الأحيان يعبر بصدق وجلاء عما نريد التعبير عنه.</a:t>
            </a:r>
            <a:endParaRPr lang="en-US" sz="4400" dirty="0"/>
          </a:p>
        </p:txBody>
      </p:sp>
    </p:spTree>
    <p:extLst>
      <p:ext uri="{BB962C8B-B14F-4D97-AF65-F5344CB8AC3E}">
        <p14:creationId xmlns:p14="http://schemas.microsoft.com/office/powerpoint/2010/main" xmlns="" val="1435090520"/>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714480" y="476672"/>
            <a:ext cx="6961976"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1979712" y="873086"/>
            <a:ext cx="6398573"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4) </a:t>
            </a:r>
            <a:r>
              <a:rPr lang="ar-EG" sz="4800" b="1" dirty="0">
                <a:ln>
                  <a:solidFill>
                    <a:srgbClr val="C00000"/>
                  </a:solidFill>
                </a:ln>
                <a:solidFill>
                  <a:srgbClr val="990099"/>
                </a:solidFill>
              </a:rPr>
              <a:t>الشعر الغنائي الوجداني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145942" y="2276872"/>
            <a:ext cx="7170474" cy="4154984"/>
          </a:xfrm>
          <a:prstGeom prst="rect">
            <a:avLst/>
          </a:prstGeom>
          <a:noFill/>
        </p:spPr>
        <p:txBody>
          <a:bodyPr wrap="square" rtlCol="1">
            <a:spAutoFit/>
          </a:bodyPr>
          <a:lstStyle/>
          <a:p>
            <a:pPr algn="ctr"/>
            <a:r>
              <a:rPr lang="ar-EG" sz="4400" b="1" dirty="0"/>
              <a:t>وقد برع كبار الشعراء العرب في الوصول إلى المستوى التأثيري الرائع، فظفرنا بتراث شعري خصب من النماذج الشعرية الفذّة، التي تشهد بما بلغه الشعر العربي من عظمة، وروعة، وتأثير.</a:t>
            </a:r>
            <a:endParaRPr lang="en-US" sz="4400" dirty="0"/>
          </a:p>
        </p:txBody>
      </p:sp>
    </p:spTree>
    <p:extLst>
      <p:ext uri="{BB962C8B-B14F-4D97-AF65-F5344CB8AC3E}">
        <p14:creationId xmlns:p14="http://schemas.microsoft.com/office/powerpoint/2010/main" xmlns="" val="412786446"/>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714480" y="476672"/>
            <a:ext cx="6961976"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1979712" y="873086"/>
            <a:ext cx="6398573"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4) </a:t>
            </a:r>
            <a:r>
              <a:rPr lang="ar-EG" sz="4800" b="1" dirty="0">
                <a:ln>
                  <a:solidFill>
                    <a:srgbClr val="C00000"/>
                  </a:solidFill>
                </a:ln>
                <a:solidFill>
                  <a:srgbClr val="990099"/>
                </a:solidFill>
              </a:rPr>
              <a:t>الشعر الغنائي الوجداني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289958" y="2399397"/>
            <a:ext cx="6882442" cy="3477875"/>
          </a:xfrm>
          <a:prstGeom prst="rect">
            <a:avLst/>
          </a:prstGeom>
          <a:noFill/>
        </p:spPr>
        <p:txBody>
          <a:bodyPr wrap="square" rtlCol="1">
            <a:spAutoFit/>
          </a:bodyPr>
          <a:lstStyle/>
          <a:p>
            <a:pPr algn="ctr"/>
            <a:r>
              <a:rPr lang="ar-EG" sz="4400" b="1" dirty="0"/>
              <a:t>وقد مرّ بنا في مادة الأدب العربي ألوان متعددة من الشعر العربي، ونماذج رائعة للشعر الوجداني في أغراضه المختلفة، مثل: المديح، والفخر، والرثاء، والغزل، </a:t>
            </a:r>
            <a:endParaRPr lang="en-US" sz="4400" dirty="0"/>
          </a:p>
        </p:txBody>
      </p:sp>
    </p:spTree>
    <p:extLst>
      <p:ext uri="{BB962C8B-B14F-4D97-AF65-F5344CB8AC3E}">
        <p14:creationId xmlns:p14="http://schemas.microsoft.com/office/powerpoint/2010/main" xmlns="" val="3930704260"/>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714480" y="476672"/>
            <a:ext cx="6961976"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1979712" y="873086"/>
            <a:ext cx="6398573"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4) </a:t>
            </a:r>
            <a:r>
              <a:rPr lang="ar-EG" sz="4800" b="1" dirty="0">
                <a:ln>
                  <a:solidFill>
                    <a:srgbClr val="C00000"/>
                  </a:solidFill>
                </a:ln>
                <a:solidFill>
                  <a:srgbClr val="990099"/>
                </a:solidFill>
              </a:rPr>
              <a:t>الشعر الغنائي الوجداني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289958" y="2399397"/>
            <a:ext cx="6882442" cy="3477875"/>
          </a:xfrm>
          <a:prstGeom prst="rect">
            <a:avLst/>
          </a:prstGeom>
          <a:noFill/>
        </p:spPr>
        <p:txBody>
          <a:bodyPr wrap="square" rtlCol="1">
            <a:spAutoFit/>
          </a:bodyPr>
          <a:lstStyle/>
          <a:p>
            <a:pPr algn="ctr"/>
            <a:r>
              <a:rPr lang="ar-EG" sz="4400" b="1" dirty="0"/>
              <a:t>والوصف إلى غيرها من أغراض الشعر التي صورت الشاعر العربي أصدق تصوير في: فرحه، وحزنه، وحبه، وغضبه، وتعبيره عن مشاعره التي يشعر بها نحو الحياة والناس.</a:t>
            </a:r>
            <a:endParaRPr lang="en-US" sz="4400" dirty="0"/>
          </a:p>
        </p:txBody>
      </p:sp>
    </p:spTree>
    <p:extLst>
      <p:ext uri="{BB962C8B-B14F-4D97-AF65-F5344CB8AC3E}">
        <p14:creationId xmlns:p14="http://schemas.microsoft.com/office/powerpoint/2010/main" xmlns="" val="4111288429"/>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16632"/>
            <a:ext cx="9072563" cy="6741368"/>
            <a:chOff x="0" y="357166"/>
            <a:chExt cx="9072562" cy="6143668"/>
          </a:xfrm>
        </p:grpSpPr>
        <p:sp>
          <p:nvSpPr>
            <p:cNvPr id="3" name="Rounded Rectangle 2"/>
            <p:cNvSpPr/>
            <p:nvPr/>
          </p:nvSpPr>
          <p:spPr>
            <a:xfrm>
              <a:off x="0" y="357166"/>
              <a:ext cx="6858016" cy="6143668"/>
            </a:xfrm>
            <a:prstGeom prst="roundRect">
              <a:avLst>
                <a:gd name="adj" fmla="val 13010"/>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w="57150">
              <a:solidFill>
                <a:schemeClr val="tx1">
                  <a:lumMod val="50000"/>
                  <a:lumOff val="5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sp>
          <p:nvSpPr>
            <p:cNvPr id="4" name="Rectangle 3"/>
            <p:cNvSpPr/>
            <p:nvPr/>
          </p:nvSpPr>
          <p:spPr>
            <a:xfrm>
              <a:off x="1714480" y="471003"/>
              <a:ext cx="7358082" cy="5857916"/>
            </a:xfrm>
            <a:prstGeom prst="rect">
              <a:avLst/>
            </a:prstGeom>
            <a:gradFill flip="none" rotWithShape="1">
              <a:gsLst>
                <a:gs pos="0">
                  <a:srgbClr val="000066"/>
                </a:gs>
                <a:gs pos="50000">
                  <a:schemeClr val="bg1"/>
                </a:gs>
                <a:gs pos="100000">
                  <a:srgbClr val="CC0000">
                    <a:shade val="100000"/>
                    <a:satMod val="115000"/>
                  </a:srgbClr>
                </a:gs>
              </a:gsLst>
              <a:lin ang="8100000" scaled="1"/>
              <a:tileRect/>
            </a:gradFill>
            <a:ln>
              <a:solidFill>
                <a:schemeClr val="bg1">
                  <a:lumMod val="9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dirty="0">
                <a:latin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619661"/>
              <a:ext cx="8480640" cy="5512387"/>
            </a:xfrm>
            <a:prstGeom prst="rect">
              <a:avLst/>
            </a:prstGeom>
            <a:noFill/>
            <a:ln w="57150">
              <a:solidFill>
                <a:schemeClr val="bg1">
                  <a:lumMod val="75000"/>
                </a:schemeClr>
              </a:solidFill>
              <a:miter lim="800000"/>
              <a:headEnd/>
              <a:tailEnd/>
            </a:ln>
            <a:effectLst/>
            <a:scene3d>
              <a:camera prst="orthographicFront">
                <a:rot lat="0" lon="0" rev="0"/>
              </a:camera>
              <a:lightRig rig="glow" dir="t">
                <a:rot lat="0" lon="0" rev="14100000"/>
              </a:lightRig>
            </a:scene3d>
            <a:sp3d prstMaterial="softEdge">
              <a:bevelT w="127000" prst="artDeco"/>
            </a:sp3d>
          </p:spPr>
        </p:pic>
      </p:grpSp>
      <p:grpSp>
        <p:nvGrpSpPr>
          <p:cNvPr id="6" name="Group 5"/>
          <p:cNvGrpSpPr/>
          <p:nvPr/>
        </p:nvGrpSpPr>
        <p:grpSpPr>
          <a:xfrm>
            <a:off x="1714480" y="476672"/>
            <a:ext cx="6961976" cy="1571636"/>
            <a:chOff x="3428992" y="5000636"/>
            <a:chExt cx="4286280" cy="1571636"/>
          </a:xfrm>
          <a:scene3d>
            <a:camera prst="orthographicFront">
              <a:rot lat="0" lon="0" rev="0"/>
            </a:camera>
            <a:lightRig rig="glow" dir="t">
              <a:rot lat="0" lon="0" rev="14100000"/>
            </a:lightRig>
          </a:scene3d>
        </p:grpSpPr>
        <p:sp>
          <p:nvSpPr>
            <p:cNvPr id="7" name="Pentagon 6"/>
            <p:cNvSpPr/>
            <p:nvPr/>
          </p:nvSpPr>
          <p:spPr>
            <a:xfrm>
              <a:off x="3428992" y="5000636"/>
              <a:ext cx="4286280" cy="1571636"/>
            </a:xfrm>
            <a:prstGeom prst="homePlate">
              <a:avLst/>
            </a:prstGeom>
            <a:gradFill flip="none" rotWithShape="1">
              <a:gsLst>
                <a:gs pos="0">
                  <a:srgbClr val="CC3399">
                    <a:tint val="66000"/>
                    <a:satMod val="160000"/>
                  </a:srgbClr>
                </a:gs>
                <a:gs pos="50000">
                  <a:srgbClr val="CC3399">
                    <a:tint val="44500"/>
                    <a:satMod val="160000"/>
                  </a:srgbClr>
                </a:gs>
                <a:gs pos="100000">
                  <a:srgbClr val="CC3399">
                    <a:tint val="23500"/>
                    <a:satMod val="160000"/>
                  </a:srgb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3428992" y="5143512"/>
              <a:ext cx="4214842" cy="1285884"/>
            </a:xfrm>
            <a:prstGeom prst="flowChartTerminator">
              <a:avLst/>
            </a:prstGeom>
            <a:solidFill>
              <a:schemeClr val="bg1"/>
            </a:solidFill>
            <a:ln>
              <a:solidFill>
                <a:srgbClr val="FF0066"/>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TextBox 8"/>
          <p:cNvSpPr txBox="1"/>
          <p:nvPr/>
        </p:nvSpPr>
        <p:spPr>
          <a:xfrm>
            <a:off x="1979712" y="873086"/>
            <a:ext cx="6398573" cy="830997"/>
          </a:xfrm>
          <a:prstGeom prst="rect">
            <a:avLst/>
          </a:prstGeom>
          <a:noFill/>
        </p:spPr>
        <p:txBody>
          <a:bodyPr wrap="square" rtlCol="1">
            <a:spAutoFit/>
          </a:bodyPr>
          <a:lstStyle/>
          <a:p>
            <a:pPr algn="ctr"/>
            <a:r>
              <a:rPr lang="ar-EG" sz="4800" b="1" dirty="0" smtClean="0">
                <a:ln>
                  <a:solidFill>
                    <a:srgbClr val="C00000"/>
                  </a:solidFill>
                </a:ln>
                <a:solidFill>
                  <a:srgbClr val="990099"/>
                </a:solidFill>
              </a:rPr>
              <a:t>4) </a:t>
            </a:r>
            <a:r>
              <a:rPr lang="ar-EG" sz="4800" b="1" dirty="0">
                <a:ln>
                  <a:solidFill>
                    <a:srgbClr val="C00000"/>
                  </a:solidFill>
                </a:ln>
                <a:solidFill>
                  <a:srgbClr val="990099"/>
                </a:solidFill>
              </a:rPr>
              <a:t>الشعر الغنائي الوجداني</a:t>
            </a:r>
            <a:r>
              <a:rPr lang="ar-EG" sz="4800" b="1" dirty="0" smtClean="0">
                <a:ln>
                  <a:solidFill>
                    <a:srgbClr val="C00000"/>
                  </a:solidFill>
                </a:ln>
                <a:solidFill>
                  <a:srgbClr val="990099"/>
                </a:solidFill>
              </a:rPr>
              <a:t>:</a:t>
            </a:r>
            <a:endParaRPr lang="en-US" sz="4800" dirty="0">
              <a:ln>
                <a:solidFill>
                  <a:srgbClr val="C00000"/>
                </a:solidFill>
              </a:ln>
              <a:solidFill>
                <a:srgbClr val="990099"/>
              </a:solidFill>
            </a:endParaRPr>
          </a:p>
        </p:txBody>
      </p:sp>
      <p:sp>
        <p:nvSpPr>
          <p:cNvPr id="10" name="TextBox 9"/>
          <p:cNvSpPr txBox="1"/>
          <p:nvPr/>
        </p:nvSpPr>
        <p:spPr>
          <a:xfrm>
            <a:off x="1289958" y="2399397"/>
            <a:ext cx="6882442" cy="3477875"/>
          </a:xfrm>
          <a:prstGeom prst="rect">
            <a:avLst/>
          </a:prstGeom>
          <a:noFill/>
        </p:spPr>
        <p:txBody>
          <a:bodyPr wrap="square" rtlCol="1">
            <a:spAutoFit/>
          </a:bodyPr>
          <a:lstStyle/>
          <a:p>
            <a:pPr algn="ctr"/>
            <a:r>
              <a:rPr lang="ar-EG" sz="4400" b="1" dirty="0"/>
              <a:t>وسوف ندرس عناصر هذا الشعر، والمقاييس النقدية لكل عنصر من عناصره، ونقف على الجوانب المختلفة التي يتناولها النقد الأدبي عند دراسته الشعر العربي.</a:t>
            </a:r>
            <a:endParaRPr lang="en-US" sz="4400" dirty="0"/>
          </a:p>
        </p:txBody>
      </p:sp>
    </p:spTree>
    <p:extLst>
      <p:ext uri="{BB962C8B-B14F-4D97-AF65-F5344CB8AC3E}">
        <p14:creationId xmlns:p14="http://schemas.microsoft.com/office/powerpoint/2010/main" xmlns="" val="3147596479"/>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613 - high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699792" y="481562"/>
            <a:ext cx="3816424" cy="1656184"/>
          </a:xfrm>
          <a:prstGeom prst="downArrowCallout">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أنواع الشعر</a:t>
            </a:r>
            <a:endParaRPr lang="ar-EG" sz="6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6"/>
          <p:cNvGrpSpPr/>
          <p:nvPr/>
        </p:nvGrpSpPr>
        <p:grpSpPr>
          <a:xfrm>
            <a:off x="467544" y="2132856"/>
            <a:ext cx="8280920" cy="936105"/>
            <a:chOff x="467544" y="2132856"/>
            <a:chExt cx="8280920" cy="936105"/>
          </a:xfrm>
        </p:grpSpPr>
        <p:sp>
          <p:nvSpPr>
            <p:cNvPr id="3" name="Right Bracket 2"/>
            <p:cNvSpPr/>
            <p:nvPr/>
          </p:nvSpPr>
          <p:spPr>
            <a:xfrm rot="16200000">
              <a:off x="4139952" y="-1539552"/>
              <a:ext cx="936104" cy="8280920"/>
            </a:xfrm>
            <a:prstGeom prst="righ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cxnSp>
          <p:nvCxnSpPr>
            <p:cNvPr id="5" name="Straight Connector 4"/>
            <p:cNvCxnSpPr/>
            <p:nvPr/>
          </p:nvCxnSpPr>
          <p:spPr>
            <a:xfrm>
              <a:off x="5868144" y="2137746"/>
              <a:ext cx="0" cy="9312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31840" y="2132856"/>
              <a:ext cx="0" cy="9312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948264" y="3284984"/>
            <a:ext cx="2123728" cy="2160240"/>
            <a:chOff x="6948264" y="3284984"/>
            <a:chExt cx="2123728" cy="2160240"/>
          </a:xfrm>
        </p:grpSpPr>
        <p:sp>
          <p:nvSpPr>
            <p:cNvPr id="9" name="Rounded Rectangle 8"/>
            <p:cNvSpPr/>
            <p:nvPr/>
          </p:nvSpPr>
          <p:spPr>
            <a:xfrm>
              <a:off x="6948264" y="3284984"/>
              <a:ext cx="2123728" cy="2160240"/>
            </a:xfrm>
            <a:prstGeom prst="round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7164288" y="3740839"/>
              <a:ext cx="1803850" cy="1200329"/>
            </a:xfrm>
            <a:prstGeom prst="rect">
              <a:avLst/>
            </a:prstGeom>
          </p:spPr>
          <p:txBody>
            <a:bodyPr wrap="square">
              <a:spAutoFit/>
            </a:bodyPr>
            <a:lstStyle/>
            <a:p>
              <a:pPr algn="ctr"/>
              <a:r>
                <a:rPr lang="ar-EG" sz="3600" b="1" dirty="0">
                  <a:solidFill>
                    <a:srgbClr val="FFFF00"/>
                  </a:solidFill>
                </a:rPr>
                <a:t>الشعر التعليمي</a:t>
              </a:r>
              <a:endParaRPr lang="ar-EG" sz="3600" dirty="0">
                <a:solidFill>
                  <a:srgbClr val="FFFF00"/>
                </a:solidFill>
              </a:endParaRPr>
            </a:p>
          </p:txBody>
        </p:sp>
      </p:grpSp>
      <p:grpSp>
        <p:nvGrpSpPr>
          <p:cNvPr id="11" name="Group 10"/>
          <p:cNvGrpSpPr/>
          <p:nvPr/>
        </p:nvGrpSpPr>
        <p:grpSpPr>
          <a:xfrm>
            <a:off x="4608512" y="3284984"/>
            <a:ext cx="2123728" cy="2160240"/>
            <a:chOff x="6948264" y="3284984"/>
            <a:chExt cx="2123728" cy="2160240"/>
          </a:xfrm>
        </p:grpSpPr>
        <p:sp>
          <p:nvSpPr>
            <p:cNvPr id="12" name="Rounded Rectangle 11"/>
            <p:cNvSpPr/>
            <p:nvPr/>
          </p:nvSpPr>
          <p:spPr>
            <a:xfrm>
              <a:off x="6948264" y="3284984"/>
              <a:ext cx="2123728" cy="2160240"/>
            </a:xfrm>
            <a:prstGeom prst="round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7092280" y="3501008"/>
              <a:ext cx="1803850" cy="1754326"/>
            </a:xfrm>
            <a:prstGeom prst="rect">
              <a:avLst/>
            </a:prstGeom>
          </p:spPr>
          <p:txBody>
            <a:bodyPr wrap="square">
              <a:spAutoFit/>
            </a:bodyPr>
            <a:lstStyle/>
            <a:p>
              <a:pPr algn="ctr"/>
              <a:r>
                <a:rPr lang="ar-EG" sz="3600" b="1" dirty="0" smtClean="0">
                  <a:solidFill>
                    <a:srgbClr val="FFFF00"/>
                  </a:solidFill>
                </a:rPr>
                <a:t>الشعر القصصي (الملحمي)</a:t>
              </a:r>
              <a:endParaRPr lang="ar-EG" sz="3600" dirty="0">
                <a:solidFill>
                  <a:srgbClr val="FFFF00"/>
                </a:solidFill>
              </a:endParaRPr>
            </a:p>
          </p:txBody>
        </p:sp>
      </p:grpSp>
      <p:grpSp>
        <p:nvGrpSpPr>
          <p:cNvPr id="15" name="Group 14"/>
          <p:cNvGrpSpPr/>
          <p:nvPr/>
        </p:nvGrpSpPr>
        <p:grpSpPr>
          <a:xfrm>
            <a:off x="2267744" y="3284984"/>
            <a:ext cx="2123728" cy="2160240"/>
            <a:chOff x="6948264" y="3284984"/>
            <a:chExt cx="2123728" cy="2160240"/>
          </a:xfrm>
        </p:grpSpPr>
        <p:sp>
          <p:nvSpPr>
            <p:cNvPr id="16" name="Rounded Rectangle 15"/>
            <p:cNvSpPr/>
            <p:nvPr/>
          </p:nvSpPr>
          <p:spPr>
            <a:xfrm>
              <a:off x="6948264" y="3284984"/>
              <a:ext cx="2123728" cy="2160240"/>
            </a:xfrm>
            <a:prstGeom prst="round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7092280" y="3740839"/>
              <a:ext cx="1803850" cy="1200329"/>
            </a:xfrm>
            <a:prstGeom prst="rect">
              <a:avLst/>
            </a:prstGeom>
          </p:spPr>
          <p:txBody>
            <a:bodyPr wrap="square">
              <a:spAutoFit/>
            </a:bodyPr>
            <a:lstStyle/>
            <a:p>
              <a:pPr algn="ctr"/>
              <a:r>
                <a:rPr lang="ar-EG" sz="3600" b="1" dirty="0" smtClean="0">
                  <a:solidFill>
                    <a:srgbClr val="FFFF00"/>
                  </a:solidFill>
                </a:rPr>
                <a:t> الشعر التمثيلي</a:t>
              </a:r>
              <a:endParaRPr lang="ar-EG" sz="3600" dirty="0">
                <a:solidFill>
                  <a:srgbClr val="FFFF00"/>
                </a:solidFill>
              </a:endParaRPr>
            </a:p>
          </p:txBody>
        </p:sp>
      </p:grpSp>
      <p:grpSp>
        <p:nvGrpSpPr>
          <p:cNvPr id="19" name="Group 18"/>
          <p:cNvGrpSpPr/>
          <p:nvPr/>
        </p:nvGrpSpPr>
        <p:grpSpPr>
          <a:xfrm>
            <a:off x="35496" y="3284984"/>
            <a:ext cx="2123728" cy="2160240"/>
            <a:chOff x="6948264" y="3284984"/>
            <a:chExt cx="2123728" cy="2160240"/>
          </a:xfrm>
        </p:grpSpPr>
        <p:sp>
          <p:nvSpPr>
            <p:cNvPr id="20" name="Rounded Rectangle 19"/>
            <p:cNvSpPr/>
            <p:nvPr/>
          </p:nvSpPr>
          <p:spPr>
            <a:xfrm>
              <a:off x="6948264" y="3284984"/>
              <a:ext cx="2123728" cy="2160240"/>
            </a:xfrm>
            <a:prstGeom prst="roundRect">
              <a:avLst/>
            </a:prstGeom>
            <a:gradFill flip="none" rotWithShape="1">
              <a:gsLst>
                <a:gs pos="0">
                  <a:srgbClr val="0000CC">
                    <a:shade val="30000"/>
                    <a:satMod val="115000"/>
                  </a:srgbClr>
                </a:gs>
                <a:gs pos="50000">
                  <a:srgbClr val="0000CC">
                    <a:shade val="67500"/>
                    <a:satMod val="115000"/>
                  </a:srgbClr>
                </a:gs>
                <a:gs pos="100000">
                  <a:srgbClr val="0000CC">
                    <a:shade val="100000"/>
                    <a:satMod val="115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1" name="Rectangle 20"/>
            <p:cNvSpPr/>
            <p:nvPr/>
          </p:nvSpPr>
          <p:spPr>
            <a:xfrm>
              <a:off x="7092280" y="3546882"/>
              <a:ext cx="1803850" cy="1754326"/>
            </a:xfrm>
            <a:prstGeom prst="rect">
              <a:avLst/>
            </a:prstGeom>
          </p:spPr>
          <p:txBody>
            <a:bodyPr wrap="square">
              <a:spAutoFit/>
            </a:bodyPr>
            <a:lstStyle/>
            <a:p>
              <a:pPr algn="ctr"/>
              <a:r>
                <a:rPr lang="ar-EG" sz="3600" b="1" dirty="0" smtClean="0">
                  <a:solidFill>
                    <a:srgbClr val="FFFF00"/>
                  </a:solidFill>
                </a:rPr>
                <a:t>الشعر الغنائي الوجداني</a:t>
              </a:r>
              <a:endParaRPr lang="ar-EG" sz="3600" dirty="0">
                <a:solidFill>
                  <a:srgbClr val="FFFF00"/>
                </a:solidFill>
              </a:endParaRPr>
            </a:p>
          </p:txBody>
        </p:sp>
      </p:grpSp>
    </p:spTree>
    <p:extLst>
      <p:ext uri="{BB962C8B-B14F-4D97-AF65-F5344CB8AC3E}">
        <p14:creationId xmlns:p14="http://schemas.microsoft.com/office/powerpoint/2010/main" xmlns="" val="4189531399"/>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uction.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4" name="Chutigna.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4" name="Chutigna.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4" name="Chutigna.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subTnLst>
                                    <p:audio>
                                      <p:cMediaNode>
                                        <p:cTn display="0" masterRel="sameClick">
                                          <p:stCondLst>
                                            <p:cond evt="begin" delay="0">
                                              <p:tn val="28"/>
                                            </p:cond>
                                          </p:stCondLst>
                                          <p:endCondLst>
                                            <p:cond evt="onStopAudio" delay="0">
                                              <p:tgtEl>
                                                <p:sldTgt/>
                                              </p:tgtEl>
                                            </p:cond>
                                          </p:endCondLst>
                                        </p:cTn>
                                        <p:tgtEl>
                                          <p:sndTgt r:embed="rId4" name="Chutign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27584" y="1340768"/>
            <a:ext cx="7560840" cy="4032448"/>
            <a:chOff x="827584" y="1340768"/>
            <a:chExt cx="7560840" cy="4032448"/>
          </a:xfrm>
        </p:grpSpPr>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04248" y="3933056"/>
              <a:ext cx="952500" cy="762000"/>
            </a:xfrm>
            <a:prstGeom prst="rect">
              <a:avLst/>
            </a:prstGeom>
          </p:spPr>
        </p:pic>
        <p:grpSp>
          <p:nvGrpSpPr>
            <p:cNvPr id="4" name="Group 3"/>
            <p:cNvGrpSpPr/>
            <p:nvPr/>
          </p:nvGrpSpPr>
          <p:grpSpPr>
            <a:xfrm>
              <a:off x="827584" y="1340768"/>
              <a:ext cx="7560840" cy="4032448"/>
              <a:chOff x="2195736" y="1628800"/>
              <a:chExt cx="5832648" cy="3240360"/>
            </a:xfrm>
            <a:scene3d>
              <a:camera prst="orthographicFront">
                <a:rot lat="0" lon="0" rev="0"/>
              </a:camera>
              <a:lightRig rig="glow" dir="t">
                <a:rot lat="0" lon="0" rev="14100000"/>
              </a:lightRig>
            </a:scene3d>
          </p:grpSpPr>
          <p:sp>
            <p:nvSpPr>
              <p:cNvPr id="6" name="Oval 5"/>
              <p:cNvSpPr/>
              <p:nvPr/>
            </p:nvSpPr>
            <p:spPr>
              <a:xfrm>
                <a:off x="2195736" y="3140968"/>
                <a:ext cx="3368617" cy="1728192"/>
              </a:xfrm>
              <a:prstGeom prst="ellipse">
                <a:avLst/>
              </a:prstGeom>
              <a:solidFill>
                <a:srgbClr val="FFCC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Oval 6"/>
              <p:cNvSpPr/>
              <p:nvPr/>
            </p:nvSpPr>
            <p:spPr>
              <a:xfrm>
                <a:off x="4659767" y="1628800"/>
                <a:ext cx="3368617" cy="1728192"/>
              </a:xfrm>
              <a:prstGeom prst="ellipse">
                <a:avLst/>
              </a:prstGeom>
              <a:solidFill>
                <a:srgbClr val="FF99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Plaque 7"/>
              <p:cNvSpPr/>
              <p:nvPr/>
            </p:nvSpPr>
            <p:spPr>
              <a:xfrm>
                <a:off x="2195736" y="2276872"/>
                <a:ext cx="5832648" cy="1944216"/>
              </a:xfrm>
              <a:prstGeom prst="plaque">
                <a:avLst/>
              </a:prstGeom>
              <a:solidFill>
                <a:srgbClr val="99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ed Rectangle 8"/>
              <p:cNvSpPr/>
              <p:nvPr/>
            </p:nvSpPr>
            <p:spPr>
              <a:xfrm>
                <a:off x="2483768" y="1988840"/>
                <a:ext cx="5256584" cy="2520280"/>
              </a:xfrm>
              <a:prstGeom prst="roundRect">
                <a:avLst/>
              </a:prstGeom>
              <a:gradFill flip="none" rotWithShape="1">
                <a:gsLst>
                  <a:gs pos="0">
                    <a:schemeClr val="bg1"/>
                  </a:gs>
                  <a:gs pos="50000">
                    <a:schemeClr val="bg1">
                      <a:lumMod val="95000"/>
                    </a:schemeClr>
                  </a:gs>
                  <a:gs pos="100000">
                    <a:schemeClr val="bg1">
                      <a:shade val="100000"/>
                      <a:satMod val="115000"/>
                    </a:scheme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10" name="Rectangle 9"/>
          <p:cNvSpPr/>
          <p:nvPr/>
        </p:nvSpPr>
        <p:spPr>
          <a:xfrm>
            <a:off x="1968293" y="2636912"/>
            <a:ext cx="5238935" cy="1446550"/>
          </a:xfrm>
          <a:prstGeom prst="rect">
            <a:avLst/>
          </a:prstGeom>
        </p:spPr>
        <p:txBody>
          <a:bodyPr wrap="none">
            <a:spAutoFit/>
          </a:bodyPr>
          <a:lstStyle/>
          <a:p>
            <a:pPr algn="ctr"/>
            <a:r>
              <a:rPr lang="ar-EG" sz="8800" b="1" dirty="0" smtClean="0">
                <a:ln>
                  <a:solidFill>
                    <a:srgbClr val="C00000"/>
                  </a:solidFill>
                </a:ln>
                <a:solidFill>
                  <a:srgbClr val="0000CC"/>
                </a:solidFill>
              </a:rPr>
              <a:t>نشاطات التعلّم</a:t>
            </a:r>
            <a:endParaRPr lang="en-US" sz="8800" dirty="0">
              <a:ln>
                <a:solidFill>
                  <a:srgbClr val="C00000"/>
                </a:solidFill>
              </a:ln>
              <a:solidFill>
                <a:srgbClr val="0000CC"/>
              </a:solidFill>
            </a:endParaRPr>
          </a:p>
        </p:txBody>
      </p:sp>
    </p:spTree>
    <p:extLst>
      <p:ext uri="{BB962C8B-B14F-4D97-AF65-F5344CB8AC3E}">
        <p14:creationId xmlns:p14="http://schemas.microsoft.com/office/powerpoint/2010/main" xmlns="" val="730059061"/>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InstllMD.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
                                        <p:tgtEl>
                                          <p:spTgt spid="10"/>
                                        </p:tgtEl>
                                      </p:cBhvr>
                                    </p:animEffect>
                                    <p:anim calcmode="lin" valueType="num">
                                      <p:cBhvr>
                                        <p:cTn id="15" dur="200" fill="hold"/>
                                        <p:tgtEl>
                                          <p:spTgt spid="10"/>
                                        </p:tgtEl>
                                        <p:attrNameLst>
                                          <p:attrName>ppt_x</p:attrName>
                                        </p:attrNameLst>
                                      </p:cBhvr>
                                      <p:tavLst>
                                        <p:tav tm="0">
                                          <p:val>
                                            <p:strVal val="#ppt_x"/>
                                          </p:val>
                                        </p:tav>
                                        <p:tav tm="100000">
                                          <p:val>
                                            <p:strVal val="#ppt_x"/>
                                          </p:val>
                                        </p:tav>
                                      </p:tavLst>
                                    </p:anim>
                                    <p:anim calcmode="lin" valueType="num">
                                      <p:cBhvr>
                                        <p:cTn id="16" dur="200" fill="hold"/>
                                        <p:tgtEl>
                                          <p:spTgt spid="10"/>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InstllM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3750" y="1882724"/>
            <a:ext cx="7848873" cy="2808312"/>
            <a:chOff x="4143372" y="301207"/>
            <a:chExt cx="4735888" cy="1627595"/>
          </a:xfrm>
        </p:grpSpPr>
        <p:grpSp>
          <p:nvGrpSpPr>
            <p:cNvPr id="3" name="Group 2"/>
            <p:cNvGrpSpPr/>
            <p:nvPr/>
          </p:nvGrpSpPr>
          <p:grpSpPr>
            <a:xfrm>
              <a:off x="4143372" y="357166"/>
              <a:ext cx="4714908" cy="1571636"/>
              <a:chOff x="4143372" y="357166"/>
              <a:chExt cx="4714908" cy="1571636"/>
            </a:xfrm>
          </p:grpSpPr>
          <p:grpSp>
            <p:nvGrpSpPr>
              <p:cNvPr id="5" name="Group 8"/>
              <p:cNvGrpSpPr/>
              <p:nvPr/>
            </p:nvGrpSpPr>
            <p:grpSpPr>
              <a:xfrm>
                <a:off x="4143372" y="357166"/>
                <a:ext cx="4714908" cy="1571636"/>
                <a:chOff x="4143372" y="357166"/>
                <a:chExt cx="4714908" cy="1571636"/>
              </a:xfrm>
              <a:scene3d>
                <a:camera prst="orthographicFront">
                  <a:rot lat="0" lon="0" rev="0"/>
                </a:camera>
                <a:lightRig rig="glow" dir="t">
                  <a:rot lat="0" lon="0" rev="14100000"/>
                </a:lightRig>
              </a:scene3d>
            </p:grpSpPr>
            <p:sp>
              <p:nvSpPr>
                <p:cNvPr id="7" name="Chevron 6"/>
                <p:cNvSpPr/>
                <p:nvPr/>
              </p:nvSpPr>
              <p:spPr>
                <a:xfrm rot="10800000">
                  <a:off x="4143372" y="357166"/>
                  <a:ext cx="1714480" cy="1571636"/>
                </a:xfrm>
                <a:prstGeom prst="chevron">
                  <a:avLst/>
                </a:prstGeom>
                <a:solidFill>
                  <a:srgbClr val="C0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a:ln>
                      <a:solidFill>
                        <a:sysClr val="windowText" lastClr="000000"/>
                      </a:solidFill>
                    </a:ln>
                    <a:solidFill>
                      <a:srgbClr val="000099"/>
                    </a:solidFill>
                  </a:endParaRPr>
                </a:p>
              </p:txBody>
            </p:sp>
            <p:sp>
              <p:nvSpPr>
                <p:cNvPr id="8" name="Teardrop 2"/>
                <p:cNvSpPr/>
                <p:nvPr/>
              </p:nvSpPr>
              <p:spPr>
                <a:xfrm>
                  <a:off x="4357686" y="428604"/>
                  <a:ext cx="4500594" cy="1428760"/>
                </a:xfrm>
                <a:prstGeom prst="teardrop">
                  <a:avLst/>
                </a:prstGeom>
                <a:gradFill flip="none" rotWithShape="1">
                  <a:gsLst>
                    <a:gs pos="0">
                      <a:schemeClr val="bg2">
                        <a:lumMod val="50000"/>
                      </a:schemeClr>
                    </a:gs>
                    <a:gs pos="50000">
                      <a:schemeClr val="bg1"/>
                    </a:gs>
                    <a:gs pos="100000">
                      <a:schemeClr val="tx1">
                        <a:lumMod val="50000"/>
                        <a:lumOff val="50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a:ln>
                      <a:solidFill>
                        <a:sysClr val="windowText" lastClr="000000"/>
                      </a:solidFill>
                    </a:ln>
                    <a:solidFill>
                      <a:srgbClr val="000099"/>
                    </a:solidFill>
                  </a:endParaRPr>
                </a:p>
              </p:txBody>
            </p:sp>
          </p:grpSp>
          <p:sp>
            <p:nvSpPr>
              <p:cNvPr id="6" name="Rectangle 1"/>
              <p:cNvSpPr>
                <a:spLocks noChangeArrowheads="1"/>
              </p:cNvSpPr>
              <p:nvPr/>
            </p:nvSpPr>
            <p:spPr bwMode="auto">
              <a:xfrm>
                <a:off x="4700181" y="716698"/>
                <a:ext cx="3749166" cy="7670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rtl="0"/>
                <a:r>
                  <a:rPr lang="ar-EG" sz="8000" b="1" dirty="0" smtClean="0">
                    <a:ln>
                      <a:solidFill>
                        <a:sysClr val="windowText" lastClr="000000"/>
                      </a:solidFill>
                    </a:ln>
                    <a:solidFill>
                      <a:srgbClr val="000099"/>
                    </a:solidFill>
                    <a:latin typeface="Times New Roman" pitchFamily="18" charset="0"/>
                    <a:cs typeface="Times New Roman" pitchFamily="18" charset="0"/>
                  </a:rPr>
                  <a:t>موضوعات الوحدة</a:t>
                </a:r>
                <a:endParaRPr lang="ar-EG" sz="8000" dirty="0">
                  <a:ln>
                    <a:solidFill>
                      <a:sysClr val="windowText" lastClr="000000"/>
                    </a:solidFill>
                  </a:ln>
                  <a:solidFill>
                    <a:srgbClr val="000099"/>
                  </a:solidFill>
                  <a:latin typeface="Times New Roman" pitchFamily="18" charset="0"/>
                  <a:cs typeface="Times New Roman" pitchFamily="18" charset="0"/>
                </a:endParaRPr>
              </a:p>
            </p:txBody>
          </p:sp>
        </p:grpSp>
        <p:sp>
          <p:nvSpPr>
            <p:cNvPr id="4" name="Half Frame 3"/>
            <p:cNvSpPr/>
            <p:nvPr/>
          </p:nvSpPr>
          <p:spPr>
            <a:xfrm rot="10800000">
              <a:off x="7093310" y="301207"/>
              <a:ext cx="1785950" cy="1500198"/>
            </a:xfrm>
            <a:prstGeom prst="halfFrame">
              <a:avLst>
                <a:gd name="adj1" fmla="val 22175"/>
                <a:gd name="adj2" fmla="val 23650"/>
              </a:avLst>
            </a:prstGeom>
            <a:solidFill>
              <a:schemeClr val="tx1">
                <a:lumMod val="65000"/>
                <a:lumOff val="3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a:ln>
                  <a:solidFill>
                    <a:sysClr val="windowText" lastClr="000000"/>
                  </a:solidFill>
                </a:ln>
                <a:solidFill>
                  <a:srgbClr val="000099"/>
                </a:solidFill>
              </a:endParaRPr>
            </a:p>
          </p:txBody>
        </p:sp>
      </p:grpSp>
    </p:spTree>
    <p:extLst>
      <p:ext uri="{BB962C8B-B14F-4D97-AF65-F5344CB8AC3E}">
        <p14:creationId xmlns:p14="http://schemas.microsoft.com/office/powerpoint/2010/main" xmlns="" val="998899290"/>
      </p:ext>
    </p:extLst>
  </p:cSld>
  <p:clrMapOvr>
    <a:masterClrMapping/>
  </p:clrMapOvr>
  <mc:AlternateContent xmlns:mc="http://schemas.openxmlformats.org/markup-compatibility/2006">
    <mc:Choice xmlns:p14="http://schemas.microsoft.com/office/powerpoint/2010/main" xmlns="" Requires="p14">
      <p:transition>
        <p14:gallery dir="r"/>
        <p:sndAc>
          <p:stSnd>
            <p:snd r:embed="rId4"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3">
                                          <p:stCondLst>
                                            <p:cond delay="0"/>
                                          </p:stCondLst>
                                        </p:cTn>
                                        <p:tgtEl>
                                          <p:spTgt spid="2"/>
                                        </p:tgtEl>
                                      </p:cBhvr>
                                    </p:animEffect>
                                    <p:anim calcmode="lin" valueType="num">
                                      <p:cBhvr>
                                        <p:cTn id="8" dur="44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3" tmFilter="0, 0; 0.125,0.2665; 0.25,0.4; 0.375,0.465; 0.5,0.5;  0.625,0.535; 0.75,0.6; 0.875,0.7335; 1,1">
                                          <p:stCondLst>
                                            <p:cond delay="16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325"/>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499"/>
                                          </p:stCondLst>
                                        </p:cTn>
                                        <p:tgtEl>
                                          <p:spTgt spid="2"/>
                                        </p:tgtEl>
                                        <p:attrNameLst>
                                          <p:attrName>ppt_y</p:attrName>
                                        </p:attrNameLst>
                                      </p:cBhvr>
                                      <p:tavLst>
                                        <p:tav tm="0" fmla="#ppt_y-sin(pi*$)/81">
                                          <p:val>
                                            <p:fltVal val="0"/>
                                          </p:val>
                                        </p:tav>
                                        <p:tav tm="100000">
                                          <p:val>
                                            <p:fltVal val="1"/>
                                          </p:val>
                                        </p:tav>
                                      </p:tavLst>
                                    </p:anim>
                                    <p:animScale>
                                      <p:cBhvr>
                                        <p:cTn id="13" dur="1">
                                          <p:stCondLst>
                                            <p:cond delay="160"/>
                                          </p:stCondLst>
                                        </p:cTn>
                                        <p:tgtEl>
                                          <p:spTgt spid="2"/>
                                        </p:tgtEl>
                                      </p:cBhvr>
                                      <p:to x="100000" y="60000"/>
                                    </p:animScale>
                                    <p:animScale>
                                      <p:cBhvr>
                                        <p:cTn id="14" dur="1" decel="50000">
                                          <p:stCondLst>
                                            <p:cond delay="166"/>
                                          </p:stCondLst>
                                        </p:cTn>
                                        <p:tgtEl>
                                          <p:spTgt spid="2"/>
                                        </p:tgtEl>
                                      </p:cBhvr>
                                      <p:to x="100000" y="100000"/>
                                    </p:animScale>
                                    <p:animScale>
                                      <p:cBhvr>
                                        <p:cTn id="15" dur="1">
                                          <p:stCondLst>
                                            <p:cond delay="323"/>
                                          </p:stCondLst>
                                        </p:cTn>
                                        <p:tgtEl>
                                          <p:spTgt spid="2"/>
                                        </p:tgtEl>
                                      </p:cBhvr>
                                      <p:to x="100000" y="80000"/>
                                    </p:animScale>
                                    <p:animScale>
                                      <p:cBhvr>
                                        <p:cTn id="16" dur="1" decel="50000">
                                          <p:stCondLst>
                                            <p:cond delay="329"/>
                                          </p:stCondLst>
                                        </p:cTn>
                                        <p:tgtEl>
                                          <p:spTgt spid="2"/>
                                        </p:tgtEl>
                                      </p:cBhvr>
                                      <p:to x="100000" y="100000"/>
                                    </p:animScale>
                                    <p:animScale>
                                      <p:cBhvr>
                                        <p:cTn id="17" dur="1">
                                          <p:stCondLst>
                                            <p:cond delay="499"/>
                                          </p:stCondLst>
                                        </p:cTn>
                                        <p:tgtEl>
                                          <p:spTgt spid="2"/>
                                        </p:tgtEl>
                                      </p:cBhvr>
                                      <p:to x="100000" y="90000"/>
                                    </p:animScale>
                                    <p:animScale>
                                      <p:cBhvr>
                                        <p:cTn id="18" dur="1" decel="50000">
                                          <p:stCondLst>
                                            <p:cond delay="499"/>
                                          </p:stCondLst>
                                        </p:cTn>
                                        <p:tgtEl>
                                          <p:spTgt spid="2"/>
                                        </p:tgtEl>
                                      </p:cBhvr>
                                      <p:to x="100000" y="100000"/>
                                    </p:animScale>
                                    <p:animScale>
                                      <p:cBhvr>
                                        <p:cTn id="19" dur="1">
                                          <p:stCondLst>
                                            <p:cond delay="499"/>
                                          </p:stCondLst>
                                        </p:cTn>
                                        <p:tgtEl>
                                          <p:spTgt spid="2"/>
                                        </p:tgtEl>
                                      </p:cBhvr>
                                      <p:to x="100000" y="95000"/>
                                    </p:animScale>
                                    <p:animScale>
                                      <p:cBhvr>
                                        <p:cTn id="20" dur="1" decel="50000">
                                          <p:stCondLst>
                                            <p:cond delay="499"/>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88640"/>
            <a:ext cx="8668344" cy="6552728"/>
            <a:chOff x="251520" y="188640"/>
            <a:chExt cx="8668344" cy="6552728"/>
          </a:xfrm>
        </p:grpSpPr>
        <p:grpSp>
          <p:nvGrpSpPr>
            <p:cNvPr id="3" name="Group 2"/>
            <p:cNvGrpSpPr/>
            <p:nvPr/>
          </p:nvGrpSpPr>
          <p:grpSpPr>
            <a:xfrm>
              <a:off x="251520" y="188640"/>
              <a:ext cx="8668344" cy="6552728"/>
              <a:chOff x="251520" y="188640"/>
              <a:chExt cx="8668344" cy="6552728"/>
            </a:xfrm>
            <a:scene3d>
              <a:camera prst="orthographicFront">
                <a:rot lat="0" lon="0" rev="0"/>
              </a:camera>
              <a:lightRig rig="glow" dir="t">
                <a:rot lat="0" lon="0" rev="14100000"/>
              </a:lightRig>
            </a:scene3d>
          </p:grpSpPr>
          <p:sp>
            <p:nvSpPr>
              <p:cNvPr id="6" name="Flowchart: Card 5"/>
              <p:cNvSpPr/>
              <p:nvPr/>
            </p:nvSpPr>
            <p:spPr>
              <a:xfrm rot="10800000">
                <a:off x="4932040" y="1556792"/>
                <a:ext cx="3987824" cy="5184576"/>
              </a:xfrm>
              <a:prstGeom prst="flowChartPunchedCard">
                <a:avLst/>
              </a:prstGeom>
              <a:solidFill>
                <a:schemeClr val="bg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Heart 6"/>
              <p:cNvSpPr/>
              <p:nvPr/>
            </p:nvSpPr>
            <p:spPr>
              <a:xfrm>
                <a:off x="4716016" y="188640"/>
                <a:ext cx="4203848" cy="3348372"/>
              </a:xfrm>
              <a:prstGeom prst="heart">
                <a:avLst/>
              </a:prstGeom>
              <a:gradFill flip="none" rotWithShape="1">
                <a:gsLst>
                  <a:gs pos="51000">
                    <a:srgbClr val="FFE9B6"/>
                  </a:gs>
                  <a:gs pos="0">
                    <a:srgbClr val="CC6600"/>
                  </a:gs>
                  <a:gs pos="50000">
                    <a:schemeClr val="bg1"/>
                  </a:gs>
                  <a:gs pos="100000">
                    <a:srgbClr val="FFC0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L-Shape 7"/>
              <p:cNvSpPr/>
              <p:nvPr/>
            </p:nvSpPr>
            <p:spPr>
              <a:xfrm>
                <a:off x="251520" y="476672"/>
                <a:ext cx="4752528" cy="6264696"/>
              </a:xfrm>
              <a:prstGeom prst="corner">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 Diagonal Corner Rectangle 8"/>
              <p:cNvSpPr/>
              <p:nvPr/>
            </p:nvSpPr>
            <p:spPr>
              <a:xfrm>
                <a:off x="611560" y="692696"/>
                <a:ext cx="8064896" cy="5616624"/>
              </a:xfrm>
              <a:prstGeom prst="round2DiagRect">
                <a:avLst/>
              </a:prstGeom>
              <a:gradFill flip="none" rotWithShape="1">
                <a:gsLst>
                  <a:gs pos="0">
                    <a:schemeClr val="bg2">
                      <a:lumMod val="75000"/>
                    </a:schemeClr>
                  </a:gs>
                  <a:gs pos="50000">
                    <a:schemeClr val="bg2">
                      <a:lumMod val="90000"/>
                    </a:schemeClr>
                  </a:gs>
                  <a:gs pos="99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560" y="5949280"/>
              <a:ext cx="3981822" cy="4762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34594" y="5949280"/>
              <a:ext cx="3981822" cy="476250"/>
            </a:xfrm>
            <a:prstGeom prst="rect">
              <a:avLst/>
            </a:prstGeom>
          </p:spPr>
        </p:pic>
      </p:grpSp>
      <p:sp>
        <p:nvSpPr>
          <p:cNvPr id="10" name="Rectangle 9"/>
          <p:cNvSpPr/>
          <p:nvPr/>
        </p:nvSpPr>
        <p:spPr>
          <a:xfrm>
            <a:off x="1259632" y="1124744"/>
            <a:ext cx="6858000" cy="4832092"/>
          </a:xfrm>
          <a:prstGeom prst="rect">
            <a:avLst/>
          </a:prstGeom>
        </p:spPr>
        <p:txBody>
          <a:bodyPr wrap="square">
            <a:spAutoFit/>
          </a:bodyPr>
          <a:lstStyle/>
          <a:p>
            <a:pPr lvl="0" algn="ctr"/>
            <a:r>
              <a:rPr lang="ar-EG" sz="4400" b="1" dirty="0" smtClean="0">
                <a:solidFill>
                  <a:srgbClr val="000099"/>
                </a:solidFill>
                <a:latin typeface="Times New Roman" pitchFamily="18" charset="0"/>
                <a:cs typeface="Times New Roman" pitchFamily="18" charset="0"/>
              </a:rPr>
              <a:t>1- </a:t>
            </a:r>
            <a:r>
              <a:rPr lang="ar-EG" sz="4400" b="1" dirty="0">
                <a:solidFill>
                  <a:srgbClr val="000099"/>
                </a:solidFill>
              </a:rPr>
              <a:t>هنالك من يرى أن الشعر الأوروبي هو الذي تناسبه التقسيمات التالية: الشعر التعليمي، الشعر الملحمي، الشعر التمثيلي، أما الشعر العربي فلا تلائم طبيعته تلك </a:t>
            </a:r>
            <a:endParaRPr lang="en-US" sz="4400" b="1" dirty="0" smtClean="0">
              <a:solidFill>
                <a:srgbClr val="000099"/>
              </a:solidFill>
            </a:endParaRPr>
          </a:p>
          <a:p>
            <a:pPr lvl="0" algn="ctr"/>
            <a:r>
              <a:rPr lang="ar-EG" sz="4400" b="1" dirty="0" smtClean="0">
                <a:solidFill>
                  <a:srgbClr val="000099"/>
                </a:solidFill>
              </a:rPr>
              <a:t>التقسيمات.</a:t>
            </a:r>
          </a:p>
          <a:p>
            <a:pPr lvl="0" algn="ctr"/>
            <a:r>
              <a:rPr lang="ar-EG" sz="4400" b="1" dirty="0">
                <a:solidFill>
                  <a:srgbClr val="FF0000"/>
                </a:solidFill>
              </a:rPr>
              <a:t>ناقش هذا الرأي، مبيّناً وجهة نظرك.</a:t>
            </a:r>
            <a:endParaRPr lang="en-US" sz="4400" dirty="0">
              <a:solidFill>
                <a:srgbClr val="FF0000"/>
              </a:solidFill>
            </a:endParaRPr>
          </a:p>
        </p:txBody>
      </p:sp>
    </p:spTree>
    <p:extLst>
      <p:ext uri="{BB962C8B-B14F-4D97-AF65-F5344CB8AC3E}">
        <p14:creationId xmlns:p14="http://schemas.microsoft.com/office/powerpoint/2010/main" xmlns="" val="3319012735"/>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Pasflk2.wav"/>
                                        </p:tgtEl>
                                      </p:cMediaNode>
                                    </p:audio>
                                  </p:subTnLst>
                                </p:cTn>
                              </p:par>
                              <p:par>
                                <p:cTn id="9" presetID="23" presetClass="entr" presetSubtype="28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4/3*#ppt_w"/>
                                          </p:val>
                                        </p:tav>
                                        <p:tav tm="100000">
                                          <p:val>
                                            <p:strVal val="#ppt_w"/>
                                          </p:val>
                                        </p:tav>
                                      </p:tavLst>
                                    </p:anim>
                                    <p:anim calcmode="lin" valueType="num">
                                      <p:cBhvr>
                                        <p:cTn id="12" dur="500" fill="hold"/>
                                        <p:tgtEl>
                                          <p:spTgt spid="10"/>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Pasflk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88640"/>
            <a:ext cx="8668344" cy="6552728"/>
            <a:chOff x="251520" y="188640"/>
            <a:chExt cx="8668344" cy="6552728"/>
          </a:xfrm>
        </p:grpSpPr>
        <p:grpSp>
          <p:nvGrpSpPr>
            <p:cNvPr id="3" name="Group 2"/>
            <p:cNvGrpSpPr/>
            <p:nvPr/>
          </p:nvGrpSpPr>
          <p:grpSpPr>
            <a:xfrm>
              <a:off x="251520" y="188640"/>
              <a:ext cx="8668344" cy="6552728"/>
              <a:chOff x="251520" y="188640"/>
              <a:chExt cx="8668344" cy="6552728"/>
            </a:xfrm>
            <a:scene3d>
              <a:camera prst="orthographicFront">
                <a:rot lat="0" lon="0" rev="0"/>
              </a:camera>
              <a:lightRig rig="glow" dir="t">
                <a:rot lat="0" lon="0" rev="14100000"/>
              </a:lightRig>
            </a:scene3d>
          </p:grpSpPr>
          <p:sp>
            <p:nvSpPr>
              <p:cNvPr id="6" name="Flowchart: Card 5"/>
              <p:cNvSpPr/>
              <p:nvPr/>
            </p:nvSpPr>
            <p:spPr>
              <a:xfrm rot="10800000">
                <a:off x="4932040" y="1556792"/>
                <a:ext cx="3987824" cy="5184576"/>
              </a:xfrm>
              <a:prstGeom prst="flowChartPunchedCard">
                <a:avLst/>
              </a:prstGeom>
              <a:solidFill>
                <a:schemeClr val="bg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Heart 6"/>
              <p:cNvSpPr/>
              <p:nvPr/>
            </p:nvSpPr>
            <p:spPr>
              <a:xfrm>
                <a:off x="4716016" y="188640"/>
                <a:ext cx="4203848" cy="3348372"/>
              </a:xfrm>
              <a:prstGeom prst="heart">
                <a:avLst/>
              </a:prstGeom>
              <a:gradFill flip="none" rotWithShape="1">
                <a:gsLst>
                  <a:gs pos="51000">
                    <a:srgbClr val="FFE9B6"/>
                  </a:gs>
                  <a:gs pos="0">
                    <a:srgbClr val="CC6600"/>
                  </a:gs>
                  <a:gs pos="50000">
                    <a:schemeClr val="bg1"/>
                  </a:gs>
                  <a:gs pos="100000">
                    <a:srgbClr val="FFC0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L-Shape 7"/>
              <p:cNvSpPr/>
              <p:nvPr/>
            </p:nvSpPr>
            <p:spPr>
              <a:xfrm>
                <a:off x="251520" y="476672"/>
                <a:ext cx="4752528" cy="6264696"/>
              </a:xfrm>
              <a:prstGeom prst="corner">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 Diagonal Corner Rectangle 8"/>
              <p:cNvSpPr/>
              <p:nvPr/>
            </p:nvSpPr>
            <p:spPr>
              <a:xfrm>
                <a:off x="611560" y="692696"/>
                <a:ext cx="8064896" cy="5616624"/>
              </a:xfrm>
              <a:prstGeom prst="round2DiagRect">
                <a:avLst/>
              </a:prstGeom>
              <a:gradFill flip="none" rotWithShape="1">
                <a:gsLst>
                  <a:gs pos="0">
                    <a:schemeClr val="bg2">
                      <a:lumMod val="75000"/>
                    </a:schemeClr>
                  </a:gs>
                  <a:gs pos="50000">
                    <a:schemeClr val="bg2">
                      <a:lumMod val="90000"/>
                    </a:schemeClr>
                  </a:gs>
                  <a:gs pos="99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560" y="5949280"/>
              <a:ext cx="3981822" cy="4762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34594" y="5949280"/>
              <a:ext cx="3981822" cy="476250"/>
            </a:xfrm>
            <a:prstGeom prst="rect">
              <a:avLst/>
            </a:prstGeom>
          </p:spPr>
        </p:pic>
      </p:grpSp>
      <p:sp>
        <p:nvSpPr>
          <p:cNvPr id="11" name="Rectangle 10"/>
          <p:cNvSpPr/>
          <p:nvPr/>
        </p:nvSpPr>
        <p:spPr>
          <a:xfrm>
            <a:off x="1349896" y="1188035"/>
            <a:ext cx="6534472" cy="4401205"/>
          </a:xfrm>
          <a:prstGeom prst="rect">
            <a:avLst/>
          </a:prstGeom>
        </p:spPr>
        <p:txBody>
          <a:bodyPr wrap="square">
            <a:spAutoFit/>
          </a:bodyPr>
          <a:lstStyle/>
          <a:p>
            <a:pPr algn="ctr"/>
            <a:r>
              <a:rPr lang="ar-SA" sz="4000" b="1" dirty="0"/>
              <a:t>هذا الكلام لا يعدو أن يكون وجهة نظر لقائله فقط وهو عار تماماً عن الصحة. </a:t>
            </a:r>
            <a:endParaRPr lang="ar-EG" sz="4000" b="1" dirty="0" smtClean="0"/>
          </a:p>
          <a:p>
            <a:pPr algn="ctr"/>
            <a:r>
              <a:rPr lang="ar-SA" sz="4000" b="1" dirty="0"/>
              <a:t>وذلك لوجود الشعر التعليمي وبكثرة في النحو والقراءات وأصول الفقه والشعر التمثيلي فهذا شوقي ومسرحياته تملأ الآفاق كـ (مصرع كليوباترا) – (مجنون ليلى) – (عنترة). </a:t>
            </a:r>
            <a:endParaRPr lang="en-US" sz="4000" dirty="0"/>
          </a:p>
        </p:txBody>
      </p:sp>
    </p:spTree>
    <p:extLst>
      <p:ext uri="{BB962C8B-B14F-4D97-AF65-F5344CB8AC3E}">
        <p14:creationId xmlns:p14="http://schemas.microsoft.com/office/powerpoint/2010/main" xmlns="" val="202328309"/>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375" autoRev="1" fill="hold">
                                          <p:stCondLst>
                                            <p:cond delay="0"/>
                                          </p:stCondLst>
                                        </p:cTn>
                                        <p:tgtEl>
                                          <p:spTgt spid="11"/>
                                        </p:tgtEl>
                                        <p:attrNameLst>
                                          <p:attrName>ppt_w</p:attrName>
                                        </p:attrNameLst>
                                      </p:cBhvr>
                                    </p:anim>
                                    <p:anim by="(#ppt_w*0.50)" calcmode="lin" valueType="num">
                                      <p:cBhvr>
                                        <p:cTn id="8" dur="375" decel="50000" autoRev="1" fill="hold">
                                          <p:stCondLst>
                                            <p:cond delay="0"/>
                                          </p:stCondLst>
                                        </p:cTn>
                                        <p:tgtEl>
                                          <p:spTgt spid="11"/>
                                        </p:tgtEl>
                                        <p:attrNameLst>
                                          <p:attrName>ppt_x</p:attrName>
                                        </p:attrNameLst>
                                      </p:cBhvr>
                                    </p:anim>
                                    <p:anim from="(-#ppt_h/2)" to="(#ppt_y)" calcmode="lin" valueType="num">
                                      <p:cBhvr>
                                        <p:cTn id="9" dur="750" fill="hold">
                                          <p:stCondLst>
                                            <p:cond delay="0"/>
                                          </p:stCondLst>
                                        </p:cTn>
                                        <p:tgtEl>
                                          <p:spTgt spid="11"/>
                                        </p:tgtEl>
                                        <p:attrNameLst>
                                          <p:attrName>ppt_y</p:attrName>
                                        </p:attrNameLst>
                                      </p:cBhvr>
                                    </p:anim>
                                    <p:animRot by="21600000">
                                      <p:cBhvr>
                                        <p:cTn id="10" dur="750" fill="hold">
                                          <p:stCondLst>
                                            <p:cond delay="0"/>
                                          </p:stCondLst>
                                        </p:cTn>
                                        <p:tgtEl>
                                          <p:spTgt spid="1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ose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188640"/>
            <a:ext cx="8668344" cy="6552728"/>
            <a:chOff x="251520" y="188640"/>
            <a:chExt cx="8668344" cy="6552728"/>
          </a:xfrm>
        </p:grpSpPr>
        <p:grpSp>
          <p:nvGrpSpPr>
            <p:cNvPr id="3" name="Group 2"/>
            <p:cNvGrpSpPr/>
            <p:nvPr/>
          </p:nvGrpSpPr>
          <p:grpSpPr>
            <a:xfrm>
              <a:off x="251520" y="188640"/>
              <a:ext cx="8668344" cy="6552728"/>
              <a:chOff x="251520" y="188640"/>
              <a:chExt cx="8668344" cy="6552728"/>
            </a:xfrm>
            <a:scene3d>
              <a:camera prst="orthographicFront">
                <a:rot lat="0" lon="0" rev="0"/>
              </a:camera>
              <a:lightRig rig="glow" dir="t">
                <a:rot lat="0" lon="0" rev="14100000"/>
              </a:lightRig>
            </a:scene3d>
          </p:grpSpPr>
          <p:sp>
            <p:nvSpPr>
              <p:cNvPr id="6" name="Flowchart: Card 5"/>
              <p:cNvSpPr/>
              <p:nvPr/>
            </p:nvSpPr>
            <p:spPr>
              <a:xfrm rot="10800000">
                <a:off x="4932040" y="1556792"/>
                <a:ext cx="3987824" cy="5184576"/>
              </a:xfrm>
              <a:prstGeom prst="flowChartPunchedCard">
                <a:avLst/>
              </a:prstGeom>
              <a:solidFill>
                <a:schemeClr val="bg2">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Heart 6"/>
              <p:cNvSpPr/>
              <p:nvPr/>
            </p:nvSpPr>
            <p:spPr>
              <a:xfrm>
                <a:off x="4716016" y="188640"/>
                <a:ext cx="4203848" cy="3348372"/>
              </a:xfrm>
              <a:prstGeom prst="heart">
                <a:avLst/>
              </a:prstGeom>
              <a:gradFill flip="none" rotWithShape="1">
                <a:gsLst>
                  <a:gs pos="51000">
                    <a:srgbClr val="FFE9B6"/>
                  </a:gs>
                  <a:gs pos="0">
                    <a:srgbClr val="CC6600"/>
                  </a:gs>
                  <a:gs pos="50000">
                    <a:schemeClr val="bg1"/>
                  </a:gs>
                  <a:gs pos="100000">
                    <a:srgbClr val="FFC0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L-Shape 7"/>
              <p:cNvSpPr/>
              <p:nvPr/>
            </p:nvSpPr>
            <p:spPr>
              <a:xfrm>
                <a:off x="251520" y="476672"/>
                <a:ext cx="4752528" cy="6264696"/>
              </a:xfrm>
              <a:prstGeom prst="corner">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9" name="Round Diagonal Corner Rectangle 8"/>
              <p:cNvSpPr/>
              <p:nvPr/>
            </p:nvSpPr>
            <p:spPr>
              <a:xfrm>
                <a:off x="611560" y="692696"/>
                <a:ext cx="8064896" cy="5616624"/>
              </a:xfrm>
              <a:prstGeom prst="round2DiagRect">
                <a:avLst/>
              </a:prstGeom>
              <a:gradFill flip="none" rotWithShape="1">
                <a:gsLst>
                  <a:gs pos="0">
                    <a:schemeClr val="bg2">
                      <a:lumMod val="75000"/>
                    </a:schemeClr>
                  </a:gs>
                  <a:gs pos="50000">
                    <a:schemeClr val="bg2">
                      <a:lumMod val="90000"/>
                    </a:schemeClr>
                  </a:gs>
                  <a:gs pos="99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560" y="5949280"/>
              <a:ext cx="3981822" cy="4762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34594" y="5949280"/>
              <a:ext cx="3981822" cy="476250"/>
            </a:xfrm>
            <a:prstGeom prst="rect">
              <a:avLst/>
            </a:prstGeom>
          </p:spPr>
        </p:pic>
      </p:grpSp>
      <p:sp>
        <p:nvSpPr>
          <p:cNvPr id="11" name="Rectangle 10"/>
          <p:cNvSpPr/>
          <p:nvPr/>
        </p:nvSpPr>
        <p:spPr>
          <a:xfrm>
            <a:off x="989856" y="980728"/>
            <a:ext cx="7326560" cy="5016758"/>
          </a:xfrm>
          <a:prstGeom prst="rect">
            <a:avLst/>
          </a:prstGeom>
        </p:spPr>
        <p:txBody>
          <a:bodyPr wrap="square">
            <a:spAutoFit/>
          </a:bodyPr>
          <a:lstStyle/>
          <a:p>
            <a:pPr algn="ctr"/>
            <a:r>
              <a:rPr lang="ar-SA" sz="4000" b="1" dirty="0"/>
              <a:t>والشعر الملحمي كذلك هناك محاولات جيدة كعيد الرياض لبولس سلامة تقرب من 7000 سبعة آلاف بيت وأيضاً (الألياذة الإسلامية) لأحمد محرم وعدم وجودها في الشعر القديم إنما يرجع إلى ميل العربي القديم إلى الإيجاز وعدم ميلهم إلى الإطالة، والمعلقات خير شاهد على حسن شاعريتهم لو أرادوا الإطالة. </a:t>
            </a:r>
            <a:endParaRPr lang="en-US" sz="4000" dirty="0"/>
          </a:p>
        </p:txBody>
      </p:sp>
    </p:spTree>
    <p:extLst>
      <p:ext uri="{BB962C8B-B14F-4D97-AF65-F5344CB8AC3E}">
        <p14:creationId xmlns:p14="http://schemas.microsoft.com/office/powerpoint/2010/main" xmlns="" val="3818687223"/>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375" autoRev="1" fill="hold">
                                          <p:stCondLst>
                                            <p:cond delay="0"/>
                                          </p:stCondLst>
                                        </p:cTn>
                                        <p:tgtEl>
                                          <p:spTgt spid="11"/>
                                        </p:tgtEl>
                                        <p:attrNameLst>
                                          <p:attrName>ppt_w</p:attrName>
                                        </p:attrNameLst>
                                      </p:cBhvr>
                                    </p:anim>
                                    <p:anim by="(#ppt_w*0.50)" calcmode="lin" valueType="num">
                                      <p:cBhvr>
                                        <p:cTn id="8" dur="375" decel="50000" autoRev="1" fill="hold">
                                          <p:stCondLst>
                                            <p:cond delay="0"/>
                                          </p:stCondLst>
                                        </p:cTn>
                                        <p:tgtEl>
                                          <p:spTgt spid="11"/>
                                        </p:tgtEl>
                                        <p:attrNameLst>
                                          <p:attrName>ppt_x</p:attrName>
                                        </p:attrNameLst>
                                      </p:cBhvr>
                                    </p:anim>
                                    <p:anim from="(-#ppt_h/2)" to="(#ppt_y)" calcmode="lin" valueType="num">
                                      <p:cBhvr>
                                        <p:cTn id="9" dur="750" fill="hold">
                                          <p:stCondLst>
                                            <p:cond delay="0"/>
                                          </p:stCondLst>
                                        </p:cTn>
                                        <p:tgtEl>
                                          <p:spTgt spid="11"/>
                                        </p:tgtEl>
                                        <p:attrNameLst>
                                          <p:attrName>ppt_y</p:attrName>
                                        </p:attrNameLst>
                                      </p:cBhvr>
                                    </p:anim>
                                    <p:animRot by="21600000">
                                      <p:cBhvr>
                                        <p:cTn id="10" dur="750" fill="hold">
                                          <p:stCondLst>
                                            <p:cond delay="0"/>
                                          </p:stCondLst>
                                        </p:cTn>
                                        <p:tgtEl>
                                          <p:spTgt spid="1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ose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504" y="44624"/>
            <a:ext cx="9001156" cy="6605561"/>
            <a:chOff x="142876" y="426162"/>
            <a:chExt cx="9001156" cy="6003234"/>
          </a:xfrm>
        </p:grpSpPr>
        <p:grpSp>
          <p:nvGrpSpPr>
            <p:cNvPr id="4" name="Group 9"/>
            <p:cNvGrpSpPr/>
            <p:nvPr/>
          </p:nvGrpSpPr>
          <p:grpSpPr>
            <a:xfrm>
              <a:off x="142876" y="426162"/>
              <a:ext cx="9001156" cy="6003234"/>
              <a:chOff x="71438" y="426162"/>
              <a:chExt cx="9001156" cy="6003234"/>
            </a:xfrm>
          </p:grpSpPr>
          <p:sp>
            <p:nvSpPr>
              <p:cNvPr id="6" name="L-Shape 5"/>
              <p:cNvSpPr/>
              <p:nvPr/>
            </p:nvSpPr>
            <p:spPr>
              <a:xfrm>
                <a:off x="71438" y="500042"/>
                <a:ext cx="4714876" cy="5929354"/>
              </a:xfrm>
              <a:prstGeom prst="corner">
                <a:avLst>
                  <a:gd name="adj1" fmla="val 37220"/>
                  <a:gd name="adj2" fmla="val 81459"/>
                </a:avLst>
              </a:prstGeom>
              <a:ln w="38100">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endParaRPr lang="ar-EG"/>
              </a:p>
            </p:txBody>
          </p:sp>
          <p:grpSp>
            <p:nvGrpSpPr>
              <p:cNvPr id="7" name="Group 7"/>
              <p:cNvGrpSpPr/>
              <p:nvPr/>
            </p:nvGrpSpPr>
            <p:grpSpPr>
              <a:xfrm>
                <a:off x="285720" y="426162"/>
                <a:ext cx="8786874" cy="6003234"/>
                <a:chOff x="285720" y="426162"/>
                <a:chExt cx="8786874" cy="6003234"/>
              </a:xfr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a:scene3d>
                <a:camera prst="orthographicFront">
                  <a:rot lat="0" lon="0" rev="0"/>
                </a:camera>
                <a:lightRig rig="glow" dir="t">
                  <a:rot lat="0" lon="0" rev="14100000"/>
                </a:lightRig>
              </a:scene3d>
            </p:grpSpPr>
            <p:sp>
              <p:nvSpPr>
                <p:cNvPr id="8" name="Moon 7"/>
                <p:cNvSpPr/>
                <p:nvPr/>
              </p:nvSpPr>
              <p:spPr>
                <a:xfrm rot="17299893" flipH="1">
                  <a:off x="2617515" y="81283"/>
                  <a:ext cx="2357454" cy="3047212"/>
                </a:xfrm>
                <a:prstGeom prst="moon">
                  <a:avLst/>
                </a:prstGeom>
                <a:grp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Moon 8"/>
                <p:cNvSpPr/>
                <p:nvPr/>
              </p:nvSpPr>
              <p:spPr>
                <a:xfrm flipH="1">
                  <a:off x="6000760" y="571480"/>
                  <a:ext cx="2357454" cy="5857916"/>
                </a:xfrm>
                <a:prstGeom prst="mo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lumMod val="95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Chevron 9"/>
                <p:cNvSpPr/>
                <p:nvPr/>
              </p:nvSpPr>
              <p:spPr>
                <a:xfrm>
                  <a:off x="4286248" y="500042"/>
                  <a:ext cx="4786346" cy="5929354"/>
                </a:xfrm>
                <a:prstGeom prst="chevron">
                  <a:avLst>
                    <a:gd name="adj" fmla="val 64174"/>
                  </a:avLst>
                </a:prstGeom>
                <a:solidFill>
                  <a:srgbClr val="0070C0"/>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1" name="Round Same Side Corner Rectangle 2"/>
                <p:cNvSpPr/>
                <p:nvPr/>
              </p:nvSpPr>
              <p:spPr>
                <a:xfrm>
                  <a:off x="285720" y="785794"/>
                  <a:ext cx="8215370" cy="5286412"/>
                </a:xfrm>
                <a:prstGeom prst="round2SameRect">
                  <a:avLst/>
                </a:prstGeom>
                <a:gradFill>
                  <a:gsLst>
                    <a:gs pos="0">
                      <a:schemeClr val="accent2">
                        <a:lumMod val="60000"/>
                        <a:lumOff val="40000"/>
                      </a:schemeClr>
                    </a:gs>
                    <a:gs pos="35000">
                      <a:schemeClr val="bg1">
                        <a:lumMod val="95000"/>
                      </a:schemeClr>
                    </a:gs>
                    <a:gs pos="100000">
                      <a:schemeClr val="bg1"/>
                    </a:gs>
                  </a:gsLst>
                </a:gradFill>
                <a:ln w="57150">
                  <a:solidFill>
                    <a:schemeClr val="accent2">
                      <a:lumMod val="60000"/>
                      <a:lumOff val="40000"/>
                    </a:schemeClr>
                  </a:solidFill>
                </a:ln>
                <a:effectLst/>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grpSp>
        </p:grpSp>
        <p:sp>
          <p:nvSpPr>
            <p:cNvPr id="5" name="Rectangle 1"/>
            <p:cNvSpPr>
              <a:spLocks noChangeArrowheads="1"/>
            </p:cNvSpPr>
            <p:nvPr/>
          </p:nvSpPr>
          <p:spPr bwMode="auto">
            <a:xfrm>
              <a:off x="642910" y="3019291"/>
              <a:ext cx="75723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4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 name="TextBox 11"/>
          <p:cNvSpPr txBox="1"/>
          <p:nvPr/>
        </p:nvSpPr>
        <p:spPr>
          <a:xfrm>
            <a:off x="1043608" y="1790814"/>
            <a:ext cx="6811658" cy="2862322"/>
          </a:xfrm>
          <a:prstGeom prst="rect">
            <a:avLst/>
          </a:prstGeom>
          <a:noFill/>
        </p:spPr>
        <p:txBody>
          <a:bodyPr wrap="square" rtlCol="1">
            <a:spAutoFit/>
          </a:bodyPr>
          <a:lstStyle/>
          <a:p>
            <a:pPr lvl="0" algn="ctr"/>
            <a:r>
              <a:rPr lang="ar-EG" sz="6000" b="1" dirty="0" smtClean="0">
                <a:solidFill>
                  <a:srgbClr val="800000"/>
                </a:solidFill>
              </a:rPr>
              <a:t> 2- إلى أيّ نوع من أنواع الشعر ينتمي كل من البيتين التاليين؟</a:t>
            </a:r>
            <a:endParaRPr lang="en-US" sz="6000" dirty="0">
              <a:solidFill>
                <a:srgbClr val="800000"/>
              </a:solidFill>
            </a:endParaRPr>
          </a:p>
        </p:txBody>
      </p:sp>
    </p:spTree>
    <p:extLst>
      <p:ext uri="{BB962C8B-B14F-4D97-AF65-F5344CB8AC3E}">
        <p14:creationId xmlns:p14="http://schemas.microsoft.com/office/powerpoint/2010/main" xmlns="" val="1813974989"/>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1" accel="100000" fill="hold">
                                          <p:stCondLst>
                                            <p:cond delay="499"/>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295 - wheep sound.wav"/>
                                        </p:tgtEl>
                                      </p:cMediaNode>
                                    </p:audio>
                                  </p:subTnLst>
                                </p:cTn>
                              </p:par>
                              <p:par>
                                <p:cTn id="11" presetID="43"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
                                        <p:tgtEl>
                                          <p:spTgt spid="12"/>
                                        </p:tgtEl>
                                      </p:cBhvr>
                                    </p:animEffect>
                                    <p:anim calcmode="lin" valueType="num">
                                      <p:cBhvr>
                                        <p:cTn id="14" dur="200" fill="hold"/>
                                        <p:tgtEl>
                                          <p:spTgt spid="12"/>
                                        </p:tgtEl>
                                        <p:attrNameLst>
                                          <p:attrName>ppt_x</p:attrName>
                                        </p:attrNameLst>
                                      </p:cBhvr>
                                      <p:tavLst>
                                        <p:tav tm="0">
                                          <p:val>
                                            <p:strVal val="#ppt_x"/>
                                          </p:val>
                                        </p:tav>
                                        <p:tav tm="100000">
                                          <p:val>
                                            <p:strVal val="#ppt_x"/>
                                          </p:val>
                                        </p:tav>
                                      </p:tavLst>
                                    </p:anim>
                                    <p:anim calcmode="lin" valueType="num">
                                      <p:cBhvr>
                                        <p:cTn id="15" dur="200" fill="hold"/>
                                        <p:tgtEl>
                                          <p:spTgt spid="12"/>
                                        </p:tgtEl>
                                        <p:attrNameLst>
                                          <p:attrName>ppt_y</p:attrName>
                                        </p:attrNameLst>
                                      </p:cBhvr>
                                      <p:tavLst>
                                        <p:tav tm="0">
                                          <p:val>
                                            <p:strVal val="#ppt_y+0.31"/>
                                          </p:val>
                                        </p:tav>
                                        <p:tav tm="100000">
                                          <p:val>
                                            <p:strVal val="#ppt_y+0.31"/>
                                          </p:val>
                                        </p:tav>
                                      </p:tavLst>
                                    </p:anim>
                                    <p:anim calcmode="lin" valueType="num">
                                      <p:cBhvr>
                                        <p:cTn id="16" dur="300" decel="50000" fill="hold">
                                          <p:stCondLst>
                                            <p:cond delay="2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300" decel="50000" fill="hold">
                                          <p:stCondLst>
                                            <p:cond delay="2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1152 - swampy squishy gr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44624"/>
            <a:ext cx="9001156" cy="6605561"/>
            <a:chOff x="142876" y="426162"/>
            <a:chExt cx="9001156" cy="6003234"/>
          </a:xfrm>
        </p:grpSpPr>
        <p:grpSp>
          <p:nvGrpSpPr>
            <p:cNvPr id="3" name="Group 9"/>
            <p:cNvGrpSpPr/>
            <p:nvPr/>
          </p:nvGrpSpPr>
          <p:grpSpPr>
            <a:xfrm>
              <a:off x="142876" y="426162"/>
              <a:ext cx="9001156" cy="6003234"/>
              <a:chOff x="71438" y="426162"/>
              <a:chExt cx="9001156" cy="6003234"/>
            </a:xfrm>
          </p:grpSpPr>
          <p:sp>
            <p:nvSpPr>
              <p:cNvPr id="5" name="L-Shape 4"/>
              <p:cNvSpPr/>
              <p:nvPr/>
            </p:nvSpPr>
            <p:spPr>
              <a:xfrm>
                <a:off x="71438" y="500042"/>
                <a:ext cx="4714876" cy="5929354"/>
              </a:xfrm>
              <a:prstGeom prst="corner">
                <a:avLst>
                  <a:gd name="adj1" fmla="val 37220"/>
                  <a:gd name="adj2" fmla="val 81459"/>
                </a:avLst>
              </a:prstGeom>
              <a:ln w="38100">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285720" y="426162"/>
                <a:ext cx="8786874" cy="6003234"/>
                <a:chOff x="285720" y="426162"/>
                <a:chExt cx="8786874" cy="6003234"/>
              </a:xfr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a:scene3d>
                <a:camera prst="orthographicFront">
                  <a:rot lat="0" lon="0" rev="0"/>
                </a:camera>
                <a:lightRig rig="glow" dir="t">
                  <a:rot lat="0" lon="0" rev="14100000"/>
                </a:lightRig>
              </a:scene3d>
            </p:grpSpPr>
            <p:sp>
              <p:nvSpPr>
                <p:cNvPr id="7" name="Moon 6"/>
                <p:cNvSpPr/>
                <p:nvPr/>
              </p:nvSpPr>
              <p:spPr>
                <a:xfrm rot="17299893" flipH="1">
                  <a:off x="2617515" y="81283"/>
                  <a:ext cx="2357454" cy="3047212"/>
                </a:xfrm>
                <a:prstGeom prst="moon">
                  <a:avLst/>
                </a:prstGeom>
                <a:grp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Moon 7"/>
                <p:cNvSpPr/>
                <p:nvPr/>
              </p:nvSpPr>
              <p:spPr>
                <a:xfrm flipH="1">
                  <a:off x="6000760" y="571480"/>
                  <a:ext cx="2357454" cy="5857916"/>
                </a:xfrm>
                <a:prstGeom prst="mo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lumMod val="95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Chevron 8"/>
                <p:cNvSpPr/>
                <p:nvPr/>
              </p:nvSpPr>
              <p:spPr>
                <a:xfrm>
                  <a:off x="4286248" y="500042"/>
                  <a:ext cx="4786346" cy="5929354"/>
                </a:xfrm>
                <a:prstGeom prst="chevron">
                  <a:avLst>
                    <a:gd name="adj" fmla="val 64174"/>
                  </a:avLst>
                </a:prstGeom>
                <a:solidFill>
                  <a:srgbClr val="0070C0"/>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0" name="Round Same Side Corner Rectangle 2"/>
                <p:cNvSpPr/>
                <p:nvPr/>
              </p:nvSpPr>
              <p:spPr>
                <a:xfrm>
                  <a:off x="285720" y="785794"/>
                  <a:ext cx="8215370" cy="5286412"/>
                </a:xfrm>
                <a:prstGeom prst="round2SameRect">
                  <a:avLst/>
                </a:prstGeom>
                <a:gradFill>
                  <a:gsLst>
                    <a:gs pos="0">
                      <a:schemeClr val="accent2">
                        <a:lumMod val="60000"/>
                        <a:lumOff val="40000"/>
                      </a:schemeClr>
                    </a:gs>
                    <a:gs pos="35000">
                      <a:schemeClr val="bg1">
                        <a:lumMod val="95000"/>
                      </a:schemeClr>
                    </a:gs>
                    <a:gs pos="100000">
                      <a:schemeClr val="bg1"/>
                    </a:gs>
                  </a:gsLst>
                </a:gradFill>
                <a:ln w="57150">
                  <a:solidFill>
                    <a:schemeClr val="accent2">
                      <a:lumMod val="60000"/>
                      <a:lumOff val="40000"/>
                    </a:schemeClr>
                  </a:solidFill>
                </a:ln>
                <a:effectLst/>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grpSp>
        </p:grpSp>
        <p:sp>
          <p:nvSpPr>
            <p:cNvPr id="4" name="Rectangle 1"/>
            <p:cNvSpPr>
              <a:spLocks noChangeArrowheads="1"/>
            </p:cNvSpPr>
            <p:nvPr/>
          </p:nvSpPr>
          <p:spPr bwMode="auto">
            <a:xfrm>
              <a:off x="642910" y="3019291"/>
              <a:ext cx="75723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4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TextBox 10"/>
          <p:cNvSpPr txBox="1"/>
          <p:nvPr/>
        </p:nvSpPr>
        <p:spPr>
          <a:xfrm>
            <a:off x="755577" y="1124744"/>
            <a:ext cx="7424358" cy="1446550"/>
          </a:xfrm>
          <a:prstGeom prst="rect">
            <a:avLst/>
          </a:prstGeom>
          <a:noFill/>
        </p:spPr>
        <p:txBody>
          <a:bodyPr wrap="square" rtlCol="1">
            <a:spAutoFit/>
          </a:bodyPr>
          <a:lstStyle/>
          <a:p>
            <a:r>
              <a:rPr lang="ar-EG" sz="4400" b="1" dirty="0" smtClean="0">
                <a:solidFill>
                  <a:srgbClr val="006600"/>
                </a:solidFill>
              </a:rPr>
              <a:t>أ- كلامُنا </a:t>
            </a:r>
            <a:r>
              <a:rPr lang="ar-EG" sz="4400" b="1" dirty="0">
                <a:solidFill>
                  <a:srgbClr val="006600"/>
                </a:solidFill>
              </a:rPr>
              <a:t>لفظٌ مفيدٌ </a:t>
            </a:r>
            <a:r>
              <a:rPr lang="ar-EG" sz="4400" b="1" dirty="0" smtClean="0">
                <a:solidFill>
                  <a:srgbClr val="006600"/>
                </a:solidFill>
              </a:rPr>
              <a:t>كاستقم</a:t>
            </a:r>
            <a:br>
              <a:rPr lang="ar-EG" sz="4400" b="1" dirty="0" smtClean="0">
                <a:solidFill>
                  <a:srgbClr val="006600"/>
                </a:solidFill>
              </a:rPr>
            </a:br>
            <a:r>
              <a:rPr lang="ar-EG" sz="4400" b="1" dirty="0" smtClean="0">
                <a:solidFill>
                  <a:srgbClr val="006600"/>
                </a:solidFill>
              </a:rPr>
              <a:t>		اسمٌ </a:t>
            </a:r>
            <a:r>
              <a:rPr lang="ar-EG" sz="4400" b="1" dirty="0">
                <a:solidFill>
                  <a:srgbClr val="006600"/>
                </a:solidFill>
              </a:rPr>
              <a:t>وفعلٌ ثم حرفٌ الكّلمِ</a:t>
            </a:r>
            <a:endParaRPr lang="ar-EG" sz="4400" dirty="0">
              <a:solidFill>
                <a:srgbClr val="006600"/>
              </a:solidFill>
            </a:endParaRPr>
          </a:p>
        </p:txBody>
      </p:sp>
      <p:sp>
        <p:nvSpPr>
          <p:cNvPr id="12" name="TextBox 11"/>
          <p:cNvSpPr txBox="1"/>
          <p:nvPr/>
        </p:nvSpPr>
        <p:spPr>
          <a:xfrm>
            <a:off x="1259632" y="3356992"/>
            <a:ext cx="6192688" cy="769441"/>
          </a:xfrm>
          <a:prstGeom prst="rect">
            <a:avLst/>
          </a:prstGeom>
          <a:noFill/>
        </p:spPr>
        <p:txBody>
          <a:bodyPr wrap="square" rtlCol="1">
            <a:spAutoFit/>
          </a:bodyPr>
          <a:lstStyle/>
          <a:p>
            <a:pPr algn="ctr"/>
            <a:r>
              <a:rPr lang="ar-SA" sz="4400" b="1" dirty="0"/>
              <a:t>(الشعر التعليمي) </a:t>
            </a:r>
            <a:endParaRPr lang="ar-EG" sz="4400" b="1" dirty="0"/>
          </a:p>
        </p:txBody>
      </p:sp>
    </p:spTree>
    <p:extLst>
      <p:ext uri="{BB962C8B-B14F-4D97-AF65-F5344CB8AC3E}">
        <p14:creationId xmlns:p14="http://schemas.microsoft.com/office/powerpoint/2010/main" xmlns="" val="1530552317"/>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furyStart.wav"/>
                                        </p:tgtEl>
                                      </p:cMediaNode>
                                    </p:audio>
                                  </p:subTnLst>
                                </p:cTn>
                              </p:par>
                            </p:childTnLst>
                          </p:cTn>
                        </p:par>
                      </p:childTnLst>
                    </p:cTn>
                  </p:par>
                  <p:par>
                    <p:cTn id="8" fill="hold">
                      <p:stCondLst>
                        <p:cond delay="indefinite"/>
                      </p:stCondLst>
                      <p:childTnLst>
                        <p:par>
                          <p:cTn id="9" fill="hold">
                            <p:stCondLst>
                              <p:cond delay="0"/>
                            </p:stCondLst>
                            <p:childTnLst>
                              <p:par>
                                <p:cTn id="10" presetID="19" presetClass="entr" presetSubtype="5"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
                                          </p:val>
                                        </p:tav>
                                        <p:tav tm="100000">
                                          <p:val>
                                            <p:strVal val="#ppt_w"/>
                                          </p:val>
                                        </p:tav>
                                      </p:tavLst>
                                    </p:anim>
                                    <p:anim calcmode="lin" valueType="num">
                                      <p:cBhvr>
                                        <p:cTn id="13" dur="500" fill="hold"/>
                                        <p:tgtEl>
                                          <p:spTgt spid="12"/>
                                        </p:tgtEl>
                                        <p:attrNameLst>
                                          <p:attrName>ppt_h</p:attrName>
                                        </p:attrNameLst>
                                      </p:cBhvr>
                                      <p:tavLst>
                                        <p:tav tm="0" fmla="#ppt_h*sin(2.5*pi*$)">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44624"/>
            <a:ext cx="9001156" cy="6605561"/>
            <a:chOff x="142876" y="426162"/>
            <a:chExt cx="9001156" cy="6003234"/>
          </a:xfrm>
        </p:grpSpPr>
        <p:grpSp>
          <p:nvGrpSpPr>
            <p:cNvPr id="3" name="Group 9"/>
            <p:cNvGrpSpPr/>
            <p:nvPr/>
          </p:nvGrpSpPr>
          <p:grpSpPr>
            <a:xfrm>
              <a:off x="142876" y="426162"/>
              <a:ext cx="9001156" cy="6003234"/>
              <a:chOff x="71438" y="426162"/>
              <a:chExt cx="9001156" cy="6003234"/>
            </a:xfrm>
          </p:grpSpPr>
          <p:sp>
            <p:nvSpPr>
              <p:cNvPr id="5" name="L-Shape 4"/>
              <p:cNvSpPr/>
              <p:nvPr/>
            </p:nvSpPr>
            <p:spPr>
              <a:xfrm>
                <a:off x="71438" y="500042"/>
                <a:ext cx="4714876" cy="5929354"/>
              </a:xfrm>
              <a:prstGeom prst="corner">
                <a:avLst>
                  <a:gd name="adj1" fmla="val 37220"/>
                  <a:gd name="adj2" fmla="val 81459"/>
                </a:avLst>
              </a:prstGeom>
              <a:ln w="38100">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285720" y="426162"/>
                <a:ext cx="8786874" cy="6003234"/>
                <a:chOff x="285720" y="426162"/>
                <a:chExt cx="8786874" cy="6003234"/>
              </a:xfr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5400000" scaled="1"/>
                <a:tileRect/>
              </a:gradFill>
              <a:scene3d>
                <a:camera prst="orthographicFront">
                  <a:rot lat="0" lon="0" rev="0"/>
                </a:camera>
                <a:lightRig rig="glow" dir="t">
                  <a:rot lat="0" lon="0" rev="14100000"/>
                </a:lightRig>
              </a:scene3d>
            </p:grpSpPr>
            <p:sp>
              <p:nvSpPr>
                <p:cNvPr id="7" name="Moon 6"/>
                <p:cNvSpPr/>
                <p:nvPr/>
              </p:nvSpPr>
              <p:spPr>
                <a:xfrm rot="17299893" flipH="1">
                  <a:off x="2617515" y="81283"/>
                  <a:ext cx="2357454" cy="3047212"/>
                </a:xfrm>
                <a:prstGeom prst="moon">
                  <a:avLst/>
                </a:prstGeom>
                <a:grp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Moon 7"/>
                <p:cNvSpPr/>
                <p:nvPr/>
              </p:nvSpPr>
              <p:spPr>
                <a:xfrm flipH="1">
                  <a:off x="6000760" y="571480"/>
                  <a:ext cx="2357454" cy="5857916"/>
                </a:xfrm>
                <a:prstGeom prst="mo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lumMod val="95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Chevron 8"/>
                <p:cNvSpPr/>
                <p:nvPr/>
              </p:nvSpPr>
              <p:spPr>
                <a:xfrm>
                  <a:off x="4286248" y="500042"/>
                  <a:ext cx="4786346" cy="5929354"/>
                </a:xfrm>
                <a:prstGeom prst="chevron">
                  <a:avLst>
                    <a:gd name="adj" fmla="val 64174"/>
                  </a:avLst>
                </a:prstGeom>
                <a:solidFill>
                  <a:srgbClr val="0070C0"/>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0" name="Round Same Side Corner Rectangle 2"/>
                <p:cNvSpPr/>
                <p:nvPr/>
              </p:nvSpPr>
              <p:spPr>
                <a:xfrm>
                  <a:off x="285720" y="785794"/>
                  <a:ext cx="8215370" cy="5286412"/>
                </a:xfrm>
                <a:prstGeom prst="round2SameRect">
                  <a:avLst/>
                </a:prstGeom>
                <a:gradFill>
                  <a:gsLst>
                    <a:gs pos="0">
                      <a:schemeClr val="accent2">
                        <a:lumMod val="60000"/>
                        <a:lumOff val="40000"/>
                      </a:schemeClr>
                    </a:gs>
                    <a:gs pos="35000">
                      <a:schemeClr val="bg1">
                        <a:lumMod val="95000"/>
                      </a:schemeClr>
                    </a:gs>
                    <a:gs pos="100000">
                      <a:schemeClr val="bg1"/>
                    </a:gs>
                  </a:gsLst>
                </a:gradFill>
                <a:ln w="57150">
                  <a:solidFill>
                    <a:schemeClr val="accent2">
                      <a:lumMod val="60000"/>
                      <a:lumOff val="40000"/>
                    </a:schemeClr>
                  </a:solidFill>
                </a:ln>
                <a:effectLst/>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grpSp>
        </p:grpSp>
        <p:sp>
          <p:nvSpPr>
            <p:cNvPr id="4" name="Rectangle 1"/>
            <p:cNvSpPr>
              <a:spLocks noChangeArrowheads="1"/>
            </p:cNvSpPr>
            <p:nvPr/>
          </p:nvSpPr>
          <p:spPr bwMode="auto">
            <a:xfrm>
              <a:off x="642910" y="3019291"/>
              <a:ext cx="75723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4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TextBox 10"/>
          <p:cNvSpPr txBox="1"/>
          <p:nvPr/>
        </p:nvSpPr>
        <p:spPr>
          <a:xfrm>
            <a:off x="755577" y="1124744"/>
            <a:ext cx="7424358" cy="1446550"/>
          </a:xfrm>
          <a:prstGeom prst="rect">
            <a:avLst/>
          </a:prstGeom>
          <a:noFill/>
        </p:spPr>
        <p:txBody>
          <a:bodyPr wrap="square" rtlCol="1">
            <a:spAutoFit/>
          </a:bodyPr>
          <a:lstStyle/>
          <a:p>
            <a:r>
              <a:rPr lang="ar-EG" sz="4400" b="1" dirty="0" smtClean="0">
                <a:solidFill>
                  <a:srgbClr val="006600"/>
                </a:solidFill>
              </a:rPr>
              <a:t>ب- </a:t>
            </a:r>
            <a:r>
              <a:rPr lang="ar-EG" sz="4400" b="1" dirty="0">
                <a:solidFill>
                  <a:srgbClr val="006600"/>
                </a:solidFill>
              </a:rPr>
              <a:t>وليلٍ كموجِ البحرِ أرخى سدولَهُ 	</a:t>
            </a:r>
            <a:r>
              <a:rPr lang="ar-EG" sz="4400" b="1" dirty="0" smtClean="0">
                <a:solidFill>
                  <a:srgbClr val="006600"/>
                </a:solidFill>
              </a:rPr>
              <a:t/>
            </a:r>
            <a:br>
              <a:rPr lang="ar-EG" sz="4400" b="1" dirty="0" smtClean="0">
                <a:solidFill>
                  <a:srgbClr val="006600"/>
                </a:solidFill>
              </a:rPr>
            </a:br>
            <a:r>
              <a:rPr lang="ar-EG" sz="4400" b="1" dirty="0" smtClean="0">
                <a:solidFill>
                  <a:srgbClr val="006600"/>
                </a:solidFill>
              </a:rPr>
              <a:t>		    عليّ </a:t>
            </a:r>
            <a:r>
              <a:rPr lang="ar-EG" sz="4400" b="1" dirty="0">
                <a:solidFill>
                  <a:srgbClr val="006600"/>
                </a:solidFill>
              </a:rPr>
              <a:t>بأنواعِ الهمومِ ليبتلي</a:t>
            </a:r>
            <a:endParaRPr lang="ar-EG" sz="4400" dirty="0">
              <a:solidFill>
                <a:srgbClr val="006600"/>
              </a:solidFill>
            </a:endParaRPr>
          </a:p>
        </p:txBody>
      </p:sp>
      <p:sp>
        <p:nvSpPr>
          <p:cNvPr id="12" name="TextBox 11"/>
          <p:cNvSpPr txBox="1"/>
          <p:nvPr/>
        </p:nvSpPr>
        <p:spPr>
          <a:xfrm>
            <a:off x="1259632" y="3356992"/>
            <a:ext cx="6192688" cy="769441"/>
          </a:xfrm>
          <a:prstGeom prst="rect">
            <a:avLst/>
          </a:prstGeom>
          <a:noFill/>
        </p:spPr>
        <p:txBody>
          <a:bodyPr wrap="square" rtlCol="1">
            <a:spAutoFit/>
          </a:bodyPr>
          <a:lstStyle/>
          <a:p>
            <a:pPr lvl="0" algn="ctr"/>
            <a:r>
              <a:rPr lang="ar-SA" sz="4400" b="1" dirty="0"/>
              <a:t>(الشعر الغنائي الوجداني)</a:t>
            </a:r>
            <a:endParaRPr lang="en-US" sz="4400" dirty="0"/>
          </a:p>
        </p:txBody>
      </p:sp>
    </p:spTree>
    <p:extLst>
      <p:ext uri="{BB962C8B-B14F-4D97-AF65-F5344CB8AC3E}">
        <p14:creationId xmlns:p14="http://schemas.microsoft.com/office/powerpoint/2010/main" xmlns="" val="2254336935"/>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furyStart.wav"/>
                                        </p:tgtEl>
                                      </p:cMediaNode>
                                    </p:audio>
                                  </p:subTnLst>
                                </p:cTn>
                              </p:par>
                            </p:childTnLst>
                          </p:cTn>
                        </p:par>
                      </p:childTnLst>
                    </p:cTn>
                  </p:par>
                  <p:par>
                    <p:cTn id="8" fill="hold">
                      <p:stCondLst>
                        <p:cond delay="indefinite"/>
                      </p:stCondLst>
                      <p:childTnLst>
                        <p:par>
                          <p:cTn id="9" fill="hold">
                            <p:stCondLst>
                              <p:cond delay="0"/>
                            </p:stCondLst>
                            <p:childTnLst>
                              <p:par>
                                <p:cTn id="10" presetID="19" presetClass="entr" presetSubtype="5"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
                                          </p:val>
                                        </p:tav>
                                        <p:tav tm="100000">
                                          <p:val>
                                            <p:strVal val="#ppt_w"/>
                                          </p:val>
                                        </p:tav>
                                      </p:tavLst>
                                    </p:anim>
                                    <p:anim calcmode="lin" valueType="num">
                                      <p:cBhvr>
                                        <p:cTn id="13" dur="500" fill="hold"/>
                                        <p:tgtEl>
                                          <p:spTgt spid="12"/>
                                        </p:tgtEl>
                                        <p:attrNameLst>
                                          <p:attrName>ppt_h</p:attrName>
                                        </p:attrNameLst>
                                      </p:cBhvr>
                                      <p:tavLst>
                                        <p:tav tm="0" fmla="#ppt_h*sin(2.5*pi*$)">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88640"/>
            <a:ext cx="8967370" cy="6669360"/>
            <a:chOff x="1000100" y="2143116"/>
            <a:chExt cx="7429552" cy="3895102"/>
          </a:xfrm>
          <a:scene3d>
            <a:camera prst="orthographicFront">
              <a:rot lat="0" lon="0" rev="0"/>
            </a:camera>
            <a:lightRig rig="glow" dir="t">
              <a:rot lat="0" lon="0" rev="14100000"/>
            </a:lightRig>
          </a:scene3d>
        </p:grpSpPr>
        <p:sp>
          <p:nvSpPr>
            <p:cNvPr id="3" name="Moon 2"/>
            <p:cNvSpPr/>
            <p:nvPr/>
          </p:nvSpPr>
          <p:spPr>
            <a:xfrm rot="16002423">
              <a:off x="3988939" y="2945723"/>
              <a:ext cx="1500198" cy="4684792"/>
            </a:xfrm>
            <a:prstGeom prst="moon">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Cloud 3"/>
            <p:cNvSpPr/>
            <p:nvPr/>
          </p:nvSpPr>
          <p:spPr>
            <a:xfrm>
              <a:off x="1000100" y="4000504"/>
              <a:ext cx="2643206" cy="1785950"/>
            </a:xfrm>
            <a:prstGeom prst="cloud">
              <a:avLst/>
            </a:prstGeom>
            <a:solidFill>
              <a:schemeClr val="accent5">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Cloud 4"/>
            <p:cNvSpPr/>
            <p:nvPr/>
          </p:nvSpPr>
          <p:spPr>
            <a:xfrm>
              <a:off x="5786446" y="4143380"/>
              <a:ext cx="2643206" cy="1785950"/>
            </a:xfrm>
            <a:prstGeom prst="cloud">
              <a:avLst/>
            </a:prstGeom>
            <a:solidFill>
              <a:srgbClr val="C000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ed Rectangle 5"/>
            <p:cNvSpPr/>
            <p:nvPr/>
          </p:nvSpPr>
          <p:spPr>
            <a:xfrm>
              <a:off x="1000100" y="2143116"/>
              <a:ext cx="7358114" cy="2571768"/>
            </a:xfrm>
            <a:prstGeom prst="roundRect">
              <a:avLst/>
            </a:prstGeom>
            <a:gradFill flip="none" rotWithShape="1">
              <a:gsLst>
                <a:gs pos="0">
                  <a:schemeClr val="accent4"/>
                </a:gs>
                <a:gs pos="50000">
                  <a:schemeClr val="accent2">
                    <a:lumMod val="60000"/>
                    <a:lumOff val="40000"/>
                  </a:schemeClr>
                </a:gs>
                <a:gs pos="100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Flowchart: Manual Input 6"/>
            <p:cNvSpPr/>
            <p:nvPr/>
          </p:nvSpPr>
          <p:spPr>
            <a:xfrm>
              <a:off x="1285852" y="2214554"/>
              <a:ext cx="6786610" cy="3571900"/>
            </a:xfrm>
            <a:prstGeom prst="flowChartManualInput">
              <a:avLst/>
            </a:prstGeom>
            <a:gradFill flip="none" rotWithShape="1">
              <a:gsLst>
                <a:gs pos="0">
                  <a:schemeClr val="tx1">
                    <a:lumMod val="50000"/>
                    <a:lumOff val="50000"/>
                  </a:schemeClr>
                </a:gs>
                <a:gs pos="50000">
                  <a:schemeClr val="bg1"/>
                </a:gs>
                <a:gs pos="100000">
                  <a:schemeClr val="bg1"/>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1"/>
          <p:cNvSpPr>
            <a:spLocks noChangeArrowheads="1"/>
          </p:cNvSpPr>
          <p:nvPr/>
        </p:nvSpPr>
        <p:spPr bwMode="auto">
          <a:xfrm>
            <a:off x="539552" y="1429326"/>
            <a:ext cx="7645931"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85800" indent="-685800">
              <a:lnSpc>
                <a:spcPct val="150000"/>
              </a:lnSpc>
              <a:buFont typeface="Arial" pitchFamily="34" charset="0"/>
              <a:buChar char="•"/>
            </a:pPr>
            <a:r>
              <a:rPr lang="ar-EG" sz="3600" b="1" dirty="0" smtClean="0">
                <a:latin typeface="Times New Roman" pitchFamily="18" charset="0"/>
                <a:cs typeface="Times New Roman" pitchFamily="18" charset="0"/>
              </a:rPr>
              <a:t>الشعر وأنواعه.</a:t>
            </a:r>
          </a:p>
          <a:p>
            <a:pPr marL="685800" indent="-685800">
              <a:lnSpc>
                <a:spcPct val="150000"/>
              </a:lnSpc>
              <a:buFont typeface="Arial" pitchFamily="34" charset="0"/>
              <a:buChar char="•"/>
            </a:pPr>
            <a:r>
              <a:rPr lang="ar-EG" sz="3600" b="1" dirty="0" smtClean="0">
                <a:latin typeface="Times New Roman" pitchFamily="18" charset="0"/>
                <a:cs typeface="Times New Roman" pitchFamily="18" charset="0"/>
              </a:rPr>
              <a:t>مقاييس نقد الشعر. (1-مقاييس نقد المعنى).</a:t>
            </a:r>
          </a:p>
          <a:p>
            <a:pPr marL="685800" indent="-685800">
              <a:lnSpc>
                <a:spcPct val="150000"/>
              </a:lnSpc>
              <a:buFont typeface="Arial" pitchFamily="34" charset="0"/>
              <a:buChar char="•"/>
            </a:pPr>
            <a:r>
              <a:rPr lang="ar-EG" sz="3600" b="1" dirty="0" smtClean="0">
                <a:latin typeface="Times New Roman" pitchFamily="18" charset="0"/>
                <a:cs typeface="Times New Roman" pitchFamily="18" charset="0"/>
              </a:rPr>
              <a:t>مقاييس نقد الشعر. (2-مقاييس نقد العاطفة).</a:t>
            </a:r>
          </a:p>
          <a:p>
            <a:pPr marL="685800" indent="-685800">
              <a:lnSpc>
                <a:spcPct val="150000"/>
              </a:lnSpc>
              <a:buFont typeface="Arial" pitchFamily="34" charset="0"/>
              <a:buChar char="•"/>
            </a:pPr>
            <a:r>
              <a:rPr lang="ar-EG" sz="3600" b="1" dirty="0" smtClean="0">
                <a:latin typeface="Times New Roman" pitchFamily="18" charset="0"/>
                <a:cs typeface="Times New Roman" pitchFamily="18" charset="0"/>
              </a:rPr>
              <a:t>مقاييس نقد الشعر. (3-مقاييس نقد الخيال).</a:t>
            </a:r>
          </a:p>
          <a:p>
            <a:pPr marL="685800" indent="-685800">
              <a:lnSpc>
                <a:spcPct val="150000"/>
              </a:lnSpc>
              <a:buFont typeface="Arial" pitchFamily="34" charset="0"/>
              <a:buChar char="•"/>
            </a:pPr>
            <a:r>
              <a:rPr lang="ar-EG" sz="3600" b="1" dirty="0" smtClean="0">
                <a:latin typeface="Times New Roman" pitchFamily="18" charset="0"/>
                <a:cs typeface="Times New Roman" pitchFamily="18" charset="0"/>
              </a:rPr>
              <a:t>مقاييس نقد الشعر. (4-مقاييس نقد الأسلوب).</a:t>
            </a:r>
          </a:p>
        </p:txBody>
      </p:sp>
    </p:spTree>
    <p:extLst>
      <p:ext uri="{BB962C8B-B14F-4D97-AF65-F5344CB8AC3E}">
        <p14:creationId xmlns:p14="http://schemas.microsoft.com/office/powerpoint/2010/main" xmlns="" val="3800974835"/>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75 - صوت سؤال الويندوز.wav"/>
                                        </p:tgtEl>
                                      </p:cMediaNode>
                                    </p:audio>
                                  </p:subTnLst>
                                </p:cTn>
                              </p:par>
                              <p:par>
                                <p:cTn id="8" presetID="17" presetClass="entr" presetSubtype="1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
                                            </p:cond>
                                          </p:stCondLst>
                                          <p:endCondLst>
                                            <p:cond evt="onStopAudio" delay="0">
                                              <p:tgtEl>
                                                <p:sldTgt/>
                                              </p:tgtEl>
                                            </p:cond>
                                          </p:endCondLst>
                                        </p:cTn>
                                        <p:tgtEl>
                                          <p:sndTgt r:embed="rId4" name="newspaper.wav"/>
                                        </p:tgtEl>
                                      </p:cMediaNode>
                                    </p:audio>
                                  </p:sub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4" name="newspaper.wav"/>
                                        </p:tgtEl>
                                      </p:cMediaNode>
                                    </p:audio>
                                  </p:sub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4" name="newspaper.wav"/>
                                        </p:tgtEl>
                                      </p:cMediaNode>
                                    </p:audio>
                                  </p:sub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newspaper.wav"/>
                                        </p:tgtEl>
                                      </p:cMediaNode>
                                    </p:audio>
                                  </p:sub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 calcmode="lin" valueType="num">
                                      <p:cBhvr>
                                        <p:cTn id="34"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4" end="4"/>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newspap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3568" y="206465"/>
            <a:ext cx="7812360" cy="2862495"/>
            <a:chOff x="1115616" y="446185"/>
            <a:chExt cx="7812360" cy="3240360"/>
          </a:xfrm>
        </p:grpSpPr>
        <p:grpSp>
          <p:nvGrpSpPr>
            <p:cNvPr id="3" name="Group 2"/>
            <p:cNvGrpSpPr/>
            <p:nvPr/>
          </p:nvGrpSpPr>
          <p:grpSpPr>
            <a:xfrm>
              <a:off x="1115616" y="446185"/>
              <a:ext cx="7812360" cy="3240360"/>
              <a:chOff x="3923928" y="458804"/>
              <a:chExt cx="5004048" cy="2954711"/>
            </a:xfrm>
            <a:scene3d>
              <a:camera prst="orthographicFront">
                <a:rot lat="0" lon="0" rev="0"/>
              </a:camera>
              <a:lightRig rig="glow" dir="t">
                <a:rot lat="0" lon="0" rev="14100000"/>
              </a:lightRig>
            </a:scene3d>
          </p:grpSpPr>
          <p:sp>
            <p:nvSpPr>
              <p:cNvPr id="5" name="32-Point Star 4"/>
              <p:cNvSpPr/>
              <p:nvPr/>
            </p:nvSpPr>
            <p:spPr>
              <a:xfrm>
                <a:off x="3923928" y="458804"/>
                <a:ext cx="5004048" cy="2954711"/>
              </a:xfrm>
              <a:prstGeom prst="star32">
                <a:avLst/>
              </a:prstGeom>
              <a:gradFill flip="none" rotWithShape="1">
                <a:gsLst>
                  <a:gs pos="0">
                    <a:schemeClr val="tx1">
                      <a:lumMod val="75000"/>
                      <a:lumOff val="25000"/>
                    </a:schemeClr>
                  </a:gs>
                  <a:gs pos="50000">
                    <a:schemeClr val="accent2">
                      <a:lumMod val="40000"/>
                      <a:lumOff val="60000"/>
                    </a:schemeClr>
                  </a:gs>
                  <a:gs pos="100000">
                    <a:schemeClr val="accent2">
                      <a:lumMod val="20000"/>
                      <a:lumOff val="80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00CC"/>
                  </a:solidFill>
                  <a:latin typeface="Times New Roman" pitchFamily="18" charset="0"/>
                </a:endParaRPr>
              </a:p>
            </p:txBody>
          </p:sp>
          <p:sp>
            <p:nvSpPr>
              <p:cNvPr id="6" name="Heptagon 5"/>
              <p:cNvSpPr/>
              <p:nvPr/>
            </p:nvSpPr>
            <p:spPr>
              <a:xfrm>
                <a:off x="4499992" y="692696"/>
                <a:ext cx="3888432" cy="2376264"/>
              </a:xfrm>
              <a:prstGeom prst="heptagon">
                <a:avLst/>
              </a:prstGeom>
              <a:gradFill>
                <a:gsLst>
                  <a:gs pos="0">
                    <a:schemeClr val="bg2">
                      <a:lumMod val="50000"/>
                    </a:schemeClr>
                  </a:gs>
                  <a:gs pos="50000">
                    <a:schemeClr val="accent3">
                      <a:lumMod val="20000"/>
                      <a:lumOff val="80000"/>
                    </a:schemeClr>
                  </a:gs>
                  <a:gs pos="100000">
                    <a:schemeClr val="bg1"/>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00CC"/>
                  </a:solidFill>
                  <a:latin typeface="Times New Roman" pitchFamily="18" charset="0"/>
                </a:endParaRPr>
              </a:p>
            </p:txBody>
          </p:sp>
        </p:gr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76897" y="3099130"/>
              <a:ext cx="4143375" cy="209550"/>
            </a:xfrm>
            <a:prstGeom prst="rect">
              <a:avLst/>
            </a:prstGeom>
          </p:spPr>
        </p:pic>
      </p:grpSp>
      <p:sp>
        <p:nvSpPr>
          <p:cNvPr id="7" name="Rectangle 6"/>
          <p:cNvSpPr/>
          <p:nvPr/>
        </p:nvSpPr>
        <p:spPr>
          <a:xfrm>
            <a:off x="2502818" y="980728"/>
            <a:ext cx="4240264" cy="1200329"/>
          </a:xfrm>
          <a:prstGeom prst="rect">
            <a:avLst/>
          </a:prstGeom>
        </p:spPr>
        <p:txBody>
          <a:bodyPr wrap="none">
            <a:spAutoFit/>
          </a:bodyPr>
          <a:lstStyle/>
          <a:p>
            <a:pPr algn="ctr"/>
            <a:r>
              <a:rPr lang="ar-EG" sz="7200" b="1" dirty="0" smtClean="0">
                <a:ln>
                  <a:solidFill>
                    <a:srgbClr val="FF0000"/>
                  </a:solidFill>
                </a:ln>
                <a:solidFill>
                  <a:srgbClr val="C00000"/>
                </a:solidFill>
                <a:latin typeface="Times New Roman" pitchFamily="18" charset="0"/>
              </a:rPr>
              <a:t>أهداف الوحدة</a:t>
            </a:r>
            <a:endParaRPr lang="en-US" sz="7200" dirty="0">
              <a:ln>
                <a:solidFill>
                  <a:srgbClr val="FF0000"/>
                </a:solidFill>
              </a:ln>
              <a:solidFill>
                <a:srgbClr val="C00000"/>
              </a:solidFill>
              <a:latin typeface="Times New Roman" pitchFamily="18" charset="0"/>
            </a:endParaRPr>
          </a:p>
        </p:txBody>
      </p:sp>
      <p:grpSp>
        <p:nvGrpSpPr>
          <p:cNvPr id="8" name="Group 7"/>
          <p:cNvGrpSpPr/>
          <p:nvPr/>
        </p:nvGrpSpPr>
        <p:grpSpPr>
          <a:xfrm>
            <a:off x="539552" y="3645024"/>
            <a:ext cx="8136904" cy="3168352"/>
            <a:chOff x="611560" y="2276872"/>
            <a:chExt cx="7344816" cy="3528392"/>
          </a:xfrm>
          <a:scene3d>
            <a:camera prst="orthographicFront">
              <a:rot lat="0" lon="0" rev="0"/>
            </a:camera>
            <a:lightRig rig="glow" dir="t">
              <a:rot lat="0" lon="0" rev="14100000"/>
            </a:lightRig>
          </a:scene3d>
        </p:grpSpPr>
        <p:sp>
          <p:nvSpPr>
            <p:cNvPr id="9" name="Down Arrow Callout 8"/>
            <p:cNvSpPr/>
            <p:nvPr/>
          </p:nvSpPr>
          <p:spPr>
            <a:xfrm>
              <a:off x="611560" y="2276872"/>
              <a:ext cx="6284617" cy="3528392"/>
            </a:xfrm>
            <a:prstGeom prst="downArrowCallout">
              <a:avLst/>
            </a:prstGeom>
            <a:gradFill flip="none" rotWithShape="1">
              <a:gsLst>
                <a:gs pos="0">
                  <a:srgbClr val="0000FF">
                    <a:shade val="30000"/>
                    <a:satMod val="115000"/>
                  </a:srgbClr>
                </a:gs>
                <a:gs pos="50000">
                  <a:srgbClr val="8B8BFF"/>
                </a:gs>
                <a:gs pos="100000">
                  <a:srgbClr val="0000FF">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sp>
          <p:nvSpPr>
            <p:cNvPr id="10" name="Pentagon 9"/>
            <p:cNvSpPr/>
            <p:nvPr/>
          </p:nvSpPr>
          <p:spPr>
            <a:xfrm>
              <a:off x="611560" y="2348880"/>
              <a:ext cx="7344816" cy="2088232"/>
            </a:xfrm>
            <a:prstGeom prst="homePlate">
              <a:avLst/>
            </a:prstGeom>
            <a:solidFill>
              <a:schemeClr val="bg1"/>
            </a:solidFill>
            <a:ln>
              <a:solidFill>
                <a:srgbClr val="0066FF"/>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grpSp>
      <p:sp>
        <p:nvSpPr>
          <p:cNvPr id="11" name="Rectangle 10"/>
          <p:cNvSpPr/>
          <p:nvPr/>
        </p:nvSpPr>
        <p:spPr>
          <a:xfrm>
            <a:off x="827584" y="3789040"/>
            <a:ext cx="6768752" cy="1754326"/>
          </a:xfrm>
          <a:prstGeom prst="rect">
            <a:avLst/>
          </a:prstGeom>
        </p:spPr>
        <p:txBody>
          <a:bodyPr wrap="square">
            <a:spAutoFit/>
          </a:bodyPr>
          <a:lstStyle/>
          <a:p>
            <a:pPr algn="ctr"/>
            <a:r>
              <a:rPr lang="ar-EG" sz="5400" b="1" dirty="0" smtClean="0">
                <a:ln>
                  <a:solidFill>
                    <a:srgbClr val="002060"/>
                  </a:solidFill>
                </a:ln>
                <a:solidFill>
                  <a:srgbClr val="0000FF"/>
                </a:solidFill>
                <a:latin typeface="Times New Roman" pitchFamily="18" charset="0"/>
              </a:rPr>
              <a:t>يتوقع منك بعد دراسة هذه الوحدة أن:</a:t>
            </a:r>
            <a:endParaRPr lang="en-US" sz="5400" dirty="0">
              <a:ln>
                <a:solidFill>
                  <a:srgbClr val="002060"/>
                </a:solidFill>
              </a:ln>
              <a:solidFill>
                <a:srgbClr val="0000FF"/>
              </a:solidFill>
              <a:latin typeface="Times New Roman" pitchFamily="18" charset="0"/>
            </a:endParaRPr>
          </a:p>
        </p:txBody>
      </p:sp>
    </p:spTree>
    <p:extLst>
      <p:ext uri="{BB962C8B-B14F-4D97-AF65-F5344CB8AC3E}">
        <p14:creationId xmlns:p14="http://schemas.microsoft.com/office/powerpoint/2010/main" xmlns="" val="3378827732"/>
      </p:ext>
    </p:extLst>
  </p:cSld>
  <p:clrMapOvr>
    <a:masterClrMapping/>
  </p:clrMapOvr>
  <mc:AlternateContent xmlns:mc="http://schemas.openxmlformats.org/markup-compatibility/2006">
    <mc:Choice xmlns:p14="http://schemas.microsoft.com/office/powerpoint/2010/main" xmlns="" Requires="p14">
      <p:transition>
        <p14:gallery dir="r"/>
        <p:sndAc>
          <p:stSnd>
            <p:snd r:embed="rId6"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2"/>
                                          </p:stCondLst>
                                        </p:cTn>
                                        <p:tgtEl>
                                          <p:spTgt spid="2"/>
                                        </p:tgtEl>
                                      </p:cBhvr>
                                      <p:to x="100000" y="60000"/>
                                    </p:animScale>
                                    <p:animScale>
                                      <p:cBhvr>
                                        <p:cTn id="14" dur="41"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1" decel="50000">
                                          <p:stCondLst>
                                            <p:cond delay="335"/>
                                          </p:stCondLst>
                                        </p:cTn>
                                        <p:tgtEl>
                                          <p:spTgt spid="2"/>
                                        </p:tgtEl>
                                      </p:cBhvr>
                                      <p:to x="100000" y="100000"/>
                                    </p:animScale>
                                    <p:animScale>
                                      <p:cBhvr>
                                        <p:cTn id="17" dur="7">
                                          <p:stCondLst>
                                            <p:cond delay="410"/>
                                          </p:stCondLst>
                                        </p:cTn>
                                        <p:tgtEl>
                                          <p:spTgt spid="2"/>
                                        </p:tgtEl>
                                      </p:cBhvr>
                                      <p:to x="100000" y="90000"/>
                                    </p:animScale>
                                    <p:animScale>
                                      <p:cBhvr>
                                        <p:cTn id="18" dur="41"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1" decel="50000">
                                          <p:stCondLst>
                                            <p:cond delay="459"/>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1306 - whish sound.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45">
                                          <p:stCondLst>
                                            <p:cond delay="0"/>
                                          </p:stCondLst>
                                        </p:cTn>
                                        <p:tgtEl>
                                          <p:spTgt spid="7"/>
                                        </p:tgtEl>
                                      </p:cBhvr>
                                    </p:animEffect>
                                    <p:anim calcmode="lin" valueType="num">
                                      <p:cBhvr>
                                        <p:cTn id="24"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9" dur="7">
                                          <p:stCondLst>
                                            <p:cond delay="162"/>
                                          </p:stCondLst>
                                        </p:cTn>
                                        <p:tgtEl>
                                          <p:spTgt spid="7"/>
                                        </p:tgtEl>
                                      </p:cBhvr>
                                      <p:to x="100000" y="60000"/>
                                    </p:animScale>
                                    <p:animScale>
                                      <p:cBhvr>
                                        <p:cTn id="30" dur="41" decel="50000">
                                          <p:stCondLst>
                                            <p:cond delay="169"/>
                                          </p:stCondLst>
                                        </p:cTn>
                                        <p:tgtEl>
                                          <p:spTgt spid="7"/>
                                        </p:tgtEl>
                                      </p:cBhvr>
                                      <p:to x="100000" y="100000"/>
                                    </p:animScale>
                                    <p:animScale>
                                      <p:cBhvr>
                                        <p:cTn id="31" dur="7">
                                          <p:stCondLst>
                                            <p:cond delay="328"/>
                                          </p:stCondLst>
                                        </p:cTn>
                                        <p:tgtEl>
                                          <p:spTgt spid="7"/>
                                        </p:tgtEl>
                                      </p:cBhvr>
                                      <p:to x="100000" y="80000"/>
                                    </p:animScale>
                                    <p:animScale>
                                      <p:cBhvr>
                                        <p:cTn id="32" dur="41" decel="50000">
                                          <p:stCondLst>
                                            <p:cond delay="335"/>
                                          </p:stCondLst>
                                        </p:cTn>
                                        <p:tgtEl>
                                          <p:spTgt spid="7"/>
                                        </p:tgtEl>
                                      </p:cBhvr>
                                      <p:to x="100000" y="100000"/>
                                    </p:animScale>
                                    <p:animScale>
                                      <p:cBhvr>
                                        <p:cTn id="33" dur="7">
                                          <p:stCondLst>
                                            <p:cond delay="410"/>
                                          </p:stCondLst>
                                        </p:cTn>
                                        <p:tgtEl>
                                          <p:spTgt spid="7"/>
                                        </p:tgtEl>
                                      </p:cBhvr>
                                      <p:to x="100000" y="90000"/>
                                    </p:animScale>
                                    <p:animScale>
                                      <p:cBhvr>
                                        <p:cTn id="34" dur="41" decel="50000">
                                          <p:stCondLst>
                                            <p:cond delay="417"/>
                                          </p:stCondLst>
                                        </p:cTn>
                                        <p:tgtEl>
                                          <p:spTgt spid="7"/>
                                        </p:tgtEl>
                                      </p:cBhvr>
                                      <p:to x="100000" y="100000"/>
                                    </p:animScale>
                                    <p:animScale>
                                      <p:cBhvr>
                                        <p:cTn id="35" dur="7">
                                          <p:stCondLst>
                                            <p:cond delay="452"/>
                                          </p:stCondLst>
                                        </p:cTn>
                                        <p:tgtEl>
                                          <p:spTgt spid="7"/>
                                        </p:tgtEl>
                                      </p:cBhvr>
                                      <p:to x="100000" y="95000"/>
                                    </p:animScale>
                                    <p:animScale>
                                      <p:cBhvr>
                                        <p:cTn id="36" dur="41" decel="50000">
                                          <p:stCondLst>
                                            <p:cond delay="459"/>
                                          </p:stCondLst>
                                        </p:cTn>
                                        <p:tgtEl>
                                          <p:spTgt spid="7"/>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1306 - whish sound.wav"/>
                                        </p:tgtEl>
                                      </p:cMediaNode>
                                    </p:audio>
                                  </p:sub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0620 - high pitched beep.wav"/>
                                        </p:tgtEl>
                                      </p:cMediaNode>
                                    </p:audio>
                                  </p:subTnLst>
                                </p:cTn>
                              </p:par>
                              <p:par>
                                <p:cTn id="43" presetID="2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0620 - high pitched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7158" y="571480"/>
            <a:ext cx="8215370" cy="5643602"/>
            <a:chOff x="285720" y="428604"/>
            <a:chExt cx="8215370" cy="5643602"/>
          </a:xfrm>
        </p:grpSpPr>
        <p:sp>
          <p:nvSpPr>
            <p:cNvPr id="3" name="Rounded Rectangle 2"/>
            <p:cNvSpPr/>
            <p:nvPr/>
          </p:nvSpPr>
          <p:spPr>
            <a:xfrm>
              <a:off x="285720" y="428604"/>
              <a:ext cx="6215106" cy="5643602"/>
            </a:xfrm>
            <a:prstGeom prst="roundRect">
              <a:avLst/>
            </a:prstGeom>
            <a:gradFill flip="none" rotWithShape="1">
              <a:gsLst>
                <a:gs pos="0">
                  <a:srgbClr val="9933FF">
                    <a:shade val="30000"/>
                    <a:satMod val="115000"/>
                  </a:srgbClr>
                </a:gs>
                <a:gs pos="50000">
                  <a:srgbClr val="9933FF">
                    <a:shade val="67500"/>
                    <a:satMod val="115000"/>
                  </a:srgbClr>
                </a:gs>
                <a:gs pos="100000">
                  <a:schemeClr val="bg1">
                    <a:lumMod val="8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4" name="Oval 3"/>
            <p:cNvSpPr/>
            <p:nvPr/>
          </p:nvSpPr>
          <p:spPr>
            <a:xfrm>
              <a:off x="2928926" y="642918"/>
              <a:ext cx="5572164" cy="5286412"/>
            </a:xfrm>
            <a:prstGeom prst="ellipse">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5" name="Rectangle 4"/>
            <p:cNvSpPr/>
            <p:nvPr/>
          </p:nvSpPr>
          <p:spPr>
            <a:xfrm>
              <a:off x="1142976" y="1214422"/>
              <a:ext cx="6072230" cy="4071966"/>
            </a:xfrm>
            <a:prstGeom prst="rect">
              <a:avLst/>
            </a:prstGeom>
            <a:gradFill flip="none" rotWithShape="1">
              <a:gsLst>
                <a:gs pos="0">
                  <a:schemeClr val="bg1">
                    <a:lumMod val="85000"/>
                  </a:schemeClr>
                </a:gs>
                <a:gs pos="49000">
                  <a:schemeClr val="bg1"/>
                </a:gs>
                <a:gs pos="100000">
                  <a:schemeClr val="bg1">
                    <a:lumMod val="50000"/>
                  </a:schemeClr>
                </a:gs>
              </a:gsLst>
              <a:lin ang="13500000" scaled="1"/>
              <a:tileRect/>
            </a:gradFill>
            <a:ln w="76200">
              <a:solidFill>
                <a:schemeClr val="bg1">
                  <a:lumMod val="85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6" name="Rectangle 5"/>
          <p:cNvSpPr/>
          <p:nvPr/>
        </p:nvSpPr>
        <p:spPr>
          <a:xfrm>
            <a:off x="971600" y="1700808"/>
            <a:ext cx="6336704" cy="3283591"/>
          </a:xfrm>
          <a:prstGeom prst="rect">
            <a:avLst/>
          </a:prstGeom>
        </p:spPr>
        <p:txBody>
          <a:bodyPr wrap="square">
            <a:spAutoFit/>
          </a:bodyPr>
          <a:lstStyle/>
          <a:p>
            <a:pPr marL="685800" indent="-685800">
              <a:lnSpc>
                <a:spcPct val="150000"/>
              </a:lnSpc>
              <a:buFont typeface="Arial" pitchFamily="34" charset="0"/>
              <a:buChar char="•"/>
            </a:pPr>
            <a:r>
              <a:rPr lang="ar-EG" sz="4800" b="1" dirty="0" smtClean="0">
                <a:latin typeface="Times New Roman" pitchFamily="18" charset="0"/>
                <a:cs typeface="Times New Roman" pitchFamily="18" charset="0"/>
              </a:rPr>
              <a:t>تتعرف الشعر وأنواعه.</a:t>
            </a:r>
          </a:p>
          <a:p>
            <a:pPr marL="685800" indent="-685800">
              <a:lnSpc>
                <a:spcPct val="150000"/>
              </a:lnSpc>
              <a:buFont typeface="Arial" pitchFamily="34" charset="0"/>
              <a:buChar char="•"/>
            </a:pPr>
            <a:r>
              <a:rPr lang="ar-EG" sz="4800" b="1" dirty="0" smtClean="0">
                <a:latin typeface="Times New Roman" pitchFamily="18" charset="0"/>
                <a:cs typeface="Times New Roman" pitchFamily="18" charset="0"/>
              </a:rPr>
              <a:t>تتعرف مقاييس نقد الشعر.</a:t>
            </a:r>
          </a:p>
          <a:p>
            <a:pPr marL="685800" indent="-685800">
              <a:lnSpc>
                <a:spcPct val="150000"/>
              </a:lnSpc>
              <a:buFont typeface="Arial" pitchFamily="34" charset="0"/>
              <a:buChar char="•"/>
            </a:pPr>
            <a:r>
              <a:rPr lang="ar-EG" sz="4800" b="1" dirty="0" smtClean="0">
                <a:latin typeface="Times New Roman" pitchFamily="18" charset="0"/>
                <a:cs typeface="Times New Roman" pitchFamily="18" charset="0"/>
              </a:rPr>
              <a:t>تطبيق مقاييس نقد الشعر.</a:t>
            </a:r>
          </a:p>
        </p:txBody>
      </p:sp>
    </p:spTree>
    <p:extLst>
      <p:ext uri="{BB962C8B-B14F-4D97-AF65-F5344CB8AC3E}">
        <p14:creationId xmlns:p14="http://schemas.microsoft.com/office/powerpoint/2010/main" xmlns="" val="3890068465"/>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088 - spring boing.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Scale>
                                      <p:cBhvr>
                                        <p:cTn id="12" dur="5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6">
                                            <p:txEl>
                                              <p:pRg st="0" end="0"/>
                                            </p:txEl>
                                          </p:spTgt>
                                        </p:tgtEl>
                                        <p:attrNameLst>
                                          <p:attrName>ppt_x</p:attrName>
                                          <p:attrName>ppt_y</p:attrName>
                                        </p:attrNameLst>
                                      </p:cBhvr>
                                    </p:animMotion>
                                    <p:animEffect transition="in" filter="fade">
                                      <p:cBhvr>
                                        <p:cTn id="14" dur="500"/>
                                        <p:tgtEl>
                                          <p:spTgt spid="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Scale>
                                      <p:cBhvr>
                                        <p:cTn id="19" dur="5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xEl>
                                              <p:pRg st="1" end="1"/>
                                            </p:txEl>
                                          </p:spTgt>
                                        </p:tgtEl>
                                        <p:attrNameLst>
                                          <p:attrName>ppt_x</p:attrName>
                                          <p:attrName>ppt_y</p:attrName>
                                        </p:attrNameLst>
                                      </p:cBhvr>
                                    </p:animMotion>
                                    <p:animEffect transition="in" filter="fade">
                                      <p:cBhvr>
                                        <p:cTn id="21" dur="500"/>
                                        <p:tgtEl>
                                          <p:spTgt spid="6">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Scale>
                                      <p:cBhvr>
                                        <p:cTn id="26" dur="5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500" decel="50000" fill="hold">
                                          <p:stCondLst>
                                            <p:cond delay="0"/>
                                          </p:stCondLst>
                                        </p:cTn>
                                        <p:tgtEl>
                                          <p:spTgt spid="6">
                                            <p:txEl>
                                              <p:pRg st="2" end="2"/>
                                            </p:txEl>
                                          </p:spTgt>
                                        </p:tgtEl>
                                        <p:attrNameLst>
                                          <p:attrName>ppt_x</p:attrName>
                                          <p:attrName>ppt_y</p:attrName>
                                        </p:attrNameLst>
                                      </p:cBhvr>
                                    </p:animMotion>
                                    <p:animEffect transition="in" filter="fade">
                                      <p:cBhvr>
                                        <p:cTn id="28" dur="500"/>
                                        <p:tgtEl>
                                          <p:spTgt spid="6">
                                            <p:txEl>
                                              <p:pRg st="2" end="2"/>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7584" y="116632"/>
            <a:ext cx="7612898" cy="2460916"/>
            <a:chOff x="1571604" y="2357430"/>
            <a:chExt cx="6215106" cy="2643206"/>
          </a:xfrm>
        </p:grpSpPr>
        <p:grpSp>
          <p:nvGrpSpPr>
            <p:cNvPr id="3" name="Group 6"/>
            <p:cNvGrpSpPr/>
            <p:nvPr/>
          </p:nvGrpSpPr>
          <p:grpSpPr>
            <a:xfrm>
              <a:off x="1571604" y="2357430"/>
              <a:ext cx="6215106" cy="2643206"/>
              <a:chOff x="2143108" y="2714620"/>
              <a:chExt cx="5000660" cy="2071702"/>
            </a:xfrm>
            <a:scene3d>
              <a:camera prst="orthographicFront">
                <a:rot lat="0" lon="0" rev="0"/>
              </a:camera>
              <a:lightRig rig="glow" dir="t">
                <a:rot lat="0" lon="0" rev="14100000"/>
              </a:lightRig>
            </a:scene3d>
          </p:grpSpPr>
          <p:sp>
            <p:nvSpPr>
              <p:cNvPr id="5" name="Half Frame 4"/>
              <p:cNvSpPr/>
              <p:nvPr/>
            </p:nvSpPr>
            <p:spPr>
              <a:xfrm>
                <a:off x="2143108" y="2714620"/>
                <a:ext cx="2143140" cy="1571636"/>
              </a:xfrm>
              <a:prstGeom prst="halfFrame">
                <a:avLst/>
              </a:prstGeom>
              <a:ln>
                <a:no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6" name="Snip Diagonal Corner Rectangle 5"/>
              <p:cNvSpPr/>
              <p:nvPr/>
            </p:nvSpPr>
            <p:spPr>
              <a:xfrm>
                <a:off x="2285984" y="3143248"/>
                <a:ext cx="4286280" cy="1643074"/>
              </a:xfrm>
              <a:prstGeom prst="snip2DiagRect">
                <a:avLst/>
              </a:prstGeom>
              <a:solidFill>
                <a:srgbClr val="00B0F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Flowchart: Terminator 2"/>
              <p:cNvSpPr/>
              <p:nvPr/>
            </p:nvSpPr>
            <p:spPr>
              <a:xfrm>
                <a:off x="3214678" y="2786058"/>
                <a:ext cx="3929090" cy="1643074"/>
              </a:xfrm>
              <a:prstGeom prst="flowChartTerminator">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ounded Rectangle 7"/>
              <p:cNvSpPr/>
              <p:nvPr/>
            </p:nvSpPr>
            <p:spPr>
              <a:xfrm>
                <a:off x="2428860" y="2928934"/>
                <a:ext cx="4444214" cy="1714512"/>
              </a:xfrm>
              <a:prstGeom prst="roundRect">
                <a:avLst/>
              </a:prstGeom>
              <a:gradFill flip="none" rotWithShape="1">
                <a:gsLst>
                  <a:gs pos="0">
                    <a:srgbClr val="CC0000">
                      <a:shade val="30000"/>
                      <a:satMod val="115000"/>
                    </a:srgbClr>
                  </a:gs>
                  <a:gs pos="50000">
                    <a:srgbClr val="CC0066"/>
                  </a:gs>
                  <a:gs pos="100000">
                    <a:schemeClr val="bg1"/>
                  </a:gs>
                </a:gsLst>
                <a:lin ang="5400000" scaled="1"/>
                <a:tileRect/>
              </a:gra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4" name="Rectangle 1"/>
            <p:cNvSpPr>
              <a:spLocks noChangeArrowheads="1"/>
            </p:cNvSpPr>
            <p:nvPr/>
          </p:nvSpPr>
          <p:spPr bwMode="auto">
            <a:xfrm>
              <a:off x="2596496" y="2901262"/>
              <a:ext cx="184731"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800" b="1" i="0"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sp>
        <p:nvSpPr>
          <p:cNvPr id="9" name="Rectangle 8"/>
          <p:cNvSpPr/>
          <p:nvPr/>
        </p:nvSpPr>
        <p:spPr>
          <a:xfrm>
            <a:off x="1592995" y="692696"/>
            <a:ext cx="6075349" cy="1446550"/>
          </a:xfrm>
          <a:prstGeom prst="rect">
            <a:avLst/>
          </a:prstGeom>
        </p:spPr>
        <p:txBody>
          <a:bodyPr wrap="square">
            <a:spAutoFit/>
          </a:bodyPr>
          <a:lstStyle/>
          <a:p>
            <a:pPr algn="ctr"/>
            <a:r>
              <a:rPr lang="ar-EG" sz="8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مشروع الوحدة</a:t>
            </a:r>
            <a:endPar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0" name="Group 9"/>
          <p:cNvGrpSpPr/>
          <p:nvPr/>
        </p:nvGrpSpPr>
        <p:grpSpPr>
          <a:xfrm>
            <a:off x="537810" y="3573016"/>
            <a:ext cx="8215370" cy="2357454"/>
            <a:chOff x="928662" y="4071942"/>
            <a:chExt cx="7786742" cy="2357454"/>
          </a:xfrm>
          <a:scene3d>
            <a:camera prst="orthographicFront">
              <a:rot lat="0" lon="0" rev="0"/>
            </a:camera>
            <a:lightRig rig="glow" dir="t">
              <a:rot lat="0" lon="0" rev="14100000"/>
            </a:lightRig>
          </a:scene3d>
        </p:grpSpPr>
        <p:sp>
          <p:nvSpPr>
            <p:cNvPr id="11" name="Rounded Rectangle 10"/>
            <p:cNvSpPr/>
            <p:nvPr/>
          </p:nvSpPr>
          <p:spPr>
            <a:xfrm>
              <a:off x="928662" y="4071942"/>
              <a:ext cx="3857652" cy="2357454"/>
            </a:xfrm>
            <a:prstGeom prst="roundRect">
              <a:avLst/>
            </a:prstGeom>
            <a:solidFill>
              <a:schemeClr val="accent5">
                <a:lumMod val="7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ysClr val="windowText" lastClr="000000"/>
                  </a:solidFill>
                </a:ln>
                <a:solidFill>
                  <a:srgbClr val="0000FF"/>
                </a:solidFill>
              </a:endParaRPr>
            </a:p>
          </p:txBody>
        </p:sp>
        <p:sp>
          <p:nvSpPr>
            <p:cNvPr id="12" name="Rounded Rectangle 11"/>
            <p:cNvSpPr/>
            <p:nvPr/>
          </p:nvSpPr>
          <p:spPr>
            <a:xfrm>
              <a:off x="1428728" y="4071942"/>
              <a:ext cx="3857652" cy="2357454"/>
            </a:xfrm>
            <a:prstGeom prst="roundRect">
              <a:avLst/>
            </a:prstGeom>
            <a:solidFill>
              <a:srgbClr val="990099"/>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ysClr val="windowText" lastClr="000000"/>
                  </a:solidFill>
                </a:ln>
                <a:solidFill>
                  <a:srgbClr val="0000FF"/>
                </a:solidFill>
              </a:endParaRPr>
            </a:p>
          </p:txBody>
        </p:sp>
        <p:sp>
          <p:nvSpPr>
            <p:cNvPr id="13" name="Rounded Rectangle 12"/>
            <p:cNvSpPr/>
            <p:nvPr/>
          </p:nvSpPr>
          <p:spPr>
            <a:xfrm>
              <a:off x="1928794" y="4071942"/>
              <a:ext cx="3857652" cy="2357454"/>
            </a:xfrm>
            <a:prstGeom prst="roundRect">
              <a:avLst/>
            </a:prstGeom>
            <a:solidFill>
              <a:srgbClr val="CCECFF"/>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ysClr val="windowText" lastClr="000000"/>
                  </a:solidFill>
                </a:ln>
                <a:solidFill>
                  <a:srgbClr val="0000FF"/>
                </a:solidFill>
              </a:endParaRPr>
            </a:p>
          </p:txBody>
        </p:sp>
        <p:sp>
          <p:nvSpPr>
            <p:cNvPr id="14" name="Rounded Rectangle 13"/>
            <p:cNvSpPr/>
            <p:nvPr/>
          </p:nvSpPr>
          <p:spPr>
            <a:xfrm>
              <a:off x="2428860" y="4071942"/>
              <a:ext cx="3857652" cy="2357454"/>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ysClr val="windowText" lastClr="000000"/>
                  </a:solidFill>
                </a:ln>
                <a:solidFill>
                  <a:srgbClr val="0000FF"/>
                </a:solidFill>
              </a:endParaRPr>
            </a:p>
          </p:txBody>
        </p:sp>
        <p:sp>
          <p:nvSpPr>
            <p:cNvPr id="15" name="Rounded Rectangle 14"/>
            <p:cNvSpPr/>
            <p:nvPr/>
          </p:nvSpPr>
          <p:spPr>
            <a:xfrm>
              <a:off x="2928926" y="4071942"/>
              <a:ext cx="3857652" cy="2357454"/>
            </a:xfrm>
            <a:prstGeom prst="roundRect">
              <a:avLst/>
            </a:prstGeom>
            <a:solidFill>
              <a:schemeClr val="bg1">
                <a:lumMod val="85000"/>
              </a:schemeClr>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ysClr val="windowText" lastClr="000000"/>
                  </a:solidFill>
                </a:ln>
                <a:solidFill>
                  <a:srgbClr val="0000FF"/>
                </a:solidFill>
              </a:endParaRPr>
            </a:p>
          </p:txBody>
        </p:sp>
        <p:sp>
          <p:nvSpPr>
            <p:cNvPr id="16" name="Rounded Rectangle 15"/>
            <p:cNvSpPr/>
            <p:nvPr/>
          </p:nvSpPr>
          <p:spPr>
            <a:xfrm>
              <a:off x="3428992" y="4071942"/>
              <a:ext cx="3857652" cy="2357454"/>
            </a:xfrm>
            <a:prstGeom prst="roundRect">
              <a:avLst/>
            </a:prstGeom>
            <a:solidFill>
              <a:srgbClr val="0000FF"/>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ysClr val="windowText" lastClr="000000"/>
                  </a:solidFill>
                </a:ln>
                <a:solidFill>
                  <a:srgbClr val="0000FF"/>
                </a:solidFill>
              </a:endParaRPr>
            </a:p>
          </p:txBody>
        </p:sp>
        <p:sp>
          <p:nvSpPr>
            <p:cNvPr id="17" name="Rounded Rectangle 16"/>
            <p:cNvSpPr/>
            <p:nvPr/>
          </p:nvSpPr>
          <p:spPr>
            <a:xfrm>
              <a:off x="4000496" y="4071942"/>
              <a:ext cx="3857652" cy="2357454"/>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ysClr val="windowText" lastClr="000000"/>
                  </a:solidFill>
                </a:ln>
                <a:solidFill>
                  <a:srgbClr val="0000FF"/>
                </a:solidFill>
              </a:endParaRPr>
            </a:p>
          </p:txBody>
        </p:sp>
        <p:sp>
          <p:nvSpPr>
            <p:cNvPr id="18" name="Pentagon 17"/>
            <p:cNvSpPr/>
            <p:nvPr/>
          </p:nvSpPr>
          <p:spPr>
            <a:xfrm>
              <a:off x="928662" y="4357694"/>
              <a:ext cx="7786742" cy="1857388"/>
            </a:xfrm>
            <a:prstGeom prst="homePlate">
              <a:avLst/>
            </a:prstGeom>
            <a:solidFill>
              <a:schemeClr val="bg1"/>
            </a:solidFill>
            <a:ln>
              <a:solidFill>
                <a:schemeClr val="tx1">
                  <a:lumMod val="50000"/>
                  <a:lumOff val="50000"/>
                </a:schemeClr>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ysClr val="windowText" lastClr="000000"/>
                  </a:solidFill>
                </a:ln>
                <a:solidFill>
                  <a:srgbClr val="0000FF"/>
                </a:solidFill>
              </a:endParaRPr>
            </a:p>
          </p:txBody>
        </p:sp>
      </p:grpSp>
      <p:sp>
        <p:nvSpPr>
          <p:cNvPr id="19" name="TextBox 18"/>
          <p:cNvSpPr txBox="1"/>
          <p:nvPr/>
        </p:nvSpPr>
        <p:spPr>
          <a:xfrm>
            <a:off x="577328" y="4077072"/>
            <a:ext cx="7531200" cy="1569660"/>
          </a:xfrm>
          <a:prstGeom prst="rect">
            <a:avLst/>
          </a:prstGeom>
          <a:noFill/>
        </p:spPr>
        <p:txBody>
          <a:bodyPr wrap="square" rtlCol="1">
            <a:spAutoFit/>
          </a:bodyPr>
          <a:lstStyle/>
          <a:p>
            <a:pPr algn="ctr"/>
            <a:r>
              <a:rPr lang="ar-EG" sz="4800" b="1" dirty="0" smtClean="0">
                <a:ln>
                  <a:solidFill>
                    <a:sysClr val="windowText" lastClr="000000"/>
                  </a:solidFill>
                </a:ln>
                <a:solidFill>
                  <a:srgbClr val="0000FF"/>
                </a:solidFill>
              </a:rPr>
              <a:t>تطبيق مقاييس نقد الشعر على نص المشروع الشعري.</a:t>
            </a:r>
            <a:endParaRPr lang="en-US" sz="4800" dirty="0">
              <a:ln>
                <a:solidFill>
                  <a:sysClr val="windowText" lastClr="000000"/>
                </a:solidFill>
              </a:ln>
              <a:solidFill>
                <a:srgbClr val="0000FF"/>
              </a:solidFill>
            </a:endParaRPr>
          </a:p>
        </p:txBody>
      </p:sp>
    </p:spTree>
    <p:extLst>
      <p:ext uri="{BB962C8B-B14F-4D97-AF65-F5344CB8AC3E}">
        <p14:creationId xmlns:p14="http://schemas.microsoft.com/office/powerpoint/2010/main" xmlns="" val="782334198"/>
      </p:ext>
    </p:extLst>
  </p:cSld>
  <p:clrMapOvr>
    <a:masterClrMapping/>
  </p:clrMapOvr>
  <mc:AlternateContent xmlns:mc="http://schemas.openxmlformats.org/markup-compatibility/2006">
    <mc:Choice xmlns:p14="http://schemas.microsoft.com/office/powerpoint/2010/main" xmlns="" Requires="p14">
      <p:transition>
        <p14:gallery dir="r"/>
        <p:sndAc>
          <p:stSnd>
            <p:snd r:embed="rId6"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473 - صوت ويندوز.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4" name="BITE2.WAV"/>
                                        </p:tgtEl>
                                      </p:cMediaNode>
                                    </p:audio>
                                  </p:subTnLst>
                                </p:cTn>
                              </p:par>
                              <p:par>
                                <p:cTn id="16" presetID="14"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subTnLst>
                                    <p:audio>
                                      <p:cMediaNode>
                                        <p:cTn display="0" masterRel="sameClick">
                                          <p:stCondLst>
                                            <p:cond evt="begin" delay="0">
                                              <p:tn val="16"/>
                                            </p:cond>
                                          </p:stCondLst>
                                          <p:endCondLst>
                                            <p:cond evt="onStopAudio" delay="0">
                                              <p:tgtEl>
                                                <p:sldTgt/>
                                              </p:tgtEl>
                                            </p:cond>
                                          </p:endCondLst>
                                        </p:cTn>
                                        <p:tgtEl>
                                          <p:sndTgt r:embed="rId5" name="onli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67944" y="530828"/>
            <a:ext cx="4464496" cy="1962068"/>
            <a:chOff x="2857488" y="357166"/>
            <a:chExt cx="5857916" cy="2500330"/>
          </a:xfrm>
        </p:grpSpPr>
        <p:grpSp>
          <p:nvGrpSpPr>
            <p:cNvPr id="4" name="Group 4"/>
            <p:cNvGrpSpPr/>
            <p:nvPr/>
          </p:nvGrpSpPr>
          <p:grpSpPr>
            <a:xfrm>
              <a:off x="2857488" y="357166"/>
              <a:ext cx="5857916" cy="2500330"/>
              <a:chOff x="3000364" y="214290"/>
              <a:chExt cx="5857916" cy="2500330"/>
            </a:xfrm>
            <a:scene3d>
              <a:camera prst="orthographicFront">
                <a:rot lat="0" lon="0" rev="0"/>
              </a:camera>
              <a:lightRig rig="glow" dir="t">
                <a:rot lat="0" lon="0" rev="14100000"/>
              </a:lightRig>
            </a:scene3d>
          </p:grpSpPr>
          <p:sp>
            <p:nvSpPr>
              <p:cNvPr id="6" name="Cloud 5"/>
              <p:cNvSpPr/>
              <p:nvPr/>
            </p:nvSpPr>
            <p:spPr>
              <a:xfrm>
                <a:off x="3000364" y="214290"/>
                <a:ext cx="5857916" cy="2500330"/>
              </a:xfrm>
              <a:prstGeom prst="cloud">
                <a:avLst/>
              </a:prstGeom>
              <a:gradFill flip="none" rotWithShape="1">
                <a:gsLst>
                  <a:gs pos="0">
                    <a:srgbClr val="9900CC"/>
                  </a:gs>
                  <a:gs pos="50000">
                    <a:srgbClr val="990033">
                      <a:shade val="67500"/>
                      <a:satMod val="115000"/>
                    </a:srgbClr>
                  </a:gs>
                  <a:gs pos="100000">
                    <a:schemeClr val="bg1">
                      <a:lumMod val="85000"/>
                    </a:scheme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sp>
            <p:nvSpPr>
              <p:cNvPr id="7" name="Flowchart: Sequential Access Storage 2"/>
              <p:cNvSpPr/>
              <p:nvPr/>
            </p:nvSpPr>
            <p:spPr>
              <a:xfrm>
                <a:off x="3500430" y="428604"/>
                <a:ext cx="5072098" cy="1857388"/>
              </a:xfrm>
              <a:prstGeom prst="flowChartMagneticTape">
                <a:avLst/>
              </a:prstGeom>
              <a:gradFill flip="none" rotWithShape="1">
                <a:gsLst>
                  <a:gs pos="0">
                    <a:srgbClr val="800080"/>
                  </a:gs>
                  <a:gs pos="50000">
                    <a:schemeClr val="bg1">
                      <a:lumMod val="85000"/>
                    </a:schemeClr>
                  </a:gs>
                  <a:gs pos="100000">
                    <a:schemeClr val="bg1"/>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grpSp>
        <p:sp>
          <p:nvSpPr>
            <p:cNvPr id="5" name="Rectangle 4"/>
            <p:cNvSpPr>
              <a:spLocks noChangeArrowheads="1"/>
            </p:cNvSpPr>
            <p:nvPr/>
          </p:nvSpPr>
          <p:spPr bwMode="auto">
            <a:xfrm>
              <a:off x="3714744" y="785794"/>
              <a:ext cx="4286280" cy="1494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ar-EG" sz="8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sp>
        <p:nvSpPr>
          <p:cNvPr id="8" name="TextBox 1"/>
          <p:cNvSpPr txBox="1"/>
          <p:nvPr/>
        </p:nvSpPr>
        <p:spPr>
          <a:xfrm>
            <a:off x="4572000" y="1021378"/>
            <a:ext cx="3549352" cy="923330"/>
          </a:xfrm>
          <a:prstGeom prst="rect">
            <a:avLst/>
          </a:prstGeom>
          <a:noFill/>
        </p:spPr>
        <p:txBody>
          <a:bodyPr wrap="square" rtlCol="1">
            <a:spAutoFit/>
          </a:bodyPr>
          <a:lstStyle/>
          <a:p>
            <a:pPr algn="ctr"/>
            <a:r>
              <a:rPr lang="ar-EG" sz="5400" b="1" dirty="0" smtClean="0">
                <a:ln>
                  <a:solidFill>
                    <a:srgbClr val="C00000"/>
                  </a:solidFill>
                </a:ln>
                <a:solidFill>
                  <a:srgbClr val="FF0000"/>
                </a:solidFill>
              </a:rPr>
              <a:t>الدرس الأول</a:t>
            </a:r>
            <a:endParaRPr lang="ar-EG" sz="5400" b="1" dirty="0">
              <a:ln>
                <a:solidFill>
                  <a:srgbClr val="C00000"/>
                </a:solidFill>
              </a:ln>
              <a:solidFill>
                <a:srgbClr val="FF0000"/>
              </a:solidFill>
              <a:effectLst>
                <a:outerShdw blurRad="63500" dir="3600000" algn="tl" rotWithShape="0">
                  <a:srgbClr val="000000">
                    <a:alpha val="70000"/>
                  </a:srgbClr>
                </a:outerShdw>
              </a:effectLst>
            </a:endParaRPr>
          </a:p>
        </p:txBody>
      </p:sp>
      <p:grpSp>
        <p:nvGrpSpPr>
          <p:cNvPr id="9" name="Group 8"/>
          <p:cNvGrpSpPr/>
          <p:nvPr/>
        </p:nvGrpSpPr>
        <p:grpSpPr>
          <a:xfrm>
            <a:off x="539552" y="4083865"/>
            <a:ext cx="6549877" cy="2225455"/>
            <a:chOff x="5072066" y="642918"/>
            <a:chExt cx="2857520" cy="2143140"/>
          </a:xfrm>
        </p:grpSpPr>
        <p:grpSp>
          <p:nvGrpSpPr>
            <p:cNvPr id="10" name="Group 5"/>
            <p:cNvGrpSpPr/>
            <p:nvPr/>
          </p:nvGrpSpPr>
          <p:grpSpPr>
            <a:xfrm>
              <a:off x="5072066" y="642918"/>
              <a:ext cx="2857520" cy="2143140"/>
              <a:chOff x="1428728" y="517902"/>
              <a:chExt cx="6715172" cy="5893634"/>
            </a:xfrm>
            <a:scene3d>
              <a:camera prst="orthographicFront">
                <a:rot lat="0" lon="0" rev="0"/>
              </a:camera>
              <a:lightRig rig="glow" dir="t">
                <a:rot lat="0" lon="0" rev="14100000"/>
              </a:lightRig>
            </a:scene3d>
          </p:grpSpPr>
          <p:sp>
            <p:nvSpPr>
              <p:cNvPr id="12" name="Rounded Rectangle 11"/>
              <p:cNvSpPr/>
              <p:nvPr/>
            </p:nvSpPr>
            <p:spPr>
              <a:xfrm>
                <a:off x="1428728" y="785793"/>
                <a:ext cx="6500859" cy="5625743"/>
              </a:xfrm>
              <a:prstGeom prst="roundRect">
                <a:avLst>
                  <a:gd name="adj" fmla="val 9548"/>
                </a:avLst>
              </a:prstGeom>
              <a:solidFill>
                <a:schemeClr val="bg2">
                  <a:lumMod val="90000"/>
                </a:schemeClr>
              </a:solidFill>
              <a:ln w="57150">
                <a:solidFill>
                  <a:srgbClr val="FF000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ounded Rectangle 12"/>
              <p:cNvSpPr/>
              <p:nvPr/>
            </p:nvSpPr>
            <p:spPr>
              <a:xfrm>
                <a:off x="1428728" y="517902"/>
                <a:ext cx="4643471" cy="4786345"/>
              </a:xfrm>
              <a:prstGeom prst="roundRect">
                <a:avLst>
                  <a:gd name="adj" fmla="val 7456"/>
                </a:avLst>
              </a:prstGeom>
              <a:solidFill>
                <a:schemeClr val="tx1">
                  <a:lumMod val="50000"/>
                  <a:lumOff val="50000"/>
                </a:schemeClr>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2"/>
              <p:cNvSpPr/>
              <p:nvPr/>
            </p:nvSpPr>
            <p:spPr>
              <a:xfrm>
                <a:off x="1871679" y="1000109"/>
                <a:ext cx="6272221" cy="5072097"/>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1" name="Rectangle 1"/>
            <p:cNvSpPr>
              <a:spLocks noChangeArrowheads="1"/>
            </p:cNvSpPr>
            <p:nvPr/>
          </p:nvSpPr>
          <p:spPr bwMode="auto">
            <a:xfrm>
              <a:off x="5543291" y="1139421"/>
              <a:ext cx="2181222" cy="1274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الشعر وأنواعه</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xmlns="" val="264204965"/>
      </p:ext>
    </p:extLst>
  </p:cSld>
  <p:clrMapOvr>
    <a:masterClrMapping/>
  </p:clrMapOvr>
  <mc:AlternateContent xmlns:mc="http://schemas.openxmlformats.org/markup-compatibility/2006">
    <mc:Choice xmlns:p14="http://schemas.microsoft.com/office/powerpoint/2010/main" xmlns="" Requires="p14">
      <p:transition>
        <p14:gallery dir="r"/>
        <p:sndAc>
          <p:stSnd>
            <p:snd r:embed="rId5"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43">
                                          <p:stCondLst>
                                            <p:cond delay="0"/>
                                          </p:stCondLst>
                                        </p:cTn>
                                        <p:tgtEl>
                                          <p:spTgt spid="9"/>
                                        </p:tgtEl>
                                      </p:cBhvr>
                                    </p:animEffect>
                                    <p:anim calcmode="lin" valueType="num">
                                      <p:cBhvr>
                                        <p:cTn id="21"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24"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25"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26" dur="1">
                                          <p:stCondLst>
                                            <p:cond delay="160"/>
                                          </p:stCondLst>
                                        </p:cTn>
                                        <p:tgtEl>
                                          <p:spTgt spid="9"/>
                                        </p:tgtEl>
                                      </p:cBhvr>
                                      <p:to x="100000" y="60000"/>
                                    </p:animScale>
                                    <p:animScale>
                                      <p:cBhvr>
                                        <p:cTn id="27" dur="1" decel="50000">
                                          <p:stCondLst>
                                            <p:cond delay="166"/>
                                          </p:stCondLst>
                                        </p:cTn>
                                        <p:tgtEl>
                                          <p:spTgt spid="9"/>
                                        </p:tgtEl>
                                      </p:cBhvr>
                                      <p:to x="100000" y="100000"/>
                                    </p:animScale>
                                    <p:animScale>
                                      <p:cBhvr>
                                        <p:cTn id="28" dur="1">
                                          <p:stCondLst>
                                            <p:cond delay="323"/>
                                          </p:stCondLst>
                                        </p:cTn>
                                        <p:tgtEl>
                                          <p:spTgt spid="9"/>
                                        </p:tgtEl>
                                      </p:cBhvr>
                                      <p:to x="100000" y="80000"/>
                                    </p:animScale>
                                    <p:animScale>
                                      <p:cBhvr>
                                        <p:cTn id="29" dur="1" decel="50000">
                                          <p:stCondLst>
                                            <p:cond delay="329"/>
                                          </p:stCondLst>
                                        </p:cTn>
                                        <p:tgtEl>
                                          <p:spTgt spid="9"/>
                                        </p:tgtEl>
                                      </p:cBhvr>
                                      <p:to x="100000" y="100000"/>
                                    </p:animScale>
                                    <p:animScale>
                                      <p:cBhvr>
                                        <p:cTn id="30" dur="1">
                                          <p:stCondLst>
                                            <p:cond delay="499"/>
                                          </p:stCondLst>
                                        </p:cTn>
                                        <p:tgtEl>
                                          <p:spTgt spid="9"/>
                                        </p:tgtEl>
                                      </p:cBhvr>
                                      <p:to x="100000" y="90000"/>
                                    </p:animScale>
                                    <p:animScale>
                                      <p:cBhvr>
                                        <p:cTn id="31" dur="1" decel="50000">
                                          <p:stCondLst>
                                            <p:cond delay="499"/>
                                          </p:stCondLst>
                                        </p:cTn>
                                        <p:tgtEl>
                                          <p:spTgt spid="9"/>
                                        </p:tgtEl>
                                      </p:cBhvr>
                                      <p:to x="100000" y="100000"/>
                                    </p:animScale>
                                    <p:animScale>
                                      <p:cBhvr>
                                        <p:cTn id="32" dur="1">
                                          <p:stCondLst>
                                            <p:cond delay="499"/>
                                          </p:stCondLst>
                                        </p:cTn>
                                        <p:tgtEl>
                                          <p:spTgt spid="9"/>
                                        </p:tgtEl>
                                      </p:cBhvr>
                                      <p:to x="100000" y="95000"/>
                                    </p:animScale>
                                    <p:animScale>
                                      <p:cBhvr>
                                        <p:cTn id="33" dur="1" decel="50000">
                                          <p:stCondLst>
                                            <p:cond delay="499"/>
                                          </p:stCondLst>
                                        </p:cTn>
                                        <p:tgtEl>
                                          <p:spTgt spid="9"/>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4" name="0639 - hiss wo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28" y="188640"/>
            <a:ext cx="8316416" cy="6480720"/>
            <a:chOff x="1331640" y="116632"/>
            <a:chExt cx="6624736" cy="6480720"/>
          </a:xfrm>
        </p:grpSpPr>
        <p:grpSp>
          <p:nvGrpSpPr>
            <p:cNvPr id="4" name="Group 3"/>
            <p:cNvGrpSpPr/>
            <p:nvPr/>
          </p:nvGrpSpPr>
          <p:grpSpPr>
            <a:xfrm>
              <a:off x="1331640" y="116632"/>
              <a:ext cx="6624736" cy="6480720"/>
              <a:chOff x="1331640" y="116632"/>
              <a:chExt cx="6624736" cy="6480720"/>
            </a:xfrm>
          </p:grpSpPr>
          <p:sp>
            <p:nvSpPr>
              <p:cNvPr id="6" name="Flowchart: Terminator 5"/>
              <p:cNvSpPr/>
              <p:nvPr/>
            </p:nvSpPr>
            <p:spPr>
              <a:xfrm>
                <a:off x="1331640" y="2528900"/>
                <a:ext cx="4032448" cy="4068452"/>
              </a:xfrm>
              <a:prstGeom prst="flowChartTerminator">
                <a:avLst/>
              </a:prstGeom>
              <a:solidFill>
                <a:srgbClr val="990099"/>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Rectangle 6"/>
              <p:cNvSpPr/>
              <p:nvPr/>
            </p:nvSpPr>
            <p:spPr>
              <a:xfrm>
                <a:off x="1403648" y="116632"/>
                <a:ext cx="5616624" cy="4824536"/>
              </a:xfrm>
              <a:prstGeom prst="rect">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27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8" name="Rounded Rectangle 7"/>
              <p:cNvSpPr/>
              <p:nvPr/>
            </p:nvSpPr>
            <p:spPr>
              <a:xfrm>
                <a:off x="2123728" y="260648"/>
                <a:ext cx="5832648" cy="6336704"/>
              </a:xfrm>
              <a:prstGeom prst="roundRect">
                <a:avLst/>
              </a:prstGeom>
              <a:gradFill flip="none" rotWithShape="1">
                <a:gsLst>
                  <a:gs pos="0">
                    <a:schemeClr val="accent2">
                      <a:lumMod val="60000"/>
                      <a:lumOff val="40000"/>
                    </a:schemeClr>
                  </a:gs>
                  <a:gs pos="50000">
                    <a:schemeClr val="bg1"/>
                  </a:gs>
                  <a:gs pos="100000">
                    <a:schemeClr val="bg1">
                      <a:lumMod val="8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5" name="Rectangle 4"/>
            <p:cNvSpPr/>
            <p:nvPr/>
          </p:nvSpPr>
          <p:spPr>
            <a:xfrm>
              <a:off x="1763688" y="620688"/>
              <a:ext cx="5806618" cy="5544616"/>
            </a:xfrm>
            <a:prstGeom prst="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9" name="TextBox 8"/>
          <p:cNvSpPr txBox="1"/>
          <p:nvPr/>
        </p:nvSpPr>
        <p:spPr>
          <a:xfrm>
            <a:off x="1619672" y="1208941"/>
            <a:ext cx="5832648" cy="4524315"/>
          </a:xfrm>
          <a:prstGeom prst="rect">
            <a:avLst/>
          </a:prstGeom>
          <a:noFill/>
        </p:spPr>
        <p:txBody>
          <a:bodyPr wrap="square" rtlCol="1">
            <a:spAutoFit/>
          </a:bodyPr>
          <a:lstStyle/>
          <a:p>
            <a:pPr algn="ctr"/>
            <a:r>
              <a:rPr lang="ar-EG" sz="4800" b="1" dirty="0" smtClean="0"/>
              <a:t>للشعر عند الأمم أنواع مختلفة، وسنرى فيما يلي هذه الأنواع، وما لدى العرب منها، مبيِّنبن أسباب إكثارهم من نوع واحد منها، وهذه الأنواع هي:</a:t>
            </a:r>
            <a:endParaRPr lang="ar-EG" sz="4800" dirty="0"/>
          </a:p>
        </p:txBody>
      </p:sp>
    </p:spTree>
    <p:extLst>
      <p:ext uri="{BB962C8B-B14F-4D97-AF65-F5344CB8AC3E}">
        <p14:creationId xmlns:p14="http://schemas.microsoft.com/office/powerpoint/2010/main" xmlns="" val="671344892"/>
      </p:ext>
    </p:extLst>
  </p:cSld>
  <p:clrMapOvr>
    <a:masterClrMapping/>
  </p:clrMapOvr>
  <mc:AlternateContent xmlns:mc="http://schemas.openxmlformats.org/markup-compatibility/2006">
    <mc:Choice xmlns:p14="http://schemas.microsoft.com/office/powerpoint/2010/main" xmlns="" Requires="p14">
      <p:transition>
        <p14:gallery dir="r"/>
        <p:sndAc>
          <p:stSnd>
            <p:snd r:embed="rId4" name="PistolNew.wav"/>
          </p:stSnd>
        </p:sndAc>
      </p:transition>
    </mc:Choice>
    <mc:Fallback>
      <p:transition>
        <p:fade/>
        <p:sndAc>
          <p:stSnd>
            <p:snd r:embed="rId2" name="PistolNe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889 - pinball game shoot sound.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960</Words>
  <Application>Microsoft Office PowerPoint</Application>
  <PresentationFormat>عرض على الشاشة (3:4)‏</PresentationFormat>
  <Paragraphs>73</Paragraphs>
  <Slides>35</Slides>
  <Notes>0</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البلاغة والنقد 2 – كتاب الطالب – المستوى الخامس – النظام الفصلي للتعليم الثانوي – المسار الأدبي ومدارس تحفيظ القرآن الكريم – الوحدة الثانية</dc:title>
  <dc:subject>1 – الدرس الأول – الشعر وأنواعه</dc:subject>
  <dc:creator>أ/ بندر الحازمي</dc:creator>
  <cp:keywords>حقيبة إنجاز المعلم والمعلمة</cp:keywords>
  <cp:lastModifiedBy>secretools world</cp:lastModifiedBy>
  <cp:revision>24</cp:revision>
  <dcterms:created xsi:type="dcterms:W3CDTF">2016-08-25T04:07:21Z</dcterms:created>
  <dcterms:modified xsi:type="dcterms:W3CDTF">2016-09-25T01:13:29Z</dcterms:modified>
</cp:coreProperties>
</file>