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  <p:sldMasterId id="2147483660" r:id="rId2"/>
  </p:sldMasterIdLst>
  <p:sldIdLst>
    <p:sldId id="260" r:id="rId3"/>
    <p:sldId id="262" r:id="rId4"/>
  </p:sldIdLst>
  <p:sldSz cx="6858000" cy="9144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CEF5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نمط متوسط 2 - تميي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 snapToGrid="0">
      <p:cViewPr>
        <p:scale>
          <a:sx n="81" d="100"/>
          <a:sy n="81" d="100"/>
        </p:scale>
        <p:origin x="1440" y="-536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14161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929256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562882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ar-SA"/>
              <a:t>انقر لتحرير نمط العنوان الثانوي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419858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00155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34961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51334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993517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862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35237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8441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0578008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5266280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005218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2761060" y="649818"/>
            <a:ext cx="831354" cy="10331449"/>
          </a:xfrm>
        </p:spPr>
        <p:txBody>
          <a:bodyPr vert="eaVert"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265212" y="649818"/>
            <a:ext cx="2410122" cy="10331449"/>
          </a:xfrm>
        </p:spPr>
        <p:txBody>
          <a:bodyPr vert="eaVert"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84674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180948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265212" y="3244851"/>
            <a:ext cx="1620738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1971675" y="3244851"/>
            <a:ext cx="1620739" cy="7736416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210797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676242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302923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079772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1939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ar-SA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468542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/>
              <a:t>10/06/38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04545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العنوان الرئيسي</a:t>
            </a:r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النص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0DCC59-A1BC-4CB3-A101-0FAC77023900}" type="datetimeFigureOut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10/06/38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59BA04-567E-4E97-9580-0BDD8D65B449}" type="slidenum">
              <a:rPr lang="ar-SA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ar-SA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216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r" defTabSz="514350" rtl="1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r" defTabSz="514350" rtl="1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r" defTabSz="514350" rtl="1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r" defTabSz="514350" rtl="1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pn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2415478"/>
            <a:ext cx="6519066" cy="2531276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ربع نص 20"/>
          <p:cNvSpPr txBox="1"/>
          <p:nvPr/>
        </p:nvSpPr>
        <p:spPr>
          <a:xfrm>
            <a:off x="5308780" y="6983974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</a:t>
            </a:r>
            <a:r>
              <a:rPr lang="ar-SA" sz="1200" b="1" u="sng" dirty="0"/>
              <a:t>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3379886" y="2440470"/>
            <a:ext cx="3443431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الأول  </a:t>
            </a:r>
            <a:r>
              <a:rPr lang="ar-SA" sz="1200" b="1" u="sng" dirty="0"/>
              <a:t>:صلي المجموعة أ مع مايناسبها من المجموعة ب: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3" name="مستطيل 22"/>
          <p:cNvSpPr/>
          <p:nvPr/>
        </p:nvSpPr>
        <p:spPr>
          <a:xfrm>
            <a:off x="227865" y="5016269"/>
            <a:ext cx="6519066" cy="1890653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4" name="مربع نص 23"/>
          <p:cNvSpPr txBox="1"/>
          <p:nvPr/>
        </p:nvSpPr>
        <p:spPr>
          <a:xfrm>
            <a:off x="3303275" y="5024474"/>
            <a:ext cx="3428139" cy="64633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schemeClr val="tx1"/>
                </a:solidFill>
              </a:rPr>
              <a:t>السؤال الثاني   </a:t>
            </a:r>
            <a:r>
              <a:rPr lang="ar-SA" sz="1200" b="1" u="sng" dirty="0"/>
              <a:t>:</a:t>
            </a:r>
            <a:r>
              <a:rPr lang="ar-SA" sz="1200" b="1" u="sng" dirty="0">
                <a:latin typeface="Times New Roman"/>
                <a:ea typeface="Times New Roman"/>
              </a:rPr>
              <a:t>أكملي ترتيب الأعداد التالية من الأكبر إلى الأصغر</a:t>
            </a:r>
            <a:r>
              <a:rPr lang="ar-SA" sz="1200" b="1" i="1" u="sng" dirty="0">
                <a:latin typeface="Times New Roman"/>
                <a:ea typeface="Times New Roman"/>
              </a:rPr>
              <a:t>: </a:t>
            </a:r>
          </a:p>
          <a:p>
            <a:r>
              <a:rPr lang="ar-SA" sz="1200" b="1" u="sng" dirty="0"/>
              <a:t>  </a:t>
            </a:r>
            <a:endParaRPr lang="ar-SA" sz="1200" b="1" u="sng" dirty="0">
              <a:solidFill>
                <a:schemeClr val="tx1"/>
              </a:solidFill>
            </a:endParaRPr>
          </a:p>
        </p:txBody>
      </p:sp>
      <p:sp>
        <p:nvSpPr>
          <p:cNvPr id="25" name="مستطيل 24"/>
          <p:cNvSpPr/>
          <p:nvPr/>
        </p:nvSpPr>
        <p:spPr>
          <a:xfrm>
            <a:off x="207170" y="6935544"/>
            <a:ext cx="6519066" cy="1944575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pSp>
        <p:nvGrpSpPr>
          <p:cNvPr id="2" name="مجموعة 1"/>
          <p:cNvGrpSpPr/>
          <p:nvPr/>
        </p:nvGrpSpPr>
        <p:grpSpPr>
          <a:xfrm>
            <a:off x="-203041" y="91600"/>
            <a:ext cx="7003966" cy="2228613"/>
            <a:chOff x="-203041" y="91600"/>
            <a:chExt cx="7003966" cy="2228613"/>
          </a:xfrm>
        </p:grpSpPr>
        <p:pic>
          <p:nvPicPr>
            <p:cNvPr id="2060" name="Picture 12" descr="نتيجة بحث الصور عن الرياضيات"/>
            <p:cNvPicPr>
              <a:picLocks noChangeAspect="1" noChangeArrowheads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34441" b="34061"/>
            <a:stretch/>
          </p:blipFill>
          <p:spPr bwMode="auto">
            <a:xfrm>
              <a:off x="1481870" y="629334"/>
              <a:ext cx="4251289" cy="684862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4" name="Picture 6" descr="نتيجة بحث الصور عن ‪train clipart‬‏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6497" y="493647"/>
              <a:ext cx="3073652" cy="153682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205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3258768" y="536473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6" name="Picture 8" descr="نتيجة بحث الصور عن ‪train clipart‬‏"/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40497"/>
            <a:stretch/>
          </p:blipFill>
          <p:spPr bwMode="auto">
            <a:xfrm>
              <a:off x="4961638" y="526811"/>
              <a:ext cx="1700321" cy="142875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" name="مستطيل 2"/>
            <p:cNvSpPr/>
            <p:nvPr/>
          </p:nvSpPr>
          <p:spPr>
            <a:xfrm>
              <a:off x="3193431" y="1240901"/>
              <a:ext cx="3409909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ar-SA" sz="3600" b="1" dirty="0">
                  <a:solidFill>
                    <a:schemeClr val="bg1"/>
                  </a:solidFill>
                  <a:latin typeface="arial" panose="020B0604020202020204" pitchFamily="34" charset="0"/>
                </a:rPr>
                <a:t>۱   ۲   ۳  ٤  ٥   ٦</a:t>
              </a:r>
              <a:endParaRPr lang="ar-SA" sz="3600" b="1" dirty="0">
                <a:solidFill>
                  <a:schemeClr val="bg1"/>
                </a:solidFill>
              </a:endParaRPr>
            </a:p>
          </p:txBody>
        </p:sp>
        <p:sp>
          <p:nvSpPr>
            <p:cNvPr id="5" name="مستطيل 4"/>
            <p:cNvSpPr/>
            <p:nvPr/>
          </p:nvSpPr>
          <p:spPr>
            <a:xfrm>
              <a:off x="1401644" y="1240900"/>
              <a:ext cx="1733168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ar-SA" sz="3600" b="1" dirty="0">
                  <a:solidFill>
                    <a:prstClr val="white"/>
                  </a:solidFill>
                  <a:latin typeface="arial" panose="020B0604020202020204" pitchFamily="34" charset="0"/>
                </a:rPr>
                <a:t>٧   ۸   ۹</a:t>
              </a:r>
              <a:endParaRPr lang="ar-SA" sz="3600" b="1" dirty="0">
                <a:solidFill>
                  <a:prstClr val="white"/>
                </a:solidFill>
              </a:endParaRPr>
            </a:p>
          </p:txBody>
        </p:sp>
        <p:sp>
          <p:nvSpPr>
            <p:cNvPr id="19" name="مربع نص 18"/>
            <p:cNvSpPr txBox="1"/>
            <p:nvPr/>
          </p:nvSpPr>
          <p:spPr>
            <a:xfrm>
              <a:off x="-203041" y="2043214"/>
              <a:ext cx="6806381" cy="276999"/>
            </a:xfrm>
            <a:prstGeom prst="rect">
              <a:avLst/>
            </a:prstGeom>
            <a:noFill/>
          </p:spPr>
          <p:txBody>
            <a:bodyPr wrap="square" rtlCol="1">
              <a:spAutoFit/>
            </a:bodyPr>
            <a:lstStyle/>
            <a:p>
              <a:r>
                <a:rPr lang="ar-SA" sz="1200" dirty="0"/>
                <a:t>اسم الطالبة </a:t>
              </a:r>
              <a:r>
                <a:rPr lang="ar-SA" sz="900" dirty="0"/>
                <a:t>.......................................................</a:t>
              </a:r>
              <a:r>
                <a:rPr lang="ar-SA" sz="1200" dirty="0"/>
                <a:t> المدرسة</a:t>
              </a:r>
              <a:r>
                <a:rPr lang="ar-SA" sz="900" dirty="0"/>
                <a:t>.........................................</a:t>
              </a:r>
              <a:r>
                <a:rPr lang="ar-SA" sz="1200" dirty="0"/>
                <a:t> الصف </a:t>
              </a:r>
              <a:r>
                <a:rPr lang="ar-SA" sz="900" dirty="0"/>
                <a:t>........................</a:t>
              </a:r>
            </a:p>
          </p:txBody>
        </p:sp>
        <p:sp>
          <p:nvSpPr>
            <p:cNvPr id="30" name="مربع نص 29"/>
            <p:cNvSpPr txBox="1"/>
            <p:nvPr/>
          </p:nvSpPr>
          <p:spPr>
            <a:xfrm>
              <a:off x="5427525" y="230264"/>
              <a:ext cx="1306538" cy="578882"/>
            </a:xfrm>
            <a:prstGeom prst="roundRect">
              <a:avLst/>
            </a:prstGeom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square" rtlCol="1">
              <a:spAutoFit/>
            </a:bodyPr>
            <a:lstStyle/>
            <a:p>
              <a:r>
                <a:rPr lang="ar-SA" sz="700" dirty="0"/>
                <a:t>المملكة العربية السعودية</a:t>
              </a:r>
            </a:p>
            <a:p>
              <a:r>
                <a:rPr lang="ar-SA" sz="700" dirty="0"/>
                <a:t>وزارة التعليم </a:t>
              </a:r>
            </a:p>
            <a:p>
              <a:r>
                <a:rPr lang="ar-SA" sz="700" dirty="0"/>
                <a:t>مكتب التربية والتعليم بمحافظة الجبيل</a:t>
              </a:r>
            </a:p>
            <a:p>
              <a:r>
                <a:rPr lang="ar-SA" sz="700" dirty="0"/>
                <a:t>قسم الصفوف الأولية</a:t>
              </a:r>
            </a:p>
          </p:txBody>
        </p:sp>
        <p:pic>
          <p:nvPicPr>
            <p:cNvPr id="31" name="Picture 6" descr="نتيجة بحث الصور عن شعار وزارة المعارف بدون خلفية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1691" y="245429"/>
              <a:ext cx="955441" cy="589686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32" name="مستطيل مستدير الزوايا 31"/>
            <p:cNvSpPr/>
            <p:nvPr/>
          </p:nvSpPr>
          <p:spPr>
            <a:xfrm>
              <a:off x="1384520" y="225827"/>
              <a:ext cx="4164363" cy="433795"/>
            </a:xfrm>
            <a:prstGeom prst="round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نموذج رقم (11)</a:t>
              </a:r>
            </a:p>
            <a:p>
              <a:pPr algn="ctr"/>
              <a:r>
                <a:rPr lang="ar-SA" sz="1400" b="1" dirty="0">
                  <a:solidFill>
                    <a:schemeClr val="tx1"/>
                  </a:solidFill>
                </a:rPr>
                <a:t>الاختبار الدوري للصف...الثاني  مادة الرياضيات  الفترةالثالثة </a:t>
              </a:r>
              <a:endParaRPr lang="ar-SA" sz="1400" dirty="0">
                <a:solidFill>
                  <a:schemeClr val="tx1"/>
                </a:solidFill>
              </a:endParaRPr>
            </a:p>
          </p:txBody>
        </p:sp>
        <p:sp>
          <p:nvSpPr>
            <p:cNvPr id="33" name="مستطيل مستدير الزوايا 32"/>
            <p:cNvSpPr/>
            <p:nvPr/>
          </p:nvSpPr>
          <p:spPr>
            <a:xfrm>
              <a:off x="57075" y="91600"/>
              <a:ext cx="6743850" cy="1974423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1" anchor="ctr"/>
            <a:lstStyle/>
            <a:p>
              <a:pPr algn="ctr"/>
              <a:endParaRPr lang="ar-SA"/>
            </a:p>
          </p:txBody>
        </p:sp>
      </p:grpSp>
      <p:graphicFrame>
        <p:nvGraphicFramePr>
          <p:cNvPr id="27" name="جدول 2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2003853"/>
              </p:ext>
            </p:extLst>
          </p:nvPr>
        </p:nvGraphicFramePr>
        <p:xfrm>
          <a:off x="206804" y="6943704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حل مسائل رياضية باستعمال استراتيجيات ومهارات مناسبة مع اتباع الخطوات الاربع.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6243844"/>
              </p:ext>
            </p:extLst>
          </p:nvPr>
        </p:nvGraphicFramePr>
        <p:xfrm>
          <a:off x="227865" y="2427291"/>
          <a:ext cx="3257901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826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6766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294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0374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1343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6744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4538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تمييز المجسمات (المكعب، الكرة، المخروط، الأسطوانة، متوازي المستطيلات، الهرم) عن غيرها من الأشكال الهندسية ووصفها بحسب عدد الأوجه والرؤوس والأحرف فيها .</a:t>
                      </a:r>
                      <a:endParaRPr kumimoji="0" lang="en-US" sz="11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6248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6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325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9" name="جدول 2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6980007"/>
              </p:ext>
            </p:extLst>
          </p:nvPr>
        </p:nvGraphicFramePr>
        <p:xfrm>
          <a:off x="232030" y="5031879"/>
          <a:ext cx="3014705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686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453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0192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8910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14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0828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ترتيب الاعداد ضمن 1000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4" name="مربع نص 3"/>
          <p:cNvSpPr txBox="1"/>
          <p:nvPr/>
        </p:nvSpPr>
        <p:spPr>
          <a:xfrm>
            <a:off x="2166658" y="7309403"/>
            <a:ext cx="4550735" cy="127727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 16 طفلا ، يلعب  4 أطفال منهم بالأراجيح 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ماالكسر الدال على عدد الأطفال الذين يلعبون على الأراجيح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؟</a:t>
            </a:r>
            <a:r>
              <a:rPr lang="ar-EG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 </a:t>
            </a:r>
            <a:endParaRPr lang="ar-SA" sz="1100" b="1" dirty="0">
              <a:solidFill>
                <a:srgbClr val="FF0000"/>
              </a:solidFill>
              <a:latin typeface="Times New Roman"/>
              <a:ea typeface="Times New Roman"/>
            </a:endParaRP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الفهم:المعطيات : 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في الحديقة ....... طفلا ,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عددالأطفالالذين يلعبون على الآراجيح ........ طفلًا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المطلوب : </a:t>
            </a:r>
            <a:r>
              <a:rPr lang="ar-SA" sz="1100" b="1" dirty="0">
                <a:latin typeface="Times New Roman"/>
                <a:ea typeface="Times New Roman"/>
              </a:rPr>
              <a:t>ما .......................................؟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أخطط</a:t>
            </a:r>
            <a:r>
              <a:rPr lang="ar-SA" sz="1100" b="1" dirty="0">
                <a:solidFill>
                  <a:srgbClr val="FF0000"/>
                </a:solidFill>
                <a:latin typeface="Times New Roman"/>
                <a:ea typeface="Times New Roman"/>
              </a:rPr>
              <a:t>:  </a:t>
            </a:r>
            <a:r>
              <a:rPr lang="ar-SA" sz="1100" b="1" dirty="0">
                <a:latin typeface="Times New Roman"/>
                <a:ea typeface="Times New Roman"/>
              </a:rPr>
              <a:t>استخدام طريقة ................ </a:t>
            </a:r>
          </a:p>
          <a:p>
            <a:pPr lvl="0" defTabSz="457200">
              <a:tabLst>
                <a:tab pos="1248410" algn="l"/>
              </a:tabLst>
            </a:pPr>
            <a:r>
              <a:rPr lang="ar-SA" sz="1100" b="1" u="sng" dirty="0">
                <a:solidFill>
                  <a:srgbClr val="FF0000"/>
                </a:solidFill>
                <a:latin typeface="Times New Roman"/>
                <a:ea typeface="Times New Roman"/>
              </a:rPr>
              <a:t>الحل: </a:t>
            </a:r>
            <a:r>
              <a:rPr lang="ar-EG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الكسر هو</a:t>
            </a:r>
            <a:r>
              <a:rPr lang="ar-SA" sz="1100" b="1" dirty="0">
                <a:solidFill>
                  <a:prstClr val="black"/>
                </a:solidFill>
                <a:latin typeface="Times New Roman"/>
                <a:ea typeface="Times New Roman"/>
              </a:rPr>
              <a:t>............. الأطفال</a:t>
            </a:r>
            <a:endParaRPr lang="en-US" sz="1100" b="1" dirty="0">
              <a:solidFill>
                <a:prstClr val="black"/>
              </a:solidFill>
              <a:latin typeface="Times New Roman"/>
              <a:ea typeface="Times New Roman"/>
            </a:endParaRPr>
          </a:p>
        </p:txBody>
      </p:sp>
      <p:sp>
        <p:nvSpPr>
          <p:cNvPr id="7" name="مربع نص 6"/>
          <p:cNvSpPr txBox="1"/>
          <p:nvPr/>
        </p:nvSpPr>
        <p:spPr>
          <a:xfrm>
            <a:off x="3087579" y="4986194"/>
            <a:ext cx="2323770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endParaRPr lang="ar-SA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3190195" y="5052616"/>
            <a:ext cx="2817628" cy="86177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4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ea typeface="Times New Roman"/>
              <a:cs typeface="Microsoft Sans Serif"/>
            </a:endParaRPr>
          </a:p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ea typeface="Times New Roman"/>
                <a:cs typeface="Microsoft Sans Serif"/>
              </a:rPr>
              <a:t> </a:t>
            </a:r>
            <a:endParaRPr kumimoji="0" lang="ar-SA" sz="1800" b="1" i="0" u="none" strike="noStrike" kern="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</p:txBody>
      </p:sp>
      <p:pic>
        <p:nvPicPr>
          <p:cNvPr id="36" name="Picture 5" descr="Clipart Image: Service 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33159" y="2987702"/>
            <a:ext cx="649978" cy="529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7" descr="Clipart Image: Cylinder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237622">
            <a:off x="5863660" y="3429967"/>
            <a:ext cx="366646" cy="435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8" name="Picture 8" descr="Clipart Image: Football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CFEFD"/>
              </a:clrFrom>
              <a:clrTo>
                <a:srgbClr val="FCFEF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77471" y="3842918"/>
            <a:ext cx="539023" cy="5589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9" name="Picture 6" descr="Clipart Image: Cone"/>
          <p:cNvPicPr>
            <a:picLocks noChangeAspect="1" noChangeArrowheads="1"/>
          </p:cNvPicPr>
          <p:nvPr/>
        </p:nvPicPr>
        <p:blipFill>
          <a:blip r:embed="rId8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977629">
            <a:off x="5765971" y="4417626"/>
            <a:ext cx="485514" cy="5293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" name="مربع نص 39"/>
          <p:cNvSpPr txBox="1"/>
          <p:nvPr/>
        </p:nvSpPr>
        <p:spPr>
          <a:xfrm>
            <a:off x="3134812" y="7502168"/>
            <a:ext cx="3490452" cy="94391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8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effectLst/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ar-SA" sz="1100" b="1" i="1" u="sng" dirty="0">
              <a:solidFill>
                <a:srgbClr val="CC00CC"/>
              </a:solidFill>
              <a:latin typeface="Times New Roman"/>
              <a:ea typeface="Times New Roman"/>
              <a:cs typeface="Microsoft Sans Serif"/>
            </a:endParaRPr>
          </a:p>
          <a:p>
            <a:pPr algn="r" rtl="1">
              <a:lnSpc>
                <a:spcPct val="115000"/>
              </a:lnSpc>
              <a:spcAft>
                <a:spcPts val="0"/>
              </a:spcAft>
              <a:tabLst>
                <a:tab pos="930910" algn="l"/>
              </a:tabLst>
            </a:pPr>
            <a:endParaRPr lang="en-US" sz="1100" dirty="0">
              <a:effectLst/>
              <a:latin typeface="Times New Roman"/>
              <a:ea typeface="Times New Roman"/>
            </a:endParaRPr>
          </a:p>
        </p:txBody>
      </p:sp>
      <p:sp>
        <p:nvSpPr>
          <p:cNvPr id="41" name="مستطيل مخدوش من كلا الطرفين 40"/>
          <p:cNvSpPr/>
          <p:nvPr/>
        </p:nvSpPr>
        <p:spPr>
          <a:xfrm>
            <a:off x="5959534" y="5622587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466</a:t>
            </a:r>
          </a:p>
        </p:txBody>
      </p:sp>
      <p:sp>
        <p:nvSpPr>
          <p:cNvPr id="42" name="مستطيل مخدوش من كلا الطرفين 41"/>
          <p:cNvSpPr/>
          <p:nvPr/>
        </p:nvSpPr>
        <p:spPr>
          <a:xfrm>
            <a:off x="5087390" y="5602471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500</a:t>
            </a:r>
          </a:p>
        </p:txBody>
      </p:sp>
      <p:sp>
        <p:nvSpPr>
          <p:cNvPr id="43" name="مستطيل مخدوش من كلا الطرفين 42"/>
          <p:cNvSpPr/>
          <p:nvPr/>
        </p:nvSpPr>
        <p:spPr>
          <a:xfrm>
            <a:off x="4239111" y="5578363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/>
                <a:ea typeface="+mn-ea"/>
                <a:cs typeface="Arial"/>
              </a:rPr>
              <a:t>550</a:t>
            </a:r>
          </a:p>
        </p:txBody>
      </p:sp>
      <p:sp>
        <p:nvSpPr>
          <p:cNvPr id="44" name="مستطيل مخدوش من كلا الطرفين 43"/>
          <p:cNvSpPr/>
          <p:nvPr/>
        </p:nvSpPr>
        <p:spPr>
          <a:xfrm>
            <a:off x="3366967" y="5594808"/>
            <a:ext cx="659274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6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504</a:t>
            </a:r>
          </a:p>
        </p:txBody>
      </p:sp>
      <p:sp>
        <p:nvSpPr>
          <p:cNvPr id="45" name="مستطيل مخدوش من كلا الطرفين 44"/>
          <p:cNvSpPr/>
          <p:nvPr/>
        </p:nvSpPr>
        <p:spPr>
          <a:xfrm>
            <a:off x="2100592" y="6313897"/>
            <a:ext cx="4561367" cy="389879"/>
          </a:xfrm>
          <a:prstGeom prst="snip2SameRect">
            <a:avLst/>
          </a:prstGeom>
          <a:solidFill>
            <a:schemeClr val="accent6">
              <a:lumMod val="20000"/>
              <a:lumOff val="80000"/>
            </a:schemeClr>
          </a:solidFill>
          <a:ln w="9525" cap="flat" cmpd="sng" algn="ctr">
            <a:solidFill>
              <a:sysClr val="windowText" lastClr="000000">
                <a:shade val="95000"/>
                <a:satMod val="105000"/>
              </a:sysClr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  <p:txBody>
          <a:bodyPr rtlCol="1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ar-SA" sz="1800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Calibri"/>
                <a:ea typeface="+mn-ea"/>
                <a:cs typeface="Arial"/>
              </a:rPr>
              <a:t> 550  ، ............. ، .............. ، ............</a:t>
            </a:r>
          </a:p>
        </p:txBody>
      </p:sp>
      <p:sp>
        <p:nvSpPr>
          <p:cNvPr id="14" name="Rectangle: Rounded Corners 13"/>
          <p:cNvSpPr/>
          <p:nvPr/>
        </p:nvSpPr>
        <p:spPr>
          <a:xfrm>
            <a:off x="4240942" y="3070040"/>
            <a:ext cx="895150" cy="3285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كرة</a:t>
            </a:r>
            <a:r>
              <a:rPr lang="ar-SA" sz="1400" dirty="0"/>
              <a:t> </a:t>
            </a:r>
          </a:p>
        </p:txBody>
      </p:sp>
      <p:sp>
        <p:nvSpPr>
          <p:cNvPr id="46" name="مربع نص 33"/>
          <p:cNvSpPr txBox="1"/>
          <p:nvPr/>
        </p:nvSpPr>
        <p:spPr>
          <a:xfrm>
            <a:off x="3727782" y="2664698"/>
            <a:ext cx="2817628" cy="30777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marL="0" marR="0" lvl="0" indent="0" algn="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400" b="1" kern="0" dirty="0">
                <a:ea typeface="Times New Roman"/>
              </a:rPr>
              <a:t>      </a:t>
            </a:r>
            <a:r>
              <a:rPr lang="ar-SA" sz="1400" b="1" kern="0" dirty="0">
                <a:ea typeface="Times New Roman"/>
              </a:rPr>
              <a:t>أ</a:t>
            </a:r>
            <a:r>
              <a:rPr lang="en-US" sz="1400" b="1" kern="0" dirty="0">
                <a:ea typeface="Times New Roman"/>
              </a:rPr>
              <a:t>                       </a:t>
            </a:r>
            <a:r>
              <a:rPr lang="ar-SA" sz="1400" b="1" kern="0" dirty="0">
                <a:ea typeface="Times New Roman"/>
              </a:rPr>
              <a:t>         ب</a:t>
            </a:r>
            <a:endParaRPr kumimoji="0" lang="ar-SA" sz="1400" b="1" i="0" u="none" strike="noStrike" kern="0" cap="none" spc="0" normalizeH="0" baseline="0" noProof="0" dirty="0">
              <a:ln>
                <a:noFill/>
              </a:ln>
              <a:effectLst/>
              <a:uLnTx/>
              <a:uFillTx/>
              <a:ea typeface="Times New Roman"/>
            </a:endParaRPr>
          </a:p>
        </p:txBody>
      </p:sp>
      <p:sp>
        <p:nvSpPr>
          <p:cNvPr id="47" name="Rectangle: Rounded Corners 46"/>
          <p:cNvSpPr/>
          <p:nvPr/>
        </p:nvSpPr>
        <p:spPr>
          <a:xfrm>
            <a:off x="4266895" y="3512940"/>
            <a:ext cx="895150" cy="33133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مخروط </a:t>
            </a:r>
          </a:p>
        </p:txBody>
      </p:sp>
      <p:sp>
        <p:nvSpPr>
          <p:cNvPr id="48" name="Rectangle: Rounded Corners 47"/>
          <p:cNvSpPr/>
          <p:nvPr/>
        </p:nvSpPr>
        <p:spPr>
          <a:xfrm>
            <a:off x="4266895" y="3938086"/>
            <a:ext cx="895150" cy="36858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مكعب</a:t>
            </a:r>
          </a:p>
        </p:txBody>
      </p:sp>
      <p:sp>
        <p:nvSpPr>
          <p:cNvPr id="49" name="Rectangle: Rounded Corners 48"/>
          <p:cNvSpPr/>
          <p:nvPr/>
        </p:nvSpPr>
        <p:spPr>
          <a:xfrm>
            <a:off x="4289955" y="4450579"/>
            <a:ext cx="895150" cy="3368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dirty="0"/>
              <a:t>أسطوانة 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98575" y="7762650"/>
            <a:ext cx="795479" cy="8943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6502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مستطيل 17"/>
          <p:cNvSpPr/>
          <p:nvPr/>
        </p:nvSpPr>
        <p:spPr>
          <a:xfrm>
            <a:off x="227865" y="330297"/>
            <a:ext cx="6519066" cy="2142501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1" name="مربع نص 20"/>
          <p:cNvSpPr txBox="1"/>
          <p:nvPr/>
        </p:nvSpPr>
        <p:spPr>
          <a:xfrm>
            <a:off x="3598223" y="450201"/>
            <a:ext cx="3128013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100" b="1" u="sng" dirty="0">
                <a:solidFill>
                  <a:prstClr val="black"/>
                </a:solidFill>
              </a:rPr>
              <a:t>السؤال الرابع</a:t>
            </a:r>
            <a:r>
              <a:rPr lang="en-US" sz="1100" b="1" u="sng" kern="0" dirty="0">
                <a:latin typeface="Microsoft Sans Serif"/>
                <a:ea typeface="Times New Roman"/>
                <a:sym typeface="Webdings"/>
              </a:rPr>
              <a:t> :</a:t>
            </a:r>
            <a:r>
              <a:rPr lang="en-US" sz="1100" b="1" u="sng" kern="0" dirty="0">
                <a:latin typeface="Microsoft Sans Serif"/>
                <a:ea typeface="Times New Roman"/>
              </a:rPr>
              <a:t> </a:t>
            </a:r>
            <a:r>
              <a:rPr lang="ar-EG" sz="1100" b="1" u="sng" kern="0" dirty="0">
                <a:ea typeface="Times New Roman"/>
              </a:rPr>
              <a:t>أك</a:t>
            </a:r>
            <a:r>
              <a:rPr lang="ar-SA" sz="1100" b="1" u="sng" kern="0" dirty="0">
                <a:ea typeface="Times New Roman"/>
              </a:rPr>
              <a:t>تب</a:t>
            </a:r>
            <a:r>
              <a:rPr lang="ar-SA" sz="1100" b="1" u="sng" kern="0" dirty="0">
                <a:latin typeface="Times New Roman"/>
                <a:ea typeface="Times New Roman"/>
              </a:rPr>
              <a:t>ي ا</a:t>
            </a:r>
            <a:r>
              <a:rPr lang="ar-EG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لوقت </a:t>
            </a:r>
            <a:r>
              <a:rPr lang="ar-SA" sz="1100" b="1" u="sng" kern="0" dirty="0">
                <a:solidFill>
                  <a:sysClr val="windowText" lastClr="000000"/>
                </a:solidFill>
                <a:latin typeface="Times New Roman"/>
                <a:ea typeface="Times New Roman"/>
              </a:rPr>
              <a:t>الذي تشير إليه الساعة فيمايلي:</a:t>
            </a:r>
            <a:endParaRPr lang="ar-SA" sz="1100" b="1" u="sng" dirty="0">
              <a:solidFill>
                <a:prstClr val="black"/>
              </a:solidFill>
            </a:endParaRPr>
          </a:p>
        </p:txBody>
      </p:sp>
      <p:sp>
        <p:nvSpPr>
          <p:cNvPr id="22" name="مربع نص 21"/>
          <p:cNvSpPr txBox="1"/>
          <p:nvPr/>
        </p:nvSpPr>
        <p:spPr>
          <a:xfrm>
            <a:off x="5402380" y="2445708"/>
            <a:ext cx="1399896" cy="27699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200" b="1" u="sng" dirty="0">
                <a:solidFill>
                  <a:prstClr val="black"/>
                </a:solidFill>
              </a:rPr>
              <a:t>السؤال الخامس : </a:t>
            </a:r>
          </a:p>
        </p:txBody>
      </p:sp>
      <p:sp>
        <p:nvSpPr>
          <p:cNvPr id="23" name="مستطيل 22"/>
          <p:cNvSpPr/>
          <p:nvPr/>
        </p:nvSpPr>
        <p:spPr>
          <a:xfrm>
            <a:off x="227865" y="2488967"/>
            <a:ext cx="6519066" cy="3952179"/>
          </a:xfrm>
          <a:prstGeom prst="rect">
            <a:avLst/>
          </a:prstGeom>
          <a:noFill/>
          <a:ln>
            <a:solidFill>
              <a:schemeClr val="tx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prstClr val="white"/>
              </a:solidFill>
            </a:endParaRPr>
          </a:p>
        </p:txBody>
      </p:sp>
      <p:sp>
        <p:nvSpPr>
          <p:cNvPr id="26" name="مربع نص 25"/>
          <p:cNvSpPr txBox="1"/>
          <p:nvPr/>
        </p:nvSpPr>
        <p:spPr>
          <a:xfrm>
            <a:off x="-176985" y="6805463"/>
            <a:ext cx="6534721" cy="2616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1050" b="1" dirty="0">
                <a:solidFill>
                  <a:prstClr val="black"/>
                </a:solidFill>
              </a:rPr>
              <a:t>تمنياتي لك بالتوفيق                                                                  معلمة المادة :</a:t>
            </a:r>
          </a:p>
        </p:txBody>
      </p:sp>
      <p:graphicFrame>
        <p:nvGraphicFramePr>
          <p:cNvPr id="28" name="جدول 2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5943673"/>
              </p:ext>
            </p:extLst>
          </p:nvPr>
        </p:nvGraphicFramePr>
        <p:xfrm>
          <a:off x="230642" y="2490876"/>
          <a:ext cx="3201707" cy="10058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49770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15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454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4629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376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689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تمثيل كسور الوحدة (المقامات أقل أو تساوي12)</a:t>
                      </a:r>
                    </a:p>
                    <a:p>
                      <a:pPr marL="71755" marR="71755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Times New Roman"/>
                          <a:ea typeface="Times New Roman"/>
                          <a:cs typeface="+mn-cs"/>
                        </a:rPr>
                        <a:t>وقراءتها وكتابتها 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8001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34" name="Rectangle 146"/>
          <p:cNvSpPr>
            <a:spLocks noChangeArrowheads="1"/>
          </p:cNvSpPr>
          <p:nvPr/>
        </p:nvSpPr>
        <p:spPr bwMode="auto">
          <a:xfrm>
            <a:off x="1495167" y="1087761"/>
            <a:ext cx="5078570" cy="1600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r>
              <a:rPr lang="ar-SA" sz="1400" b="1" kern="0" dirty="0">
                <a:solidFill>
                  <a:srgbClr val="CC00CC"/>
                </a:solidFill>
                <a:latin typeface="Microsoft Sans Serif" pitchFamily="34" charset="0"/>
                <a:ea typeface="Times New Roman" pitchFamily="18" charset="0"/>
                <a:sym typeface="Wingdings" pitchFamily="2" charset="2"/>
              </a:rPr>
              <a:t>	       </a:t>
            </a:r>
            <a:endParaRPr lang="en-US" sz="1400" kern="0" dirty="0">
              <a:solidFill>
                <a:sysClr val="windowText" lastClr="000000"/>
              </a:solidFill>
              <a:latin typeface="Arial" pitchFamily="34" charset="0"/>
              <a:sym typeface="Wingdings" pitchFamily="2" charset="2"/>
            </a:endParaRPr>
          </a:p>
          <a:p>
            <a:endParaRPr lang="ar-SA" sz="16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4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ar-SA" sz="1100" b="1" kern="0" dirty="0">
              <a:solidFill>
                <a:sysClr val="windowText" lastClr="000000"/>
              </a:solidFill>
              <a:latin typeface="Times New Roman"/>
              <a:ea typeface="Times New Roman"/>
              <a:cs typeface="Microsoft Sans Serif"/>
            </a:endParaRPr>
          </a:p>
          <a:p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r>
              <a:rPr lang="ar-EG" sz="900" b="1" kern="0" dirty="0">
                <a:solidFill>
                  <a:sysClr val="windowText" lastClr="000000"/>
                </a:solidFill>
                <a:latin typeface="Times New Roman"/>
                <a:ea typeface="Times New Roman"/>
                <a:cs typeface="Microsoft Sans Serif"/>
              </a:rPr>
              <a:t> </a:t>
            </a:r>
            <a:endParaRPr lang="en-US" sz="1400" kern="0" dirty="0">
              <a:solidFill>
                <a:sysClr val="windowText" lastClr="000000"/>
              </a:solidFill>
              <a:latin typeface="Times New Roman"/>
              <a:ea typeface="Times New Roman"/>
            </a:endParaRPr>
          </a:p>
          <a:p>
            <a:pPr algn="l" rtl="0" eaLnBrk="0" fontAlgn="base" hangingPunct="0">
              <a:spcBef>
                <a:spcPct val="0"/>
              </a:spcBef>
              <a:spcAft>
                <a:spcPct val="0"/>
              </a:spcAft>
              <a:tabLst>
                <a:tab pos="2073275" algn="l"/>
              </a:tabLst>
            </a:pPr>
            <a:endParaRPr lang="en-US" sz="2000" b="1" kern="0" dirty="0">
              <a:solidFill>
                <a:srgbClr val="0070C0"/>
              </a:solidFill>
              <a:latin typeface="Microsoft Sans Serif" pitchFamily="34" charset="0"/>
              <a:ea typeface="Times New Roman" pitchFamily="18" charset="0"/>
              <a:cs typeface="Microsoft Sans Serif" pitchFamily="34" charset="0"/>
              <a:sym typeface="Wingdings" pitchFamily="2" charset="2"/>
            </a:endParaRPr>
          </a:p>
        </p:txBody>
      </p:sp>
      <p:pic>
        <p:nvPicPr>
          <p:cNvPr id="35" name="Picture 1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9160" y="1052091"/>
            <a:ext cx="1171575" cy="8819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7" name="Picture 18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/>
          <a:stretch>
            <a:fillRect/>
          </a:stretch>
        </p:blipFill>
        <p:spPr bwMode="auto">
          <a:xfrm>
            <a:off x="3700609" y="1075922"/>
            <a:ext cx="1228725" cy="8162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مربع نص 37"/>
          <p:cNvSpPr txBox="1"/>
          <p:nvPr/>
        </p:nvSpPr>
        <p:spPr>
          <a:xfrm>
            <a:off x="5296622" y="2070990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39" name="مربع نص 38"/>
          <p:cNvSpPr txBox="1"/>
          <p:nvPr/>
        </p:nvSpPr>
        <p:spPr>
          <a:xfrm>
            <a:off x="3598223" y="2074287"/>
            <a:ext cx="1331111" cy="369332"/>
          </a:xfrm>
          <a:prstGeom prst="rect">
            <a:avLst/>
          </a:prstGeom>
          <a:noFill/>
          <a:ln>
            <a:solidFill>
              <a:sysClr val="windowText" lastClr="000000"/>
            </a:solidFill>
          </a:ln>
        </p:spPr>
        <p:txBody>
          <a:bodyPr wrap="square" rtlCol="1">
            <a:spAutoFit/>
          </a:bodyPr>
          <a:lstStyle/>
          <a:p>
            <a:r>
              <a:rPr lang="ar-SA" kern="0" dirty="0">
                <a:solidFill>
                  <a:sysClr val="windowText" lastClr="000000"/>
                </a:solidFill>
              </a:rPr>
              <a:t>........ :  ......</a:t>
            </a:r>
          </a:p>
        </p:txBody>
      </p:sp>
      <p:sp>
        <p:nvSpPr>
          <p:cNvPr id="41" name="Text Box 172"/>
          <p:cNvSpPr txBox="1">
            <a:spLocks noChangeArrowheads="1"/>
          </p:cNvSpPr>
          <p:nvPr/>
        </p:nvSpPr>
        <p:spPr bwMode="auto">
          <a:xfrm>
            <a:off x="3090376" y="2683870"/>
            <a:ext cx="3665220" cy="20582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أحيطي الكسر الذي يمثل الأ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شكال </a:t>
            </a:r>
          </a:p>
          <a:p>
            <a:pPr marL="285750" indent="-285750" fontAlgn="base">
              <a:spcBef>
                <a:spcPct val="0"/>
              </a:spcBef>
              <a:spcAft>
                <a:spcPts val="1000"/>
              </a:spcAft>
              <a:buFont typeface="Webdings" pitchFamily="18" charset="2"/>
              <a:buChar char="]"/>
            </a:pPr>
            <a:r>
              <a:rPr lang="ar-EG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الملونة باللون </a:t>
            </a:r>
            <a:r>
              <a:rPr lang="ar-SA" sz="1400" b="1" dirty="0">
                <a:solidFill>
                  <a:srgbClr val="6600CC"/>
                </a:solidFill>
                <a:latin typeface="Microsoft Sans Serif"/>
                <a:ea typeface="Times New Roman"/>
              </a:rPr>
              <a:t>الاحمر :</a:t>
            </a:r>
            <a:endParaRPr lang="ar-SA" sz="1400" dirty="0">
              <a:solidFill>
                <a:srgbClr val="6600CC"/>
              </a:solidFill>
              <a:latin typeface="Arial" pitchFamily="34" charset="0"/>
            </a:endParaRPr>
          </a:p>
        </p:txBody>
      </p:sp>
      <p:grpSp>
        <p:nvGrpSpPr>
          <p:cNvPr id="42" name="Group 225"/>
          <p:cNvGrpSpPr>
            <a:grpSpLocks/>
          </p:cNvGrpSpPr>
          <p:nvPr/>
        </p:nvGrpSpPr>
        <p:grpSpPr bwMode="auto">
          <a:xfrm>
            <a:off x="841232" y="3621762"/>
            <a:ext cx="5786575" cy="1524000"/>
            <a:chOff x="2956" y="5820"/>
            <a:chExt cx="6797" cy="2400"/>
          </a:xfrm>
        </p:grpSpPr>
        <p:grpSp>
          <p:nvGrpSpPr>
            <p:cNvPr id="43" name="Group 226"/>
            <p:cNvGrpSpPr>
              <a:grpSpLocks/>
            </p:cNvGrpSpPr>
            <p:nvPr/>
          </p:nvGrpSpPr>
          <p:grpSpPr bwMode="auto">
            <a:xfrm>
              <a:off x="7533" y="5820"/>
              <a:ext cx="2107" cy="840"/>
              <a:chOff x="7533" y="5820"/>
              <a:chExt cx="2107" cy="840"/>
            </a:xfrm>
          </p:grpSpPr>
          <p:sp>
            <p:nvSpPr>
              <p:cNvPr id="65" name="AutoShape 227"/>
              <p:cNvSpPr>
                <a:spLocks noChangeArrowheads="1"/>
              </p:cNvSpPr>
              <p:nvPr/>
            </p:nvSpPr>
            <p:spPr bwMode="auto">
              <a:xfrm>
                <a:off x="920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6" name="AutoShape 228"/>
              <p:cNvSpPr>
                <a:spLocks noChangeArrowheads="1"/>
              </p:cNvSpPr>
              <p:nvPr/>
            </p:nvSpPr>
            <p:spPr bwMode="auto">
              <a:xfrm>
                <a:off x="8640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7" name="AutoShape 229"/>
              <p:cNvSpPr>
                <a:spLocks noChangeArrowheads="1"/>
              </p:cNvSpPr>
              <p:nvPr/>
            </p:nvSpPr>
            <p:spPr bwMode="auto">
              <a:xfrm>
                <a:off x="809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8" name="AutoShape 230"/>
              <p:cNvSpPr>
                <a:spLocks noChangeArrowheads="1"/>
              </p:cNvSpPr>
              <p:nvPr/>
            </p:nvSpPr>
            <p:spPr bwMode="auto">
              <a:xfrm>
                <a:off x="7538" y="582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 dirty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9" name="AutoShape 231"/>
              <p:cNvSpPr>
                <a:spLocks noChangeArrowheads="1"/>
              </p:cNvSpPr>
              <p:nvPr/>
            </p:nvSpPr>
            <p:spPr bwMode="auto">
              <a:xfrm>
                <a:off x="919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0" name="AutoShape 232"/>
              <p:cNvSpPr>
                <a:spLocks noChangeArrowheads="1"/>
              </p:cNvSpPr>
              <p:nvPr/>
            </p:nvSpPr>
            <p:spPr bwMode="auto">
              <a:xfrm>
                <a:off x="8635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1" name="AutoShape 233"/>
              <p:cNvSpPr>
                <a:spLocks noChangeArrowheads="1"/>
              </p:cNvSpPr>
              <p:nvPr/>
            </p:nvSpPr>
            <p:spPr bwMode="auto">
              <a:xfrm>
                <a:off x="809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72" name="AutoShape 234"/>
              <p:cNvSpPr>
                <a:spLocks noChangeArrowheads="1"/>
              </p:cNvSpPr>
              <p:nvPr/>
            </p:nvSpPr>
            <p:spPr bwMode="auto">
              <a:xfrm>
                <a:off x="7533" y="6280"/>
                <a:ext cx="440" cy="380"/>
              </a:xfrm>
              <a:prstGeom prst="triangle">
                <a:avLst>
                  <a:gd name="adj" fmla="val 50000"/>
                </a:avLst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4" name="Group 235"/>
            <p:cNvGrpSpPr>
              <a:grpSpLocks/>
            </p:cNvGrpSpPr>
            <p:nvPr/>
          </p:nvGrpSpPr>
          <p:grpSpPr bwMode="auto">
            <a:xfrm>
              <a:off x="8933" y="7240"/>
              <a:ext cx="820" cy="720"/>
              <a:chOff x="8820" y="7580"/>
              <a:chExt cx="820" cy="720"/>
            </a:xfrm>
          </p:grpSpPr>
          <p:sp>
            <p:nvSpPr>
              <p:cNvPr id="61" name="Oval 23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2" name="Oval 23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3" name="Oval 23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00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4" name="Oval 23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5" name="Group 240"/>
            <p:cNvGrpSpPr>
              <a:grpSpLocks/>
            </p:cNvGrpSpPr>
            <p:nvPr/>
          </p:nvGrpSpPr>
          <p:grpSpPr bwMode="auto">
            <a:xfrm>
              <a:off x="8113" y="7240"/>
              <a:ext cx="820" cy="720"/>
              <a:chOff x="8820" y="7580"/>
              <a:chExt cx="820" cy="720"/>
            </a:xfrm>
          </p:grpSpPr>
          <p:sp>
            <p:nvSpPr>
              <p:cNvPr id="57" name="Oval 241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8" name="Oval 242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9" name="Oval 243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60" name="Oval 244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grpSp>
          <p:nvGrpSpPr>
            <p:cNvPr id="46" name="Group 245"/>
            <p:cNvGrpSpPr>
              <a:grpSpLocks/>
            </p:cNvGrpSpPr>
            <p:nvPr/>
          </p:nvGrpSpPr>
          <p:grpSpPr bwMode="auto">
            <a:xfrm>
              <a:off x="7333" y="7260"/>
              <a:ext cx="820" cy="720"/>
              <a:chOff x="8820" y="7580"/>
              <a:chExt cx="820" cy="720"/>
            </a:xfrm>
          </p:grpSpPr>
          <p:sp>
            <p:nvSpPr>
              <p:cNvPr id="53" name="Oval 246"/>
              <p:cNvSpPr>
                <a:spLocks noChangeArrowheads="1"/>
              </p:cNvSpPr>
              <p:nvPr/>
            </p:nvSpPr>
            <p:spPr bwMode="auto">
              <a:xfrm>
                <a:off x="920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4" name="Oval 247"/>
              <p:cNvSpPr>
                <a:spLocks noChangeArrowheads="1"/>
              </p:cNvSpPr>
              <p:nvPr/>
            </p:nvSpPr>
            <p:spPr bwMode="auto">
              <a:xfrm>
                <a:off x="932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5" name="Oval 248"/>
              <p:cNvSpPr>
                <a:spLocks noChangeArrowheads="1"/>
              </p:cNvSpPr>
              <p:nvPr/>
            </p:nvSpPr>
            <p:spPr bwMode="auto">
              <a:xfrm>
                <a:off x="8820" y="758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  <p:sp>
            <p:nvSpPr>
              <p:cNvPr id="56" name="Oval 249"/>
              <p:cNvSpPr>
                <a:spLocks noChangeArrowheads="1"/>
              </p:cNvSpPr>
              <p:nvPr/>
            </p:nvSpPr>
            <p:spPr bwMode="auto">
              <a:xfrm>
                <a:off x="8940" y="7940"/>
                <a:ext cx="320" cy="360"/>
              </a:xfrm>
              <a:prstGeom prst="ellipse">
                <a:avLst/>
              </a:prstGeom>
              <a:solidFill>
                <a:srgbClr val="FFFF00"/>
              </a:solidFill>
              <a:ln w="9525" algn="ctr">
                <a:solidFill>
                  <a:srgbClr val="000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808080"/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ar-SA" kern="0">
                  <a:solidFill>
                    <a:sysClr val="windowText" lastClr="000000"/>
                  </a:solidFill>
                </a:endParaRPr>
              </a:p>
            </p:txBody>
          </p:sp>
        </p:grpSp>
        <p:sp>
          <p:nvSpPr>
            <p:cNvPr id="47" name="AutoShape 250"/>
            <p:cNvSpPr>
              <a:spLocks noChangeArrowheads="1"/>
            </p:cNvSpPr>
            <p:nvPr/>
          </p:nvSpPr>
          <p:spPr bwMode="auto">
            <a:xfrm>
              <a:off x="4939" y="5928"/>
              <a:ext cx="801" cy="980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8" name="AutoShape 251"/>
            <p:cNvSpPr>
              <a:spLocks noChangeArrowheads="1"/>
            </p:cNvSpPr>
            <p:nvPr/>
          </p:nvSpPr>
          <p:spPr bwMode="auto">
            <a:xfrm>
              <a:off x="392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en-US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  <a:cs typeface="Arial" pitchFamily="34" charset="0"/>
                </a:rPr>
                <a:t> </a:t>
              </a: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 8 </a:t>
              </a:r>
              <a:r>
                <a:rPr lang="ar-SA" sz="1600" b="1" kern="0" dirty="0">
                  <a:solidFill>
                    <a:srgbClr val="6600CC"/>
                  </a:solidFill>
                  <a:latin typeface="Tahoma" pitchFamily="34" charset="0"/>
                  <a:ea typeface="Arial" pitchFamily="34" charset="0"/>
                </a:rPr>
                <a:t>  </a:t>
              </a:r>
              <a:endParaRPr lang="en-US" sz="1600" b="1" kern="0" dirty="0">
                <a:solidFill>
                  <a:srgbClr val="6600CC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49" name="AutoShape 250"/>
            <p:cNvSpPr>
              <a:spLocks noChangeArrowheads="1"/>
            </p:cNvSpPr>
            <p:nvPr/>
          </p:nvSpPr>
          <p:spPr bwMode="auto">
            <a:xfrm>
              <a:off x="4937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0" name="AutoShape 250"/>
            <p:cNvSpPr>
              <a:spLocks noChangeArrowheads="1"/>
            </p:cNvSpPr>
            <p:nvPr/>
          </p:nvSpPr>
          <p:spPr bwMode="auto">
            <a:xfrm>
              <a:off x="3951" y="7147"/>
              <a:ext cx="801" cy="1073"/>
            </a:xfrm>
            <a:prstGeom prst="plaque">
              <a:avLst>
                <a:gd name="adj" fmla="val 167"/>
              </a:avLst>
            </a:prstGeom>
            <a:ln>
              <a:headEnd/>
              <a:tailEnd/>
            </a:ln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3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1" name="AutoShape 250"/>
            <p:cNvSpPr>
              <a:spLocks noChangeArrowheads="1"/>
            </p:cNvSpPr>
            <p:nvPr/>
          </p:nvSpPr>
          <p:spPr bwMode="auto">
            <a:xfrm>
              <a:off x="2996" y="5928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5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8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  <p:sp>
          <p:nvSpPr>
            <p:cNvPr id="52" name="AutoShape 250"/>
            <p:cNvSpPr>
              <a:spLocks noChangeArrowheads="1"/>
            </p:cNvSpPr>
            <p:nvPr/>
          </p:nvSpPr>
          <p:spPr bwMode="auto">
            <a:xfrm>
              <a:off x="2956" y="7240"/>
              <a:ext cx="801" cy="980"/>
            </a:xfrm>
            <a:prstGeom prst="plaque">
              <a:avLst>
                <a:gd name="adj" fmla="val 167"/>
              </a:avLst>
            </a:prstGeom>
            <a:ln/>
            <a:extLst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7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algn="ctr" fontAlgn="base">
                <a:spcBef>
                  <a:spcPct val="0"/>
                </a:spcBef>
                <a:spcAft>
                  <a:spcPts val="1000"/>
                </a:spcAft>
              </a:pPr>
              <a:r>
                <a:rPr lang="ar-SA" sz="1600" b="1" kern="0" dirty="0">
                  <a:solidFill>
                    <a:sysClr val="windowText" lastClr="000000"/>
                  </a:solidFill>
                  <a:latin typeface="Tahoma" pitchFamily="34" charset="0"/>
                  <a:ea typeface="Arial" pitchFamily="34" charset="0"/>
                </a:rPr>
                <a:t>12</a:t>
              </a:r>
              <a:endParaRPr lang="en-US" sz="1600" b="1" kern="0" dirty="0">
                <a:solidFill>
                  <a:sysClr val="windowText" lastClr="000000"/>
                </a:solidFill>
                <a:latin typeface="Tahoma" pitchFamily="34" charset="0"/>
                <a:ea typeface="Arial" pitchFamily="34" charset="0"/>
                <a:cs typeface="Arial" pitchFamily="34" charset="0"/>
              </a:endParaRPr>
            </a:p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ar-SA" kern="0" dirty="0">
                <a:solidFill>
                  <a:sysClr val="windowText" lastClr="000000"/>
                </a:solidFill>
                <a:latin typeface="Arial" pitchFamily="34" charset="0"/>
              </a:endParaRPr>
            </a:p>
          </p:txBody>
        </p:sp>
      </p:grpSp>
      <p:cxnSp>
        <p:nvCxnSpPr>
          <p:cNvPr id="7" name="رابط مستقيم 6"/>
          <p:cNvCxnSpPr>
            <a:cxnSpLocks/>
          </p:cNvCxnSpPr>
          <p:nvPr/>
        </p:nvCxnSpPr>
        <p:spPr>
          <a:xfrm flipH="1" flipV="1">
            <a:off x="2694418" y="4006820"/>
            <a:ext cx="357574" cy="7764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3" name="رابط مستقيم 72"/>
          <p:cNvCxnSpPr>
            <a:cxnSpLocks/>
          </p:cNvCxnSpPr>
          <p:nvPr/>
        </p:nvCxnSpPr>
        <p:spPr>
          <a:xfrm flipH="1">
            <a:off x="1835103" y="4006820"/>
            <a:ext cx="278873" cy="582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4" name="رابط مستقيم 73"/>
          <p:cNvCxnSpPr>
            <a:cxnSpLocks/>
          </p:cNvCxnSpPr>
          <p:nvPr/>
        </p:nvCxnSpPr>
        <p:spPr>
          <a:xfrm flipH="1">
            <a:off x="1076027" y="4852017"/>
            <a:ext cx="313900" cy="2513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5" name="رابط مستقيم 74"/>
          <p:cNvCxnSpPr/>
          <p:nvPr/>
        </p:nvCxnSpPr>
        <p:spPr>
          <a:xfrm flipH="1">
            <a:off x="2721888" y="4773900"/>
            <a:ext cx="313900" cy="6985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6" name="رابط مستقيم 75"/>
          <p:cNvCxnSpPr>
            <a:cxnSpLocks/>
          </p:cNvCxnSpPr>
          <p:nvPr/>
        </p:nvCxnSpPr>
        <p:spPr>
          <a:xfrm flipH="1">
            <a:off x="1855027" y="4810412"/>
            <a:ext cx="296953" cy="2236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7" name="رابط مستقيم 76"/>
          <p:cNvCxnSpPr>
            <a:cxnSpLocks/>
          </p:cNvCxnSpPr>
          <p:nvPr/>
        </p:nvCxnSpPr>
        <p:spPr>
          <a:xfrm flipH="1" flipV="1">
            <a:off x="1060566" y="4032272"/>
            <a:ext cx="313900" cy="4389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aphicFrame>
        <p:nvGraphicFramePr>
          <p:cNvPr id="79" name="جدول 7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9405219"/>
              </p:ext>
            </p:extLst>
          </p:nvPr>
        </p:nvGraphicFramePr>
        <p:xfrm>
          <a:off x="227865" y="337979"/>
          <a:ext cx="3370358" cy="112776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239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32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7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063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3938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1840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المعيار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45720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ar-SA" sz="8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قراءة الساعة (بالساعات كاملة ، بنصف ساعة ، بربع ساعة ، لأقرب خمس دقائق ) وكتابة الوقت الذي تشير إليه الساعة .</a:t>
                      </a:r>
                      <a:endParaRPr kumimoji="0" lang="x-none" sz="8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رقمه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2204"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57150" indent="-57150" algn="r" rtl="1">
                        <a:buFont typeface="Wingdings" panose="05000000000000000000" pitchFamily="2" charset="2"/>
                        <a:buChar char="q"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غير متقن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marL="57150" indent="57150" algn="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ملاحظة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899"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 90%إلى أقل من 100%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 rtl="1"/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من80% إلى أقل من 90%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514350" rtl="1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أقل</a:t>
                      </a:r>
                      <a:r>
                        <a:rPr lang="ar-SA" sz="800" b="1" baseline="0" dirty="0">
                          <a:solidFill>
                            <a:schemeClr val="tx1"/>
                          </a:solidFill>
                        </a:rPr>
                        <a:t> من 80</a:t>
                      </a:r>
                      <a:r>
                        <a:rPr lang="ar-SA" sz="800" b="1" dirty="0">
                          <a:solidFill>
                            <a:schemeClr val="tx1"/>
                          </a:solidFill>
                        </a:rPr>
                        <a:t>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endParaRPr lang="ar-SA" sz="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SA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203072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691</TotalTime>
  <Words>424</Words>
  <Application>Microsoft Office PowerPoint</Application>
  <PresentationFormat>On-screen Show (4:3)</PresentationFormat>
  <Paragraphs>127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2</vt:i4>
      </vt:variant>
    </vt:vector>
  </HeadingPairs>
  <TitlesOfParts>
    <vt:vector size="13" baseType="lpstr">
      <vt:lpstr>arial</vt:lpstr>
      <vt:lpstr>arial</vt:lpstr>
      <vt:lpstr>Calibri</vt:lpstr>
      <vt:lpstr>Calibri Light</vt:lpstr>
      <vt:lpstr>Microsoft Sans Serif</vt:lpstr>
      <vt:lpstr>Tahoma</vt:lpstr>
      <vt:lpstr>Times New Roman</vt:lpstr>
      <vt:lpstr>Webdings</vt:lpstr>
      <vt:lpstr>Wingdings</vt:lpstr>
      <vt:lpstr>نسق Office</vt:lpstr>
      <vt:lpstr>1_نسق Office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خيريه القحطاني</dc:creator>
  <cp:lastModifiedBy>Reem Alnasser</cp:lastModifiedBy>
  <cp:revision>72</cp:revision>
  <dcterms:created xsi:type="dcterms:W3CDTF">2016-10-19T21:09:54Z</dcterms:created>
  <dcterms:modified xsi:type="dcterms:W3CDTF">2017-03-08T14:10:16Z</dcterms:modified>
</cp:coreProperties>
</file>