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60" r:id="rId3"/>
    <p:sldId id="262" r:id="rId4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>
        <p:scale>
          <a:sx n="81" d="100"/>
          <a:sy n="81" d="100"/>
        </p:scale>
        <p:origin x="1440" y="-5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98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15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96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33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35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6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52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4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6628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52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6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21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2415478"/>
            <a:ext cx="6519066" cy="253127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5308780" y="6983974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379886" y="2440470"/>
            <a:ext cx="3443431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  </a:t>
            </a:r>
            <a:r>
              <a:rPr lang="ar-SA" sz="1200" b="1" u="sng" dirty="0"/>
              <a:t>:صلي المجموعة أ مع مايناسبها من المجموعة ب: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27865" y="5016269"/>
            <a:ext cx="6519066" cy="189065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3303275" y="5024474"/>
            <a:ext cx="342813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  </a:t>
            </a:r>
            <a:r>
              <a:rPr lang="ar-SA" sz="1200" b="1" u="sng" dirty="0"/>
              <a:t>:</a:t>
            </a:r>
            <a:r>
              <a:rPr lang="ar-SA" sz="1200" b="1" u="sng" dirty="0">
                <a:latin typeface="Times New Roman"/>
                <a:ea typeface="Times New Roman"/>
              </a:rPr>
              <a:t>أكملي ترتيب الأعداد التالية من الأكبر إلى الأصغر</a:t>
            </a:r>
            <a:r>
              <a:rPr lang="ar-SA" sz="1200" b="1" i="1" u="sng" dirty="0">
                <a:latin typeface="Times New Roman"/>
                <a:ea typeface="Times New Roman"/>
              </a:rPr>
              <a:t>: </a:t>
            </a:r>
          </a:p>
          <a:p>
            <a:r>
              <a:rPr lang="ar-SA" sz="1200" b="1" u="sng" dirty="0"/>
              <a:t> 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07170" y="6935544"/>
            <a:ext cx="6519066" cy="194457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91600"/>
            <a:ext cx="7003966" cy="2228613"/>
            <a:chOff x="-203041" y="91600"/>
            <a:chExt cx="7003966" cy="2228613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(11)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للصف...الثاني  مادة الرياضيات  الفترةالثالثة </a:t>
              </a:r>
              <a:endParaRPr lang="ar-SA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003853"/>
              </p:ext>
            </p:extLst>
          </p:nvPr>
        </p:nvGraphicFramePr>
        <p:xfrm>
          <a:off x="206804" y="6943704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حل مسائل رياضية باستعمال استراتيجيات ومهارات مناسبة مع اتباع الخطوات الاربع.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243844"/>
              </p:ext>
            </p:extLst>
          </p:nvPr>
        </p:nvGraphicFramePr>
        <p:xfrm>
          <a:off x="227865" y="2427291"/>
          <a:ext cx="3257901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2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2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3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3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4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53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تمييز المجسمات (المكعب، الكرة، المخروط، الأسطوانة، متوازي المستطيلات، الهرم) عن غيرها من الأشكال الهندسية ووصفها بحسب عدد الأوجه والرؤوس والأحرف فيها .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248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32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980007"/>
              </p:ext>
            </p:extLst>
          </p:nvPr>
        </p:nvGraphicFramePr>
        <p:xfrm>
          <a:off x="232030" y="503187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ترتيب الاعداد ضمن 1000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2166658" y="7309403"/>
            <a:ext cx="4550735" cy="12772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defTabSz="457200">
              <a:tabLst>
                <a:tab pos="1248410" algn="l"/>
              </a:tabLst>
            </a:pPr>
            <a:r>
              <a:rPr lang="ar-SA" sz="1100" b="1" dirty="0">
                <a:solidFill>
                  <a:prstClr val="black"/>
                </a:solidFill>
                <a:latin typeface="Times New Roman"/>
                <a:ea typeface="Times New Roman"/>
              </a:rPr>
              <a:t>في الحديقة  16 طفلا ، يلعب  4 أطفال منهم بالأراجيح . 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100" b="1" dirty="0">
                <a:solidFill>
                  <a:prstClr val="black"/>
                </a:solidFill>
                <a:latin typeface="Times New Roman"/>
                <a:ea typeface="Times New Roman"/>
              </a:rPr>
              <a:t>ماالكسر الدال على عدد الأطفال الذين يلعبون على الأراجيح</a:t>
            </a:r>
            <a:r>
              <a:rPr lang="ar-EG" sz="1100" b="1" dirty="0">
                <a:solidFill>
                  <a:prstClr val="black"/>
                </a:solidFill>
                <a:latin typeface="Times New Roman"/>
                <a:ea typeface="Times New Roman"/>
              </a:rPr>
              <a:t>؟</a:t>
            </a:r>
            <a:r>
              <a:rPr lang="ar-EG" sz="11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endParaRPr lang="ar-SA" sz="11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lvl="0" defTabSz="457200">
              <a:tabLst>
                <a:tab pos="1248410" algn="l"/>
              </a:tabLst>
            </a:pPr>
            <a:r>
              <a:rPr lang="ar-SA" sz="1100" b="1" u="sng" dirty="0">
                <a:solidFill>
                  <a:srgbClr val="FF0000"/>
                </a:solidFill>
                <a:latin typeface="Times New Roman"/>
                <a:ea typeface="Times New Roman"/>
              </a:rPr>
              <a:t>الفهم:المعطيات : </a:t>
            </a:r>
            <a:r>
              <a:rPr lang="ar-SA" sz="1100" b="1" dirty="0">
                <a:solidFill>
                  <a:prstClr val="black"/>
                </a:solidFill>
                <a:latin typeface="Times New Roman"/>
                <a:ea typeface="Times New Roman"/>
              </a:rPr>
              <a:t>في الحديقة ....... طفلا ,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100" b="1" dirty="0">
                <a:solidFill>
                  <a:prstClr val="black"/>
                </a:solidFill>
                <a:latin typeface="Times New Roman"/>
                <a:ea typeface="Times New Roman"/>
              </a:rPr>
              <a:t>عددالأطفالالذين يلعبون على الآراجيح ........ طفلًا 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100" b="1" u="sng" dirty="0">
                <a:solidFill>
                  <a:srgbClr val="FF0000"/>
                </a:solidFill>
                <a:latin typeface="Times New Roman"/>
                <a:ea typeface="Times New Roman"/>
              </a:rPr>
              <a:t>المطلوب : </a:t>
            </a:r>
            <a:r>
              <a:rPr lang="ar-SA" sz="1100" b="1" dirty="0">
                <a:latin typeface="Times New Roman"/>
                <a:ea typeface="Times New Roman"/>
              </a:rPr>
              <a:t>ما .......................................؟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100" b="1" u="sng" dirty="0">
                <a:solidFill>
                  <a:srgbClr val="FF0000"/>
                </a:solidFill>
                <a:latin typeface="Times New Roman"/>
                <a:ea typeface="Times New Roman"/>
              </a:rPr>
              <a:t>أخطط</a:t>
            </a:r>
            <a:r>
              <a:rPr lang="ar-SA" sz="1100" b="1" dirty="0">
                <a:solidFill>
                  <a:srgbClr val="FF0000"/>
                </a:solidFill>
                <a:latin typeface="Times New Roman"/>
                <a:ea typeface="Times New Roman"/>
              </a:rPr>
              <a:t>:  </a:t>
            </a:r>
            <a:r>
              <a:rPr lang="ar-SA" sz="1100" b="1" dirty="0">
                <a:latin typeface="Times New Roman"/>
                <a:ea typeface="Times New Roman"/>
              </a:rPr>
              <a:t>استخدام طريقة ................ 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100" b="1" u="sng" dirty="0">
                <a:solidFill>
                  <a:srgbClr val="FF0000"/>
                </a:solidFill>
                <a:latin typeface="Times New Roman"/>
                <a:ea typeface="Times New Roman"/>
              </a:rPr>
              <a:t>الحل: </a:t>
            </a:r>
            <a:r>
              <a:rPr lang="ar-EG" sz="1100" b="1" dirty="0">
                <a:solidFill>
                  <a:prstClr val="black"/>
                </a:solidFill>
                <a:latin typeface="Times New Roman"/>
                <a:ea typeface="Times New Roman"/>
              </a:rPr>
              <a:t>الكسر هو</a:t>
            </a:r>
            <a:r>
              <a:rPr lang="ar-SA" sz="1100" b="1" dirty="0">
                <a:solidFill>
                  <a:prstClr val="black"/>
                </a:solidFill>
                <a:latin typeface="Times New Roman"/>
                <a:ea typeface="Times New Roman"/>
              </a:rPr>
              <a:t>............. الأطفال</a:t>
            </a:r>
            <a:endParaRPr lang="en-US" sz="1100" b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087579" y="4986194"/>
            <a:ext cx="23237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3190195" y="5052616"/>
            <a:ext cx="2817628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Times New Roman"/>
              <a:cs typeface="Microsoft Sans Serif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Times New Roman"/>
              <a:cs typeface="Microsoft Sans Serif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Times New Roman"/>
                <a:cs typeface="Microsoft Sans Serif"/>
              </a:rPr>
              <a:t> </a:t>
            </a:r>
            <a:endParaRPr kumimoji="0" lang="ar-SA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pic>
        <p:nvPicPr>
          <p:cNvPr id="36" name="Picture 5" descr="Clipart Image: Service 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159" y="2987702"/>
            <a:ext cx="649978" cy="529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7" descr="Clipart Image: Cylin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37622">
            <a:off x="5863660" y="3429967"/>
            <a:ext cx="366646" cy="435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8" descr="Clipart Image: Football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CFEFD"/>
              </a:clrFrom>
              <a:clrTo>
                <a:srgbClr val="FC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471" y="3842918"/>
            <a:ext cx="539023" cy="558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6" descr="Clipart Image: Cone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77629">
            <a:off x="5765971" y="4417626"/>
            <a:ext cx="485514" cy="52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مربع نص 39"/>
          <p:cNvSpPr txBox="1"/>
          <p:nvPr/>
        </p:nvSpPr>
        <p:spPr>
          <a:xfrm>
            <a:off x="3134812" y="7502168"/>
            <a:ext cx="3490452" cy="9439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800" b="1" i="1" u="sng" dirty="0">
              <a:solidFill>
                <a:srgbClr val="CC00CC"/>
              </a:solidFill>
              <a:effectLst/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800" b="1" i="1" u="sng" dirty="0">
              <a:solidFill>
                <a:srgbClr val="CC00CC"/>
              </a:solidFill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100" b="1" i="1" u="sng" dirty="0">
              <a:solidFill>
                <a:srgbClr val="CC00CC"/>
              </a:solidFill>
              <a:effectLst/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100" b="1" i="1" u="sng" dirty="0">
              <a:solidFill>
                <a:srgbClr val="CC00CC"/>
              </a:solidFill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en-US" sz="11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1" name="مستطيل مخدوش من كلا الطرفين 40"/>
          <p:cNvSpPr/>
          <p:nvPr/>
        </p:nvSpPr>
        <p:spPr>
          <a:xfrm>
            <a:off x="5959534" y="5622587"/>
            <a:ext cx="659274" cy="389879"/>
          </a:xfrm>
          <a:prstGeom prst="snip2Same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466</a:t>
            </a:r>
          </a:p>
        </p:txBody>
      </p:sp>
      <p:sp>
        <p:nvSpPr>
          <p:cNvPr id="42" name="مستطيل مخدوش من كلا الطرفين 41"/>
          <p:cNvSpPr/>
          <p:nvPr/>
        </p:nvSpPr>
        <p:spPr>
          <a:xfrm>
            <a:off x="5087390" y="5602471"/>
            <a:ext cx="659274" cy="389879"/>
          </a:xfrm>
          <a:prstGeom prst="snip2Same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500</a:t>
            </a:r>
          </a:p>
        </p:txBody>
      </p:sp>
      <p:sp>
        <p:nvSpPr>
          <p:cNvPr id="43" name="مستطيل مخدوش من كلا الطرفين 42"/>
          <p:cNvSpPr/>
          <p:nvPr/>
        </p:nvSpPr>
        <p:spPr>
          <a:xfrm>
            <a:off x="4239111" y="5578363"/>
            <a:ext cx="659274" cy="389879"/>
          </a:xfrm>
          <a:prstGeom prst="snip2Same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"/>
              </a:rPr>
              <a:t>550</a:t>
            </a:r>
          </a:p>
        </p:txBody>
      </p:sp>
      <p:sp>
        <p:nvSpPr>
          <p:cNvPr id="44" name="مستطيل مخدوش من كلا الطرفين 43"/>
          <p:cNvSpPr/>
          <p:nvPr/>
        </p:nvSpPr>
        <p:spPr>
          <a:xfrm>
            <a:off x="3366967" y="5594808"/>
            <a:ext cx="659274" cy="389879"/>
          </a:xfrm>
          <a:prstGeom prst="snip2Same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504</a:t>
            </a:r>
          </a:p>
        </p:txBody>
      </p:sp>
      <p:sp>
        <p:nvSpPr>
          <p:cNvPr id="45" name="مستطيل مخدوش من كلا الطرفين 44"/>
          <p:cNvSpPr/>
          <p:nvPr/>
        </p:nvSpPr>
        <p:spPr>
          <a:xfrm>
            <a:off x="2100592" y="6313897"/>
            <a:ext cx="4561367" cy="389879"/>
          </a:xfrm>
          <a:prstGeom prst="snip2Same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550  ، ............. ، .............. ، ............</a:t>
            </a:r>
          </a:p>
        </p:txBody>
      </p:sp>
      <p:sp>
        <p:nvSpPr>
          <p:cNvPr id="14" name="Rectangle: Rounded Corners 13"/>
          <p:cNvSpPr/>
          <p:nvPr/>
        </p:nvSpPr>
        <p:spPr>
          <a:xfrm>
            <a:off x="4240942" y="3070040"/>
            <a:ext cx="895150" cy="3285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كرة</a:t>
            </a:r>
            <a:r>
              <a:rPr lang="ar-SA" sz="1400" dirty="0"/>
              <a:t> </a:t>
            </a:r>
          </a:p>
        </p:txBody>
      </p:sp>
      <p:sp>
        <p:nvSpPr>
          <p:cNvPr id="46" name="مربع نص 33"/>
          <p:cNvSpPr txBox="1"/>
          <p:nvPr/>
        </p:nvSpPr>
        <p:spPr>
          <a:xfrm>
            <a:off x="3727782" y="2664698"/>
            <a:ext cx="281762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>
                <a:ea typeface="Times New Roman"/>
              </a:rPr>
              <a:t>      </a:t>
            </a:r>
            <a:r>
              <a:rPr lang="ar-SA" sz="1400" b="1" kern="0" dirty="0">
                <a:ea typeface="Times New Roman"/>
              </a:rPr>
              <a:t>أ</a:t>
            </a:r>
            <a:r>
              <a:rPr lang="en-US" sz="1400" b="1" kern="0" dirty="0">
                <a:ea typeface="Times New Roman"/>
              </a:rPr>
              <a:t>                       </a:t>
            </a:r>
            <a:r>
              <a:rPr lang="ar-SA" sz="1400" b="1" kern="0" dirty="0">
                <a:ea typeface="Times New Roman"/>
              </a:rPr>
              <a:t>         ب</a:t>
            </a:r>
            <a:endParaRPr kumimoji="0" lang="ar-SA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Times New Roman"/>
            </a:endParaRPr>
          </a:p>
        </p:txBody>
      </p:sp>
      <p:sp>
        <p:nvSpPr>
          <p:cNvPr id="47" name="Rectangle: Rounded Corners 46"/>
          <p:cNvSpPr/>
          <p:nvPr/>
        </p:nvSpPr>
        <p:spPr>
          <a:xfrm>
            <a:off x="4266895" y="3512940"/>
            <a:ext cx="895150" cy="33133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مخروط </a:t>
            </a:r>
          </a:p>
        </p:txBody>
      </p:sp>
      <p:sp>
        <p:nvSpPr>
          <p:cNvPr id="48" name="Rectangle: Rounded Corners 47"/>
          <p:cNvSpPr/>
          <p:nvPr/>
        </p:nvSpPr>
        <p:spPr>
          <a:xfrm>
            <a:off x="4266895" y="3938086"/>
            <a:ext cx="895150" cy="36858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مكعب</a:t>
            </a:r>
          </a:p>
        </p:txBody>
      </p:sp>
      <p:sp>
        <p:nvSpPr>
          <p:cNvPr id="49" name="Rectangle: Rounded Corners 48"/>
          <p:cNvSpPr/>
          <p:nvPr/>
        </p:nvSpPr>
        <p:spPr>
          <a:xfrm>
            <a:off x="4289955" y="4450579"/>
            <a:ext cx="895150" cy="3368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أسطوانة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75" y="7762650"/>
            <a:ext cx="795479" cy="89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50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330297"/>
            <a:ext cx="6519066" cy="214250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3598223" y="450201"/>
            <a:ext cx="3128013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073275" algn="l"/>
              </a:tabLst>
            </a:pPr>
            <a:r>
              <a:rPr lang="ar-SA" sz="1100" b="1" u="sng" dirty="0">
                <a:solidFill>
                  <a:prstClr val="black"/>
                </a:solidFill>
              </a:rPr>
              <a:t>السؤال الرابع</a:t>
            </a:r>
            <a:r>
              <a:rPr lang="en-US" sz="1100" b="1" u="sng" kern="0" dirty="0">
                <a:latin typeface="Microsoft Sans Serif"/>
                <a:ea typeface="Times New Roman"/>
                <a:sym typeface="Webdings"/>
              </a:rPr>
              <a:t> :</a:t>
            </a:r>
            <a:r>
              <a:rPr lang="en-US" sz="1100" b="1" u="sng" kern="0" dirty="0">
                <a:latin typeface="Microsoft Sans Serif"/>
                <a:ea typeface="Times New Roman"/>
              </a:rPr>
              <a:t> </a:t>
            </a:r>
            <a:r>
              <a:rPr lang="ar-EG" sz="1100" b="1" u="sng" kern="0" dirty="0">
                <a:ea typeface="Times New Roman"/>
              </a:rPr>
              <a:t>أك</a:t>
            </a:r>
            <a:r>
              <a:rPr lang="ar-SA" sz="1100" b="1" u="sng" kern="0" dirty="0">
                <a:ea typeface="Times New Roman"/>
              </a:rPr>
              <a:t>تب</a:t>
            </a:r>
            <a:r>
              <a:rPr lang="ar-SA" sz="1100" b="1" u="sng" kern="0" dirty="0">
                <a:latin typeface="Times New Roman"/>
                <a:ea typeface="Times New Roman"/>
              </a:rPr>
              <a:t>ي ا</a:t>
            </a:r>
            <a:r>
              <a:rPr lang="ar-EG" sz="1100" b="1" u="sng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لوقت </a:t>
            </a:r>
            <a:r>
              <a:rPr lang="ar-SA" sz="1100" b="1" u="sng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الذي تشير إليه الساعة فيمايلي:</a:t>
            </a:r>
            <a:endParaRPr lang="ar-SA" sz="1100" b="1" u="sng" dirty="0">
              <a:solidFill>
                <a:prstClr val="black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5402380" y="244570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prstClr val="black"/>
                </a:solidFill>
              </a:rPr>
              <a:t>السؤال الخامس : 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227865" y="2488967"/>
            <a:ext cx="6519066" cy="395217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-176985" y="6805463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>
                <a:solidFill>
                  <a:prstClr val="black"/>
                </a:solidFill>
              </a:rPr>
              <a:t>تمنياتي لك بالتوفيق                                                                  معلمة المادة :</a:t>
            </a:r>
          </a:p>
        </p:txBody>
      </p:sp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943673"/>
              </p:ext>
            </p:extLst>
          </p:nvPr>
        </p:nvGraphicFramePr>
        <p:xfrm>
          <a:off x="230642" y="2490876"/>
          <a:ext cx="3201707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7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68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تمثيل كسور الوحدة (المقامات أقل أو تساوي12)</a:t>
                      </a:r>
                    </a:p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وقراءتها وكتابتها 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001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46"/>
          <p:cNvSpPr>
            <a:spLocks noChangeArrowheads="1"/>
          </p:cNvSpPr>
          <p:nvPr/>
        </p:nvSpPr>
        <p:spPr bwMode="auto">
          <a:xfrm>
            <a:off x="1495167" y="1087761"/>
            <a:ext cx="507857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073275" algn="l"/>
              </a:tabLst>
            </a:pPr>
            <a:r>
              <a:rPr lang="ar-SA" sz="1400" b="1" kern="0" dirty="0">
                <a:solidFill>
                  <a:srgbClr val="CC00CC"/>
                </a:solidFill>
                <a:latin typeface="Microsoft Sans Serif" pitchFamily="34" charset="0"/>
                <a:ea typeface="Times New Roman" pitchFamily="18" charset="0"/>
                <a:sym typeface="Wingdings" pitchFamily="2" charset="2"/>
              </a:rPr>
              <a:t>	       </a:t>
            </a:r>
            <a:endParaRPr lang="en-US" sz="1400" kern="0" dirty="0">
              <a:solidFill>
                <a:sysClr val="windowText" lastClr="000000"/>
              </a:solidFill>
              <a:latin typeface="Arial" pitchFamily="34" charset="0"/>
              <a:sym typeface="Wingdings" pitchFamily="2" charset="2"/>
            </a:endParaRPr>
          </a:p>
          <a:p>
            <a:endParaRPr lang="ar-SA" sz="1600" b="1" kern="0" dirty="0">
              <a:solidFill>
                <a:sysClr val="windowText" lastClr="000000"/>
              </a:solidFill>
              <a:latin typeface="Times New Roman"/>
              <a:ea typeface="Times New Roman"/>
              <a:cs typeface="Microsoft Sans Serif"/>
            </a:endParaRPr>
          </a:p>
          <a:p>
            <a:endParaRPr lang="ar-SA" sz="1400" b="1" kern="0" dirty="0">
              <a:solidFill>
                <a:sysClr val="windowText" lastClr="000000"/>
              </a:solidFill>
              <a:latin typeface="Times New Roman"/>
              <a:ea typeface="Times New Roman"/>
              <a:cs typeface="Microsoft Sans Serif"/>
            </a:endParaRPr>
          </a:p>
          <a:p>
            <a:endParaRPr lang="ar-SA" sz="1100" b="1" kern="0" dirty="0">
              <a:solidFill>
                <a:sysClr val="windowText" lastClr="000000"/>
              </a:solidFill>
              <a:latin typeface="Times New Roman"/>
              <a:ea typeface="Times New Roman"/>
              <a:cs typeface="Microsoft Sans Serif"/>
            </a:endParaRPr>
          </a:p>
          <a:p>
            <a:endParaRPr lang="en-US" sz="14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  <a:p>
            <a:r>
              <a:rPr lang="ar-EG" sz="900" b="1" kern="0" dirty="0">
                <a:solidFill>
                  <a:sysClr val="windowText" lastClr="000000"/>
                </a:solidFill>
                <a:latin typeface="Times New Roman"/>
                <a:ea typeface="Times New Roman"/>
                <a:cs typeface="Microsoft Sans Serif"/>
              </a:rPr>
              <a:t> </a:t>
            </a:r>
            <a:endParaRPr lang="en-US" sz="14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73275" algn="l"/>
              </a:tabLst>
            </a:pPr>
            <a:endParaRPr lang="en-US" sz="2000" b="1" kern="0" dirty="0">
              <a:solidFill>
                <a:srgbClr val="0070C0"/>
              </a:solidFill>
              <a:latin typeface="Microsoft Sans Serif" pitchFamily="34" charset="0"/>
              <a:ea typeface="Times New Roman" pitchFamily="18" charset="0"/>
              <a:cs typeface="Microsoft Sans Serif" pitchFamily="34" charset="0"/>
              <a:sym typeface="Wingdings" pitchFamily="2" charset="2"/>
            </a:endParaRPr>
          </a:p>
        </p:txBody>
      </p:sp>
      <p:pic>
        <p:nvPicPr>
          <p:cNvPr id="35" name="Picture 1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160" y="1052091"/>
            <a:ext cx="1171575" cy="881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/>
          <a:stretch>
            <a:fillRect/>
          </a:stretch>
        </p:blipFill>
        <p:spPr bwMode="auto">
          <a:xfrm>
            <a:off x="3700609" y="1075922"/>
            <a:ext cx="1228725" cy="816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مربع نص 37"/>
          <p:cNvSpPr txBox="1"/>
          <p:nvPr/>
        </p:nvSpPr>
        <p:spPr>
          <a:xfrm>
            <a:off x="5296622" y="2070990"/>
            <a:ext cx="1331111" cy="369332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1">
            <a:spAutoFit/>
          </a:bodyPr>
          <a:lstStyle/>
          <a:p>
            <a:r>
              <a:rPr lang="ar-SA" kern="0" dirty="0">
                <a:solidFill>
                  <a:sysClr val="windowText" lastClr="000000"/>
                </a:solidFill>
              </a:rPr>
              <a:t>........ :  ......</a:t>
            </a:r>
          </a:p>
        </p:txBody>
      </p:sp>
      <p:sp>
        <p:nvSpPr>
          <p:cNvPr id="39" name="مربع نص 38"/>
          <p:cNvSpPr txBox="1"/>
          <p:nvPr/>
        </p:nvSpPr>
        <p:spPr>
          <a:xfrm>
            <a:off x="3598223" y="2074287"/>
            <a:ext cx="1331111" cy="369332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1">
            <a:spAutoFit/>
          </a:bodyPr>
          <a:lstStyle/>
          <a:p>
            <a:r>
              <a:rPr lang="ar-SA" kern="0" dirty="0">
                <a:solidFill>
                  <a:sysClr val="windowText" lastClr="000000"/>
                </a:solidFill>
              </a:rPr>
              <a:t>........ :  ......</a:t>
            </a:r>
          </a:p>
        </p:txBody>
      </p:sp>
      <p:sp>
        <p:nvSpPr>
          <p:cNvPr id="41" name="Text Box 172"/>
          <p:cNvSpPr txBox="1">
            <a:spLocks noChangeArrowheads="1"/>
          </p:cNvSpPr>
          <p:nvPr/>
        </p:nvSpPr>
        <p:spPr bwMode="auto">
          <a:xfrm>
            <a:off x="3090376" y="2683870"/>
            <a:ext cx="3665220" cy="2058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 fontAlgn="base">
              <a:spcBef>
                <a:spcPct val="0"/>
              </a:spcBef>
              <a:spcAft>
                <a:spcPts val="1000"/>
              </a:spcAft>
              <a:buFont typeface="Webdings" pitchFamily="18" charset="2"/>
              <a:buChar char="]"/>
            </a:pPr>
            <a:r>
              <a:rPr lang="ar-EG" sz="1400" b="1" dirty="0">
                <a:solidFill>
                  <a:srgbClr val="6600CC"/>
                </a:solidFill>
                <a:latin typeface="Microsoft Sans Serif"/>
                <a:ea typeface="Times New Roman"/>
              </a:rPr>
              <a:t>أحيطي الكسر الذي يمثل الأ</a:t>
            </a:r>
            <a:r>
              <a:rPr lang="ar-SA" sz="1400" b="1" dirty="0">
                <a:solidFill>
                  <a:srgbClr val="6600CC"/>
                </a:solidFill>
                <a:latin typeface="Microsoft Sans Serif"/>
                <a:ea typeface="Times New Roman"/>
              </a:rPr>
              <a:t>شكال </a:t>
            </a:r>
          </a:p>
          <a:p>
            <a:pPr marL="285750" indent="-285750" fontAlgn="base">
              <a:spcBef>
                <a:spcPct val="0"/>
              </a:spcBef>
              <a:spcAft>
                <a:spcPts val="1000"/>
              </a:spcAft>
              <a:buFont typeface="Webdings" pitchFamily="18" charset="2"/>
              <a:buChar char="]"/>
            </a:pPr>
            <a:r>
              <a:rPr lang="ar-EG" sz="1400" b="1" dirty="0">
                <a:solidFill>
                  <a:srgbClr val="6600CC"/>
                </a:solidFill>
                <a:latin typeface="Microsoft Sans Serif"/>
                <a:ea typeface="Times New Roman"/>
              </a:rPr>
              <a:t>الملونة باللون </a:t>
            </a:r>
            <a:r>
              <a:rPr lang="ar-SA" sz="1400" b="1" dirty="0">
                <a:solidFill>
                  <a:srgbClr val="6600CC"/>
                </a:solidFill>
                <a:latin typeface="Microsoft Sans Serif"/>
                <a:ea typeface="Times New Roman"/>
              </a:rPr>
              <a:t>الاحمر :</a:t>
            </a:r>
            <a:endParaRPr lang="ar-SA" sz="1400" dirty="0">
              <a:solidFill>
                <a:srgbClr val="6600CC"/>
              </a:solidFill>
              <a:latin typeface="Arial" pitchFamily="34" charset="0"/>
            </a:endParaRPr>
          </a:p>
        </p:txBody>
      </p:sp>
      <p:grpSp>
        <p:nvGrpSpPr>
          <p:cNvPr id="42" name="Group 225"/>
          <p:cNvGrpSpPr>
            <a:grpSpLocks/>
          </p:cNvGrpSpPr>
          <p:nvPr/>
        </p:nvGrpSpPr>
        <p:grpSpPr bwMode="auto">
          <a:xfrm>
            <a:off x="841232" y="3621762"/>
            <a:ext cx="5786575" cy="1524000"/>
            <a:chOff x="2956" y="5820"/>
            <a:chExt cx="6797" cy="2400"/>
          </a:xfrm>
        </p:grpSpPr>
        <p:grpSp>
          <p:nvGrpSpPr>
            <p:cNvPr id="43" name="Group 226"/>
            <p:cNvGrpSpPr>
              <a:grpSpLocks/>
            </p:cNvGrpSpPr>
            <p:nvPr/>
          </p:nvGrpSpPr>
          <p:grpSpPr bwMode="auto">
            <a:xfrm>
              <a:off x="7533" y="5820"/>
              <a:ext cx="2107" cy="840"/>
              <a:chOff x="7533" y="5820"/>
              <a:chExt cx="2107" cy="840"/>
            </a:xfrm>
          </p:grpSpPr>
          <p:sp>
            <p:nvSpPr>
              <p:cNvPr id="65" name="AutoShape 227"/>
              <p:cNvSpPr>
                <a:spLocks noChangeArrowheads="1"/>
              </p:cNvSpPr>
              <p:nvPr/>
            </p:nvSpPr>
            <p:spPr bwMode="auto">
              <a:xfrm>
                <a:off x="9200" y="582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6" name="AutoShape 228"/>
              <p:cNvSpPr>
                <a:spLocks noChangeArrowheads="1"/>
              </p:cNvSpPr>
              <p:nvPr/>
            </p:nvSpPr>
            <p:spPr bwMode="auto">
              <a:xfrm>
                <a:off x="8640" y="582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7" name="AutoShape 229"/>
              <p:cNvSpPr>
                <a:spLocks noChangeArrowheads="1"/>
              </p:cNvSpPr>
              <p:nvPr/>
            </p:nvSpPr>
            <p:spPr bwMode="auto">
              <a:xfrm>
                <a:off x="8098" y="582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8" name="AutoShape 230"/>
              <p:cNvSpPr>
                <a:spLocks noChangeArrowheads="1"/>
              </p:cNvSpPr>
              <p:nvPr/>
            </p:nvSpPr>
            <p:spPr bwMode="auto">
              <a:xfrm>
                <a:off x="7538" y="582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9" name="AutoShape 231"/>
              <p:cNvSpPr>
                <a:spLocks noChangeArrowheads="1"/>
              </p:cNvSpPr>
              <p:nvPr/>
            </p:nvSpPr>
            <p:spPr bwMode="auto">
              <a:xfrm>
                <a:off x="9195" y="628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0" name="AutoShape 232"/>
              <p:cNvSpPr>
                <a:spLocks noChangeArrowheads="1"/>
              </p:cNvSpPr>
              <p:nvPr/>
            </p:nvSpPr>
            <p:spPr bwMode="auto">
              <a:xfrm>
                <a:off x="8635" y="628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1" name="AutoShape 233"/>
              <p:cNvSpPr>
                <a:spLocks noChangeArrowheads="1"/>
              </p:cNvSpPr>
              <p:nvPr/>
            </p:nvSpPr>
            <p:spPr bwMode="auto">
              <a:xfrm>
                <a:off x="8093" y="628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2" name="AutoShape 234"/>
              <p:cNvSpPr>
                <a:spLocks noChangeArrowheads="1"/>
              </p:cNvSpPr>
              <p:nvPr/>
            </p:nvSpPr>
            <p:spPr bwMode="auto">
              <a:xfrm>
                <a:off x="7533" y="628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44" name="Group 235"/>
            <p:cNvGrpSpPr>
              <a:grpSpLocks/>
            </p:cNvGrpSpPr>
            <p:nvPr/>
          </p:nvGrpSpPr>
          <p:grpSpPr bwMode="auto">
            <a:xfrm>
              <a:off x="8933" y="7240"/>
              <a:ext cx="820" cy="720"/>
              <a:chOff x="8820" y="7580"/>
              <a:chExt cx="820" cy="720"/>
            </a:xfrm>
          </p:grpSpPr>
          <p:sp>
            <p:nvSpPr>
              <p:cNvPr id="61" name="Oval 236"/>
              <p:cNvSpPr>
                <a:spLocks noChangeArrowheads="1"/>
              </p:cNvSpPr>
              <p:nvPr/>
            </p:nvSpPr>
            <p:spPr bwMode="auto">
              <a:xfrm>
                <a:off x="9200" y="7580"/>
                <a:ext cx="320" cy="36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2" name="Oval 237"/>
              <p:cNvSpPr>
                <a:spLocks noChangeArrowheads="1"/>
              </p:cNvSpPr>
              <p:nvPr/>
            </p:nvSpPr>
            <p:spPr bwMode="auto">
              <a:xfrm>
                <a:off x="9320" y="7940"/>
                <a:ext cx="320" cy="36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3" name="Oval 238"/>
              <p:cNvSpPr>
                <a:spLocks noChangeArrowheads="1"/>
              </p:cNvSpPr>
              <p:nvPr/>
            </p:nvSpPr>
            <p:spPr bwMode="auto">
              <a:xfrm>
                <a:off x="8820" y="7580"/>
                <a:ext cx="320" cy="36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4" name="Oval 239"/>
              <p:cNvSpPr>
                <a:spLocks noChangeArrowheads="1"/>
              </p:cNvSpPr>
              <p:nvPr/>
            </p:nvSpPr>
            <p:spPr bwMode="auto">
              <a:xfrm>
                <a:off x="8940" y="794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45" name="Group 240"/>
            <p:cNvGrpSpPr>
              <a:grpSpLocks/>
            </p:cNvGrpSpPr>
            <p:nvPr/>
          </p:nvGrpSpPr>
          <p:grpSpPr bwMode="auto">
            <a:xfrm>
              <a:off x="8113" y="7240"/>
              <a:ext cx="820" cy="720"/>
              <a:chOff x="8820" y="7580"/>
              <a:chExt cx="820" cy="720"/>
            </a:xfrm>
          </p:grpSpPr>
          <p:sp>
            <p:nvSpPr>
              <p:cNvPr id="57" name="Oval 241"/>
              <p:cNvSpPr>
                <a:spLocks noChangeArrowheads="1"/>
              </p:cNvSpPr>
              <p:nvPr/>
            </p:nvSpPr>
            <p:spPr bwMode="auto">
              <a:xfrm>
                <a:off x="9200" y="758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8" name="Oval 242"/>
              <p:cNvSpPr>
                <a:spLocks noChangeArrowheads="1"/>
              </p:cNvSpPr>
              <p:nvPr/>
            </p:nvSpPr>
            <p:spPr bwMode="auto">
              <a:xfrm>
                <a:off x="9320" y="794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9" name="Oval 243"/>
              <p:cNvSpPr>
                <a:spLocks noChangeArrowheads="1"/>
              </p:cNvSpPr>
              <p:nvPr/>
            </p:nvSpPr>
            <p:spPr bwMode="auto">
              <a:xfrm>
                <a:off x="8820" y="758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0" name="Oval 244"/>
              <p:cNvSpPr>
                <a:spLocks noChangeArrowheads="1"/>
              </p:cNvSpPr>
              <p:nvPr/>
            </p:nvSpPr>
            <p:spPr bwMode="auto">
              <a:xfrm>
                <a:off x="8940" y="794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46" name="Group 245"/>
            <p:cNvGrpSpPr>
              <a:grpSpLocks/>
            </p:cNvGrpSpPr>
            <p:nvPr/>
          </p:nvGrpSpPr>
          <p:grpSpPr bwMode="auto">
            <a:xfrm>
              <a:off x="7333" y="7260"/>
              <a:ext cx="820" cy="720"/>
              <a:chOff x="8820" y="7580"/>
              <a:chExt cx="820" cy="720"/>
            </a:xfrm>
          </p:grpSpPr>
          <p:sp>
            <p:nvSpPr>
              <p:cNvPr id="53" name="Oval 246"/>
              <p:cNvSpPr>
                <a:spLocks noChangeArrowheads="1"/>
              </p:cNvSpPr>
              <p:nvPr/>
            </p:nvSpPr>
            <p:spPr bwMode="auto">
              <a:xfrm>
                <a:off x="9200" y="758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4" name="Oval 247"/>
              <p:cNvSpPr>
                <a:spLocks noChangeArrowheads="1"/>
              </p:cNvSpPr>
              <p:nvPr/>
            </p:nvSpPr>
            <p:spPr bwMode="auto">
              <a:xfrm>
                <a:off x="9320" y="794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Oval 248"/>
              <p:cNvSpPr>
                <a:spLocks noChangeArrowheads="1"/>
              </p:cNvSpPr>
              <p:nvPr/>
            </p:nvSpPr>
            <p:spPr bwMode="auto">
              <a:xfrm>
                <a:off x="8820" y="758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6" name="Oval 249"/>
              <p:cNvSpPr>
                <a:spLocks noChangeArrowheads="1"/>
              </p:cNvSpPr>
              <p:nvPr/>
            </p:nvSpPr>
            <p:spPr bwMode="auto">
              <a:xfrm>
                <a:off x="8940" y="794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47" name="AutoShape 250"/>
            <p:cNvSpPr>
              <a:spLocks noChangeArrowheads="1"/>
            </p:cNvSpPr>
            <p:nvPr/>
          </p:nvSpPr>
          <p:spPr bwMode="auto">
            <a:xfrm>
              <a:off x="4939" y="5928"/>
              <a:ext cx="801" cy="980"/>
            </a:xfrm>
            <a:prstGeom prst="plaque">
              <a:avLst>
                <a:gd name="adj" fmla="val 167"/>
              </a:avLst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1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8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ar-SA" kern="0" dirty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48" name="AutoShape 251"/>
            <p:cNvSpPr>
              <a:spLocks noChangeArrowheads="1"/>
            </p:cNvSpPr>
            <p:nvPr/>
          </p:nvSpPr>
          <p:spPr bwMode="auto">
            <a:xfrm>
              <a:off x="3926" y="5928"/>
              <a:ext cx="801" cy="980"/>
            </a:xfrm>
            <a:prstGeom prst="plaque">
              <a:avLst>
                <a:gd name="adj" fmla="val 167"/>
              </a:avLst>
            </a:prstGeom>
            <a:ln/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7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 8 </a:t>
              </a:r>
              <a:r>
                <a:rPr lang="ar-SA" sz="1600" b="1" kern="0" dirty="0">
                  <a:solidFill>
                    <a:srgbClr val="6600CC"/>
                  </a:solidFill>
                  <a:latin typeface="Tahoma" pitchFamily="34" charset="0"/>
                  <a:ea typeface="Arial" pitchFamily="34" charset="0"/>
                </a:rPr>
                <a:t>  </a:t>
              </a:r>
              <a:endParaRPr lang="en-US" sz="1600" b="1" kern="0" dirty="0">
                <a:solidFill>
                  <a:srgbClr val="6600CC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kern="0" dirty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49" name="AutoShape 250"/>
            <p:cNvSpPr>
              <a:spLocks noChangeArrowheads="1"/>
            </p:cNvSpPr>
            <p:nvPr/>
          </p:nvSpPr>
          <p:spPr bwMode="auto">
            <a:xfrm>
              <a:off x="4937" y="7147"/>
              <a:ext cx="801" cy="1073"/>
            </a:xfrm>
            <a:prstGeom prst="plaque">
              <a:avLst>
                <a:gd name="adj" fmla="val 167"/>
              </a:avLst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1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12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kern="0" dirty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50" name="AutoShape 250"/>
            <p:cNvSpPr>
              <a:spLocks noChangeArrowheads="1"/>
            </p:cNvSpPr>
            <p:nvPr/>
          </p:nvSpPr>
          <p:spPr bwMode="auto">
            <a:xfrm>
              <a:off x="3951" y="7147"/>
              <a:ext cx="801" cy="1073"/>
            </a:xfrm>
            <a:prstGeom prst="plaque">
              <a:avLst>
                <a:gd name="adj" fmla="val 167"/>
              </a:avLst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3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12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kern="0" dirty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51" name="AutoShape 250"/>
            <p:cNvSpPr>
              <a:spLocks noChangeArrowheads="1"/>
            </p:cNvSpPr>
            <p:nvPr/>
          </p:nvSpPr>
          <p:spPr bwMode="auto">
            <a:xfrm>
              <a:off x="2996" y="5928"/>
              <a:ext cx="801" cy="980"/>
            </a:xfrm>
            <a:prstGeom prst="plaque">
              <a:avLst>
                <a:gd name="adj" fmla="val 167"/>
              </a:avLst>
            </a:prstGeom>
            <a:ln/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5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8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kern="0" dirty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52" name="AutoShape 250"/>
            <p:cNvSpPr>
              <a:spLocks noChangeArrowheads="1"/>
            </p:cNvSpPr>
            <p:nvPr/>
          </p:nvSpPr>
          <p:spPr bwMode="auto">
            <a:xfrm>
              <a:off x="2956" y="7240"/>
              <a:ext cx="801" cy="980"/>
            </a:xfrm>
            <a:prstGeom prst="plaque">
              <a:avLst>
                <a:gd name="adj" fmla="val 167"/>
              </a:avLst>
            </a:prstGeom>
            <a:ln/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7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12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kern="0" dirty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</p:grpSp>
      <p:cxnSp>
        <p:nvCxnSpPr>
          <p:cNvPr id="7" name="رابط مستقيم 6"/>
          <p:cNvCxnSpPr>
            <a:cxnSpLocks/>
          </p:cNvCxnSpPr>
          <p:nvPr/>
        </p:nvCxnSpPr>
        <p:spPr>
          <a:xfrm flipH="1" flipV="1">
            <a:off x="2694418" y="4006820"/>
            <a:ext cx="357574" cy="776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رابط مستقيم 72"/>
          <p:cNvCxnSpPr>
            <a:cxnSpLocks/>
          </p:cNvCxnSpPr>
          <p:nvPr/>
        </p:nvCxnSpPr>
        <p:spPr>
          <a:xfrm flipH="1">
            <a:off x="1835103" y="4006820"/>
            <a:ext cx="278873" cy="582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رابط مستقيم 73"/>
          <p:cNvCxnSpPr>
            <a:cxnSpLocks/>
          </p:cNvCxnSpPr>
          <p:nvPr/>
        </p:nvCxnSpPr>
        <p:spPr>
          <a:xfrm flipH="1">
            <a:off x="1076027" y="4852017"/>
            <a:ext cx="313900" cy="251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رابط مستقيم 74"/>
          <p:cNvCxnSpPr/>
          <p:nvPr/>
        </p:nvCxnSpPr>
        <p:spPr>
          <a:xfrm flipH="1">
            <a:off x="2721888" y="4773900"/>
            <a:ext cx="313900" cy="698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رابط مستقيم 75"/>
          <p:cNvCxnSpPr>
            <a:cxnSpLocks/>
          </p:cNvCxnSpPr>
          <p:nvPr/>
        </p:nvCxnSpPr>
        <p:spPr>
          <a:xfrm flipH="1">
            <a:off x="1855027" y="4810412"/>
            <a:ext cx="296953" cy="223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رابط مستقيم 76"/>
          <p:cNvCxnSpPr>
            <a:cxnSpLocks/>
          </p:cNvCxnSpPr>
          <p:nvPr/>
        </p:nvCxnSpPr>
        <p:spPr>
          <a:xfrm flipH="1" flipV="1">
            <a:off x="1060566" y="4032272"/>
            <a:ext cx="313900" cy="438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79" name="جدول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405219"/>
              </p:ext>
            </p:extLst>
          </p:nvPr>
        </p:nvGraphicFramePr>
        <p:xfrm>
          <a:off x="227865" y="337979"/>
          <a:ext cx="3370358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0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3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قراءة الساعة (بالساعات كاملة ، بنصف ساعة ، بربع ساعة ، لأقرب خمس دقائق ) وكتابة الوقت الذي تشير إليه الساعة .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03072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424</Words>
  <Application>Microsoft Office PowerPoint</Application>
  <PresentationFormat>On-screen Show (4:3)</PresentationFormat>
  <Paragraphs>127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</vt:lpstr>
      <vt:lpstr>arial</vt:lpstr>
      <vt:lpstr>Calibri</vt:lpstr>
      <vt:lpstr>Calibri Light</vt:lpstr>
      <vt:lpstr>Microsoft Sans Serif</vt:lpstr>
      <vt:lpstr>Tahoma</vt:lpstr>
      <vt:lpstr>Times New Roman</vt:lpstr>
      <vt:lpstr>Webdings</vt:lpstr>
      <vt:lpstr>Wingdings</vt:lpstr>
      <vt:lpstr>نسق Office</vt:lpstr>
      <vt:lpstr>1_نسق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72</cp:revision>
  <dcterms:created xsi:type="dcterms:W3CDTF">2016-10-19T21:09:54Z</dcterms:created>
  <dcterms:modified xsi:type="dcterms:W3CDTF">2017-03-08T14:10:16Z</dcterms:modified>
</cp:coreProperties>
</file>