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2DCE234-BC2C-4DE1-BE77-398D68A891B6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BCDCA55-E331-4D2E-9665-231BF0C01087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6436B-30A1-41B5-8BAE-2DA101050990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E2634-F14C-4AA2-9E6F-61C9DE27EB49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B571E-E817-4FED-9110-87E86E77E14C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107C-562A-4A96-A833-E0DB3ACA0129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940C5-44EA-4F5B-B026-A698A5C1C75B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16A7-0E02-4CAA-A504-D8E2703B5265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1CE6-554F-4304-A45B-E81D8FB683A2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81C0-9754-4FAD-8F97-BBEAE42B8E41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62B9D-2D43-4861-93AB-ED711F1323E0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C1B4C-EEEF-40D1-A87B-DF365695C462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7A252-4908-4579-A3BC-1A24A43E5B0A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E9CF2-06B8-4C3C-B87B-DAB252EE4627}" type="datetime1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hecker dir="vert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domain-f4b83fcd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ar-SA" sz="8000" b="1" dirty="0" smtClean="0">
                <a:cs typeface="Diwani Letter" pitchFamily="2" charset="-78"/>
              </a:rPr>
              <a:t>نعمة الماء</a:t>
            </a:r>
            <a:endParaRPr lang="ar-SA" sz="8000" b="1" dirty="0">
              <a:cs typeface="Diwani Letter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857356" y="1714488"/>
            <a:ext cx="6400800" cy="1752600"/>
          </a:xfrm>
        </p:spPr>
        <p:txBody>
          <a:bodyPr/>
          <a:lstStyle/>
          <a:p>
            <a:pPr algn="r"/>
            <a:r>
              <a:rPr lang="ar-SA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الدرس الأول:</a:t>
            </a:r>
            <a:endParaRPr lang="ar-SA" b="1" dirty="0"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142976" y="2000240"/>
            <a:ext cx="7700978" cy="10779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rtl="1">
              <a:defRPr/>
            </a:pPr>
            <a:r>
              <a:rPr lang="ar-SA" sz="3200" b="1" dirty="0" smtClean="0"/>
              <a:t>1-أعرفُ </a:t>
            </a:r>
            <a:r>
              <a:rPr lang="ar-SA" sz="3200" b="1" dirty="0"/>
              <a:t>قدرَ هذهِ النعمةِ،</a:t>
            </a:r>
            <a:r>
              <a:rPr lang="ar-EG" sz="3200" b="1" dirty="0"/>
              <a:t> </a:t>
            </a:r>
            <a:r>
              <a:rPr lang="ar-SA" sz="3200" b="1" dirty="0"/>
              <a:t>وأشكر </a:t>
            </a:r>
            <a:r>
              <a:rPr lang="ar-SA" sz="3200" b="1" dirty="0" smtClean="0"/>
              <a:t>المنعم </a:t>
            </a:r>
            <a:r>
              <a:rPr lang="ar-SA" sz="3200" b="1" dirty="0" err="1"/>
              <a:t>بها</a:t>
            </a:r>
            <a:r>
              <a:rPr lang="ar-SA" sz="3200" b="1" dirty="0"/>
              <a:t>؛ وهو اللهَ عز وجل وحده </a:t>
            </a:r>
            <a:endParaRPr lang="en-US" sz="3200" b="1" dirty="0"/>
          </a:p>
        </p:txBody>
      </p:sp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1142976" y="3286124"/>
            <a:ext cx="7700978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rtl="1">
              <a:defRPr/>
            </a:pPr>
            <a:r>
              <a:rPr lang="ar-SA" sz="3200" b="1" dirty="0" smtClean="0"/>
              <a:t>2-أتذكرُ </a:t>
            </a:r>
            <a:r>
              <a:rPr lang="ar-SA" sz="3200" b="1" dirty="0"/>
              <a:t>فضلَ الله علينا في كل شؤون حياتنا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1142976" y="4429132"/>
            <a:ext cx="7658112" cy="954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rtl="1">
              <a:defRPr/>
            </a:pPr>
            <a:r>
              <a:rPr lang="ar-SA" sz="2800" b="1" dirty="0" smtClean="0">
                <a:cs typeface="+mn-cs"/>
              </a:rPr>
              <a:t>3-المحافظة </a:t>
            </a:r>
            <a:r>
              <a:rPr lang="ar-SA" sz="2800" b="1" dirty="0">
                <a:cs typeface="+mn-cs"/>
              </a:rPr>
              <a:t>على الماء لأنه عنصر الحياة وعدم الإسراف في استعماله.</a:t>
            </a:r>
            <a:endParaRPr lang="ar-EG" sz="2800" b="1" dirty="0">
              <a:cs typeface="+mn-cs"/>
            </a:endParaRPr>
          </a:p>
        </p:txBody>
      </p:sp>
      <p:pic>
        <p:nvPicPr>
          <p:cNvPr id="7" name="صورة 6" descr="f1ed298c19f94b7e5f0eda0e15625fdf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5" y="0"/>
            <a:ext cx="714375" cy="207645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7000892" y="214290"/>
            <a:ext cx="14287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 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285984" y="1214422"/>
            <a:ext cx="61436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س4:ما واجبنا تجاه نعمة الماء؟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0" y="0"/>
            <a:ext cx="157163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الطالبة صفحة 12</a:t>
            </a:r>
            <a:endParaRPr lang="ar-SA" sz="2400" b="1" dirty="0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142976" y="3786190"/>
            <a:ext cx="7700978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rtl="1">
              <a:defRPr/>
            </a:pPr>
            <a:r>
              <a:rPr lang="ar-SA" sz="3200" b="1" dirty="0" smtClean="0"/>
              <a:t>1-بناء السدود</a:t>
            </a:r>
            <a:endParaRPr lang="en-US" sz="3200" b="1" dirty="0"/>
          </a:p>
        </p:txBody>
      </p:sp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1142976" y="4714884"/>
            <a:ext cx="7700978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rtl="1">
              <a:defRPr/>
            </a:pPr>
            <a:r>
              <a:rPr lang="ar-SA" sz="3200" b="1" dirty="0" smtClean="0"/>
              <a:t>2-تعبئة الخزانات لحفظ مياه الأمطار .</a:t>
            </a:r>
            <a:endParaRPr lang="ar-SA" sz="3200" b="1" dirty="0"/>
          </a:p>
        </p:txBody>
      </p:sp>
      <p:pic>
        <p:nvPicPr>
          <p:cNvPr id="7" name="صورة 6" descr="f1ed298c19f94b7e5f0eda0e15625fdf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5" y="0"/>
            <a:ext cx="714375" cy="207645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6929454" y="642918"/>
            <a:ext cx="1643074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النشاط</a:t>
            </a:r>
          </a:p>
          <a:p>
            <a:pPr algn="ctr"/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 </a:t>
            </a:r>
          </a:p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714348" y="2428868"/>
            <a:ext cx="842965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بالتعاون مع زملائك, أقترح أفكاراً إبداعية للإفادة من مياه الأمطار.</a:t>
            </a:r>
            <a:endParaRPr lang="ar-SA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0" y="0"/>
            <a:ext cx="157163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النشاط صفحة 8</a:t>
            </a:r>
            <a:endParaRPr lang="ar-SA" sz="2400" b="1" dirty="0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895600"/>
            <a:ext cx="3657600" cy="1905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Line Callout 2 7"/>
          <p:cNvSpPr>
            <a:spLocks noChangeArrowheads="1"/>
          </p:cNvSpPr>
          <p:nvPr/>
        </p:nvSpPr>
        <p:spPr bwMode="auto">
          <a:xfrm>
            <a:off x="4267200" y="228600"/>
            <a:ext cx="4114800" cy="762000"/>
          </a:xfrm>
          <a:prstGeom prst="roundRect">
            <a:avLst>
              <a:gd name="adj" fmla="val 16667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rtl="1">
              <a:defRPr/>
            </a:pP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أكتبي </a:t>
            </a:r>
            <a:r>
              <a:rPr lang="ar-S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وصف</a:t>
            </a:r>
            <a:r>
              <a:rPr lang="ar-EG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ًا</a:t>
            </a:r>
            <a:r>
              <a:rPr lang="ar-S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لهذه الصورة</a:t>
            </a:r>
          </a:p>
        </p:txBody>
      </p:sp>
      <p:sp>
        <p:nvSpPr>
          <p:cNvPr id="6" name="Line Callout 2 8"/>
          <p:cNvSpPr>
            <a:spLocks noChangeArrowheads="1"/>
          </p:cNvSpPr>
          <p:nvPr/>
        </p:nvSpPr>
        <p:spPr bwMode="auto">
          <a:xfrm>
            <a:off x="4343400" y="2362200"/>
            <a:ext cx="4114800" cy="685800"/>
          </a:xfrm>
          <a:prstGeom prst="roundRect">
            <a:avLst>
              <a:gd name="adj" fmla="val 16667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rtl="1">
              <a:defRPr/>
            </a:pPr>
            <a:r>
              <a:rPr lang="ar-S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أكتبي </a:t>
            </a:r>
            <a:r>
              <a:rPr lang="ar-S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وصف</a:t>
            </a:r>
            <a:r>
              <a:rPr lang="ar-EG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ًا</a:t>
            </a:r>
            <a:r>
              <a:rPr lang="ar-S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لهذه الصورة</a:t>
            </a:r>
          </a:p>
          <a:p>
            <a:pPr algn="ctr" rtl="1">
              <a:defRPr/>
            </a:pPr>
            <a:endParaRPr lang="en-US" sz="32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4191000" y="1411288"/>
            <a:ext cx="4648200" cy="776287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rtlCol="1">
            <a:spAutoFit/>
          </a:bodyPr>
          <a:lstStyle/>
          <a:p>
            <a:pPr algn="ctr" rtl="1">
              <a:defRPr/>
            </a:pPr>
            <a:r>
              <a:rPr lang="ar-EG" sz="3200" b="1" dirty="0">
                <a:cs typeface="+mn-cs"/>
              </a:rPr>
              <a:t>هذه الصورة </a:t>
            </a:r>
            <a:r>
              <a:rPr lang="ar-EG" sz="3200" b="1" dirty="0" err="1">
                <a:cs typeface="+mn-cs"/>
              </a:rPr>
              <a:t>بها</a:t>
            </a:r>
            <a:r>
              <a:rPr lang="ar-EG" sz="3200" b="1" dirty="0">
                <a:cs typeface="+mn-cs"/>
              </a:rPr>
              <a:t> أشجار ونهر.</a:t>
            </a:r>
            <a:endParaRPr lang="en-US" sz="3200" b="1" dirty="0">
              <a:cs typeface="+mn-cs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038600" y="3352800"/>
            <a:ext cx="4648200" cy="1431925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rtlCol="1">
            <a:spAutoFit/>
          </a:bodyPr>
          <a:lstStyle/>
          <a:p>
            <a:pPr algn="ctr" rtl="1">
              <a:defRPr/>
            </a:pPr>
            <a:r>
              <a:rPr lang="ar-EG" sz="3200" b="1" dirty="0">
                <a:cs typeface="+mn-cs"/>
              </a:rPr>
              <a:t>تعبر هذه الصورة عن الصحراء ليس </a:t>
            </a:r>
            <a:r>
              <a:rPr lang="ar-EG" sz="3200" b="1" dirty="0" err="1">
                <a:cs typeface="+mn-cs"/>
              </a:rPr>
              <a:t>بها</a:t>
            </a:r>
            <a:r>
              <a:rPr lang="ar-EG" sz="3200" b="1" dirty="0">
                <a:cs typeface="+mn-cs"/>
              </a:rPr>
              <a:t> ماء.</a:t>
            </a:r>
            <a:endParaRPr lang="en-US" sz="3200" b="1" dirty="0"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3657601" cy="23839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" name="مربع نص 9"/>
          <p:cNvSpPr txBox="1"/>
          <p:nvPr/>
        </p:nvSpPr>
        <p:spPr>
          <a:xfrm>
            <a:off x="0" y="6027003"/>
            <a:ext cx="157163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الطالبة صفحة 10</a:t>
            </a:r>
            <a:endParaRPr lang="ar-SA" sz="2400" b="1" dirty="0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895600"/>
            <a:ext cx="3657600" cy="1905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Double Wave 9"/>
          <p:cNvSpPr/>
          <p:nvPr/>
        </p:nvSpPr>
        <p:spPr bwMode="auto">
          <a:xfrm>
            <a:off x="3857620" y="714356"/>
            <a:ext cx="5062526" cy="838200"/>
          </a:xfrm>
          <a:prstGeom prst="doubleWave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rtl="1">
              <a:defRPr/>
            </a:pPr>
            <a:r>
              <a:rPr lang="ar-S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لماذا اختلفت الصورتان؟</a:t>
            </a:r>
          </a:p>
          <a:p>
            <a:pPr algn="ctr" rtl="1">
              <a:defRPr/>
            </a:pP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3714744" y="1714488"/>
            <a:ext cx="5214974" cy="4048899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1">
            <a:spAutoFit/>
          </a:bodyPr>
          <a:lstStyle/>
          <a:p>
            <a:pPr algn="ctr" rtl="1">
              <a:defRPr/>
            </a:pPr>
            <a:r>
              <a:rPr lang="ar-EG" sz="3200" b="1" dirty="0">
                <a:cs typeface="+mn-cs"/>
              </a:rPr>
              <a:t>لأن الصورة الأولى </a:t>
            </a:r>
            <a:r>
              <a:rPr lang="ar-EG" sz="3200" b="1" dirty="0" err="1">
                <a:cs typeface="+mn-cs"/>
              </a:rPr>
              <a:t>بها</a:t>
            </a:r>
            <a:r>
              <a:rPr lang="ar-EG" sz="3200" b="1" dirty="0">
                <a:cs typeface="+mn-cs"/>
              </a:rPr>
              <a:t> مياه وبطبيعة </a:t>
            </a:r>
            <a:r>
              <a:rPr lang="ar-EG" sz="3200" b="1" dirty="0" smtClean="0">
                <a:cs typeface="+mn-cs"/>
              </a:rPr>
              <a:t>الحال</a:t>
            </a:r>
            <a:endParaRPr lang="ar-SA" sz="3200" b="1" dirty="0" smtClean="0">
              <a:cs typeface="+mn-cs"/>
            </a:endParaRPr>
          </a:p>
          <a:p>
            <a:pPr algn="ctr" rtl="1">
              <a:defRPr/>
            </a:pPr>
            <a:r>
              <a:rPr lang="ar-EG" sz="3200" b="1" dirty="0" smtClean="0">
                <a:cs typeface="+mn-cs"/>
              </a:rPr>
              <a:t> </a:t>
            </a:r>
            <a:r>
              <a:rPr lang="ar-EG" sz="3200" b="1" dirty="0">
                <a:cs typeface="+mn-cs"/>
              </a:rPr>
              <a:t>إذا وجد الماء وجد الزرع </a:t>
            </a:r>
            <a:r>
              <a:rPr lang="ar-EG" sz="3200" b="1" dirty="0" smtClean="0">
                <a:cs typeface="+mn-cs"/>
              </a:rPr>
              <a:t>والشجر</a:t>
            </a:r>
            <a:endParaRPr lang="ar-SA" sz="3200" b="1" dirty="0" smtClean="0">
              <a:cs typeface="+mn-cs"/>
            </a:endParaRPr>
          </a:p>
          <a:p>
            <a:pPr algn="ctr" rtl="1">
              <a:defRPr/>
            </a:pPr>
            <a:r>
              <a:rPr lang="ar-EG" sz="3200" b="1" dirty="0" smtClean="0">
                <a:cs typeface="+mn-cs"/>
              </a:rPr>
              <a:t> </a:t>
            </a:r>
            <a:r>
              <a:rPr lang="ar-EG" sz="3200" b="1" dirty="0">
                <a:cs typeface="+mn-cs"/>
              </a:rPr>
              <a:t>وعندما لا توجد مياه لا يوجد زرع.</a:t>
            </a:r>
            <a:endParaRPr lang="en-US" sz="3200" b="1" dirty="0"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3657601" cy="23839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مربع نص 5"/>
          <p:cNvSpPr txBox="1"/>
          <p:nvPr/>
        </p:nvSpPr>
        <p:spPr>
          <a:xfrm>
            <a:off x="7572364" y="0"/>
            <a:ext cx="157163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الطالبة صفحة 10</a:t>
            </a:r>
            <a:endParaRPr lang="ar-SA" sz="2400" b="1" dirty="0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58"/>
          <p:cNvGraphicFramePr>
            <a:graphicFrameLocks/>
          </p:cNvGraphicFramePr>
          <p:nvPr/>
        </p:nvGraphicFramePr>
        <p:xfrm>
          <a:off x="381000" y="2362200"/>
          <a:ext cx="8382000" cy="4428744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5588000"/>
                <a:gridCol w="2794000"/>
              </a:tblGrid>
              <a:tr h="5667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C00000"/>
                    </a:solidFill>
                  </a:tcPr>
                </a:tc>
              </a:tr>
              <a:tr h="9604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2060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EG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2060"/>
                    </a:solidFill>
                  </a:tcPr>
                </a:tc>
              </a:tr>
              <a:tr h="10493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2060"/>
                    </a:solidFill>
                  </a:tcPr>
                </a:tc>
              </a:tr>
              <a:tr h="68770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82"/>
          <p:cNvSpPr>
            <a:spLocks noChangeArrowheads="1"/>
          </p:cNvSpPr>
          <p:nvPr/>
        </p:nvSpPr>
        <p:spPr bwMode="auto">
          <a:xfrm>
            <a:off x="304800" y="62484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1">
              <a:spcBef>
                <a:spcPct val="20000"/>
              </a:spcBef>
            </a:pPr>
            <a:r>
              <a:rPr lang="ar-SA" sz="2800" b="1">
                <a:solidFill>
                  <a:schemeClr val="bg1"/>
                </a:solidFill>
              </a:rPr>
              <a:t>كل </a:t>
            </a:r>
            <a:r>
              <a:rPr lang="ar-SA" sz="2800" b="1" dirty="0" err="1">
                <a:solidFill>
                  <a:schemeClr val="bg1"/>
                </a:solidFill>
              </a:rPr>
              <a:t>ش</a:t>
            </a:r>
            <a:r>
              <a:rPr lang="ar-EG" sz="2800" b="1" dirty="0" err="1">
                <a:solidFill>
                  <a:schemeClr val="bg1"/>
                </a:solidFill>
              </a:rPr>
              <a:t>يء</a:t>
            </a:r>
            <a:r>
              <a:rPr lang="ar-SA" sz="2800" b="1" dirty="0">
                <a:solidFill>
                  <a:schemeClr val="bg1"/>
                </a:solidFill>
              </a:rPr>
              <a:t> حي من الماء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Rectangle 81"/>
          <p:cNvSpPr>
            <a:spLocks noChangeArrowheads="1"/>
          </p:cNvSpPr>
          <p:nvPr/>
        </p:nvSpPr>
        <p:spPr bwMode="auto">
          <a:xfrm>
            <a:off x="304800" y="5410200"/>
            <a:ext cx="289560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1">
              <a:spcBef>
                <a:spcPct val="20000"/>
              </a:spcBef>
            </a:pPr>
            <a:r>
              <a:rPr lang="ar-SA" sz="2800" b="1" dirty="0">
                <a:solidFill>
                  <a:schemeClr val="bg1"/>
                </a:solidFill>
              </a:rPr>
              <a:t>شراب </a:t>
            </a:r>
          </a:p>
          <a:p>
            <a:pPr algn="ctr" rtl="1">
              <a:spcBef>
                <a:spcPct val="20000"/>
              </a:spcBef>
            </a:pPr>
            <a:r>
              <a:rPr lang="ar-SA" sz="2800" b="1" dirty="0">
                <a:solidFill>
                  <a:schemeClr val="bg1"/>
                </a:solidFill>
              </a:rPr>
              <a:t>للإنسان والحيوان 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 rtl="1"/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Rectangle 80"/>
          <p:cNvSpPr>
            <a:spLocks noChangeArrowheads="1"/>
          </p:cNvSpPr>
          <p:nvPr/>
        </p:nvSpPr>
        <p:spPr bwMode="auto">
          <a:xfrm>
            <a:off x="685800" y="4419600"/>
            <a:ext cx="2057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1">
              <a:spcBef>
                <a:spcPct val="20000"/>
              </a:spcBef>
            </a:pPr>
            <a:r>
              <a:rPr lang="ar-SA" sz="2800" b="1" dirty="0">
                <a:solidFill>
                  <a:schemeClr val="bg1"/>
                </a:solidFill>
              </a:rPr>
              <a:t>الطهارة </a:t>
            </a:r>
          </a:p>
          <a:p>
            <a:pPr algn="ctr" rtl="1">
              <a:spcBef>
                <a:spcPct val="20000"/>
              </a:spcBef>
            </a:pPr>
            <a:r>
              <a:rPr lang="ar-SA" sz="2800" b="1" dirty="0">
                <a:solidFill>
                  <a:schemeClr val="bg1"/>
                </a:solidFill>
              </a:rPr>
              <a:t>وذلك بالوضوء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 rtl="1"/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Rectangle 79"/>
          <p:cNvSpPr>
            <a:spLocks noChangeArrowheads="1"/>
          </p:cNvSpPr>
          <p:nvPr/>
        </p:nvSpPr>
        <p:spPr bwMode="auto">
          <a:xfrm>
            <a:off x="533400" y="3200400"/>
            <a:ext cx="2438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ar-SA" sz="2800" b="1" dirty="0">
                <a:solidFill>
                  <a:schemeClr val="bg1"/>
                </a:solidFill>
              </a:rPr>
              <a:t>ينبت الله بالماء </a:t>
            </a:r>
          </a:p>
          <a:p>
            <a:pPr algn="ctr" rtl="1"/>
            <a:r>
              <a:rPr lang="ar-SA" sz="2800" b="1" dirty="0">
                <a:solidFill>
                  <a:schemeClr val="bg1"/>
                </a:solidFill>
              </a:rPr>
              <a:t>جميع أنواع الثمرات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7" name="Rectangle 46"/>
          <p:cNvSpPr>
            <a:spLocks noChangeArrowheads="1"/>
          </p:cNvSpPr>
          <p:nvPr/>
        </p:nvSpPr>
        <p:spPr bwMode="auto">
          <a:xfrm>
            <a:off x="2143108" y="1285860"/>
            <a:ext cx="6553200" cy="53340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ar-SA" sz="3200" b="1" dirty="0" smtClean="0">
                <a:solidFill>
                  <a:schemeClr val="bg1"/>
                </a:solidFill>
              </a:rPr>
              <a:t>أقرئي الآيات </a:t>
            </a:r>
            <a:r>
              <a:rPr lang="ar-SA" sz="3200" b="1" dirty="0">
                <a:solidFill>
                  <a:schemeClr val="bg1"/>
                </a:solidFill>
              </a:rPr>
              <a:t>الآتية </a:t>
            </a:r>
            <a:r>
              <a:rPr lang="ar-SA" sz="3200" b="1" dirty="0" err="1">
                <a:solidFill>
                  <a:schemeClr val="bg1"/>
                </a:solidFill>
              </a:rPr>
              <a:t>و</a:t>
            </a:r>
            <a:r>
              <a:rPr lang="ar-EG" sz="3200" b="1" dirty="0">
                <a:solidFill>
                  <a:schemeClr val="bg1"/>
                </a:solidFill>
              </a:rPr>
              <a:t>أ</a:t>
            </a:r>
            <a:r>
              <a:rPr lang="ar-SA" sz="3200" b="1" dirty="0">
                <a:solidFill>
                  <a:schemeClr val="bg1"/>
                </a:solidFill>
              </a:rPr>
              <a:t>ستخرج منها فوائد الماء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5334000" y="2401888"/>
            <a:ext cx="1219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b="1">
                <a:solidFill>
                  <a:schemeClr val="bg1"/>
                </a:solidFill>
              </a:rPr>
              <a:t>الآية</a:t>
            </a:r>
            <a:endParaRPr lang="ar-EG" b="1">
              <a:solidFill>
                <a:schemeClr val="bg1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1219200" y="2401888"/>
            <a:ext cx="1219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b="1">
                <a:solidFill>
                  <a:schemeClr val="bg1"/>
                </a:solidFill>
              </a:rPr>
              <a:t>الفائدة</a:t>
            </a:r>
            <a:endParaRPr lang="ar-EG" b="1">
              <a:solidFill>
                <a:schemeClr val="bg1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3124200" y="3048000"/>
            <a:ext cx="556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2800" b="1"/>
              <a:t>قال تعال</a:t>
            </a:r>
            <a:r>
              <a:rPr lang="ar-EG" sz="2800" b="1"/>
              <a:t>ى</a:t>
            </a:r>
            <a:r>
              <a:rPr lang="ar-SA" sz="2800" b="1"/>
              <a:t> ((</a:t>
            </a:r>
            <a:r>
              <a:rPr lang="ar-SA" sz="2800" b="1">
                <a:solidFill>
                  <a:srgbClr val="002060"/>
                </a:solidFill>
              </a:rPr>
              <a:t>وَأَنْزَلَ مِنَ السَّمَاءِ مَاءً فَأَخْرَجَ بِهِ مِنَ الثَّمَرَاتِ رِزْقاً لَكُمْ</a:t>
            </a:r>
            <a:r>
              <a:rPr lang="ar-SA" sz="2800" b="1"/>
              <a:t>))</a:t>
            </a:r>
            <a:endParaRPr lang="ar-EG" sz="2800" b="1"/>
          </a:p>
        </p:txBody>
      </p:sp>
      <p:sp>
        <p:nvSpPr>
          <p:cNvPr id="11" name="مربع نص 10"/>
          <p:cNvSpPr txBox="1">
            <a:spLocks noChangeArrowheads="1"/>
          </p:cNvSpPr>
          <p:nvPr/>
        </p:nvSpPr>
        <p:spPr bwMode="auto">
          <a:xfrm>
            <a:off x="3200400" y="4114800"/>
            <a:ext cx="556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20000"/>
              </a:spcBef>
            </a:pPr>
            <a:r>
              <a:rPr lang="ar-SA" sz="2800" b="1"/>
              <a:t>قال تعال</a:t>
            </a:r>
            <a:r>
              <a:rPr lang="ar-EG" sz="2800" b="1"/>
              <a:t>ى </a:t>
            </a:r>
            <a:r>
              <a:rPr lang="ar-SA" sz="2800" b="1"/>
              <a:t>((</a:t>
            </a:r>
            <a:r>
              <a:rPr lang="ar-SA" sz="2800" b="1">
                <a:solidFill>
                  <a:srgbClr val="002060"/>
                </a:solidFill>
              </a:rPr>
              <a:t>وَيُنَزِّلُ عَلَيْكُم مِّن السَّمَاء مَاء لِّيُطَهِّرَكُم به</a:t>
            </a:r>
            <a:r>
              <a:rPr lang="ar-SA" sz="2800" b="1"/>
              <a:t>))</a:t>
            </a:r>
            <a:endParaRPr lang="en-US" sz="2800" b="1"/>
          </a:p>
        </p:txBody>
      </p:sp>
      <p:sp>
        <p:nvSpPr>
          <p:cNvPr id="12" name="مربع نص 11"/>
          <p:cNvSpPr txBox="1">
            <a:spLocks noChangeArrowheads="1"/>
          </p:cNvSpPr>
          <p:nvPr/>
        </p:nvSpPr>
        <p:spPr bwMode="auto">
          <a:xfrm>
            <a:off x="3200400" y="5029200"/>
            <a:ext cx="556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20000"/>
              </a:spcBef>
            </a:pPr>
            <a:r>
              <a:rPr lang="ar-SA" sz="2800" b="1"/>
              <a:t>قال تعال</a:t>
            </a:r>
            <a:r>
              <a:rPr lang="ar-EG" sz="2800" b="1"/>
              <a:t>ى </a:t>
            </a:r>
            <a:r>
              <a:rPr lang="ar-SA" sz="2800" b="1"/>
              <a:t>((</a:t>
            </a:r>
            <a:r>
              <a:rPr lang="ar-SA" sz="2800" b="1">
                <a:solidFill>
                  <a:srgbClr val="002060"/>
                </a:solidFill>
              </a:rPr>
              <a:t>هُوَ الَّذِي أَنزَلَ مِنَ السَّمَاء مَاء لَّكُم مِّنْهُ شَرَابٌ وَمِنْهُ شَجَرٌ فِيهِ تُسِيمُونَ</a:t>
            </a:r>
            <a:r>
              <a:rPr lang="ar-SA" sz="2800" b="1"/>
              <a:t>))</a:t>
            </a:r>
            <a:endParaRPr lang="en-US" sz="2800" b="1"/>
          </a:p>
        </p:txBody>
      </p:sp>
      <p:sp>
        <p:nvSpPr>
          <p:cNvPr id="13" name="مربع نص 12"/>
          <p:cNvSpPr txBox="1">
            <a:spLocks noChangeArrowheads="1"/>
          </p:cNvSpPr>
          <p:nvPr/>
        </p:nvSpPr>
        <p:spPr bwMode="auto">
          <a:xfrm>
            <a:off x="3200400" y="6172200"/>
            <a:ext cx="5562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>
              <a:spcBef>
                <a:spcPct val="20000"/>
              </a:spcBef>
            </a:pPr>
            <a:r>
              <a:rPr lang="ar-SA" sz="2800" b="1"/>
              <a:t>وقال تعالى</a:t>
            </a:r>
            <a:r>
              <a:rPr lang="ar-EG" sz="2800" b="1"/>
              <a:t> </a:t>
            </a:r>
            <a:r>
              <a:rPr lang="ar-SA" sz="2800" b="1"/>
              <a:t>﴿(</a:t>
            </a:r>
            <a:r>
              <a:rPr lang="ar-SA" sz="2800" b="1">
                <a:solidFill>
                  <a:srgbClr val="002060"/>
                </a:solidFill>
              </a:rPr>
              <a:t>وَجَعَلْنَا مِنَ الْمَاء كُلَّ شَيْءٍ حَيٍّ</a:t>
            </a:r>
            <a:r>
              <a:rPr lang="ar-SA" sz="2800" b="1"/>
              <a:t>﴾</a:t>
            </a:r>
            <a:r>
              <a:rPr lang="ar-EG" sz="2800" b="1"/>
              <a:t>)</a:t>
            </a:r>
            <a:r>
              <a:rPr lang="ar-SA" sz="2800" b="1"/>
              <a:t> </a:t>
            </a:r>
            <a:endParaRPr lang="en-US" sz="2800" b="1"/>
          </a:p>
        </p:txBody>
      </p:sp>
      <p:sp>
        <p:nvSpPr>
          <p:cNvPr id="14" name="مربع نص 13"/>
          <p:cNvSpPr txBox="1"/>
          <p:nvPr/>
        </p:nvSpPr>
        <p:spPr>
          <a:xfrm>
            <a:off x="0" y="0"/>
            <a:ext cx="157163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الطالبة صفحة 10</a:t>
            </a:r>
            <a:endParaRPr lang="ar-SA" sz="2400" b="1" dirty="0"/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/>
          <p:nvPr/>
        </p:nvSpPr>
        <p:spPr>
          <a:xfrm>
            <a:off x="2133600" y="228600"/>
            <a:ext cx="4724400" cy="726162"/>
          </a:xfrm>
          <a:prstGeom prst="flowChartDocumen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rtl="1">
              <a:defRPr/>
            </a:pPr>
            <a:r>
              <a:rPr lang="ar-S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واجبنا تجاه نعم</a:t>
            </a:r>
            <a:r>
              <a:rPr lang="ar-EG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ة</a:t>
            </a:r>
            <a:r>
              <a:rPr lang="ar-S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الماء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Heart 9"/>
          <p:cNvSpPr/>
          <p:nvPr/>
        </p:nvSpPr>
        <p:spPr bwMode="auto">
          <a:xfrm>
            <a:off x="7239000" y="2209800"/>
            <a:ext cx="762000" cy="762000"/>
          </a:xfrm>
          <a:prstGeom prst="hear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rtl="1">
              <a:defRPr/>
            </a:pPr>
            <a:r>
              <a:rPr lang="ar-SA" b="1" dirty="0">
                <a:solidFill>
                  <a:srgbClr val="FFFF00"/>
                </a:solidFill>
                <a:latin typeface="Arial" charset="0"/>
                <a:cs typeface="+mn-cs"/>
              </a:rPr>
              <a:t>1</a:t>
            </a:r>
            <a:endParaRPr lang="en-US" b="1" dirty="0">
              <a:solidFill>
                <a:srgbClr val="FFFF00"/>
              </a:solidFill>
              <a:latin typeface="Arial" charset="0"/>
              <a:cs typeface="+mn-cs"/>
            </a:endParaRPr>
          </a:p>
        </p:txBody>
      </p: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1447800" y="2057400"/>
            <a:ext cx="5486400" cy="10779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ctr" rtl="1">
              <a:defRPr/>
            </a:pPr>
            <a:r>
              <a:rPr lang="ar-SA" sz="3200" b="1" dirty="0"/>
              <a:t>أعرفُ قدرَ هذهِ النعمةِ،</a:t>
            </a:r>
            <a:r>
              <a:rPr lang="ar-EG" sz="3200" b="1" dirty="0"/>
              <a:t> </a:t>
            </a:r>
            <a:r>
              <a:rPr lang="ar-SA" sz="3200" b="1" dirty="0"/>
              <a:t>وأشكر المنعم</a:t>
            </a:r>
          </a:p>
          <a:p>
            <a:pPr marL="342900" indent="-342900" algn="ctr" rtl="1">
              <a:defRPr/>
            </a:pPr>
            <a:r>
              <a:rPr lang="ar-SA" sz="3200" b="1" dirty="0"/>
              <a:t>  </a:t>
            </a:r>
            <a:r>
              <a:rPr lang="ar-SA" sz="3200" b="1" dirty="0" err="1"/>
              <a:t>بها</a:t>
            </a:r>
            <a:r>
              <a:rPr lang="ar-SA" sz="3200" b="1" dirty="0"/>
              <a:t>؛ وهو اللهَ عز وجل وحده </a:t>
            </a:r>
            <a:endParaRPr lang="en-US" sz="3200" b="1" dirty="0"/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1447800" y="3352800"/>
            <a:ext cx="5486400" cy="10779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ctr" rtl="1">
              <a:defRPr/>
            </a:pPr>
            <a:r>
              <a:rPr lang="ar-SA" sz="3200" b="1" dirty="0"/>
              <a:t>أتذكرُ فضلَ الله علينا في كل شؤون حياتنا</a:t>
            </a:r>
          </a:p>
        </p:txBody>
      </p:sp>
      <p:sp>
        <p:nvSpPr>
          <p:cNvPr id="6" name="Heart 13"/>
          <p:cNvSpPr/>
          <p:nvPr/>
        </p:nvSpPr>
        <p:spPr bwMode="auto">
          <a:xfrm>
            <a:off x="7239000" y="4876800"/>
            <a:ext cx="762000" cy="762000"/>
          </a:xfrm>
          <a:prstGeom prst="hear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rtl="1">
              <a:defRPr/>
            </a:pPr>
            <a:r>
              <a:rPr lang="ar-SA" b="1" dirty="0">
                <a:solidFill>
                  <a:srgbClr val="FFFF00"/>
                </a:solidFill>
                <a:latin typeface="Arial" charset="0"/>
                <a:cs typeface="+mn-cs"/>
              </a:rPr>
              <a:t>3</a:t>
            </a:r>
            <a:endParaRPr lang="en-US" b="1" dirty="0">
              <a:solidFill>
                <a:srgbClr val="FFFF00"/>
              </a:solidFill>
              <a:latin typeface="Arial" charset="0"/>
              <a:cs typeface="+mn-cs"/>
            </a:endParaRPr>
          </a:p>
        </p:txBody>
      </p:sp>
      <p:sp>
        <p:nvSpPr>
          <p:cNvPr id="8" name="Heart 11"/>
          <p:cNvSpPr/>
          <p:nvPr/>
        </p:nvSpPr>
        <p:spPr bwMode="auto">
          <a:xfrm>
            <a:off x="7315200" y="3505200"/>
            <a:ext cx="762000" cy="762000"/>
          </a:xfrm>
          <a:prstGeom prst="hear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rtl="1">
              <a:defRPr/>
            </a:pPr>
            <a:r>
              <a:rPr lang="ar-SA" b="1" dirty="0">
                <a:solidFill>
                  <a:srgbClr val="FFFF00"/>
                </a:solidFill>
                <a:latin typeface="Arial" charset="0"/>
                <a:cs typeface="+mn-cs"/>
              </a:rPr>
              <a:t>2</a:t>
            </a:r>
            <a:endParaRPr lang="en-US" b="1" dirty="0">
              <a:solidFill>
                <a:srgbClr val="FFFF00"/>
              </a:solidFill>
              <a:latin typeface="Arial" charset="0"/>
              <a:cs typeface="+mn-cs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1447800" y="4713288"/>
            <a:ext cx="5486400" cy="10779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ctr" rtl="1">
              <a:defRPr/>
            </a:pPr>
            <a:r>
              <a:rPr lang="ar-EG" sz="3200" dirty="0"/>
              <a:t>.......................................................</a:t>
            </a:r>
            <a:endParaRPr lang="ar-SA" sz="3200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219200" y="4800600"/>
            <a:ext cx="5943600" cy="954088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>
              <a:defRPr/>
            </a:pPr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المحافظة على الماء لأنه عنصر الحياة وعدم الإسراف في استعماله.</a:t>
            </a:r>
            <a:endParaRPr lang="ar-EG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0" y="0"/>
            <a:ext cx="157163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الطالبة صفحة 11</a:t>
            </a:r>
            <a:endParaRPr lang="ar-SA" sz="2400" b="1" dirty="0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486152" y="142852"/>
            <a:ext cx="565784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rtl="1">
              <a:defRPr/>
            </a:pPr>
            <a:r>
              <a:rPr lang="ar-SA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عن أنس رضي الله عنه قاَل: </a:t>
            </a:r>
          </a:p>
          <a:p>
            <a:pPr rtl="1">
              <a:defRPr/>
            </a:pPr>
            <a:r>
              <a:rPr lang="ar-SA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  <a:r>
              <a:rPr lang="ar-SA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  <a:sym typeface="Wingdings" pitchFamily="2" charset="2"/>
              </a:rPr>
              <a:t>((كان رسول الله صل</a:t>
            </a:r>
            <a:r>
              <a:rPr lang="ar-EG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  <a:sym typeface="Wingdings" pitchFamily="2" charset="2"/>
              </a:rPr>
              <a:t>ى</a:t>
            </a:r>
            <a:r>
              <a:rPr lang="ar-SA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  <a:sym typeface="Wingdings" pitchFamily="2" charset="2"/>
              </a:rPr>
              <a:t> الله على وسلم</a:t>
            </a:r>
          </a:p>
          <a:p>
            <a:pPr rtl="1">
              <a:defRPr/>
            </a:pPr>
            <a:r>
              <a:rPr lang="ar-SA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  <a:sym typeface="Wingdings" pitchFamily="2" charset="2"/>
              </a:rPr>
              <a:t> يتوضأُ بالمُد، ويغتسلُ بالصاعِ، </a:t>
            </a:r>
            <a:endParaRPr lang="ar-EG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  <a:sym typeface="Wingdings" pitchFamily="2" charset="2"/>
            </a:endParaRPr>
          </a:p>
          <a:p>
            <a:pPr rtl="1">
              <a:defRPr/>
            </a:pPr>
            <a:r>
              <a:rPr lang="ar-SA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  <a:sym typeface="Wingdings" pitchFamily="2" charset="2"/>
              </a:rPr>
              <a:t>إلى خمسةِ أمدادٍ)).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5" name="صورة 4" descr="137855148517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3643314"/>
            <a:ext cx="4591050" cy="2543175"/>
          </a:xfrm>
          <a:prstGeom prst="rect">
            <a:avLst/>
          </a:prstGeom>
        </p:spPr>
      </p:pic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571604" y="2214554"/>
            <a:ext cx="728187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 الرسول الكريم كان يحافظ على </a:t>
            </a:r>
            <a:endParaRPr lang="ar-SA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rtl="1"/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الماء إلى </a:t>
            </a:r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ابعد حد ممكن وذلك توفيرا للمياه</a:t>
            </a:r>
            <a:r>
              <a:rPr lang="ar-EG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714612" y="3500438"/>
            <a:ext cx="6019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عدم الإسراف في استخدام الماء </a:t>
            </a:r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حتى </a:t>
            </a:r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الواجبات كالوضوء والاغتسال</a:t>
            </a:r>
            <a:r>
              <a:rPr lang="ar-EG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71604" y="928670"/>
            <a:ext cx="728667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ماذا تفهمين من هذا الحديث </a:t>
            </a:r>
            <a:r>
              <a:rPr lang="ar-SA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ar-SA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FP5_n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عنصر نائب لرقم الشريحة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1071546"/>
            <a:ext cx="9144000" cy="52864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1"/>
            <a:r>
              <a:rPr lang="ar-SA" sz="3600" b="1" dirty="0">
                <a:solidFill>
                  <a:srgbClr val="0000FF"/>
                </a:solidFill>
              </a:rPr>
              <a:t>بالتعاون مع زملائي، أذكرُ عدَداً منَ</a:t>
            </a:r>
          </a:p>
          <a:p>
            <a:pPr algn="ctr" rtl="1"/>
            <a:r>
              <a:rPr lang="ar-SA" sz="3600" b="1" dirty="0">
                <a:solidFill>
                  <a:srgbClr val="0000FF"/>
                </a:solidFill>
              </a:rPr>
              <a:t> الوسائلِ للاقتصاد في استعمالِ الماءِ:</a:t>
            </a:r>
          </a:p>
          <a:p>
            <a:pPr algn="ctr" rtl="1"/>
            <a:r>
              <a:rPr lang="ar-SA" sz="5400" dirty="0">
                <a:solidFill>
                  <a:srgbClr val="00B0F0"/>
                </a:solidFill>
              </a:rPr>
              <a:t>.............................................</a:t>
            </a:r>
          </a:p>
          <a:p>
            <a:pPr algn="ctr" rtl="1"/>
            <a:r>
              <a:rPr lang="ar-SA" sz="5400" dirty="0">
                <a:solidFill>
                  <a:srgbClr val="00B0F0"/>
                </a:solidFill>
              </a:rPr>
              <a:t>..............................................</a:t>
            </a:r>
            <a:endParaRPr lang="en-US" sz="5400" dirty="0">
              <a:solidFill>
                <a:srgbClr val="00B0F0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5000596" y="3429000"/>
            <a:ext cx="41434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مرشد حنفيات المغاسل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4786314" y="4214818"/>
            <a:ext cx="41434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مرشد حنفية المطبخ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0" y="0"/>
            <a:ext cx="157163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sz="2400" b="1" dirty="0" smtClean="0"/>
              <a:t>كتاب الطالبة صفحة 12</a:t>
            </a:r>
            <a:endParaRPr lang="ar-SA" sz="2400" b="1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371</Words>
  <PresentationFormat>عرض على الشاشة (3:4)‏</PresentationFormat>
  <Paragraphs>76</Paragraphs>
  <Slides>11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سمة Office</vt:lpstr>
      <vt:lpstr>نعمة الماء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نعمة الماء</dc:title>
  <dc:creator>win7</dc:creator>
  <cp:lastModifiedBy>win7</cp:lastModifiedBy>
  <cp:revision>12</cp:revision>
  <dcterms:created xsi:type="dcterms:W3CDTF">2014-08-05T06:13:39Z</dcterms:created>
  <dcterms:modified xsi:type="dcterms:W3CDTF">2014-08-30T05:29:00Z</dcterms:modified>
</cp:coreProperties>
</file>