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786" r:id="rId2"/>
    <p:sldId id="259" r:id="rId3"/>
    <p:sldId id="450" r:id="rId4"/>
    <p:sldId id="787" r:id="rId5"/>
    <p:sldId id="453" r:id="rId6"/>
    <p:sldId id="456" r:id="rId7"/>
    <p:sldId id="457" r:id="rId8"/>
    <p:sldId id="454" r:id="rId9"/>
    <p:sldId id="459" r:id="rId10"/>
    <p:sldId id="458" r:id="rId11"/>
    <p:sldId id="460" r:id="rId12"/>
    <p:sldId id="461" r:id="rId13"/>
    <p:sldId id="462" r:id="rId14"/>
    <p:sldId id="867" r:id="rId15"/>
    <p:sldId id="868" r:id="rId16"/>
    <p:sldId id="466" r:id="rId17"/>
    <p:sldId id="850" r:id="rId18"/>
    <p:sldId id="851" r:id="rId19"/>
    <p:sldId id="869" r:id="rId20"/>
    <p:sldId id="861" r:id="rId21"/>
    <p:sldId id="862" r:id="rId22"/>
    <p:sldId id="863" r:id="rId23"/>
    <p:sldId id="864" r:id="rId24"/>
    <p:sldId id="870" r:id="rId25"/>
    <p:sldId id="804" r:id="rId26"/>
    <p:sldId id="796" r:id="rId27"/>
    <p:sldId id="849" r:id="rId28"/>
    <p:sldId id="807" r:id="rId29"/>
    <p:sldId id="799" r:id="rId30"/>
    <p:sldId id="317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6EC440-94BB-426F-BC75-2A3566C6A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E3E464D-43B3-4FD5-8F87-183ABED61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1B3AA1-3F09-4751-8C17-36E052AA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F35B77-A267-45C6-9E2F-FD303C6A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D3CE8E-5CCC-41B5-91BE-158D82B7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49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71C0F2-90F6-4BB3-8D12-49812AC4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E8CCF-FF1C-480E-B71D-9D4070909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3FAF6C-1C4B-4146-A309-5BF989FD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7011ED-6AE0-40F0-B939-C1FB52CF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9A70B0-715D-49CE-B297-D40F4AF1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87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40132F1-9036-4762-9810-01C0538A6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DD7DEA7-DCDB-49B8-97D6-F1507AA63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F990B8-84BA-4094-B3C7-2259AEB5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BBB646-5BB7-4F09-A2C9-0573BD1C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DFD9B8-D1FE-416E-AE97-B94459F5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636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5654B3-FC0A-4712-A55E-04E8ECFF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9368AC-D218-45E9-B048-5F66DD41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E851FF-66DD-48B0-B2F1-AF3089FC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486CC7-0A96-4983-8A05-10E0603E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904551-7707-4D61-A086-589D837F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980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2D0780-A972-4ED0-BE44-F4F4147A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D61E1F3-B176-4569-80D5-FD748A20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E640B3-6E4A-48F1-B18C-8E22301D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DD85AF-1DC5-4039-88AA-EA9FD39F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D8DE84-60FA-4EA8-8D24-398CA155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47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A8F8D-AB25-4C4F-9769-A3E01438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487997-71AF-4407-8480-D7A3C25DC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E6EF1DB-17CD-4729-84F2-828C83B53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6B89C7-9545-41CD-A3A2-824CEE53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0D58A2-6420-40DC-8729-D9FB36B4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573FF6-A0EC-4ACC-9B76-80865F2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63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351724-BFF8-49FD-A3DB-6998F9C1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AC178D1-1C96-4FE8-8D42-3D65810B2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BCBE2FB-379F-40B4-8D66-902472093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A5104FC-8F39-4ACC-A77A-2E8784165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07C281-A8CE-47B6-956B-FE2EB0AFD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0B0919C-44DC-4C22-88C9-6CF0D654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B84409E-983F-498A-8E99-B144669D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7E7E0D-3C14-4094-9F7C-F0DE239A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71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16C9D1-9212-4A37-BE45-78BBF4EE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925F54B-6FA3-41FA-9122-88C9C5C5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1941ADD-34C6-429B-BBC0-AD1B7946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1846205-C3BB-4764-ADF1-3E9CE5BF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93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3D9E6DF-F1F0-4A35-9513-DAC8D9CC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780BE6D-BE13-4A5B-85DC-751C1A9B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CB725E-96E6-44F7-9766-B0DFB5C9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62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6F96EE-A08F-4BB2-9D71-8093E495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BEF3ED-B54C-49EA-B584-82EA1C2E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8F11768-0E1A-4727-8307-AD21AE41E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808651-C9C4-44C3-A750-88287B60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05B1D4-979C-4A5B-A0C2-DE40E5CA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7E5E654-956B-4F37-8A5A-EF67B70A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051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77CAE-83CA-40DB-A8D7-59B3C0CD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9280B57-B5ED-4604-B6F5-8DDC8574B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E23805-9C9F-41C7-BF01-81AC043DD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EFFA33-F2E0-476D-B3AF-C67B77A2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F0C20C-BE6A-478C-A905-0F9ECDDF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D0063C-1F4F-4D89-B646-437C3DBD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330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B4CBBD-2A8E-457B-BBAA-782C9D01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726552-F579-47C0-B6A7-74BF54B0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8E87A3-5DF7-4F37-B6B5-3F7663B08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F008-430A-49CD-8249-8E2E3F992971}" type="datetimeFigureOut">
              <a:rPr lang="ar-SA" smtClean="0"/>
              <a:t>20/03/1442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A481FE-8FE0-4B78-9094-6268D5F68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BABEAF-4D4D-4E1E-A5B3-CE2DDBC3B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A635-C895-4276-BA39-41E263935B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26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jpg"/><Relationship Id="rId5" Type="http://schemas.openxmlformats.org/officeDocument/2006/relationships/hyperlink" Target="https://www.istockphoto.com/photo/yellow-brick-wall-texture-with-wood-floor-background-gm1034657698-277005071" TargetMode="Externa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jpg"/><Relationship Id="rId5" Type="http://schemas.openxmlformats.org/officeDocument/2006/relationships/hyperlink" Target="https://www.istockphoto.com/photo/yellow-brick-wall-texture-with-wood-floor-background-gm1034657698-277005071" TargetMode="Externa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jpg"/><Relationship Id="rId5" Type="http://schemas.openxmlformats.org/officeDocument/2006/relationships/hyperlink" Target="https://www.istockphoto.com/photo/yellow-brick-wall-texture-with-wood-floor-background-gm1034657698-277005071" TargetMode="Externa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jpg"/><Relationship Id="rId5" Type="http://schemas.openxmlformats.org/officeDocument/2006/relationships/hyperlink" Target="https://www.istockphoto.com/photo/yellow-brick-wall-texture-with-wood-floor-background-gm1034657698-277005071" TargetMode="Externa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jpg"/><Relationship Id="rId5" Type="http://schemas.openxmlformats.org/officeDocument/2006/relationships/hyperlink" Target="https://www.istockphoto.com/photo/yellow-brick-wall-texture-with-wood-floor-background-gm1034657698-277005071" TargetMode="Externa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jpg"/><Relationship Id="rId5" Type="http://schemas.openxmlformats.org/officeDocument/2006/relationships/hyperlink" Target="https://www.istockphoto.com/photo/yellow-brick-wall-texture-with-wood-floor-background-gm1034657698-277005071" TargetMode="Externa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gif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gif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gif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tm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jpg"/><Relationship Id="rId5" Type="http://schemas.openxmlformats.org/officeDocument/2006/relationships/hyperlink" Target="https://www.istockphoto.com/photo/yellow-brick-wall-texture-with-wood-floor-background-gm1034657698-277005071" TargetMode="Externa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jpg"/><Relationship Id="rId5" Type="http://schemas.openxmlformats.org/officeDocument/2006/relationships/hyperlink" Target="https://www.istockphoto.com/photo/yellow-brick-wall-texture-with-wood-floor-background-gm1034657698-277005071" TargetMode="Externa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hyperlink" Target="https://www.istockphoto.com/photo/yellow-brick-wall-texture-with-wood-floor-background-gm1034657698-277005071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9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2342145" y="958184"/>
            <a:ext cx="7846469" cy="4366013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15" name="صورة 1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155A8012-107D-4A23-9071-00AD59B2E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16" y="1690662"/>
            <a:ext cx="6416487" cy="2304180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" y="2203526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" y="1117788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476254" y="1654759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709413" y="241359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1236178" y="241388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713138" y="241359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701893" y="294251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1222507" y="292908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720320" y="294197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709413" y="3506058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1223121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700081" y="350605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701892" y="40349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1245980" y="404417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7490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21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2136575" y="832631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BEB124E1-C777-4BFB-A58C-BEE474E3FA2F}"/>
              </a:ext>
            </a:extLst>
          </p:cNvPr>
          <p:cNvSpPr/>
          <p:nvPr/>
        </p:nvSpPr>
        <p:spPr>
          <a:xfrm>
            <a:off x="7667749" y="1291247"/>
            <a:ext cx="2449689" cy="8144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الأهداف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61" name="Picture 5">
            <a:extLst>
              <a:ext uri="{FF2B5EF4-FFF2-40B4-BE49-F238E27FC236}">
                <a16:creationId xmlns:a16="http://schemas.microsoft.com/office/drawing/2014/main" id="{C43B2735-55F5-4273-8FA5-91CCA9672E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95" y="2248137"/>
            <a:ext cx="487497" cy="539256"/>
          </a:xfrm>
          <a:prstGeom prst="rect">
            <a:avLst/>
          </a:prstGeom>
        </p:spPr>
      </p:pic>
      <p:pic>
        <p:nvPicPr>
          <p:cNvPr id="67" name="Picture 173">
            <a:extLst>
              <a:ext uri="{FF2B5EF4-FFF2-40B4-BE49-F238E27FC236}">
                <a16:creationId xmlns:a16="http://schemas.microsoft.com/office/drawing/2014/main" id="{7613C351-9660-40CA-96F5-AE1351513C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280" y="2192712"/>
            <a:ext cx="644675" cy="314119"/>
          </a:xfrm>
          <a:prstGeom prst="rect">
            <a:avLst/>
          </a:prstGeom>
        </p:spPr>
      </p:pic>
      <p:sp>
        <p:nvSpPr>
          <p:cNvPr id="68" name="Rectangle 6">
            <a:extLst>
              <a:ext uri="{FF2B5EF4-FFF2-40B4-BE49-F238E27FC236}">
                <a16:creationId xmlns:a16="http://schemas.microsoft.com/office/drawing/2014/main" id="{3685AEAF-15DC-47B0-A5B7-CDF9EC4F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747" y="1881883"/>
            <a:ext cx="4913316" cy="6137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ar-SA" sz="4000" b="1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  <a:cs typeface="PT Bold Heading" pitchFamily="2" charset="-78"/>
              </a:rPr>
              <a:t>أن تذكر الطالبة مفهوم الساعة ..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69" name="Picture 5">
            <a:extLst>
              <a:ext uri="{FF2B5EF4-FFF2-40B4-BE49-F238E27FC236}">
                <a16:creationId xmlns:a16="http://schemas.microsoft.com/office/drawing/2014/main" id="{5BF1623D-2108-44CF-B9D9-0F3ECA11D4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03" y="2821653"/>
            <a:ext cx="513090" cy="567567"/>
          </a:xfrm>
          <a:prstGeom prst="rect">
            <a:avLst/>
          </a:prstGeom>
        </p:spPr>
      </p:pic>
      <p:pic>
        <p:nvPicPr>
          <p:cNvPr id="70" name="Picture 173">
            <a:extLst>
              <a:ext uri="{FF2B5EF4-FFF2-40B4-BE49-F238E27FC236}">
                <a16:creationId xmlns:a16="http://schemas.microsoft.com/office/drawing/2014/main" id="{3AB44DA7-20C7-44DE-B57B-5011659D9E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346" y="2778828"/>
            <a:ext cx="644675" cy="314119"/>
          </a:xfrm>
          <a:prstGeom prst="rect">
            <a:avLst/>
          </a:prstGeom>
        </p:spPr>
      </p:pic>
      <p:pic>
        <p:nvPicPr>
          <p:cNvPr id="72" name="Picture 5">
            <a:extLst>
              <a:ext uri="{FF2B5EF4-FFF2-40B4-BE49-F238E27FC236}">
                <a16:creationId xmlns:a16="http://schemas.microsoft.com/office/drawing/2014/main" id="{4626F740-0A7B-46BF-A2A1-460F0E17F86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02" y="3415104"/>
            <a:ext cx="488791" cy="540688"/>
          </a:xfrm>
          <a:prstGeom prst="rect">
            <a:avLst/>
          </a:prstGeom>
        </p:spPr>
      </p:pic>
      <p:pic>
        <p:nvPicPr>
          <p:cNvPr id="73" name="Picture 173">
            <a:extLst>
              <a:ext uri="{FF2B5EF4-FFF2-40B4-BE49-F238E27FC236}">
                <a16:creationId xmlns:a16="http://schemas.microsoft.com/office/drawing/2014/main" id="{81430B48-3BE2-4515-87F7-F87E7DCB15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280" y="3355753"/>
            <a:ext cx="644675" cy="314119"/>
          </a:xfrm>
          <a:prstGeom prst="rect">
            <a:avLst/>
          </a:prstGeom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041D2BC9-AC49-4419-8A11-DA7CE3448F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65" y="3937255"/>
            <a:ext cx="488791" cy="540688"/>
          </a:xfrm>
          <a:prstGeom prst="rect">
            <a:avLst/>
          </a:prstGeom>
        </p:spPr>
      </p:pic>
      <p:pic>
        <p:nvPicPr>
          <p:cNvPr id="40" name="Picture 173">
            <a:extLst>
              <a:ext uri="{FF2B5EF4-FFF2-40B4-BE49-F238E27FC236}">
                <a16:creationId xmlns:a16="http://schemas.microsoft.com/office/drawing/2014/main" id="{A5DBE55E-DE36-42A4-9C8E-A8C0BBCBB5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62" y="3851780"/>
            <a:ext cx="644675" cy="314119"/>
          </a:xfrm>
          <a:prstGeom prst="rect">
            <a:avLst/>
          </a:prstGeom>
        </p:spPr>
      </p:pic>
      <p:sp>
        <p:nvSpPr>
          <p:cNvPr id="45" name="Rectangle 6">
            <a:extLst>
              <a:ext uri="{FF2B5EF4-FFF2-40B4-BE49-F238E27FC236}">
                <a16:creationId xmlns:a16="http://schemas.microsoft.com/office/drawing/2014/main" id="{BBBD5034-DD41-403A-804C-A95FB6821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606" y="2515290"/>
            <a:ext cx="4913316" cy="6137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ar-SA" sz="4000" b="1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  <a:cs typeface="PT Bold Heading" pitchFamily="2" charset="-78"/>
              </a:rPr>
              <a:t>أن توضح الطالبة سبب استخدام الساعة..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992680D7-E98B-4A01-88B2-0E8C9F3B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747" y="3127315"/>
            <a:ext cx="4913316" cy="6137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ar-SA" sz="4000" b="1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  <a:cs typeface="PT Bold Heading" pitchFamily="2" charset="-78"/>
              </a:rPr>
              <a:t>أن تقارن بين عقارب الساعة ..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6767C00C-565F-404F-984D-14E1A0C25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429" y="3669872"/>
            <a:ext cx="4913316" cy="6137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ar-SA" sz="4000" b="1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  <a:cs typeface="PT Bold Heading" pitchFamily="2" charset="-78"/>
              </a:rPr>
              <a:t>أن تشرح الطالبة كيف يمكنها قضاء وقت فراغها ..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5" grpId="0"/>
      <p:bldP spid="49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F993A1C3-A068-4EFF-A351-D26B8AFA7C3C}"/>
              </a:ext>
            </a:extLst>
          </p:cNvPr>
          <p:cNvSpPr/>
          <p:nvPr/>
        </p:nvSpPr>
        <p:spPr>
          <a:xfrm>
            <a:off x="4422015" y="1164012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جدول التعلم </a:t>
            </a:r>
          </a:p>
        </p:txBody>
      </p:sp>
      <p:graphicFrame>
        <p:nvGraphicFramePr>
          <p:cNvPr id="73" name="جدول 72">
            <a:extLst>
              <a:ext uri="{FF2B5EF4-FFF2-40B4-BE49-F238E27FC236}">
                <a16:creationId xmlns:a16="http://schemas.microsoft.com/office/drawing/2014/main" id="{B532C249-205E-4FCE-B784-167E82F1C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10086"/>
              </p:ext>
            </p:extLst>
          </p:nvPr>
        </p:nvGraphicFramePr>
        <p:xfrm>
          <a:off x="4054776" y="2073649"/>
          <a:ext cx="4232797" cy="2267023"/>
        </p:xfrm>
        <a:graphic>
          <a:graphicData uri="http://schemas.openxmlformats.org/drawingml/2006/table">
            <a:tbl>
              <a:tblPr rtl="1" firstRow="1" bandRow="1">
                <a:tableStyleId>{1E171933-4619-4E11-9A3F-F7608DF75F80}</a:tableStyleId>
              </a:tblPr>
              <a:tblGrid>
                <a:gridCol w="130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181">
                <a:tc>
                  <a:txBody>
                    <a:bodyPr/>
                    <a:lstStyle/>
                    <a:p>
                      <a:pPr algn="ctr" rtl="1"/>
                      <a:r>
                        <a:rPr lang="ar-SA" sz="1400" cap="none" spc="0" dirty="0">
                          <a:ln/>
                          <a:effectLst/>
                        </a:rPr>
                        <a:t>ماذا</a:t>
                      </a:r>
                      <a:r>
                        <a:rPr lang="ar-SA" sz="1400" cap="none" spc="0" baseline="0" dirty="0">
                          <a:ln/>
                          <a:effectLst/>
                        </a:rPr>
                        <a:t> أعرف ؟</a:t>
                      </a:r>
                      <a:endParaRPr lang="ar-SA" sz="140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cap="none" spc="0" dirty="0">
                          <a:ln/>
                          <a:effectLst/>
                        </a:rPr>
                        <a:t>ماذا أريد أن أتعلم؟</a:t>
                      </a:r>
                      <a:endParaRPr lang="ar-SA" sz="140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cap="none" spc="0" dirty="0">
                          <a:ln/>
                          <a:effectLst/>
                        </a:rPr>
                        <a:t>ماذا تعلمت ؟</a:t>
                      </a:r>
                      <a:endParaRPr lang="ar-SA" sz="140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14">
                <a:tc>
                  <a:txBody>
                    <a:bodyPr/>
                    <a:lstStyle/>
                    <a:p>
                      <a:pPr rtl="1"/>
                      <a:endParaRPr lang="ar-SA" sz="1050" cap="none" spc="0" dirty="0">
                        <a:ln/>
                        <a:effectLst/>
                      </a:endParaRPr>
                    </a:p>
                    <a:p>
                      <a:pPr rtl="1"/>
                      <a:endParaRPr lang="ar-SA" sz="1050" cap="none" spc="0" dirty="0">
                        <a:ln/>
                        <a:effectLst/>
                      </a:endParaRPr>
                    </a:p>
                    <a:p>
                      <a:pPr rtl="1"/>
                      <a:endParaRPr lang="ar-SA" sz="105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614">
                <a:tc>
                  <a:txBody>
                    <a:bodyPr/>
                    <a:lstStyle/>
                    <a:p>
                      <a:pPr rtl="1"/>
                      <a:endParaRPr lang="ar-SA" sz="1050" cap="none" spc="0" dirty="0">
                        <a:ln/>
                        <a:effectLst/>
                      </a:endParaRPr>
                    </a:p>
                    <a:p>
                      <a:pPr rtl="1"/>
                      <a:endParaRPr lang="ar-SA" sz="1050" cap="none" spc="0" dirty="0">
                        <a:ln/>
                        <a:effectLst/>
                      </a:endParaRPr>
                    </a:p>
                    <a:p>
                      <a:pPr rtl="1"/>
                      <a:endParaRPr lang="ar-SA" sz="105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614">
                <a:tc>
                  <a:txBody>
                    <a:bodyPr/>
                    <a:lstStyle/>
                    <a:p>
                      <a:pPr rtl="1"/>
                      <a:endParaRPr lang="ar-SA" sz="1050" cap="none" spc="0" dirty="0">
                        <a:ln/>
                        <a:effectLst/>
                      </a:endParaRPr>
                    </a:p>
                    <a:p>
                      <a:pPr rtl="1"/>
                      <a:endParaRPr lang="ar-SA" sz="1050" cap="none" spc="0" dirty="0">
                        <a:ln/>
                        <a:effectLst/>
                      </a:endParaRPr>
                    </a:p>
                    <a:p>
                      <a:pPr rtl="1"/>
                      <a:endParaRPr lang="ar-SA" sz="105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 b="1" cap="none" spc="0" dirty="0">
                        <a:ln/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4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Google Shape;2187;p43">
            <a:extLst>
              <a:ext uri="{FF2B5EF4-FFF2-40B4-BE49-F238E27FC236}">
                <a16:creationId xmlns:a16="http://schemas.microsoft.com/office/drawing/2014/main" id="{D8709724-860F-4E89-BF93-97F20DCCB090}"/>
              </a:ext>
            </a:extLst>
          </p:cNvPr>
          <p:cNvSpPr txBox="1">
            <a:spLocks/>
          </p:cNvSpPr>
          <p:nvPr/>
        </p:nvSpPr>
        <p:spPr>
          <a:xfrm>
            <a:off x="2741960" y="1363075"/>
            <a:ext cx="6854022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Love Ya Like A Sister"/>
              <a:buNone/>
              <a:defRPr sz="30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800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خلال الصورة التي أمامك استنتجي المفاهيم الرئيسية للدرس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DB9C4BB-BC7E-4EB3-B4E6-D7D6C5193AF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3965" t="73437" r="54571" b="5977"/>
          <a:stretch/>
        </p:blipFill>
        <p:spPr>
          <a:xfrm>
            <a:off x="2910906" y="2469923"/>
            <a:ext cx="1908641" cy="192681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EA13149-BFC5-48A9-9443-C30BADB399F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5143" t="40444" r="19728" b="35882"/>
          <a:stretch/>
        </p:blipFill>
        <p:spPr>
          <a:xfrm>
            <a:off x="7269844" y="2746277"/>
            <a:ext cx="1844484" cy="16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FAE0F3D-7D1C-47B7-9B27-C64E607C34C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698" t="45332" r="35196" b="37892"/>
          <a:stretch/>
        </p:blipFill>
        <p:spPr>
          <a:xfrm>
            <a:off x="2883009" y="1988973"/>
            <a:ext cx="6865833" cy="18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6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DC8BD491-78C2-441D-9CFF-C572479106F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30" y="645949"/>
            <a:ext cx="4194905" cy="41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DC1CC60-9E96-40FC-AB83-B71FD1BD92C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6074" t="45712" r="19728" b="22624"/>
          <a:stretch/>
        </p:blipFill>
        <p:spPr>
          <a:xfrm>
            <a:off x="2702110" y="2119267"/>
            <a:ext cx="6607723" cy="21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2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7E5D13B0-ED3E-4D83-B995-9EAFD671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239" y="2452517"/>
            <a:ext cx="4913316" cy="6137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3200" b="1" dirty="0">
                <a:solidFill>
                  <a:srgbClr val="00CCFF"/>
                </a:solidFill>
                <a:cs typeface="PT Bold Heading" pitchFamily="2" charset="-78"/>
              </a:rPr>
              <a:t>فراشتي الصغيرة : حللي كلمة الساعة</a:t>
            </a:r>
          </a:p>
          <a:p>
            <a:pPr algn="ctr"/>
            <a:endParaRPr lang="en-US" sz="2000" b="1" dirty="0">
              <a:solidFill>
                <a:srgbClr val="00CCFF"/>
              </a:solidFill>
            </a:endParaRPr>
          </a:p>
        </p:txBody>
      </p:sp>
      <p:sp>
        <p:nvSpPr>
          <p:cNvPr id="55" name="Google Shape;2187;p43">
            <a:extLst>
              <a:ext uri="{FF2B5EF4-FFF2-40B4-BE49-F238E27FC236}">
                <a16:creationId xmlns:a16="http://schemas.microsoft.com/office/drawing/2014/main" id="{E6631F9C-A39B-482C-9E27-DC4ADE827255}"/>
              </a:ext>
            </a:extLst>
          </p:cNvPr>
          <p:cNvSpPr txBox="1">
            <a:spLocks/>
          </p:cNvSpPr>
          <p:nvPr/>
        </p:nvSpPr>
        <p:spPr>
          <a:xfrm>
            <a:off x="8041140" y="1141034"/>
            <a:ext cx="2661527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Love Ya Like A Sister"/>
              <a:buNone/>
              <a:defRPr sz="30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6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الربط بالمواد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ربط بمادة لغتي</a:t>
            </a:r>
          </a:p>
        </p:txBody>
      </p:sp>
      <p:sp>
        <p:nvSpPr>
          <p:cNvPr id="32" name="عنوان 1">
            <a:extLst>
              <a:ext uri="{FF2B5EF4-FFF2-40B4-BE49-F238E27FC236}">
                <a16:creationId xmlns:a16="http://schemas.microsoft.com/office/drawing/2014/main" id="{76819479-F624-46A6-A92F-D2C5D7A3B0E3}"/>
              </a:ext>
            </a:extLst>
          </p:cNvPr>
          <p:cNvSpPr txBox="1">
            <a:spLocks/>
          </p:cNvSpPr>
          <p:nvPr/>
        </p:nvSpPr>
        <p:spPr>
          <a:xfrm>
            <a:off x="8424724" y="3139184"/>
            <a:ext cx="915145" cy="717894"/>
          </a:xfrm>
          <a:prstGeom prst="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ar-SA" sz="32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cs typeface="PT Bold Heading" pitchFamily="2" charset="-78"/>
              </a:rPr>
              <a:t>ا</a:t>
            </a:r>
          </a:p>
        </p:txBody>
      </p:sp>
      <p:sp>
        <p:nvSpPr>
          <p:cNvPr id="34" name="عنوان 1">
            <a:extLst>
              <a:ext uri="{FF2B5EF4-FFF2-40B4-BE49-F238E27FC236}">
                <a16:creationId xmlns:a16="http://schemas.microsoft.com/office/drawing/2014/main" id="{130309AA-D8C8-4137-BC8D-99C1AA0539FE}"/>
              </a:ext>
            </a:extLst>
          </p:cNvPr>
          <p:cNvSpPr txBox="1">
            <a:spLocks/>
          </p:cNvSpPr>
          <p:nvPr/>
        </p:nvSpPr>
        <p:spPr>
          <a:xfrm>
            <a:off x="7308891" y="3130805"/>
            <a:ext cx="915145" cy="717894"/>
          </a:xfrm>
          <a:prstGeom prst="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ar-SA" sz="32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cs typeface="PT Bold Heading" pitchFamily="2" charset="-78"/>
              </a:rPr>
              <a:t>ل</a:t>
            </a:r>
          </a:p>
        </p:txBody>
      </p:sp>
      <p:sp>
        <p:nvSpPr>
          <p:cNvPr id="36" name="عنوان 1">
            <a:extLst>
              <a:ext uri="{FF2B5EF4-FFF2-40B4-BE49-F238E27FC236}">
                <a16:creationId xmlns:a16="http://schemas.microsoft.com/office/drawing/2014/main" id="{3B06F834-D034-4D6A-BA99-9A396E860AFC}"/>
              </a:ext>
            </a:extLst>
          </p:cNvPr>
          <p:cNvSpPr txBox="1">
            <a:spLocks/>
          </p:cNvSpPr>
          <p:nvPr/>
        </p:nvSpPr>
        <p:spPr>
          <a:xfrm>
            <a:off x="6193058" y="3147110"/>
            <a:ext cx="915145" cy="717894"/>
          </a:xfrm>
          <a:prstGeom prst="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ar-SA" sz="32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cs typeface="PT Bold Heading" pitchFamily="2" charset="-78"/>
              </a:rPr>
              <a:t>ـسـ</a:t>
            </a:r>
          </a:p>
        </p:txBody>
      </p:sp>
      <p:sp>
        <p:nvSpPr>
          <p:cNvPr id="39" name="عنوان 1">
            <a:extLst>
              <a:ext uri="{FF2B5EF4-FFF2-40B4-BE49-F238E27FC236}">
                <a16:creationId xmlns:a16="http://schemas.microsoft.com/office/drawing/2014/main" id="{B85B4D83-7339-47E4-9058-E9E7DECF0406}"/>
              </a:ext>
            </a:extLst>
          </p:cNvPr>
          <p:cNvSpPr txBox="1">
            <a:spLocks/>
          </p:cNvSpPr>
          <p:nvPr/>
        </p:nvSpPr>
        <p:spPr>
          <a:xfrm>
            <a:off x="5002284" y="3147110"/>
            <a:ext cx="915145" cy="717894"/>
          </a:xfrm>
          <a:prstGeom prst="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ar-SA" sz="32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cs typeface="PT Bold Heading" pitchFamily="2" charset="-78"/>
              </a:rPr>
              <a:t>ـا</a:t>
            </a:r>
          </a:p>
        </p:txBody>
      </p:sp>
      <p:sp>
        <p:nvSpPr>
          <p:cNvPr id="40" name="عنوان 1">
            <a:extLst>
              <a:ext uri="{FF2B5EF4-FFF2-40B4-BE49-F238E27FC236}">
                <a16:creationId xmlns:a16="http://schemas.microsoft.com/office/drawing/2014/main" id="{FF44CFE8-11F4-45C9-B32D-2BEFE21AC947}"/>
              </a:ext>
            </a:extLst>
          </p:cNvPr>
          <p:cNvSpPr txBox="1">
            <a:spLocks/>
          </p:cNvSpPr>
          <p:nvPr/>
        </p:nvSpPr>
        <p:spPr>
          <a:xfrm>
            <a:off x="3872652" y="3104900"/>
            <a:ext cx="915145" cy="717894"/>
          </a:xfrm>
          <a:prstGeom prst="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ar-SA" sz="32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PT Bold Heading" pitchFamily="2" charset="-78"/>
              </a:rPr>
              <a:t>عـ</a:t>
            </a:r>
            <a:endParaRPr lang="ar-SA" sz="32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cs typeface="PT Bold Heading" pitchFamily="2" charset="-78"/>
            </a:endParaRPr>
          </a:p>
        </p:txBody>
      </p:sp>
      <p:sp>
        <p:nvSpPr>
          <p:cNvPr id="41" name="عنوان 1">
            <a:extLst>
              <a:ext uri="{FF2B5EF4-FFF2-40B4-BE49-F238E27FC236}">
                <a16:creationId xmlns:a16="http://schemas.microsoft.com/office/drawing/2014/main" id="{D8B1E27B-1928-4B2F-BF6B-AE552349CFA9}"/>
              </a:ext>
            </a:extLst>
          </p:cNvPr>
          <p:cNvSpPr txBox="1">
            <a:spLocks/>
          </p:cNvSpPr>
          <p:nvPr/>
        </p:nvSpPr>
        <p:spPr>
          <a:xfrm>
            <a:off x="2771687" y="3090398"/>
            <a:ext cx="915145" cy="717894"/>
          </a:xfrm>
          <a:prstGeom prst="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ar-SA" sz="32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PT Bold Heading" pitchFamily="2" charset="-78"/>
              </a:rPr>
              <a:t>ـة</a:t>
            </a:r>
            <a:endParaRPr lang="ar-SA" sz="32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47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2" grpId="0" animBg="1"/>
      <p:bldP spid="34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D43A300-9AD0-4BCD-A556-B8A06E09A1E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5292" t="32656" r="20012" b="25659"/>
          <a:stretch/>
        </p:blipFill>
        <p:spPr>
          <a:xfrm>
            <a:off x="2539173" y="1419507"/>
            <a:ext cx="6668516" cy="2857358"/>
          </a:xfrm>
          <a:prstGeom prst="rect">
            <a:avLst/>
          </a:prstGeom>
        </p:spPr>
      </p:pic>
      <p:sp>
        <p:nvSpPr>
          <p:cNvPr id="36" name="عنوان 1">
            <a:extLst>
              <a:ext uri="{FF2B5EF4-FFF2-40B4-BE49-F238E27FC236}">
                <a16:creationId xmlns:a16="http://schemas.microsoft.com/office/drawing/2014/main" id="{5E8C904E-52F7-4E30-AA93-BF40773FDB18}"/>
              </a:ext>
            </a:extLst>
          </p:cNvPr>
          <p:cNvSpPr txBox="1">
            <a:spLocks/>
          </p:cNvSpPr>
          <p:nvPr/>
        </p:nvSpPr>
        <p:spPr>
          <a:xfrm>
            <a:off x="3074479" y="3088270"/>
            <a:ext cx="5362738" cy="1274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itchFamily="2" charset="-78"/>
              </a:rPr>
              <a:t>حتى نعلم بها الوقت ونستفيد منه قدر الإمكان</a:t>
            </a:r>
            <a:endParaRPr lang="ar-SA" sz="3600" dirty="0">
              <a:ln>
                <a:solidFill>
                  <a:srgbClr val="FFFF00"/>
                </a:solidFill>
              </a:ln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87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-287382"/>
            <a:ext cx="8503753" cy="5611580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686ADDF-2169-4A1D-81CB-3229C8B62A7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799" t="27882" r="19729" b="17578"/>
          <a:stretch/>
        </p:blipFill>
        <p:spPr>
          <a:xfrm>
            <a:off x="2437579" y="369945"/>
            <a:ext cx="7314509" cy="3943121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AA025FD-E54A-43DC-9A34-B218BFB3D2C8}"/>
              </a:ext>
            </a:extLst>
          </p:cNvPr>
          <p:cNvSpPr/>
          <p:nvPr/>
        </p:nvSpPr>
        <p:spPr>
          <a:xfrm>
            <a:off x="4872446" y="2954710"/>
            <a:ext cx="2364377" cy="531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استخدامات الساعة</a:t>
            </a: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ADC7DD44-75A7-49DF-B4D9-94EEAB7A8020}"/>
              </a:ext>
            </a:extLst>
          </p:cNvPr>
          <p:cNvCxnSpPr/>
          <p:nvPr/>
        </p:nvCxnSpPr>
        <p:spPr>
          <a:xfrm flipV="1">
            <a:off x="7276011" y="2929082"/>
            <a:ext cx="418012" cy="20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4F8E89C-B4B6-424E-922D-03036839DC8F}"/>
              </a:ext>
            </a:extLst>
          </p:cNvPr>
          <p:cNvSpPr/>
          <p:nvPr/>
        </p:nvSpPr>
        <p:spPr>
          <a:xfrm>
            <a:off x="7699177" y="2468880"/>
            <a:ext cx="1523999" cy="56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معرفة الوقت</a:t>
            </a:r>
          </a:p>
        </p:txBody>
      </p: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866B2DB3-72CB-4AED-890C-009DE9E1D5B8}"/>
              </a:ext>
            </a:extLst>
          </p:cNvPr>
          <p:cNvCxnSpPr>
            <a:cxnSpLocks/>
          </p:cNvCxnSpPr>
          <p:nvPr/>
        </p:nvCxnSpPr>
        <p:spPr>
          <a:xfrm>
            <a:off x="7270857" y="3265250"/>
            <a:ext cx="417191" cy="19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2CA18228-034D-4C80-BF10-5371EFFD1C06}"/>
              </a:ext>
            </a:extLst>
          </p:cNvPr>
          <p:cNvSpPr/>
          <p:nvPr/>
        </p:nvSpPr>
        <p:spPr>
          <a:xfrm>
            <a:off x="7746823" y="3091038"/>
            <a:ext cx="1924867" cy="56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تحديد اليوم والتاريخ والسنة</a:t>
            </a:r>
          </a:p>
        </p:txBody>
      </p: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DDEB7ABE-2BC5-4689-ADFA-208705398017}"/>
              </a:ext>
            </a:extLst>
          </p:cNvPr>
          <p:cNvCxnSpPr>
            <a:cxnSpLocks/>
          </p:cNvCxnSpPr>
          <p:nvPr/>
        </p:nvCxnSpPr>
        <p:spPr>
          <a:xfrm>
            <a:off x="7141787" y="3387653"/>
            <a:ext cx="211458" cy="21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B2DEC248-30E5-4747-8CEA-1043CAB41162}"/>
              </a:ext>
            </a:extLst>
          </p:cNvPr>
          <p:cNvSpPr/>
          <p:nvPr/>
        </p:nvSpPr>
        <p:spPr>
          <a:xfrm>
            <a:off x="7155556" y="3687111"/>
            <a:ext cx="1924867" cy="56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في السباقات</a:t>
            </a:r>
          </a:p>
        </p:txBody>
      </p: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4168CBAC-AAA0-40D2-AC83-85588C866183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872446" y="2716865"/>
            <a:ext cx="346255" cy="315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357B03EC-835B-4FF4-A274-B9D38D9DA655}"/>
              </a:ext>
            </a:extLst>
          </p:cNvPr>
          <p:cNvSpPr/>
          <p:nvPr/>
        </p:nvSpPr>
        <p:spPr>
          <a:xfrm>
            <a:off x="2894779" y="2413309"/>
            <a:ext cx="1924867" cy="56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بعضها به ألعاب الكترونية</a:t>
            </a:r>
          </a:p>
        </p:txBody>
      </p:sp>
      <p:cxnSp>
        <p:nvCxnSpPr>
          <p:cNvPr id="53" name="رابط كسهم مستقيم 52">
            <a:extLst>
              <a:ext uri="{FF2B5EF4-FFF2-40B4-BE49-F238E27FC236}">
                <a16:creationId xmlns:a16="http://schemas.microsoft.com/office/drawing/2014/main" id="{328AB336-F298-4096-B17C-39F06BC1580D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552986" y="3220669"/>
            <a:ext cx="319460" cy="153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0FA494B5-044F-4370-BA6D-CF544A4B749D}"/>
              </a:ext>
            </a:extLst>
          </p:cNvPr>
          <p:cNvSpPr/>
          <p:nvPr/>
        </p:nvSpPr>
        <p:spPr>
          <a:xfrm>
            <a:off x="2432425" y="3112418"/>
            <a:ext cx="2093331" cy="56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بعضها يظهر نبض صاحبها او درجة حرارته</a:t>
            </a:r>
          </a:p>
        </p:txBody>
      </p:sp>
      <p:cxnSp>
        <p:nvCxnSpPr>
          <p:cNvPr id="57" name="رابط كسهم مستقيم 56">
            <a:extLst>
              <a:ext uri="{FF2B5EF4-FFF2-40B4-BE49-F238E27FC236}">
                <a16:creationId xmlns:a16="http://schemas.microsoft.com/office/drawing/2014/main" id="{5EA3CE42-8DA1-4557-A4A5-DACBA5C79148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5114269" y="3408730"/>
            <a:ext cx="104432" cy="278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9ED46726-C097-412B-BEAC-94E4A3D9C65E}"/>
              </a:ext>
            </a:extLst>
          </p:cNvPr>
          <p:cNvSpPr/>
          <p:nvPr/>
        </p:nvSpPr>
        <p:spPr>
          <a:xfrm>
            <a:off x="4462700" y="3682853"/>
            <a:ext cx="1512001" cy="56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كمنبه</a:t>
            </a:r>
          </a:p>
        </p:txBody>
      </p:sp>
    </p:spTree>
    <p:extLst>
      <p:ext uri="{BB962C8B-B14F-4D97-AF65-F5344CB8AC3E}">
        <p14:creationId xmlns:p14="http://schemas.microsoft.com/office/powerpoint/2010/main" val="37120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 animBg="1"/>
      <p:bldP spid="47" grpId="0" animBg="1"/>
      <p:bldP spid="51" grpId="0" animBg="1"/>
      <p:bldP spid="55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7E5D13B0-ED3E-4D83-B995-9EAFD671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415" y="1262216"/>
            <a:ext cx="4913316" cy="6137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2400" b="1" dirty="0">
                <a:solidFill>
                  <a:srgbClr val="FF00FF"/>
                </a:solidFill>
                <a:cs typeface="PT Bold Heading" pitchFamily="2" charset="-78"/>
              </a:rPr>
              <a:t>قراءة الصورة</a:t>
            </a:r>
          </a:p>
          <a:p>
            <a:pPr algn="ctr"/>
            <a:endParaRPr lang="en-US" sz="2000" b="1" dirty="0">
              <a:solidFill>
                <a:srgbClr val="00CCFF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3D3704C-80AE-49A2-BC12-335F512DE15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8108" t="42708" r="19266" b="11575"/>
          <a:stretch/>
        </p:blipFill>
        <p:spPr>
          <a:xfrm>
            <a:off x="2406025" y="1650147"/>
            <a:ext cx="6416320" cy="31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2342145" y="795130"/>
            <a:ext cx="8147962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" y="2203526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" y="1117788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476254" y="1654759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709413" y="241359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1236178" y="241388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713138" y="241359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701893" y="294251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1222507" y="292908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720320" y="294197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709413" y="3506058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1223121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700081" y="350605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701892" y="40349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1245980" y="404417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7490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خطط انسيابي: رابط 52">
            <a:extLst>
              <a:ext uri="{FF2B5EF4-FFF2-40B4-BE49-F238E27FC236}">
                <a16:creationId xmlns:a16="http://schemas.microsoft.com/office/drawing/2014/main" id="{3CECCA57-34B2-43DC-8A86-8FBF9B0829FC}"/>
              </a:ext>
            </a:extLst>
          </p:cNvPr>
          <p:cNvSpPr>
            <a:spLocks/>
          </p:cNvSpPr>
          <p:nvPr/>
        </p:nvSpPr>
        <p:spPr>
          <a:xfrm>
            <a:off x="4106478" y="1448665"/>
            <a:ext cx="4208047" cy="3159383"/>
          </a:xfrm>
          <a:prstGeom prst="flowChartConnector">
            <a:avLst/>
          </a:prstGeom>
          <a:solidFill>
            <a:schemeClr val="bg1">
              <a:alpha val="89000"/>
            </a:schemeClr>
          </a:solidFill>
        </p:spPr>
        <p:txBody>
          <a:bodyPr wrap="square">
            <a:spAutoFit/>
          </a:bodyPr>
          <a:lstStyle/>
          <a:p>
            <a:pPr algn="ctr">
              <a:defRPr>
                <a:uFillTx/>
              </a:defRPr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uFillTx/>
                <a:cs typeface="DecoType Naskh Special" panose="02010000000000000000" pitchFamily="2" charset="-78"/>
              </a:rPr>
              <a:t>بسم الله والحمد الله والصلاة والسلام </a:t>
            </a:r>
          </a:p>
          <a:p>
            <a:pPr algn="ctr">
              <a:defRPr>
                <a:uFillTx/>
              </a:defRPr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uFillTx/>
                <a:cs typeface="DecoType Naskh Special" panose="02010000000000000000" pitchFamily="2" charset="-78"/>
              </a:rPr>
              <a:t>على نبينا محمد صلى الله عليه وسلم</a:t>
            </a:r>
          </a:p>
          <a:p>
            <a:pPr algn="ctr">
              <a:defRPr>
                <a:uFillTx/>
              </a:defRPr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uFillTx/>
                <a:cs typeface="DecoType Naskh Special" panose="02010000000000000000" pitchFamily="2" charset="-78"/>
              </a:rPr>
              <a:t> اللهم افتح على قلوبنا </a:t>
            </a:r>
          </a:p>
          <a:p>
            <a:pPr algn="ctr">
              <a:defRPr>
                <a:uFillTx/>
              </a:defRPr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uFillTx/>
                <a:cs typeface="DecoType Naskh Special" panose="02010000000000000000" pitchFamily="2" charset="-78"/>
              </a:rPr>
              <a:t>اللهم يا معلم إبراهيم علمنا </a:t>
            </a:r>
          </a:p>
          <a:p>
            <a:pPr algn="ctr">
              <a:defRPr>
                <a:uFillTx/>
              </a:defRPr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uFillTx/>
                <a:cs typeface="DecoType Naskh Special" panose="02010000000000000000" pitchFamily="2" charset="-78"/>
              </a:rPr>
              <a:t>ويا مفهم سليمان فهمنا وعلمنا ما جهلنا </a:t>
            </a:r>
          </a:p>
          <a:p>
            <a:pPr algn="ctr">
              <a:defRPr>
                <a:uFillTx/>
              </a:defRPr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uFillTx/>
                <a:cs typeface="DecoType Naskh Special" panose="02010000000000000000" pitchFamily="2" charset="-78"/>
              </a:rPr>
              <a:t>وانفعنا بما علمتنا وزدنا علما</a:t>
            </a:r>
          </a:p>
          <a:p>
            <a:pPr algn="ctr">
              <a:defRPr>
                <a:uFillTx/>
              </a:defRPr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uFillTx/>
                <a:cs typeface="DecoType Naskh Special" panose="02010000000000000000" pitchFamily="2" charset="-78"/>
              </a:rPr>
              <a:t> اللهم افتح لنا فتحًا مبينًا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uFillTx/>
                <a:cs typeface="DecoType Naskh Special" panose="02010000000000000000" pitchFamily="2" charset="-78"/>
              </a:rPr>
              <a:t>.</a:t>
            </a:r>
            <a:endParaRPr lang="ar-SA" sz="6000" dirty="0">
              <a:solidFill>
                <a:schemeClr val="accent1">
                  <a:lumMod val="75000"/>
                </a:schemeClr>
              </a:solidFill>
              <a:uFillTx/>
              <a:cs typeface="DecoType Naskh Special" panose="02010000000000000000" pitchFamily="2" charset="-78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7021F4A2-A3BF-42E8-AA0D-77E47484DA85}"/>
              </a:ext>
            </a:extLst>
          </p:cNvPr>
          <p:cNvSpPr>
            <a:spLocks/>
          </p:cNvSpPr>
          <p:nvPr/>
        </p:nvSpPr>
        <p:spPr>
          <a:xfrm>
            <a:off x="2998385" y="723195"/>
            <a:ext cx="2146852" cy="1790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u="sng" dirty="0">
                <a:solidFill>
                  <a:schemeClr val="tx1"/>
                </a:solidFill>
                <a:uFillTx/>
                <a:cs typeface="DecoType Naskh Special" panose="02010000000000000000" pitchFamily="2" charset="-78"/>
              </a:rPr>
              <a:t>دعــاء :</a:t>
            </a:r>
          </a:p>
        </p:txBody>
      </p:sp>
    </p:spTree>
    <p:extLst>
      <p:ext uri="{BB962C8B-B14F-4D97-AF65-F5344CB8AC3E}">
        <p14:creationId xmlns:p14="http://schemas.microsoft.com/office/powerpoint/2010/main" val="124653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BF6BD3A-AE64-443E-A5D5-C74A3496AA5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6074" t="58938" r="19689" b="15499"/>
          <a:stretch/>
        </p:blipFill>
        <p:spPr>
          <a:xfrm>
            <a:off x="2716138" y="1533803"/>
            <a:ext cx="7279188" cy="1752255"/>
          </a:xfrm>
          <a:prstGeom prst="rect">
            <a:avLst/>
          </a:prstGeom>
        </p:spPr>
      </p:pic>
      <p:sp>
        <p:nvSpPr>
          <p:cNvPr id="36" name="عنوان 1">
            <a:extLst>
              <a:ext uri="{FF2B5EF4-FFF2-40B4-BE49-F238E27FC236}">
                <a16:creationId xmlns:a16="http://schemas.microsoft.com/office/drawing/2014/main" id="{93D415AA-EA3B-4EBD-9F4C-8CC0F0D5EBE3}"/>
              </a:ext>
            </a:extLst>
          </p:cNvPr>
          <p:cNvSpPr txBox="1">
            <a:spLocks/>
          </p:cNvSpPr>
          <p:nvPr/>
        </p:nvSpPr>
        <p:spPr>
          <a:xfrm>
            <a:off x="3074479" y="3088270"/>
            <a:ext cx="6712222" cy="13354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itchFamily="2" charset="-78"/>
              </a:rPr>
              <a:t>توجد في اليوم 24 ساعة، وفي الساعة 60 دقيقة، وفي الدقيقة 60 ثانية</a:t>
            </a:r>
            <a:endParaRPr lang="ar-SA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04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-300446"/>
            <a:ext cx="8503753" cy="5624643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763848C-94F6-4062-8C11-08E7CA1F691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149" t="26275" r="19730" b="11409"/>
          <a:stretch/>
        </p:blipFill>
        <p:spPr>
          <a:xfrm>
            <a:off x="2500366" y="306978"/>
            <a:ext cx="6436069" cy="4017836"/>
          </a:xfrm>
          <a:prstGeom prst="rect">
            <a:avLst/>
          </a:prstGeom>
        </p:spPr>
      </p:pic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52A817CE-EC94-4D5E-8DA1-E8CEF4FABCE7}"/>
              </a:ext>
            </a:extLst>
          </p:cNvPr>
          <p:cNvCxnSpPr/>
          <p:nvPr/>
        </p:nvCxnSpPr>
        <p:spPr>
          <a:xfrm flipV="1">
            <a:off x="7644301" y="2708720"/>
            <a:ext cx="0" cy="272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0714AD81-4BE5-4078-AA9A-076692B068EA}"/>
              </a:ext>
            </a:extLst>
          </p:cNvPr>
          <p:cNvCxnSpPr/>
          <p:nvPr/>
        </p:nvCxnSpPr>
        <p:spPr>
          <a:xfrm flipV="1">
            <a:off x="7644301" y="2794444"/>
            <a:ext cx="389356" cy="22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73695D3C-0657-41A7-BE6A-1AA4A9FDBC60}"/>
              </a:ext>
            </a:extLst>
          </p:cNvPr>
          <p:cNvCxnSpPr>
            <a:cxnSpLocks/>
          </p:cNvCxnSpPr>
          <p:nvPr/>
        </p:nvCxnSpPr>
        <p:spPr>
          <a:xfrm flipH="1">
            <a:off x="5368835" y="3014806"/>
            <a:ext cx="349565" cy="2504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4F333AB3-26C5-414C-AA2A-F70411153340}"/>
              </a:ext>
            </a:extLst>
          </p:cNvPr>
          <p:cNvCxnSpPr>
            <a:cxnSpLocks/>
          </p:cNvCxnSpPr>
          <p:nvPr/>
        </p:nvCxnSpPr>
        <p:spPr>
          <a:xfrm flipV="1">
            <a:off x="5718400" y="2708720"/>
            <a:ext cx="217991" cy="30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2BD92D7C-EB21-4DF2-B1D0-2D56EA842AA5}"/>
              </a:ext>
            </a:extLst>
          </p:cNvPr>
          <p:cNvCxnSpPr>
            <a:cxnSpLocks/>
          </p:cNvCxnSpPr>
          <p:nvPr/>
        </p:nvCxnSpPr>
        <p:spPr>
          <a:xfrm flipH="1">
            <a:off x="3356607" y="3024966"/>
            <a:ext cx="3859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E0017D88-15A2-40FC-BFFF-30BE6DE23AE1}"/>
              </a:ext>
            </a:extLst>
          </p:cNvPr>
          <p:cNvCxnSpPr>
            <a:cxnSpLocks/>
          </p:cNvCxnSpPr>
          <p:nvPr/>
        </p:nvCxnSpPr>
        <p:spPr>
          <a:xfrm>
            <a:off x="3753768" y="3058302"/>
            <a:ext cx="451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7C76E738-9A67-4C1C-A6D4-E042DD01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530" y="2068235"/>
            <a:ext cx="4913316" cy="6137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6000" b="1" dirty="0">
                <a:solidFill>
                  <a:srgbClr val="FF0000"/>
                </a:solidFill>
                <a:cs typeface="PT Bold Heading" pitchFamily="2" charset="-78"/>
              </a:rPr>
              <a:t>لغز اليوم</a:t>
            </a:r>
          </a:p>
          <a:p>
            <a:pPr algn="ctr"/>
            <a:endParaRPr lang="en-US" sz="2000" b="1" dirty="0">
              <a:solidFill>
                <a:srgbClr val="00CCFF"/>
              </a:solidFill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4CF25F8D-07AB-49AA-A50C-636CFF9AC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572" y="3181172"/>
            <a:ext cx="4913316" cy="6137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cs typeface="PT Bold Heading" pitchFamily="2" charset="-78"/>
              </a:rPr>
              <a:t>من ستجيب أولًا؟</a:t>
            </a:r>
          </a:p>
          <a:p>
            <a:pPr algn="ctr"/>
            <a:endParaRPr lang="en-US" sz="2000" b="1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A5FC7D01-540D-4B1E-A3F2-DED6E111D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661" y="2569792"/>
            <a:ext cx="4913316" cy="6137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PT Bold Heading" pitchFamily="2" charset="-78"/>
              </a:rPr>
              <a:t>ما هو الشيء الذي يمشي ويقف وليس له أرجل؟</a:t>
            </a:r>
          </a:p>
          <a:p>
            <a:pPr algn="ctr"/>
            <a:endParaRPr lang="en-US" sz="2000" b="1" dirty="0">
              <a:solidFill>
                <a:srgbClr val="00CCFF"/>
              </a:solidFill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425B02A-6267-44CA-AF94-6AAE1F4B5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39" y="3202436"/>
            <a:ext cx="1748419" cy="130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B79A3040-8636-44B6-9D28-C2004FD3174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12" y="567930"/>
            <a:ext cx="4194905" cy="41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C59F83C3-0E44-4680-A1A8-96F5F33D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314" y="2104480"/>
            <a:ext cx="70058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ar-SA" sz="4800" dirty="0">
                <a:solidFill>
                  <a:schemeClr val="tx1"/>
                </a:solidFill>
                <a:latin typeface="Arial" pitchFamily="34" charset="0"/>
                <a:cs typeface="W1 SHUROOQ 16 011" pitchFamily="2" charset="-78"/>
              </a:rPr>
              <a:t>هيا نتعلم سويًا بعض الإرشادات المتعلقة في الدرس</a:t>
            </a:r>
            <a:endParaRPr lang="ar-SA" sz="4800" dirty="0">
              <a:solidFill>
                <a:schemeClr val="tx1"/>
              </a:solidFill>
              <a:uFillTx/>
              <a:latin typeface="Arial" pitchFamily="34" charset="0"/>
              <a:cs typeface="W1 SHUROOQ 16 01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53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-209006"/>
            <a:ext cx="8503753" cy="5533203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DC9D511-51FD-412A-BDFA-1D4482BA7A2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5292" t="19278" r="18017" b="15498"/>
          <a:stretch/>
        </p:blipFill>
        <p:spPr>
          <a:xfrm>
            <a:off x="2521070" y="322179"/>
            <a:ext cx="6119102" cy="41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93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73228" y="-25135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862762" y="729306"/>
            <a:ext cx="8627345" cy="4594892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08" y="52026"/>
            <a:ext cx="1913507" cy="9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462964A4-360C-46D2-AA84-D424766115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58" y="1076820"/>
            <a:ext cx="2374453" cy="3232162"/>
          </a:xfrm>
          <a:prstGeom prst="rect">
            <a:avLst/>
          </a:prstGeom>
        </p:spPr>
      </p:pic>
      <p:sp>
        <p:nvSpPr>
          <p:cNvPr id="34" name="Flowchart: Terminator 4">
            <a:extLst>
              <a:ext uri="{FF2B5EF4-FFF2-40B4-BE49-F238E27FC236}">
                <a16:creationId xmlns:a16="http://schemas.microsoft.com/office/drawing/2014/main" id="{C037428D-A21B-4F1D-A03A-F3C8F1493E0D}"/>
              </a:ext>
            </a:extLst>
          </p:cNvPr>
          <p:cNvSpPr/>
          <p:nvPr/>
        </p:nvSpPr>
        <p:spPr>
          <a:xfrm>
            <a:off x="2591796" y="2427581"/>
            <a:ext cx="5028417" cy="1655761"/>
          </a:xfrm>
          <a:prstGeom prst="flowChartTerminator">
            <a:avLst/>
          </a:prstGeom>
          <a:solidFill>
            <a:srgbClr val="FF006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استمتعي بحلك للواجب تمارين هيا نمرح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Cube 2">
            <a:extLst>
              <a:ext uri="{FF2B5EF4-FFF2-40B4-BE49-F238E27FC236}">
                <a16:creationId xmlns:a16="http://schemas.microsoft.com/office/drawing/2014/main" id="{993BBC3E-D987-4682-8E89-DD6B0893C4E5}"/>
              </a:ext>
            </a:extLst>
          </p:cNvPr>
          <p:cNvSpPr/>
          <p:nvPr/>
        </p:nvSpPr>
        <p:spPr>
          <a:xfrm>
            <a:off x="2306744" y="1207947"/>
            <a:ext cx="1511252" cy="1046706"/>
          </a:xfrm>
          <a:prstGeom prst="cub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الواجب المنزلي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862762" y="729306"/>
            <a:ext cx="8627345" cy="4594892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08" y="52026"/>
            <a:ext cx="1913507" cy="9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Cube 2">
            <a:extLst>
              <a:ext uri="{FF2B5EF4-FFF2-40B4-BE49-F238E27FC236}">
                <a16:creationId xmlns:a16="http://schemas.microsoft.com/office/drawing/2014/main" id="{12EB23D5-4131-47D1-9AC3-B5400DB45A1D}"/>
              </a:ext>
            </a:extLst>
          </p:cNvPr>
          <p:cNvSpPr/>
          <p:nvPr/>
        </p:nvSpPr>
        <p:spPr>
          <a:xfrm>
            <a:off x="2306744" y="1207947"/>
            <a:ext cx="1511252" cy="1046706"/>
          </a:xfrm>
          <a:prstGeom prst="cub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بطاقة خروج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4" name="Flowchart: Terminator 4">
            <a:extLst>
              <a:ext uri="{FF2B5EF4-FFF2-40B4-BE49-F238E27FC236}">
                <a16:creationId xmlns:a16="http://schemas.microsoft.com/office/drawing/2014/main" id="{47BCA737-6C78-4A2C-88C4-57E4C85816E8}"/>
              </a:ext>
            </a:extLst>
          </p:cNvPr>
          <p:cNvSpPr/>
          <p:nvPr/>
        </p:nvSpPr>
        <p:spPr>
          <a:xfrm>
            <a:off x="6372061" y="1358574"/>
            <a:ext cx="3225552" cy="815660"/>
          </a:xfrm>
          <a:prstGeom prst="flowChartTerminator">
            <a:avLst/>
          </a:prstGeom>
          <a:solidFill>
            <a:srgbClr val="FF006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1) اكثر </a:t>
            </a:r>
            <a:r>
              <a:rPr lang="ar-SA" sz="3200" b="1" dirty="0" err="1">
                <a:solidFill>
                  <a:schemeClr val="tx1"/>
                </a:solidFill>
              </a:rPr>
              <a:t>شي</a:t>
            </a:r>
            <a:r>
              <a:rPr lang="ar-SA" sz="3200" b="1" dirty="0">
                <a:solidFill>
                  <a:schemeClr val="tx1"/>
                </a:solidFill>
              </a:rPr>
              <a:t> اعجبك بالحصة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Flowchart: Terminator 5">
            <a:extLst>
              <a:ext uri="{FF2B5EF4-FFF2-40B4-BE49-F238E27FC236}">
                <a16:creationId xmlns:a16="http://schemas.microsoft.com/office/drawing/2014/main" id="{A3E4590E-CE35-4310-9C4A-62B66A1051A2}"/>
              </a:ext>
            </a:extLst>
          </p:cNvPr>
          <p:cNvSpPr/>
          <p:nvPr/>
        </p:nvSpPr>
        <p:spPr>
          <a:xfrm>
            <a:off x="4795590" y="2300890"/>
            <a:ext cx="3063780" cy="815660"/>
          </a:xfrm>
          <a:prstGeom prst="flowChartTerminator">
            <a:avLst/>
          </a:prstGeom>
          <a:solidFill>
            <a:srgbClr val="66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2) شعورك تجاه الدرس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9" name="Flowchart: Terminator 6">
            <a:extLst>
              <a:ext uri="{FF2B5EF4-FFF2-40B4-BE49-F238E27FC236}">
                <a16:creationId xmlns:a16="http://schemas.microsoft.com/office/drawing/2014/main" id="{DABF044D-332E-49CB-B699-67003E616210}"/>
              </a:ext>
            </a:extLst>
          </p:cNvPr>
          <p:cNvSpPr/>
          <p:nvPr/>
        </p:nvSpPr>
        <p:spPr>
          <a:xfrm>
            <a:off x="3240371" y="3200389"/>
            <a:ext cx="2946405" cy="851076"/>
          </a:xfrm>
          <a:prstGeom prst="flowChartTerminator">
            <a:avLst/>
          </a:prstGeom>
          <a:solidFill>
            <a:srgbClr val="CC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3) نقاط استفدت منها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0" name="Picture 8">
            <a:extLst>
              <a:ext uri="{FF2B5EF4-FFF2-40B4-BE49-F238E27FC236}">
                <a16:creationId xmlns:a16="http://schemas.microsoft.com/office/drawing/2014/main" id="{C66970AC-D42E-4059-95CE-EFF3B2147E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37" y="2136232"/>
            <a:ext cx="1596174" cy="21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862762" y="729306"/>
            <a:ext cx="8627345" cy="4594892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08" y="52026"/>
            <a:ext cx="1913507" cy="9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Cube 2">
            <a:extLst>
              <a:ext uri="{FF2B5EF4-FFF2-40B4-BE49-F238E27FC236}">
                <a16:creationId xmlns:a16="http://schemas.microsoft.com/office/drawing/2014/main" id="{12EB23D5-4131-47D1-9AC3-B5400DB45A1D}"/>
              </a:ext>
            </a:extLst>
          </p:cNvPr>
          <p:cNvSpPr/>
          <p:nvPr/>
        </p:nvSpPr>
        <p:spPr>
          <a:xfrm>
            <a:off x="2306744" y="1207947"/>
            <a:ext cx="1511252" cy="1046706"/>
          </a:xfrm>
          <a:prstGeom prst="cub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بطاقة خروج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4" name="Flowchart: Terminator 4">
            <a:extLst>
              <a:ext uri="{FF2B5EF4-FFF2-40B4-BE49-F238E27FC236}">
                <a16:creationId xmlns:a16="http://schemas.microsoft.com/office/drawing/2014/main" id="{47BCA737-6C78-4A2C-88C4-57E4C85816E8}"/>
              </a:ext>
            </a:extLst>
          </p:cNvPr>
          <p:cNvSpPr/>
          <p:nvPr/>
        </p:nvSpPr>
        <p:spPr>
          <a:xfrm>
            <a:off x="2721007" y="2442756"/>
            <a:ext cx="5028417" cy="1655761"/>
          </a:xfrm>
          <a:prstGeom prst="flowChartTerminator">
            <a:avLst/>
          </a:prstGeom>
          <a:solidFill>
            <a:srgbClr val="FF006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ماذا تعلمنا اليوم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0" name="Picture 8">
            <a:extLst>
              <a:ext uri="{FF2B5EF4-FFF2-40B4-BE49-F238E27FC236}">
                <a16:creationId xmlns:a16="http://schemas.microsoft.com/office/drawing/2014/main" id="{C66970AC-D42E-4059-95CE-EFF3B2147E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58" y="1076820"/>
            <a:ext cx="2374453" cy="32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2342145" y="795130"/>
            <a:ext cx="8147962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" y="2203526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" y="1117788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476254" y="1654759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709413" y="241359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1236178" y="241388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713138" y="241359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701893" y="294251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1222507" y="292908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720320" y="294197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709413" y="3506058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1223121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700081" y="350605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701892" y="40349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1245980" y="404417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7490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369974DF-B709-445B-A8E3-11760D4A3523}"/>
              </a:ext>
            </a:extLst>
          </p:cNvPr>
          <p:cNvSpPr/>
          <p:nvPr/>
        </p:nvSpPr>
        <p:spPr>
          <a:xfrm>
            <a:off x="3120104" y="1087964"/>
            <a:ext cx="6025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00B050"/>
                  </a:solidFill>
                  <a:prstDash val="solid"/>
                </a:ln>
              </a:rPr>
              <a:t>مساء الخير يا وطني 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DCB6731B-FC0C-4A98-B568-221F05E422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7611" y="1943137"/>
            <a:ext cx="2551276" cy="2644225"/>
          </a:xfrm>
          <a:prstGeom prst="rect">
            <a:avLst/>
          </a:prstGeom>
        </p:spPr>
      </p:pic>
      <p:pic>
        <p:nvPicPr>
          <p:cNvPr id="41" name="صورة 40" descr="صورة تحتوي على رجل, شخص, أخضر, تشبث  تم إنشاء الوصف تلقائياً">
            <a:extLst>
              <a:ext uri="{FF2B5EF4-FFF2-40B4-BE49-F238E27FC236}">
                <a16:creationId xmlns:a16="http://schemas.microsoft.com/office/drawing/2014/main" id="{52D96F9C-2467-43F7-A084-3DC81E8B60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2750" y="1978395"/>
            <a:ext cx="2485989" cy="27151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0226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807769" y="-215806"/>
            <a:ext cx="9380845" cy="5540003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6957143" y="4128973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</a:t>
            </a:r>
            <a:r>
              <a:rPr lang="ar-MA" sz="2800" dirty="0">
                <a:solidFill>
                  <a:schemeClr val="tx1"/>
                </a:solidFill>
              </a:rPr>
              <a:t>درس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02F6F1B-2680-4F21-B76F-4FD523A13F8A}"/>
              </a:ext>
            </a:extLst>
          </p:cNvPr>
          <p:cNvSpPr>
            <a:spLocks/>
          </p:cNvSpPr>
          <p:nvPr/>
        </p:nvSpPr>
        <p:spPr>
          <a:xfrm>
            <a:off x="1630017" y="1959631"/>
            <a:ext cx="7844647" cy="165576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>
                <a:uFillTx/>
              </a:defRPr>
            </a:pPr>
            <a:r>
              <a:rPr lang="ar-SA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dobe نسخ Medium" panose="01010101010101010101" pitchFamily="50" charset="-78"/>
                <a:cs typeface="Adobe نسخ Medium" panose="01010101010101010101" pitchFamily="50" charset="-78"/>
              </a:rPr>
              <a:t>اللهم لك الحمد  كما ينبغي لجلال وجهك وعظيم سلطانك ،،</a:t>
            </a:r>
          </a:p>
        </p:txBody>
      </p:sp>
    </p:spTree>
    <p:extLst>
      <p:ext uri="{BB962C8B-B14F-4D97-AF65-F5344CB8AC3E}">
        <p14:creationId xmlns:p14="http://schemas.microsoft.com/office/powerpoint/2010/main" val="13150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2342145" y="795130"/>
            <a:ext cx="8147962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" y="2203526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" y="1117788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476254" y="1654759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709413" y="241359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1236178" y="241388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713138" y="241359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701893" y="294251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1222507" y="292908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720320" y="2941979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709413" y="3506058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1223121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700081" y="350605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701892" y="40349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1245980" y="404417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7490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369974DF-B709-445B-A8E3-11760D4A3523}"/>
              </a:ext>
            </a:extLst>
          </p:cNvPr>
          <p:cNvSpPr/>
          <p:nvPr/>
        </p:nvSpPr>
        <p:spPr>
          <a:xfrm>
            <a:off x="3120104" y="1087964"/>
            <a:ext cx="6025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00B050"/>
                  </a:solidFill>
                  <a:prstDash val="solid"/>
                </a:ln>
              </a:rPr>
              <a:t>قوانين التعلم عن بعد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1A6CEC4E-7D78-4CD4-9970-121724967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44881" r="2758" b="21233"/>
          <a:stretch/>
        </p:blipFill>
        <p:spPr bwMode="auto">
          <a:xfrm>
            <a:off x="8034389" y="2011295"/>
            <a:ext cx="2036273" cy="203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76802EE2-AE6D-4B9A-9BB0-ED83498DC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13071" b="52410"/>
          <a:stretch/>
        </p:blipFill>
        <p:spPr bwMode="auto">
          <a:xfrm>
            <a:off x="5681223" y="2009341"/>
            <a:ext cx="2267363" cy="21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7EC7C7CA-AFE3-4ECB-8C9A-B8970496B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37353" b="27908"/>
          <a:stretch/>
        </p:blipFill>
        <p:spPr bwMode="auto">
          <a:xfrm>
            <a:off x="2759043" y="2077848"/>
            <a:ext cx="2828007" cy="21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49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432ED012-AB77-4357-B00C-0F7F7895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822" y="1030288"/>
            <a:ext cx="5661660" cy="6769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600" b="1" kern="1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PT Bold Heading" panose="02010400000000000000" pitchFamily="2" charset="-78"/>
              </a:rPr>
              <a:t>مراجعة الدرس السابق باستخدام </a:t>
            </a:r>
            <a:r>
              <a:rPr lang="ar-SA" sz="1600" b="1" kern="12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PT Bold Heading" panose="02010400000000000000" pitchFamily="2" charset="-78"/>
              </a:rPr>
              <a:t>البلونات</a:t>
            </a:r>
            <a:r>
              <a:rPr lang="ar-SA" sz="1600" b="1" kern="1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PT Bold Heading" panose="02010400000000000000" pitchFamily="2" charset="-78"/>
              </a:rPr>
              <a:t> الملونة</a:t>
            </a:r>
            <a:endParaRPr lang="en-US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D924FAE-6C3D-4751-9B3D-50D4B284C3DA}"/>
              </a:ext>
            </a:extLst>
          </p:cNvPr>
          <p:cNvSpPr txBox="1"/>
          <p:nvPr/>
        </p:nvSpPr>
        <p:spPr>
          <a:xfrm>
            <a:off x="7053943" y="1942356"/>
            <a:ext cx="18970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ماهو</a:t>
            </a:r>
            <a:r>
              <a:rPr lang="ar-SA" dirty="0"/>
              <a:t> موضوع درسنا السابق؟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69B1C8B4-E58D-4C68-BFA2-72630DE4A1C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 t="50329"/>
          <a:stretch/>
        </p:blipFill>
        <p:spPr>
          <a:xfrm>
            <a:off x="7211804" y="1411943"/>
            <a:ext cx="1872679" cy="347784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B222350-44F9-4721-85D8-1D8D0DDD6926}"/>
              </a:ext>
            </a:extLst>
          </p:cNvPr>
          <p:cNvSpPr txBox="1"/>
          <p:nvPr/>
        </p:nvSpPr>
        <p:spPr>
          <a:xfrm>
            <a:off x="5244613" y="2051958"/>
            <a:ext cx="12867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كيف أتصرف بملابسي التي لا أحتاجها؟</a:t>
            </a: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4D4E25A2-C2EF-4BE5-980D-83104CF9F1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7" t="47324"/>
          <a:stretch/>
        </p:blipFill>
        <p:spPr>
          <a:xfrm>
            <a:off x="5170297" y="1246162"/>
            <a:ext cx="1764443" cy="370200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D69231E-FC73-4CC8-8DEA-1F66501CB150}"/>
              </a:ext>
            </a:extLst>
          </p:cNvPr>
          <p:cNvSpPr txBox="1"/>
          <p:nvPr/>
        </p:nvSpPr>
        <p:spPr>
          <a:xfrm>
            <a:off x="2870106" y="1952485"/>
            <a:ext cx="13156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لماذا يجب عدم الارساف بشراء الملابس؟</a:t>
            </a: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9552206F-9E48-479E-A97D-E1F0BDB6875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7" b="50422"/>
          <a:stretch/>
        </p:blipFill>
        <p:spPr>
          <a:xfrm>
            <a:off x="2720136" y="1428839"/>
            <a:ext cx="1777906" cy="33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 علامة صح للمونتاج The voice of an answer is 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 علامة صح للمونتاج The voice of an answer is 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 علامة صح للمونتاج The voice of an answer is 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FA90402-E308-46E6-B2A4-EF57B09FE71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8814" t="70616" r="21571" b="8551"/>
          <a:stretch/>
        </p:blipFill>
        <p:spPr>
          <a:xfrm>
            <a:off x="6973407" y="1762623"/>
            <a:ext cx="2095601" cy="2553132"/>
          </a:xfrm>
          <a:prstGeom prst="rect">
            <a:avLst/>
          </a:prstGeom>
        </p:spPr>
      </p:pic>
      <p:sp>
        <p:nvSpPr>
          <p:cNvPr id="32" name="مستطيل 31">
            <a:extLst>
              <a:ext uri="{FF2B5EF4-FFF2-40B4-BE49-F238E27FC236}">
                <a16:creationId xmlns:a16="http://schemas.microsoft.com/office/drawing/2014/main" id="{FFE65EDD-6BE9-4EB3-BB1C-1BEAA638A120}"/>
              </a:ext>
            </a:extLst>
          </p:cNvPr>
          <p:cNvSpPr/>
          <p:nvPr/>
        </p:nvSpPr>
        <p:spPr>
          <a:xfrm>
            <a:off x="2259244" y="2001838"/>
            <a:ext cx="5244417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من خلال الصورة التي أمامك </a:t>
            </a:r>
            <a:r>
              <a:rPr lang="ar-SA" sz="3200" b="1" dirty="0" err="1">
                <a:ln w="190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ماهو</a:t>
            </a:r>
            <a:r>
              <a:rPr lang="ar-SA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عنوان الدرس</a:t>
            </a:r>
            <a:r>
              <a:rPr lang="ar-SA" sz="54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74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2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6DA1624-4FB6-48C6-BCFF-15D064B066A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4489" t="20776" r="29821" b="62101"/>
          <a:stretch/>
        </p:blipFill>
        <p:spPr>
          <a:xfrm>
            <a:off x="2971195" y="1892251"/>
            <a:ext cx="6534069" cy="17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Picture 2" descr="ÙØªÙØ¬Ø© Ø¨Ø­Ø« Ø§ÙØµÙØ± Ø¹Ù Ø´Ø¬Ø±Ø© ÙØ±ØªÙÙ">
            <a:extLst>
              <a:ext uri="{FF2B5EF4-FFF2-40B4-BE49-F238E27FC236}">
                <a16:creationId xmlns:a16="http://schemas.microsoft.com/office/drawing/2014/main" id="{BD180119-53F9-4002-900E-72A4DA109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889" y="1322454"/>
            <a:ext cx="3555823" cy="33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042FD63F-048E-453B-B2ED-C68B7A13771F}"/>
              </a:ext>
            </a:extLst>
          </p:cNvPr>
          <p:cNvSpPr/>
          <p:nvPr/>
        </p:nvSpPr>
        <p:spPr>
          <a:xfrm>
            <a:off x="5262390" y="1958892"/>
            <a:ext cx="5244417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على شجرة الذاكرة دوني كل</a:t>
            </a:r>
          </a:p>
          <a:p>
            <a:pPr algn="ctr"/>
            <a:r>
              <a:rPr lang="ar-SA" sz="2400" b="1" dirty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ما في ذاكرتك من معلومات</a:t>
            </a:r>
            <a:r>
              <a:rPr lang="ar-SA" sz="4400" b="1" dirty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4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1585FB-FB65-41F8-9CCB-8DC7387C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F6C174-50D7-4173-87D9-DB3D544E9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56E1B666-BCE4-4259-AF4B-F1EF5BC1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265228" cy="6858000"/>
          </a:xfrm>
          <a:prstGeom prst="rect">
            <a:avLst/>
          </a:prstGeom>
        </p:spPr>
      </p:pic>
      <p:pic>
        <p:nvPicPr>
          <p:cNvPr id="11" name="صورة 10" descr="صورة تحتوي على شاشة عرض, لقطة شاشة, كمبيوتر, جالس&#10;&#10;تم إنشاء الوصف تلقائياً">
            <a:extLst>
              <a:ext uri="{FF2B5EF4-FFF2-40B4-BE49-F238E27FC236}">
                <a16:creationId xmlns:a16="http://schemas.microsoft.com/office/drawing/2014/main" id="{2C46FF7F-8849-41A4-853B-7287D9A1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997" b="18764"/>
          <a:stretch/>
        </p:blipFill>
        <p:spPr>
          <a:xfrm>
            <a:off x="1986354" y="795130"/>
            <a:ext cx="8503753" cy="4529067"/>
          </a:xfrm>
          <a:prstGeom prst="rect">
            <a:avLst/>
          </a:prstGeom>
        </p:spPr>
      </p:pic>
      <p:pic>
        <p:nvPicPr>
          <p:cNvPr id="13" name="صورة 12" descr="صورة تحتوي على عنصر, ساعة حائط, أكبر&#10;&#10;تم إنشاء الوصف تلقائياً">
            <a:extLst>
              <a:ext uri="{FF2B5EF4-FFF2-40B4-BE49-F238E27FC236}">
                <a16:creationId xmlns:a16="http://schemas.microsoft.com/office/drawing/2014/main" id="{C01D7A19-C5E6-476C-BA47-0465D195E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" y="152261"/>
            <a:ext cx="1248063" cy="1240972"/>
          </a:xfrm>
          <a:prstGeom prst="rect">
            <a:avLst/>
          </a:prstGeom>
        </p:spPr>
      </p:pic>
      <p:pic>
        <p:nvPicPr>
          <p:cNvPr id="28" name="صورة 2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432DB6-C18A-44D1-A502-343D632F8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1" y="1102667"/>
            <a:ext cx="1193336" cy="3269696"/>
          </a:xfrm>
          <a:prstGeom prst="rect">
            <a:avLst/>
          </a:prstGeom>
        </p:spPr>
      </p:pic>
      <p:pic>
        <p:nvPicPr>
          <p:cNvPr id="6" name="Google Shape;122;p15">
            <a:extLst>
              <a:ext uri="{FF2B5EF4-FFF2-40B4-BE49-F238E27FC236}">
                <a16:creationId xmlns:a16="http://schemas.microsoft.com/office/drawing/2014/main" id="{54AA1A0E-D048-4D98-B63C-E0B92DE82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5326" y="4313067"/>
            <a:ext cx="1553672" cy="21704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 descr="Teacher school desk with books and alarm clock Vector Image">
            <a:extLst>
              <a:ext uri="{FF2B5EF4-FFF2-40B4-BE49-F238E27FC236}">
                <a16:creationId xmlns:a16="http://schemas.microsoft.com/office/drawing/2014/main" id="{9CD3ECD1-7871-4D1F-92B2-C76E2703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 bwMode="auto">
          <a:xfrm>
            <a:off x="8959633" y="3979721"/>
            <a:ext cx="3625057" cy="29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جالس, قطة&#10;&#10;تم إنشاء الوصف تلقائياً">
            <a:extLst>
              <a:ext uri="{FF2B5EF4-FFF2-40B4-BE49-F238E27FC236}">
                <a16:creationId xmlns:a16="http://schemas.microsoft.com/office/drawing/2014/main" id="{161C41CD-F32B-4611-806F-34CDB4EEB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" y="2204311"/>
            <a:ext cx="2095602" cy="24900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EDBC9E0-6C36-4E7D-BA4D-17D45F0E2D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0" y="25135"/>
            <a:ext cx="2038650" cy="1030674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AE256359-8C8F-45AD-A810-FF6145176AB1}"/>
              </a:ext>
            </a:extLst>
          </p:cNvPr>
          <p:cNvSpPr/>
          <p:nvPr/>
        </p:nvSpPr>
        <p:spPr>
          <a:xfrm>
            <a:off x="10315473" y="549843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قوانين الدرس</a:t>
            </a:r>
          </a:p>
        </p:txBody>
      </p:sp>
      <p:pic>
        <p:nvPicPr>
          <p:cNvPr id="33" name="Picture 2" descr="السيادة الإسلامية وراء تشكيل علم السعودية | مجلة سيدتي">
            <a:extLst>
              <a:ext uri="{FF2B5EF4-FFF2-40B4-BE49-F238E27FC236}">
                <a16:creationId xmlns:a16="http://schemas.microsoft.com/office/drawing/2014/main" id="{4D545EC1-94E2-4170-847D-7EFF191E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3" y="46224"/>
            <a:ext cx="1913507" cy="1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3125942-0DD2-4285-AF4C-C3F8CF852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1143560"/>
            <a:ext cx="2038650" cy="1030674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B3384912-3E8E-42AE-89C9-BD99F6BC37DB}"/>
              </a:ext>
            </a:extLst>
          </p:cNvPr>
          <p:cNvSpPr/>
          <p:nvPr/>
        </p:nvSpPr>
        <p:spPr>
          <a:xfrm>
            <a:off x="315641" y="1682035"/>
            <a:ext cx="1780088" cy="351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لوحة التعزيز</a:t>
            </a:r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B1F5B33B-2747-4666-A9FC-E0431AB3995D}"/>
              </a:ext>
            </a:extLst>
          </p:cNvPr>
          <p:cNvSpPr/>
          <p:nvPr/>
        </p:nvSpPr>
        <p:spPr>
          <a:xfrm>
            <a:off x="1418733" y="2360196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609272BD-6A9E-4796-8350-6C8B6208D096}"/>
              </a:ext>
            </a:extLst>
          </p:cNvPr>
          <p:cNvSpPr/>
          <p:nvPr/>
        </p:nvSpPr>
        <p:spPr>
          <a:xfrm>
            <a:off x="915774" y="237255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34079244-A9C8-40FF-AA00-647B268A8DAC}"/>
              </a:ext>
            </a:extLst>
          </p:cNvPr>
          <p:cNvSpPr/>
          <p:nvPr/>
        </p:nvSpPr>
        <p:spPr>
          <a:xfrm>
            <a:off x="367991" y="23763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FADC7700-E590-424B-A46B-70EA6F91552E}"/>
              </a:ext>
            </a:extLst>
          </p:cNvPr>
          <p:cNvSpPr/>
          <p:nvPr/>
        </p:nvSpPr>
        <p:spPr>
          <a:xfrm>
            <a:off x="1435787" y="2954710"/>
            <a:ext cx="430333" cy="336167"/>
          </a:xfrm>
          <a:prstGeom prst="star5">
            <a:avLst>
              <a:gd name="adj" fmla="val 1196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BD9BCA0E-F0A1-4AEE-BFF4-43B4B46B11D1}"/>
              </a:ext>
            </a:extLst>
          </p:cNvPr>
          <p:cNvSpPr/>
          <p:nvPr/>
        </p:nvSpPr>
        <p:spPr>
          <a:xfrm>
            <a:off x="930152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5069C7BB-6EE2-4601-81CD-F49994BF2A54}"/>
              </a:ext>
            </a:extLst>
          </p:cNvPr>
          <p:cNvSpPr/>
          <p:nvPr/>
        </p:nvSpPr>
        <p:spPr>
          <a:xfrm>
            <a:off x="362123" y="292908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FC6CE1D9-0CCE-4A28-9DBF-B29752102200}"/>
              </a:ext>
            </a:extLst>
          </p:cNvPr>
          <p:cNvSpPr/>
          <p:nvPr/>
        </p:nvSpPr>
        <p:spPr>
          <a:xfrm>
            <a:off x="1444880" y="3515661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EBA18508-B9DB-437F-9009-08D4F4AEAD37}"/>
              </a:ext>
            </a:extLst>
          </p:cNvPr>
          <p:cNvSpPr/>
          <p:nvPr/>
        </p:nvSpPr>
        <p:spPr>
          <a:xfrm>
            <a:off x="946555" y="350605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AE47C4FB-9F2A-424F-A0AA-4459A369A8A5}"/>
              </a:ext>
            </a:extLst>
          </p:cNvPr>
          <p:cNvSpPr/>
          <p:nvPr/>
        </p:nvSpPr>
        <p:spPr>
          <a:xfrm>
            <a:off x="396736" y="3486627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نجمة: 5 نقاط 57">
            <a:extLst>
              <a:ext uri="{FF2B5EF4-FFF2-40B4-BE49-F238E27FC236}">
                <a16:creationId xmlns:a16="http://schemas.microsoft.com/office/drawing/2014/main" id="{621AE5B9-DC0D-4F71-8398-EF5C7BA6424F}"/>
              </a:ext>
            </a:extLst>
          </p:cNvPr>
          <p:cNvSpPr/>
          <p:nvPr/>
        </p:nvSpPr>
        <p:spPr>
          <a:xfrm>
            <a:off x="1435787" y="4087523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019B3E89-BB8D-41B0-B38C-011F5C5C2377}"/>
              </a:ext>
            </a:extLst>
          </p:cNvPr>
          <p:cNvSpPr/>
          <p:nvPr/>
        </p:nvSpPr>
        <p:spPr>
          <a:xfrm>
            <a:off x="927892" y="4070365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46793788-D6E1-47BD-969A-2C0017D91190}"/>
              </a:ext>
            </a:extLst>
          </p:cNvPr>
          <p:cNvSpPr/>
          <p:nvPr/>
        </p:nvSpPr>
        <p:spPr>
          <a:xfrm>
            <a:off x="420614" y="4044172"/>
            <a:ext cx="430333" cy="3361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Google Shape;2187;p43">
            <a:extLst>
              <a:ext uri="{FF2B5EF4-FFF2-40B4-BE49-F238E27FC236}">
                <a16:creationId xmlns:a16="http://schemas.microsoft.com/office/drawing/2014/main" id="{E26681B8-BD39-49F0-900B-EC9BB5A1F9E4}"/>
              </a:ext>
            </a:extLst>
          </p:cNvPr>
          <p:cNvSpPr txBox="1">
            <a:spLocks/>
          </p:cNvSpPr>
          <p:nvPr/>
        </p:nvSpPr>
        <p:spPr>
          <a:xfrm>
            <a:off x="6222844" y="1382249"/>
            <a:ext cx="3540642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Love Ya Like A Sister"/>
              <a:buNone/>
              <a:defRPr sz="30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تلميذتي العزيزة .....</a:t>
            </a:r>
          </a:p>
        </p:txBody>
      </p:sp>
      <p:sp>
        <p:nvSpPr>
          <p:cNvPr id="64" name="Google Shape;2187;p43">
            <a:extLst>
              <a:ext uri="{FF2B5EF4-FFF2-40B4-BE49-F238E27FC236}">
                <a16:creationId xmlns:a16="http://schemas.microsoft.com/office/drawing/2014/main" id="{004D7B69-321F-480B-9E06-DDC9426E46B8}"/>
              </a:ext>
            </a:extLst>
          </p:cNvPr>
          <p:cNvSpPr txBox="1">
            <a:spLocks/>
          </p:cNvSpPr>
          <p:nvPr/>
        </p:nvSpPr>
        <p:spPr>
          <a:xfrm>
            <a:off x="2718670" y="2276532"/>
            <a:ext cx="6348954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Love Ya Like A Sister"/>
              <a:buNone/>
              <a:defRPr sz="30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8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افتحي كتابك المدرسي وسجلي تاريخ اليوم ثم قراءة صامتة تستنتجين من خلالها أهداف الدرس..</a:t>
            </a:r>
          </a:p>
        </p:txBody>
      </p:sp>
    </p:spTree>
    <p:extLst>
      <p:ext uri="{BB962C8B-B14F-4D97-AF65-F5344CB8AC3E}">
        <p14:creationId xmlns:p14="http://schemas.microsoft.com/office/powerpoint/2010/main" val="9851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420</Words>
  <Application>Microsoft Office PowerPoint</Application>
  <PresentationFormat>شاشة عريضة</PresentationFormat>
  <Paragraphs>128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7" baseType="lpstr">
      <vt:lpstr>Adobe نسخ Medium</vt:lpstr>
      <vt:lpstr>Arabic Typesetting</vt:lpstr>
      <vt:lpstr>Arial</vt:lpstr>
      <vt:lpstr>Calibri</vt:lpstr>
      <vt:lpstr>Calibri Light</vt:lpstr>
      <vt:lpstr>Love Ya Like A Sister</vt:lpstr>
      <vt:lpstr>نسق Office</vt:lpstr>
      <vt:lpstr>9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أستغفر الله العظيم ..</dc:creator>
  <cp:lastModifiedBy>حسن جذمي</cp:lastModifiedBy>
  <cp:revision>124</cp:revision>
  <dcterms:created xsi:type="dcterms:W3CDTF">2020-10-12T19:16:25Z</dcterms:created>
  <dcterms:modified xsi:type="dcterms:W3CDTF">2020-11-05T19:49:38Z</dcterms:modified>
</cp:coreProperties>
</file>