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48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خطط انسيابي: محطة طرفية 1"/>
          <p:cNvSpPr/>
          <p:nvPr/>
        </p:nvSpPr>
        <p:spPr>
          <a:xfrm>
            <a:off x="6477000" y="7620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الفكرة العامة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38200" y="1295400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القيمة المنزلية للرقم : القيمة التي يأخذها الرقم بحسب موقعه في العدد .</a:t>
            </a:r>
            <a:endParaRPr lang="ar-SA" sz="24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838200" y="1748135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هل تعلم أن جسم القطة يحتوي على 251 عظمة .</a:t>
            </a:r>
            <a:endParaRPr lang="ar-SA" sz="2400" b="1" dirty="0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10158"/>
              </p:ext>
            </p:extLst>
          </p:nvPr>
        </p:nvGraphicFramePr>
        <p:xfrm>
          <a:off x="2881884" y="2403104"/>
          <a:ext cx="4152291" cy="1689211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384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9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الآحاد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العشرات 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المئات 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21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5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4137285"/>
            <a:ext cx="5753100" cy="218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ardrop 8"/>
          <p:cNvSpPr/>
          <p:nvPr/>
        </p:nvSpPr>
        <p:spPr>
          <a:xfrm>
            <a:off x="43699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05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3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12"/>
          <p:cNvSpPr txBox="1"/>
          <p:nvPr/>
        </p:nvSpPr>
        <p:spPr>
          <a:xfrm>
            <a:off x="8001000" y="811298"/>
            <a:ext cx="1124856" cy="646986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التهيئة 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981200" y="838200"/>
            <a:ext cx="5867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أكتب الأعداد الآتية بالأرقام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28" name="جدول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886961"/>
              </p:ext>
            </p:extLst>
          </p:nvPr>
        </p:nvGraphicFramePr>
        <p:xfrm>
          <a:off x="5973672" y="1968389"/>
          <a:ext cx="2255928" cy="1689211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751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9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الآحاد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العشرات 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المئات 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21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4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مستطيل مستدير الزوايا 28"/>
          <p:cNvSpPr/>
          <p:nvPr/>
        </p:nvSpPr>
        <p:spPr>
          <a:xfrm>
            <a:off x="7772400" y="1524000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1</a:t>
            </a:r>
            <a:endParaRPr lang="ar-SA" sz="2400" b="1" dirty="0"/>
          </a:p>
        </p:txBody>
      </p:sp>
      <p:graphicFrame>
        <p:nvGraphicFramePr>
          <p:cNvPr id="30" name="جدول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378383"/>
              </p:ext>
            </p:extLst>
          </p:nvPr>
        </p:nvGraphicFramePr>
        <p:xfrm>
          <a:off x="3535272" y="1981200"/>
          <a:ext cx="2255928" cy="1689211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751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9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الآحاد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العشرات 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المئات 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21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3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3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" name="مستطيل مستدير الزوايا 30"/>
          <p:cNvSpPr/>
          <p:nvPr/>
        </p:nvSpPr>
        <p:spPr>
          <a:xfrm>
            <a:off x="5121802" y="1447800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2</a:t>
            </a:r>
            <a:endParaRPr lang="ar-SA" sz="2400" b="1" dirty="0"/>
          </a:p>
        </p:txBody>
      </p:sp>
      <p:graphicFrame>
        <p:nvGraphicFramePr>
          <p:cNvPr id="32" name="جدول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213894"/>
              </p:ext>
            </p:extLst>
          </p:nvPr>
        </p:nvGraphicFramePr>
        <p:xfrm>
          <a:off x="1066800" y="1981200"/>
          <a:ext cx="2255928" cy="1689211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751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9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الآحاد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العشرات 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المئات </a:t>
                      </a:r>
                      <a:endParaRPr lang="ar-SA" sz="24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21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0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مستطيل مستدير الزوايا 32"/>
          <p:cNvSpPr/>
          <p:nvPr/>
        </p:nvSpPr>
        <p:spPr>
          <a:xfrm>
            <a:off x="2743200" y="1447800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3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6949752" y="3657600"/>
            <a:ext cx="7200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14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4329077" y="3657600"/>
            <a:ext cx="6372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33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1441140" y="3712096"/>
            <a:ext cx="10801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110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37" name="رابط مستقيم 36"/>
          <p:cNvCxnSpPr/>
          <p:nvPr/>
        </p:nvCxnSpPr>
        <p:spPr>
          <a:xfrm flipH="1">
            <a:off x="935090" y="4267200"/>
            <a:ext cx="7294510" cy="762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8" name="مستطيل مستدير الزوايا 37"/>
          <p:cNvSpPr/>
          <p:nvPr/>
        </p:nvSpPr>
        <p:spPr>
          <a:xfrm>
            <a:off x="8303119" y="4687669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4</a:t>
            </a:r>
            <a:endParaRPr lang="ar-SA" sz="2400" b="1" dirty="0"/>
          </a:p>
        </p:txBody>
      </p:sp>
      <p:sp>
        <p:nvSpPr>
          <p:cNvPr id="3" name="مربع نص 2"/>
          <p:cNvSpPr txBox="1"/>
          <p:nvPr/>
        </p:nvSpPr>
        <p:spPr>
          <a:xfrm>
            <a:off x="4800600" y="4617090"/>
            <a:ext cx="342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5 آحاد و 1 عشرات . </a:t>
            </a:r>
            <a:endParaRPr lang="ar-SA" sz="28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4800600" y="4611469"/>
            <a:ext cx="70899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15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41" name="مستطيل مستدير الزوايا 40"/>
          <p:cNvSpPr/>
          <p:nvPr/>
        </p:nvSpPr>
        <p:spPr>
          <a:xfrm>
            <a:off x="4416919" y="4687669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5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914400" y="4617090"/>
            <a:ext cx="342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2 آحاد و 1 مئات . </a:t>
            </a:r>
            <a:endParaRPr lang="ar-SA" sz="2800" b="1" dirty="0"/>
          </a:p>
        </p:txBody>
      </p:sp>
      <p:sp>
        <p:nvSpPr>
          <p:cNvPr id="43" name="مربع نص 42"/>
          <p:cNvSpPr txBox="1"/>
          <p:nvPr/>
        </p:nvSpPr>
        <p:spPr>
          <a:xfrm>
            <a:off x="914400" y="4611469"/>
            <a:ext cx="1066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102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44" name="مستطيل مستدير الزوايا 43"/>
          <p:cNvSpPr/>
          <p:nvPr/>
        </p:nvSpPr>
        <p:spPr>
          <a:xfrm>
            <a:off x="8303119" y="5525869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6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4800600" y="5455290"/>
            <a:ext cx="342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أربعة وعشرون  . </a:t>
            </a:r>
            <a:endParaRPr lang="ar-SA" sz="28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082208" y="5449669"/>
            <a:ext cx="70899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24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47" name="مستطيل مستدير الزوايا 46"/>
          <p:cNvSpPr/>
          <p:nvPr/>
        </p:nvSpPr>
        <p:spPr>
          <a:xfrm>
            <a:off x="4416919" y="5525869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7</a:t>
            </a:r>
            <a:endParaRPr lang="ar-SA" sz="2400" b="1" dirty="0"/>
          </a:p>
        </p:txBody>
      </p:sp>
      <p:sp>
        <p:nvSpPr>
          <p:cNvPr id="48" name="مربع نص 47"/>
          <p:cNvSpPr txBox="1"/>
          <p:nvPr/>
        </p:nvSpPr>
        <p:spPr>
          <a:xfrm>
            <a:off x="914400" y="5455290"/>
            <a:ext cx="342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مئة وثمانية وثلاثون</a:t>
            </a:r>
            <a:endParaRPr lang="ar-SA" sz="28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685800" y="5410200"/>
            <a:ext cx="1066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138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9" name="Teardrop 8"/>
          <p:cNvSpPr/>
          <p:nvPr/>
        </p:nvSpPr>
        <p:spPr>
          <a:xfrm>
            <a:off x="43699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3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" grpId="0"/>
      <p:bldP spid="29" grpId="0" animBg="1"/>
      <p:bldP spid="31" grpId="0" animBg="1"/>
      <p:bldP spid="33" grpId="0" animBg="1"/>
      <p:bldP spid="34" grpId="0"/>
      <p:bldP spid="35" grpId="0"/>
      <p:bldP spid="36" grpId="0"/>
      <p:bldP spid="38" grpId="0" animBg="1"/>
      <p:bldP spid="3" grpId="0"/>
      <p:bldP spid="40" grpId="0"/>
      <p:bldP spid="41" grpId="0" animBg="1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12"/>
          <p:cNvSpPr txBox="1"/>
          <p:nvPr/>
        </p:nvSpPr>
        <p:spPr>
          <a:xfrm>
            <a:off x="8001000" y="811298"/>
            <a:ext cx="1124856" cy="646986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التهيئة 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57200" y="84838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أكتب عدد الآحاد وعدد العشرات في كل من الأعداد الآتية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7924800" y="1978224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8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7086600" y="1926849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12</a:t>
            </a:r>
            <a:endParaRPr lang="ar-SA" sz="3200" b="1"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6096000" y="1953399"/>
            <a:ext cx="307481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9</a:t>
            </a:r>
            <a:endParaRPr lang="ar-SA" sz="2400" b="1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5257800" y="1902024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26</a:t>
            </a:r>
            <a:endParaRPr lang="ar-SA" sz="3200" b="1" dirty="0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4114800" y="1978224"/>
            <a:ext cx="5334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10</a:t>
            </a:r>
            <a:endParaRPr lang="ar-SA" sz="1600" b="1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3276600" y="1926849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31</a:t>
            </a:r>
            <a:endParaRPr lang="ar-SA" sz="3200" b="1" dirty="0"/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1981200" y="1953399"/>
            <a:ext cx="6096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11</a:t>
            </a:r>
            <a:endParaRPr lang="ar-SA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1143000" y="1902024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85</a:t>
            </a:r>
            <a:endParaRPr lang="ar-SA" sz="32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609600" y="2398693"/>
            <a:ext cx="746894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الاحاد 2          الاحاد 6           الاحاد   1          احاد 5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العشرات 1      العشرات 2      العشرات   3      العشرات 8</a:t>
            </a: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305800" y="4191000"/>
            <a:ext cx="6096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12</a:t>
            </a:r>
            <a:endParaRPr lang="ar-SA" b="1" dirty="0"/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935090" y="3733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مربع نص 23"/>
          <p:cNvSpPr txBox="1"/>
          <p:nvPr/>
        </p:nvSpPr>
        <p:spPr>
          <a:xfrm>
            <a:off x="935090" y="4038600"/>
            <a:ext cx="729451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ذهبت منى وعائلتها إلي أحد المجمعات التجارية ، وانفقوا </a:t>
            </a:r>
            <a:r>
              <a:rPr lang="ar-SA" sz="3200" b="1" dirty="0" smtClean="0"/>
              <a:t>95 </a:t>
            </a:r>
            <a:r>
              <a:rPr lang="ar-SA" sz="3200" b="1" dirty="0" smtClean="0"/>
              <a:t>ريالا . أذكر عدد الآحاد والعشرات في العدد </a:t>
            </a:r>
            <a:r>
              <a:rPr lang="ar-SA" sz="3200" b="1" dirty="0" smtClean="0"/>
              <a:t>95 </a:t>
            </a:r>
            <a:r>
              <a:rPr lang="ar-SA" sz="3200" b="1" dirty="0" smtClean="0"/>
              <a:t>. </a:t>
            </a:r>
            <a:endParaRPr lang="ar-SA" sz="32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2432779" y="5486400"/>
            <a:ext cx="46610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الاحاد  5   العشرات     </a:t>
            </a:r>
            <a:r>
              <a:rPr lang="ar-SA" sz="3600" b="1" dirty="0" smtClean="0">
                <a:solidFill>
                  <a:srgbClr val="FF0000"/>
                </a:solidFill>
              </a:rPr>
              <a:t>9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6" name="Teardrop 8"/>
          <p:cNvSpPr/>
          <p:nvPr/>
        </p:nvSpPr>
        <p:spPr>
          <a:xfrm>
            <a:off x="43699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/>
      <p:bldP spid="22" grpId="0" animBg="1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12"/>
          <p:cNvSpPr txBox="1"/>
          <p:nvPr/>
        </p:nvSpPr>
        <p:spPr>
          <a:xfrm>
            <a:off x="8001000" y="811298"/>
            <a:ext cx="1124856" cy="646986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التهيئة </a:t>
            </a:r>
            <a:endParaRPr lang="ar-EG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09600" y="83820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الجبر : </a:t>
            </a:r>
            <a:r>
              <a:rPr lang="ar-SA" sz="2400" b="1" dirty="0" smtClean="0"/>
              <a:t>أجد النمط ، ثم أكتب العددين التاليين في كل مما يأتي : </a:t>
            </a:r>
            <a:endParaRPr lang="ar-SA" sz="2400" b="1" dirty="0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8283488" y="1638366"/>
            <a:ext cx="5334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13</a:t>
            </a:r>
            <a:endParaRPr lang="ar-SA" sz="1600" b="1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4305301" y="1610380"/>
            <a:ext cx="39243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2 ، 4 ، 6 ، 8 ، </a:t>
            </a:r>
            <a:r>
              <a:rPr lang="ar-SA" sz="2000" b="1" dirty="0" smtClean="0"/>
              <a:t>.... </a:t>
            </a:r>
            <a:r>
              <a:rPr lang="ar-SA" sz="2800" b="1" dirty="0" smtClean="0"/>
              <a:t>، </a:t>
            </a:r>
            <a:r>
              <a:rPr lang="ar-SA" sz="2000" b="1" dirty="0" smtClean="0"/>
              <a:t>....</a:t>
            </a:r>
            <a:endParaRPr lang="ar-SA" sz="2800" b="1" dirty="0"/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4343400" y="1681490"/>
            <a:ext cx="6096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14</a:t>
            </a:r>
            <a:endParaRPr lang="ar-SA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5526739" y="1610380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305800" y="3733800"/>
            <a:ext cx="6096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17</a:t>
            </a:r>
            <a:endParaRPr lang="ar-SA" b="1" dirty="0"/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935090" y="3429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مربع نص 23"/>
          <p:cNvSpPr txBox="1"/>
          <p:nvPr/>
        </p:nvSpPr>
        <p:spPr>
          <a:xfrm>
            <a:off x="935090" y="3657600"/>
            <a:ext cx="729451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قرأت سلمى 4 صفحات من كتاب في اليوم الأول ، و8 </a:t>
            </a:r>
            <a:r>
              <a:rPr lang="ar-SA" sz="3200" b="1" dirty="0"/>
              <a:t>ص</a:t>
            </a:r>
            <a:r>
              <a:rPr lang="ar-SA" sz="3200" b="1" dirty="0" smtClean="0"/>
              <a:t>فحات في اليوم الثاني ، و12 صفحة في اليوم الثالث  . إذا استمرت سلمى على هذا النمط ، فكم صفحة تقرأ في اليوم الرابع ؟ </a:t>
            </a:r>
            <a:endParaRPr lang="ar-SA" sz="32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816496" y="5486399"/>
            <a:ext cx="46610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16 صفحة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953000" y="1600200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42900" y="1686580"/>
            <a:ext cx="39243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1 ، 3 ، 5 ، 7 ، </a:t>
            </a:r>
            <a:r>
              <a:rPr lang="ar-SA" sz="2000" b="1" dirty="0" smtClean="0"/>
              <a:t>.... </a:t>
            </a:r>
            <a:r>
              <a:rPr lang="ar-SA" sz="2800" b="1" dirty="0" smtClean="0"/>
              <a:t>، </a:t>
            </a:r>
            <a:r>
              <a:rPr lang="ar-SA" sz="2000" b="1" dirty="0" smtClean="0"/>
              <a:t>....</a:t>
            </a:r>
            <a:endParaRPr lang="ar-SA" sz="2800" b="1" dirty="0"/>
          </a:p>
        </p:txBody>
      </p:sp>
      <p:sp>
        <p:nvSpPr>
          <p:cNvPr id="28" name="مربع نص 27"/>
          <p:cNvSpPr txBox="1"/>
          <p:nvPr/>
        </p:nvSpPr>
        <p:spPr>
          <a:xfrm>
            <a:off x="1524000" y="1701225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990600" y="1701225"/>
            <a:ext cx="685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305800" y="2476566"/>
            <a:ext cx="5334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/>
              <a:t>15</a:t>
            </a:r>
            <a:endParaRPr lang="ar-SA" sz="1600" b="1" dirty="0"/>
          </a:p>
        </p:txBody>
      </p:sp>
      <p:sp>
        <p:nvSpPr>
          <p:cNvPr id="31" name="مربع نص 30"/>
          <p:cNvSpPr txBox="1"/>
          <p:nvPr/>
        </p:nvSpPr>
        <p:spPr>
          <a:xfrm>
            <a:off x="4327613" y="2448580"/>
            <a:ext cx="3924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 ، 10 ، 15 ، 20، </a:t>
            </a:r>
            <a:r>
              <a:rPr lang="ar-SA" b="1" dirty="0" smtClean="0"/>
              <a:t>.... </a:t>
            </a:r>
            <a:r>
              <a:rPr lang="ar-SA" sz="2400" b="1" dirty="0" smtClean="0"/>
              <a:t>، </a:t>
            </a:r>
            <a:r>
              <a:rPr lang="ar-SA" b="1" dirty="0" smtClean="0"/>
              <a:t>....</a:t>
            </a:r>
            <a:endParaRPr lang="ar-SA" sz="2400" b="1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4365712" y="2519690"/>
            <a:ext cx="609600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16</a:t>
            </a:r>
            <a:endParaRPr lang="ar-SA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365212" y="2524780"/>
            <a:ext cx="3924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 ، 20 ، 30 ، 40 ، </a:t>
            </a:r>
            <a:r>
              <a:rPr lang="ar-SA" b="1" dirty="0" smtClean="0"/>
              <a:t>.... </a:t>
            </a:r>
            <a:r>
              <a:rPr lang="ar-SA" sz="2400" b="1" dirty="0" smtClean="0"/>
              <a:t>، </a:t>
            </a:r>
            <a:r>
              <a:rPr lang="ar-SA" b="1" dirty="0" smtClean="0"/>
              <a:t>....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5410200" y="2387025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25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4953000" y="2448580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1219200" y="2495882"/>
            <a:ext cx="685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685800" y="2514600"/>
            <a:ext cx="685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60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Teardrop 8"/>
          <p:cNvSpPr/>
          <p:nvPr/>
        </p:nvSpPr>
        <p:spPr>
          <a:xfrm>
            <a:off x="43699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4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6" grpId="0" animBg="1"/>
      <p:bldP spid="17" grpId="0"/>
      <p:bldP spid="18" grpId="0" animBg="1"/>
      <p:bldP spid="19" grpId="0"/>
      <p:bldP spid="22" grpId="0" animBg="1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2" grpId="0" animBg="1"/>
      <p:bldP spid="33" grpId="0"/>
      <p:bldP spid="34" grpId="0"/>
      <p:bldP spid="35" grpId="0"/>
      <p:bldP spid="36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285</Words>
  <Application>Microsoft Office PowerPoint</Application>
  <PresentationFormat>On-screen Show (4:3)</PresentationFormat>
  <Paragraphs>113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8</cp:revision>
  <dcterms:created xsi:type="dcterms:W3CDTF">2015-10-06T14:56:54Z</dcterms:created>
  <dcterms:modified xsi:type="dcterms:W3CDTF">2019-04-08T04:37:25Z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