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custDataLst>
    <p:tags r:id="rId6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8" d="100"/>
          <a:sy n="58" d="100"/>
        </p:scale>
        <p:origin x="48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03/08/1440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EG" sz="2800" dirty="0" smtClean="0">
                <a:ln>
                  <a:solidFill>
                    <a:srgbClr val="7030A0"/>
                  </a:solidFill>
                </a:ln>
              </a:rPr>
              <a:t>1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القيمة المنزلية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مخطط انسيابي: محطة طرفية 1"/>
          <p:cNvSpPr/>
          <p:nvPr/>
        </p:nvSpPr>
        <p:spPr>
          <a:xfrm>
            <a:off x="6477000" y="762000"/>
            <a:ext cx="1828800" cy="457200"/>
          </a:xfrm>
          <a:prstGeom prst="flowChartTerminator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الفكرة العامة </a:t>
            </a:r>
            <a:endParaRPr lang="ar-SA" sz="24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838200" y="1295400"/>
            <a:ext cx="746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القيمة المنزلية للرقم : القيمة التي يأخذها الرقم بحسب موقعه في العدد .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838200" y="1748135"/>
            <a:ext cx="74676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هل تعلم أن جسم القطة يحتوي على 251 عظمة .</a:t>
            </a:r>
            <a:endParaRPr lang="ar-SA" sz="2400" b="1" dirty="0"/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10158"/>
              </p:ext>
            </p:extLst>
          </p:nvPr>
        </p:nvGraphicFramePr>
        <p:xfrm>
          <a:off x="2881884" y="2403104"/>
          <a:ext cx="4152291" cy="1689211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1384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40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0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599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الآحاد</a:t>
                      </a:r>
                      <a:endParaRPr lang="ar-SA" sz="24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 smtClean="0"/>
                        <a:t>العشرات 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المئات </a:t>
                      </a:r>
                      <a:endParaRPr lang="ar-SA" sz="24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217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1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5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2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4137285"/>
            <a:ext cx="5753100" cy="2187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ardrop 8"/>
          <p:cNvSpPr/>
          <p:nvPr/>
        </p:nvSpPr>
        <p:spPr>
          <a:xfrm>
            <a:off x="43699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057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 animBg="1"/>
      <p:bldP spid="3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2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القيمة المنزلية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مربع نص 12"/>
          <p:cNvSpPr txBox="1"/>
          <p:nvPr/>
        </p:nvSpPr>
        <p:spPr>
          <a:xfrm>
            <a:off x="8001000" y="811298"/>
            <a:ext cx="1124856" cy="646986"/>
          </a:xfrm>
          <a:prstGeom prst="round2Diag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التهيئة 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2" name="مربع نص 1"/>
          <p:cNvSpPr txBox="1"/>
          <p:nvPr/>
        </p:nvSpPr>
        <p:spPr>
          <a:xfrm>
            <a:off x="1981200" y="838200"/>
            <a:ext cx="5867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أكتب الأعداد الآتية بالأرقام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886961"/>
              </p:ext>
            </p:extLst>
          </p:nvPr>
        </p:nvGraphicFramePr>
        <p:xfrm>
          <a:off x="5973672" y="1968389"/>
          <a:ext cx="2255928" cy="1689211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751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599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الآحاد</a:t>
                      </a:r>
                      <a:endParaRPr lang="ar-SA" sz="24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 smtClean="0"/>
                        <a:t>العشرات 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المئات </a:t>
                      </a:r>
                      <a:endParaRPr lang="ar-SA" sz="24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217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4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1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مستطيل مستدير الزوايا 28"/>
          <p:cNvSpPr/>
          <p:nvPr/>
        </p:nvSpPr>
        <p:spPr>
          <a:xfrm>
            <a:off x="7772400" y="1524000"/>
            <a:ext cx="307481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1</a:t>
            </a:r>
            <a:endParaRPr lang="ar-SA" sz="2400" b="1" dirty="0"/>
          </a:p>
        </p:txBody>
      </p:sp>
      <p:graphicFrame>
        <p:nvGraphicFramePr>
          <p:cNvPr id="30" name="جدول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378383"/>
              </p:ext>
            </p:extLst>
          </p:nvPr>
        </p:nvGraphicFramePr>
        <p:xfrm>
          <a:off x="3535272" y="1981200"/>
          <a:ext cx="2255928" cy="1689211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751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599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الآحاد</a:t>
                      </a:r>
                      <a:endParaRPr lang="ar-SA" sz="24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 smtClean="0"/>
                        <a:t>العشرات 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المئات </a:t>
                      </a:r>
                      <a:endParaRPr lang="ar-SA" sz="24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217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3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3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" name="مستطيل مستدير الزوايا 30"/>
          <p:cNvSpPr/>
          <p:nvPr/>
        </p:nvSpPr>
        <p:spPr>
          <a:xfrm>
            <a:off x="5121802" y="1447800"/>
            <a:ext cx="307481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2</a:t>
            </a:r>
            <a:endParaRPr lang="ar-SA" sz="2400" b="1" dirty="0"/>
          </a:p>
        </p:txBody>
      </p:sp>
      <p:graphicFrame>
        <p:nvGraphicFramePr>
          <p:cNvPr id="32" name="جدول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213894"/>
              </p:ext>
            </p:extLst>
          </p:nvPr>
        </p:nvGraphicFramePr>
        <p:xfrm>
          <a:off x="1066800" y="1981200"/>
          <a:ext cx="2255928" cy="1689211"/>
        </p:xfrm>
        <a:graphic>
          <a:graphicData uri="http://schemas.openxmlformats.org/drawingml/2006/table">
            <a:tbl>
              <a:tblPr rtl="1" firstRow="1" bandRow="1">
                <a:tableStyleId>{00A15C55-8517-42AA-B614-E9B94910E393}</a:tableStyleId>
              </a:tblPr>
              <a:tblGrid>
                <a:gridCol w="751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19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19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05994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الآحاد</a:t>
                      </a:r>
                      <a:endParaRPr lang="ar-SA" sz="24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dirty="0" smtClean="0"/>
                        <a:t>العشرات 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المئات </a:t>
                      </a:r>
                      <a:endParaRPr lang="ar-SA" sz="2400" dirty="0"/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3217"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0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1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400" dirty="0" smtClean="0"/>
                        <a:t>1</a:t>
                      </a:r>
                      <a:endParaRPr lang="ar-SA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3" name="مستطيل مستدير الزوايا 32"/>
          <p:cNvSpPr/>
          <p:nvPr/>
        </p:nvSpPr>
        <p:spPr>
          <a:xfrm>
            <a:off x="2743200" y="1447800"/>
            <a:ext cx="307481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3</a:t>
            </a:r>
            <a:endParaRPr lang="ar-SA" sz="24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6949752" y="3657600"/>
            <a:ext cx="7200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 14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4329077" y="3657600"/>
            <a:ext cx="63724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33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441140" y="3712096"/>
            <a:ext cx="108012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110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cxnSp>
        <p:nvCxnSpPr>
          <p:cNvPr id="37" name="رابط مستقيم 36"/>
          <p:cNvCxnSpPr/>
          <p:nvPr/>
        </p:nvCxnSpPr>
        <p:spPr>
          <a:xfrm flipH="1">
            <a:off x="935090" y="4267200"/>
            <a:ext cx="7294510" cy="762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8" name="مستطيل مستدير الزوايا 37"/>
          <p:cNvSpPr/>
          <p:nvPr/>
        </p:nvSpPr>
        <p:spPr>
          <a:xfrm>
            <a:off x="8303119" y="4687669"/>
            <a:ext cx="307481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4</a:t>
            </a:r>
            <a:endParaRPr lang="ar-SA" sz="2400" b="1" dirty="0"/>
          </a:p>
        </p:txBody>
      </p:sp>
      <p:sp>
        <p:nvSpPr>
          <p:cNvPr id="3" name="مربع نص 2"/>
          <p:cNvSpPr txBox="1"/>
          <p:nvPr/>
        </p:nvSpPr>
        <p:spPr>
          <a:xfrm>
            <a:off x="4800600" y="4617090"/>
            <a:ext cx="3429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5 آحاد و 1 عشرات . </a:t>
            </a:r>
            <a:endParaRPr lang="ar-SA" sz="28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4800600" y="4611469"/>
            <a:ext cx="70899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15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41" name="مستطيل مستدير الزوايا 40"/>
          <p:cNvSpPr/>
          <p:nvPr/>
        </p:nvSpPr>
        <p:spPr>
          <a:xfrm>
            <a:off x="4416919" y="4687669"/>
            <a:ext cx="307481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5</a:t>
            </a:r>
            <a:endParaRPr lang="ar-SA" sz="2400" b="1" dirty="0"/>
          </a:p>
        </p:txBody>
      </p:sp>
      <p:sp>
        <p:nvSpPr>
          <p:cNvPr id="42" name="مربع نص 41"/>
          <p:cNvSpPr txBox="1"/>
          <p:nvPr/>
        </p:nvSpPr>
        <p:spPr>
          <a:xfrm>
            <a:off x="914400" y="4617090"/>
            <a:ext cx="3429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2 آحاد و 1 مئات . </a:t>
            </a:r>
            <a:endParaRPr lang="ar-SA" sz="2800" b="1" dirty="0"/>
          </a:p>
        </p:txBody>
      </p:sp>
      <p:sp>
        <p:nvSpPr>
          <p:cNvPr id="43" name="مربع نص 42"/>
          <p:cNvSpPr txBox="1"/>
          <p:nvPr/>
        </p:nvSpPr>
        <p:spPr>
          <a:xfrm>
            <a:off x="914400" y="4611469"/>
            <a:ext cx="1066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102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44" name="مستطيل مستدير الزوايا 43"/>
          <p:cNvSpPr/>
          <p:nvPr/>
        </p:nvSpPr>
        <p:spPr>
          <a:xfrm>
            <a:off x="8303119" y="5525869"/>
            <a:ext cx="307481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6</a:t>
            </a:r>
            <a:endParaRPr lang="ar-SA" sz="2400" b="1" dirty="0"/>
          </a:p>
        </p:txBody>
      </p:sp>
      <p:sp>
        <p:nvSpPr>
          <p:cNvPr id="45" name="مربع نص 44"/>
          <p:cNvSpPr txBox="1"/>
          <p:nvPr/>
        </p:nvSpPr>
        <p:spPr>
          <a:xfrm>
            <a:off x="4800600" y="5455290"/>
            <a:ext cx="3429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أربعة وعشرون  . </a:t>
            </a:r>
            <a:endParaRPr lang="ar-SA" sz="2800" b="1" dirty="0"/>
          </a:p>
        </p:txBody>
      </p:sp>
      <p:sp>
        <p:nvSpPr>
          <p:cNvPr id="46" name="مربع نص 45"/>
          <p:cNvSpPr txBox="1"/>
          <p:nvPr/>
        </p:nvSpPr>
        <p:spPr>
          <a:xfrm>
            <a:off x="5082208" y="5449669"/>
            <a:ext cx="70899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24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47" name="مستطيل مستدير الزوايا 46"/>
          <p:cNvSpPr/>
          <p:nvPr/>
        </p:nvSpPr>
        <p:spPr>
          <a:xfrm>
            <a:off x="4416919" y="5525869"/>
            <a:ext cx="307481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7</a:t>
            </a:r>
            <a:endParaRPr lang="ar-SA" sz="2400" b="1" dirty="0"/>
          </a:p>
        </p:txBody>
      </p:sp>
      <p:sp>
        <p:nvSpPr>
          <p:cNvPr id="48" name="مربع نص 47"/>
          <p:cNvSpPr txBox="1"/>
          <p:nvPr/>
        </p:nvSpPr>
        <p:spPr>
          <a:xfrm>
            <a:off x="914400" y="5455290"/>
            <a:ext cx="34290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مئة وثمانية وثلاثون</a:t>
            </a:r>
            <a:endParaRPr lang="ar-SA" sz="2800" b="1" dirty="0"/>
          </a:p>
        </p:txBody>
      </p:sp>
      <p:sp>
        <p:nvSpPr>
          <p:cNvPr id="49" name="مربع نص 48"/>
          <p:cNvSpPr txBox="1"/>
          <p:nvPr/>
        </p:nvSpPr>
        <p:spPr>
          <a:xfrm>
            <a:off x="685800" y="5410200"/>
            <a:ext cx="106680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138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39" name="Teardrop 8"/>
          <p:cNvSpPr/>
          <p:nvPr/>
        </p:nvSpPr>
        <p:spPr>
          <a:xfrm>
            <a:off x="43699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03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2" grpId="0"/>
      <p:bldP spid="29" grpId="0" animBg="1"/>
      <p:bldP spid="31" grpId="0" animBg="1"/>
      <p:bldP spid="33" grpId="0" animBg="1"/>
      <p:bldP spid="34" grpId="0"/>
      <p:bldP spid="35" grpId="0"/>
      <p:bldP spid="36" grpId="0"/>
      <p:bldP spid="38" grpId="0" animBg="1"/>
      <p:bldP spid="3" grpId="0"/>
      <p:bldP spid="40" grpId="0"/>
      <p:bldP spid="41" grpId="0" animBg="1"/>
      <p:bldP spid="42" grpId="0"/>
      <p:bldP spid="43" grpId="0"/>
      <p:bldP spid="44" grpId="0" animBg="1"/>
      <p:bldP spid="45" grpId="0"/>
      <p:bldP spid="46" grpId="0"/>
      <p:bldP spid="47" grpId="0" animBg="1"/>
      <p:bldP spid="48" grpId="0"/>
      <p:bldP spid="4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3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القيمة المنزلية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12"/>
          <p:cNvSpPr txBox="1"/>
          <p:nvPr/>
        </p:nvSpPr>
        <p:spPr>
          <a:xfrm>
            <a:off x="8001000" y="811298"/>
            <a:ext cx="1124856" cy="646986"/>
          </a:xfrm>
          <a:prstGeom prst="round2Diag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التهيئة 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457200" y="848380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أكتب عدد الآحاد وعدد العشرات في كل من الأعداد الآتية :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2" name="مستطيل مستدير الزوايا 11"/>
          <p:cNvSpPr/>
          <p:nvPr/>
        </p:nvSpPr>
        <p:spPr>
          <a:xfrm>
            <a:off x="7924800" y="1978224"/>
            <a:ext cx="307481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8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7086600" y="1926849"/>
            <a:ext cx="685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12</a:t>
            </a:r>
            <a:endParaRPr lang="ar-SA" sz="3200" b="1" dirty="0"/>
          </a:p>
        </p:txBody>
      </p:sp>
      <p:sp>
        <p:nvSpPr>
          <p:cNvPr id="14" name="مستطيل مستدير الزوايا 13"/>
          <p:cNvSpPr/>
          <p:nvPr/>
        </p:nvSpPr>
        <p:spPr>
          <a:xfrm>
            <a:off x="6096000" y="1953399"/>
            <a:ext cx="307481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/>
              <a:t>9</a:t>
            </a:r>
            <a:endParaRPr lang="ar-SA" sz="24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5257800" y="1902024"/>
            <a:ext cx="685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26</a:t>
            </a:r>
            <a:endParaRPr lang="ar-SA" sz="3200" b="1" dirty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114800" y="1978224"/>
            <a:ext cx="5334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/>
              <a:t>10</a:t>
            </a:r>
            <a:endParaRPr lang="ar-SA" sz="1600" b="1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3276600" y="1926849"/>
            <a:ext cx="685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31</a:t>
            </a:r>
            <a:endParaRPr lang="ar-SA" sz="3200" b="1" dirty="0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1981200" y="1953399"/>
            <a:ext cx="6096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11</a:t>
            </a:r>
            <a:endParaRPr lang="ar-SA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1143000" y="1902024"/>
            <a:ext cx="685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85</a:t>
            </a:r>
            <a:endParaRPr lang="ar-SA" sz="32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609600" y="2398693"/>
            <a:ext cx="7468940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الاحاد 2          الاحاد 6           الاحاد   1          احاد 5</a:t>
            </a:r>
          </a:p>
          <a:p>
            <a:r>
              <a:rPr lang="ar-SA" sz="2800" b="1" dirty="0" smtClean="0">
                <a:solidFill>
                  <a:srgbClr val="FF0000"/>
                </a:solidFill>
              </a:rPr>
              <a:t>العشرات 1      العشرات 2      العشرات   3      العشرات 8</a:t>
            </a: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8305800" y="4191000"/>
            <a:ext cx="6096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12</a:t>
            </a:r>
            <a:endParaRPr lang="ar-SA" b="1" dirty="0"/>
          </a:p>
        </p:txBody>
      </p:sp>
      <p:cxnSp>
        <p:nvCxnSpPr>
          <p:cNvPr id="23" name="رابط مستقيم 22"/>
          <p:cNvCxnSpPr/>
          <p:nvPr/>
        </p:nvCxnSpPr>
        <p:spPr>
          <a:xfrm flipH="1">
            <a:off x="935090" y="37338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مربع نص 23"/>
          <p:cNvSpPr txBox="1"/>
          <p:nvPr/>
        </p:nvSpPr>
        <p:spPr>
          <a:xfrm>
            <a:off x="935090" y="4038600"/>
            <a:ext cx="729451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ذهبت منى وعائلتها إلي أحد المجمعات التجارية ، وانفقوا </a:t>
            </a:r>
            <a:r>
              <a:rPr lang="ar-SA" sz="3200" b="1" dirty="0" smtClean="0"/>
              <a:t>95 </a:t>
            </a:r>
            <a:r>
              <a:rPr lang="ar-SA" sz="3200" b="1" dirty="0" smtClean="0"/>
              <a:t>ريالا . أذكر عدد الآحاد والعشرات في العدد </a:t>
            </a:r>
            <a:r>
              <a:rPr lang="ar-SA" sz="3200" b="1" dirty="0" smtClean="0"/>
              <a:t>95 </a:t>
            </a:r>
            <a:r>
              <a:rPr lang="ar-SA" sz="3200" b="1" dirty="0" smtClean="0"/>
              <a:t>. </a:t>
            </a:r>
            <a:endParaRPr lang="ar-SA" sz="32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2432779" y="5486400"/>
            <a:ext cx="466107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الاحاد  5   العشرات     </a:t>
            </a:r>
            <a:r>
              <a:rPr lang="ar-SA" sz="3600" b="1" dirty="0" smtClean="0">
                <a:solidFill>
                  <a:srgbClr val="FF0000"/>
                </a:solidFill>
              </a:rPr>
              <a:t>9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6" name="Teardrop 8"/>
          <p:cNvSpPr/>
          <p:nvPr/>
        </p:nvSpPr>
        <p:spPr>
          <a:xfrm>
            <a:off x="43699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64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 animBg="1"/>
      <p:bldP spid="19" grpId="0"/>
      <p:bldP spid="20" grpId="0"/>
      <p:bldP spid="22" grpId="0" animBg="1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حطة طرفية 16"/>
          <p:cNvSpPr/>
          <p:nvPr/>
        </p:nvSpPr>
        <p:spPr>
          <a:xfrm>
            <a:off x="3781400" y="6351984"/>
            <a:ext cx="1656184" cy="474240"/>
          </a:xfrm>
          <a:prstGeom prst="flowChartTerminator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2800" dirty="0" smtClean="0">
                <a:ln>
                  <a:solidFill>
                    <a:srgbClr val="7030A0"/>
                  </a:solidFill>
                </a:ln>
              </a:rPr>
              <a:t>4</a:t>
            </a:r>
            <a:endParaRPr lang="en-US" sz="2800" dirty="0">
              <a:ln>
                <a:solidFill>
                  <a:srgbClr val="7030A0"/>
                </a:solidFill>
              </a:ln>
            </a:endParaRPr>
          </a:p>
        </p:txBody>
      </p:sp>
      <p:sp>
        <p:nvSpPr>
          <p:cNvPr id="5" name="شارة رتبة 17">
            <a:hlinkClick r:id="" action="ppaction://hlinkshowjump?jump=previousslide"/>
          </p:cNvPr>
          <p:cNvSpPr/>
          <p:nvPr/>
        </p:nvSpPr>
        <p:spPr>
          <a:xfrm>
            <a:off x="5509592" y="6324600"/>
            <a:ext cx="1800200" cy="474240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السابقة</a:t>
            </a:r>
            <a:endParaRPr lang="ar-SA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شارة رتبة 18">
            <a:hlinkClick r:id="" action="ppaction://hlinkshowjump?jump=nextslide"/>
          </p:cNvPr>
          <p:cNvSpPr/>
          <p:nvPr/>
        </p:nvSpPr>
        <p:spPr>
          <a:xfrm rot="10800000" flipV="1">
            <a:off x="1981200" y="6351139"/>
            <a:ext cx="1801368" cy="475084"/>
          </a:xfrm>
          <a:prstGeom prst="chevron">
            <a:avLst/>
          </a:prstGeom>
          <a:gradFill>
            <a:gsLst>
              <a:gs pos="35000">
                <a:schemeClr val="accent6">
                  <a:lumMod val="75000"/>
                </a:schemeClr>
              </a:gs>
              <a:gs pos="0">
                <a:schemeClr val="accent6">
                  <a:shade val="51000"/>
                  <a:satMod val="130000"/>
                </a:schemeClr>
              </a:gs>
              <a:gs pos="100000">
                <a:srgbClr val="FF0000"/>
              </a:gs>
            </a:gsLst>
          </a:gra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r-EG" b="1" dirty="0" smtClean="0">
              <a:solidFill>
                <a:srgbClr val="FF0000"/>
              </a:solidFill>
              <a:cs typeface="PT Bold Heading" pitchFamily="2" charset="-78"/>
            </a:endParaRPr>
          </a:p>
          <a:p>
            <a:pPr algn="ctr"/>
            <a:r>
              <a:rPr lang="ar-SA" sz="28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95000"/>
                  </a:schemeClr>
                </a:solidFill>
                <a:cs typeface="PT Bold Heading" pitchFamily="2" charset="-78"/>
              </a:rPr>
              <a:t>التالية</a:t>
            </a:r>
            <a:endParaRPr lang="ar-SA" sz="2400" b="1" dirty="0" smtClean="0">
              <a:ln>
                <a:solidFill>
                  <a:srgbClr val="7030A0"/>
                </a:solidFill>
              </a:ln>
              <a:solidFill>
                <a:schemeClr val="bg1">
                  <a:lumMod val="95000"/>
                </a:schemeClr>
              </a:solidFill>
              <a:cs typeface="PT Bold Heading" pitchFamily="2" charset="-78"/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مربع نص 15"/>
          <p:cNvSpPr txBox="1"/>
          <p:nvPr/>
        </p:nvSpPr>
        <p:spPr>
          <a:xfrm>
            <a:off x="990600" y="0"/>
            <a:ext cx="6781800" cy="726162"/>
          </a:xfrm>
          <a:prstGeom prst="flowChartDocument">
            <a:avLst/>
          </a:prstGeom>
          <a:gradFill flip="none" rotWithShape="1">
            <a:gsLst>
              <a:gs pos="11667">
                <a:schemeClr val="accent4">
                  <a:shade val="51000"/>
                  <a:satMod val="130000"/>
                  <a:lumMod val="86000"/>
                  <a:lumOff val="14000"/>
                </a:schemeClr>
              </a:gs>
              <a:gs pos="20021">
                <a:srgbClr val="5F4280"/>
              </a:gs>
              <a:gs pos="17000">
                <a:schemeClr val="accent4">
                  <a:shade val="51000"/>
                  <a:satMod val="130000"/>
                </a:schemeClr>
              </a:gs>
              <a:gs pos="70000">
                <a:schemeClr val="accent4">
                  <a:shade val="93000"/>
                  <a:satMod val="130000"/>
                </a:schemeClr>
              </a:gs>
              <a:gs pos="100000">
                <a:schemeClr val="accent4">
                  <a:shade val="94000"/>
                  <a:satMod val="13500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cs typeface="PT Bold Heading" pitchFamily="2" charset="-78"/>
              </a:rPr>
              <a:t>القيمة المنزلية </a:t>
            </a:r>
            <a:endParaRPr lang="ar-EG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cs typeface="PT Bold Heading" pitchFamily="2" charset="-78"/>
            </a:endParaRPr>
          </a:p>
        </p:txBody>
      </p:sp>
      <p:sp>
        <p:nvSpPr>
          <p:cNvPr id="8" name="Teardrop 7"/>
          <p:cNvSpPr/>
          <p:nvPr/>
        </p:nvSpPr>
        <p:spPr>
          <a:xfrm>
            <a:off x="7848600" y="43543"/>
            <a:ext cx="1219200" cy="725714"/>
          </a:xfrm>
          <a:prstGeom prst="teardrop">
            <a:avLst>
              <a:gd name="adj" fmla="val 107143"/>
            </a:avLst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</a:t>
            </a:r>
            <a:endParaRPr lang="ar-SA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مربع نص 12"/>
          <p:cNvSpPr txBox="1"/>
          <p:nvPr/>
        </p:nvSpPr>
        <p:spPr>
          <a:xfrm>
            <a:off x="8001000" y="811298"/>
            <a:ext cx="1124856" cy="646986"/>
          </a:xfrm>
          <a:prstGeom prst="round2Diag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3200" b="1" dirty="0" smtClean="0">
                <a:solidFill>
                  <a:srgbClr val="FF0000"/>
                </a:solidFill>
              </a:rPr>
              <a:t>التهيئة </a:t>
            </a:r>
            <a:endParaRPr lang="ar-EG" sz="32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09600" y="838200"/>
            <a:ext cx="73914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الجبر : </a:t>
            </a:r>
            <a:r>
              <a:rPr lang="ar-SA" sz="2400" b="1" dirty="0" smtClean="0"/>
              <a:t>أجد النمط ، ثم أكتب العددين التاليين في كل مما يأتي : </a:t>
            </a:r>
            <a:endParaRPr lang="ar-SA" sz="2400" b="1" dirty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8283488" y="1638366"/>
            <a:ext cx="5334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/>
              <a:t>13</a:t>
            </a:r>
            <a:endParaRPr lang="ar-SA" sz="1600" b="1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4305301" y="1610380"/>
            <a:ext cx="39243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2 ، 4 ، 6 ، 8 ، </a:t>
            </a:r>
            <a:r>
              <a:rPr lang="ar-SA" sz="2000" b="1" dirty="0" smtClean="0"/>
              <a:t>.... </a:t>
            </a:r>
            <a:r>
              <a:rPr lang="ar-SA" sz="2800" b="1" dirty="0" smtClean="0"/>
              <a:t>، </a:t>
            </a:r>
            <a:r>
              <a:rPr lang="ar-SA" sz="2000" b="1" dirty="0" smtClean="0"/>
              <a:t>....</a:t>
            </a:r>
            <a:endParaRPr lang="ar-SA" sz="2800" b="1" dirty="0"/>
          </a:p>
        </p:txBody>
      </p:sp>
      <p:sp>
        <p:nvSpPr>
          <p:cNvPr id="18" name="مستطيل مستدير الزوايا 17"/>
          <p:cNvSpPr/>
          <p:nvPr/>
        </p:nvSpPr>
        <p:spPr>
          <a:xfrm>
            <a:off x="4343400" y="1681490"/>
            <a:ext cx="6096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14</a:t>
            </a:r>
            <a:endParaRPr lang="ar-SA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5526739" y="1610380"/>
            <a:ext cx="68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2" name="مستطيل مستدير الزوايا 21"/>
          <p:cNvSpPr/>
          <p:nvPr/>
        </p:nvSpPr>
        <p:spPr>
          <a:xfrm>
            <a:off x="8305800" y="3733800"/>
            <a:ext cx="6096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17</a:t>
            </a:r>
            <a:endParaRPr lang="ar-SA" b="1" dirty="0"/>
          </a:p>
        </p:txBody>
      </p:sp>
      <p:cxnSp>
        <p:nvCxnSpPr>
          <p:cNvPr id="23" name="رابط مستقيم 22"/>
          <p:cNvCxnSpPr/>
          <p:nvPr/>
        </p:nvCxnSpPr>
        <p:spPr>
          <a:xfrm flipH="1">
            <a:off x="935090" y="3429000"/>
            <a:ext cx="737071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4" name="مربع نص 23"/>
          <p:cNvSpPr txBox="1"/>
          <p:nvPr/>
        </p:nvSpPr>
        <p:spPr>
          <a:xfrm>
            <a:off x="935090" y="3657600"/>
            <a:ext cx="7294510" cy="20621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قرأت سلمى 4 صفحات من كتاب في اليوم الأول ، و8 </a:t>
            </a:r>
            <a:r>
              <a:rPr lang="ar-SA" sz="3200" b="1" dirty="0"/>
              <a:t>ص</a:t>
            </a:r>
            <a:r>
              <a:rPr lang="ar-SA" sz="3200" b="1" dirty="0" smtClean="0"/>
              <a:t>فحات في اليوم الثاني ، و12 صفحة في اليوم الثالث  . إذا استمرت سلمى على هذا النمط ، فكم صفحة تقرأ في اليوم الرابع ؟ </a:t>
            </a:r>
            <a:endParaRPr lang="ar-SA" sz="32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816496" y="5486399"/>
            <a:ext cx="466107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600" b="1" dirty="0" smtClean="0">
                <a:solidFill>
                  <a:srgbClr val="FF0000"/>
                </a:solidFill>
              </a:rPr>
              <a:t>16 صفحة 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4953000" y="1600200"/>
            <a:ext cx="68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12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342900" y="1686580"/>
            <a:ext cx="39243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1 ، 3 ، 5 ، 7 ، </a:t>
            </a:r>
            <a:r>
              <a:rPr lang="ar-SA" sz="2000" b="1" dirty="0" smtClean="0"/>
              <a:t>.... </a:t>
            </a:r>
            <a:r>
              <a:rPr lang="ar-SA" sz="2800" b="1" dirty="0" smtClean="0"/>
              <a:t>، </a:t>
            </a:r>
            <a:r>
              <a:rPr lang="ar-SA" sz="2000" b="1" dirty="0" smtClean="0"/>
              <a:t>....</a:t>
            </a:r>
            <a:endParaRPr lang="ar-SA" sz="2800" b="1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1524000" y="1701225"/>
            <a:ext cx="685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9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29" name="مربع نص 28"/>
          <p:cNvSpPr txBox="1"/>
          <p:nvPr/>
        </p:nvSpPr>
        <p:spPr>
          <a:xfrm>
            <a:off x="990600" y="1701225"/>
            <a:ext cx="68580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rgbClr val="FF0000"/>
                </a:solidFill>
              </a:rPr>
              <a:t>11</a:t>
            </a:r>
            <a:endParaRPr lang="ar-SA" sz="3200" b="1" dirty="0">
              <a:solidFill>
                <a:srgbClr val="FF0000"/>
              </a:solidFill>
            </a:endParaRPr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8305800" y="2476566"/>
            <a:ext cx="5334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/>
              <a:t>15</a:t>
            </a:r>
            <a:endParaRPr lang="ar-SA" sz="1600" b="1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4327613" y="2448580"/>
            <a:ext cx="39243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5 ، 10 ، 15 ، 20، </a:t>
            </a:r>
            <a:r>
              <a:rPr lang="ar-SA" b="1" dirty="0" smtClean="0"/>
              <a:t>.... </a:t>
            </a:r>
            <a:r>
              <a:rPr lang="ar-SA" sz="2400" b="1" dirty="0" smtClean="0"/>
              <a:t>، </a:t>
            </a:r>
            <a:r>
              <a:rPr lang="ar-SA" b="1" dirty="0" smtClean="0"/>
              <a:t>....</a:t>
            </a:r>
            <a:endParaRPr lang="ar-SA" sz="2400" b="1" dirty="0"/>
          </a:p>
        </p:txBody>
      </p:sp>
      <p:sp>
        <p:nvSpPr>
          <p:cNvPr id="32" name="مستطيل مستدير الزوايا 31"/>
          <p:cNvSpPr/>
          <p:nvPr/>
        </p:nvSpPr>
        <p:spPr>
          <a:xfrm>
            <a:off x="4365712" y="2519690"/>
            <a:ext cx="609600" cy="3810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/>
              <a:t>16</a:t>
            </a:r>
            <a:endParaRPr lang="ar-SA" b="1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365212" y="2524780"/>
            <a:ext cx="39243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10 ، 20 ، 30 ، 40 ، </a:t>
            </a:r>
            <a:r>
              <a:rPr lang="ar-SA" b="1" dirty="0" smtClean="0"/>
              <a:t>.... </a:t>
            </a:r>
            <a:r>
              <a:rPr lang="ar-SA" sz="2400" b="1" dirty="0" smtClean="0"/>
              <a:t>، </a:t>
            </a:r>
            <a:r>
              <a:rPr lang="ar-SA" b="1" dirty="0" smtClean="0"/>
              <a:t>....</a:t>
            </a:r>
            <a:endParaRPr lang="ar-SA" sz="24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5410200" y="2387025"/>
            <a:ext cx="68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25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4953000" y="2448580"/>
            <a:ext cx="6858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30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1219200" y="2495882"/>
            <a:ext cx="685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50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685800" y="2514600"/>
            <a:ext cx="6858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rgbClr val="FF0000"/>
                </a:solidFill>
              </a:rPr>
              <a:t>60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8" name="Teardrop 8"/>
          <p:cNvSpPr/>
          <p:nvPr/>
        </p:nvSpPr>
        <p:spPr>
          <a:xfrm>
            <a:off x="43699" y="43543"/>
            <a:ext cx="870701" cy="725714"/>
          </a:xfrm>
          <a:prstGeom prst="flowChartTerminato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12</a:t>
            </a:r>
            <a:endParaRPr lang="ar-SA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642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 animBg="1"/>
      <p:bldP spid="11" grpId="0"/>
      <p:bldP spid="16" grpId="0" animBg="1"/>
      <p:bldP spid="17" grpId="0"/>
      <p:bldP spid="18" grpId="0" animBg="1"/>
      <p:bldP spid="19" grpId="0"/>
      <p:bldP spid="22" grpId="0" animBg="1"/>
      <p:bldP spid="24" grpId="0"/>
      <p:bldP spid="25" grpId="0"/>
      <p:bldP spid="26" grpId="0"/>
      <p:bldP spid="27" grpId="0"/>
      <p:bldP spid="28" grpId="0"/>
      <p:bldP spid="29" grpId="0"/>
      <p:bldP spid="30" grpId="0" animBg="1"/>
      <p:bldP spid="31" grpId="0"/>
      <p:bldP spid="32" grpId="0" animBg="1"/>
      <p:bldP spid="33" grpId="0"/>
      <p:bldP spid="34" grpId="0"/>
      <p:bldP spid="35" grpId="0"/>
      <p:bldP spid="36" grpId="0"/>
      <p:bldP spid="3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285</Words>
  <Application>Microsoft Office PowerPoint</Application>
  <PresentationFormat>On-screen Show (4:3)</PresentationFormat>
  <Paragraphs>113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PT Bold Heading</vt:lpstr>
      <vt:lpstr>Times New Roman</vt:lpstr>
      <vt:lpstr>سمة Office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TAREK</dc:creator>
  <cp:lastModifiedBy>Mostafa Hassan</cp:lastModifiedBy>
  <cp:revision>8</cp:revision>
  <dcterms:created xsi:type="dcterms:W3CDTF">2015-10-06T14:56:54Z</dcterms:created>
  <dcterms:modified xsi:type="dcterms:W3CDTF">2019-04-08T04:37:25Z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C1B26715-A636-463C-9959-B98432038260</vt:lpwstr>
  </property>
  <property fmtid="{D5CDD505-2E9C-101B-9397-08002B2CF9AE}" pid="3" name="ArticulatePath">
    <vt:lpwstr>9الطرح الرأسي</vt:lpwstr>
  </property>
</Properties>
</file>