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24E5032-8A0C-40BE-851E-1D3ECAB9F62E}" type="datetimeFigureOut">
              <a:rPr lang="ar-SA" smtClean="0"/>
              <a:t>25/05/40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ADF7A5-5B79-4A2F-BC0D-EAC578E6D91D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75" y="-18391"/>
            <a:ext cx="8064896" cy="4815543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2051721" y="5189494"/>
            <a:ext cx="61926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اعداد </a:t>
            </a:r>
            <a:r>
              <a:rPr lang="ar-SA" sz="2400" b="1" dirty="0" err="1" smtClean="0">
                <a:solidFill>
                  <a:srgbClr val="C00000"/>
                </a:solidFill>
              </a:rPr>
              <a:t>الاستاذه</a:t>
            </a:r>
            <a:r>
              <a:rPr lang="ar-SA" sz="2400" b="1" dirty="0" smtClean="0">
                <a:solidFill>
                  <a:srgbClr val="C00000"/>
                </a:solidFill>
              </a:rPr>
              <a:t> /حنان الجهني</a:t>
            </a:r>
          </a:p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الصف الثاني الابتدائي</a:t>
            </a:r>
            <a:endParaRPr lang="ar-SA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374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032609" y="260648"/>
            <a:ext cx="77399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المهارة </a:t>
            </a:r>
            <a:r>
              <a:rPr lang="ar-SA" sz="2000" b="1" dirty="0" err="1" smtClean="0">
                <a:solidFill>
                  <a:srgbClr val="C00000"/>
                </a:solidFill>
              </a:rPr>
              <a:t>المستهدفة:يكمل</a:t>
            </a:r>
            <a:r>
              <a:rPr lang="ar-SA" sz="2000" b="1" dirty="0" smtClean="0">
                <a:solidFill>
                  <a:srgbClr val="C00000"/>
                </a:solidFill>
              </a:rPr>
              <a:t> عبارات قصيرة من مكتسباته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10" y="660758"/>
            <a:ext cx="7739998" cy="520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1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1126554"/>
            <a:ext cx="7931879" cy="4894734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1691680" y="620688"/>
            <a:ext cx="6250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المهارة </a:t>
            </a:r>
            <a:r>
              <a:rPr lang="ar-SA" sz="2400" b="1" dirty="0" err="1" smtClean="0">
                <a:solidFill>
                  <a:srgbClr val="C00000"/>
                </a:solidFill>
              </a:rPr>
              <a:t>المستهدفة:يعيد</a:t>
            </a:r>
            <a:r>
              <a:rPr lang="ar-SA" sz="2400" b="1" dirty="0" smtClean="0">
                <a:solidFill>
                  <a:srgbClr val="C00000"/>
                </a:solidFill>
              </a:rPr>
              <a:t> ترتيب مفردات جمله </a:t>
            </a:r>
          </a:p>
        </p:txBody>
      </p:sp>
    </p:spTree>
    <p:extLst>
      <p:ext uri="{BB962C8B-B14F-4D97-AF65-F5344CB8AC3E}">
        <p14:creationId xmlns:p14="http://schemas.microsoft.com/office/powerpoint/2010/main" val="850817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692902" y="332656"/>
            <a:ext cx="715452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ملء بطاقة تعريف بنفسه تتضمن اسمه الثلاثي ومدرسته وفصله ومدينته والحي الذي يسكن به</a:t>
            </a:r>
            <a:endParaRPr lang="ar-SA" b="1" dirty="0">
              <a:solidFill>
                <a:srgbClr val="C0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40" y="908720"/>
            <a:ext cx="7814815" cy="508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99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87624" y="260648"/>
            <a:ext cx="74324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يرسم علامات الترقيم (النقطتين- </a:t>
            </a:r>
            <a:r>
              <a:rPr lang="ar-SA" sz="2000" b="1" dirty="0" err="1" smtClean="0">
                <a:solidFill>
                  <a:srgbClr val="C00000"/>
                </a:solidFill>
              </a:rPr>
              <a:t>الفاصله</a:t>
            </a:r>
            <a:r>
              <a:rPr lang="ar-SA" sz="2000" b="1" dirty="0" smtClean="0">
                <a:solidFill>
                  <a:srgbClr val="C00000"/>
                </a:solidFill>
              </a:rPr>
              <a:t> </a:t>
            </a:r>
            <a:r>
              <a:rPr lang="ar-SA" sz="2000" b="1" dirty="0" err="1" smtClean="0">
                <a:solidFill>
                  <a:srgbClr val="C00000"/>
                </a:solidFill>
              </a:rPr>
              <a:t>المنقوطه</a:t>
            </a:r>
            <a:r>
              <a:rPr lang="ar-SA" sz="2000" b="1" dirty="0" smtClean="0">
                <a:solidFill>
                  <a:srgbClr val="C00000"/>
                </a:solidFill>
              </a:rPr>
              <a:t>- علامة التعجب)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1" y="908720"/>
            <a:ext cx="7648480" cy="5301208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063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332656"/>
            <a:ext cx="75243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يرْسِمُ كَلِمَاتٍ تَحْوِي ظَوَاهِرَ لُغَوِيَّة دَرَسْهَا (التَّنْوِينُ ، الْهَمْزَةُ الْمُتَوَسِّطَةُ</a:t>
            </a:r>
            <a:r>
              <a:rPr lang="ar-SA" sz="2000" b="1" dirty="0" smtClean="0">
                <a:solidFill>
                  <a:srgbClr val="FF0000"/>
                </a:solidFill>
              </a:rPr>
              <a:t>...)</a:t>
            </a:r>
            <a:r>
              <a:rPr lang="ar-EG" sz="2000" b="1" dirty="0"/>
              <a:t> </a:t>
            </a:r>
            <a:endParaRPr lang="ar-SA" sz="2000" b="1" dirty="0" smtClean="0"/>
          </a:p>
          <a:p>
            <a:endParaRPr lang="ar-SA" sz="2000" b="1" dirty="0" smtClean="0"/>
          </a:p>
          <a:p>
            <a:r>
              <a:rPr lang="ar-SA" sz="2000" b="1" u="sng" dirty="0"/>
              <a:t>أَحِط الْكَلِمَاتِ الَّتِي تَبْدَأُ بِهَمْزَةٍ</a:t>
            </a:r>
            <a:r>
              <a:rPr lang="ar-SA" sz="2000" b="1" u="sng" dirty="0" smtClean="0"/>
              <a:t>:</a:t>
            </a:r>
            <a:endParaRPr lang="ar-SA" sz="2000" b="1" dirty="0"/>
          </a:p>
          <a:p>
            <a:r>
              <a:rPr lang="ar-EG" sz="4000" b="1" dirty="0" smtClean="0"/>
              <a:t>لَقَدْ </a:t>
            </a:r>
            <a:r>
              <a:rPr lang="ar-EG" sz="4000" b="1" dirty="0"/>
              <a:t>أَذْهَلْتِ النَّاسَ بِسُرْعَتِكِ، وَتَنَوُّعِ أَشْكَالِكِ، وَتَعَدُّدِ أَلْوَانِكِ؛ فَأَخَذْتِ مَكَانِي، وَتَجَاهَلُونِي؛ لِأَنَّكِ الْأَسْرَعُ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8449215" y="112474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498041" y="3378591"/>
            <a:ext cx="31742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u="sng" dirty="0">
                <a:solidFill>
                  <a:srgbClr val="FF0000"/>
                </a:solidFill>
              </a:rPr>
              <a:t>أَحِط الْكَلِمَاتِ الَّتِي </a:t>
            </a:r>
            <a:r>
              <a:rPr lang="ar-SA" sz="2000" b="1" u="sng" dirty="0" smtClean="0">
                <a:solidFill>
                  <a:srgbClr val="FF0000"/>
                </a:solidFill>
              </a:rPr>
              <a:t>تحوى على تنوين: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7085175" y="4004185"/>
            <a:ext cx="1488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>
                <a:solidFill>
                  <a:srgbClr val="0070C0"/>
                </a:solidFill>
              </a:rPr>
              <a:t>عَادِلٌ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796136" y="4004185"/>
            <a:ext cx="10342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>
                <a:solidFill>
                  <a:srgbClr val="0070C0"/>
                </a:solidFill>
              </a:rPr>
              <a:t>وَاجِبٌ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332581" y="4127296"/>
            <a:ext cx="851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>
                <a:solidFill>
                  <a:srgbClr val="0070C0"/>
                </a:solidFill>
              </a:rPr>
              <a:t>نَقْتَدِيَ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508780" y="4204240"/>
            <a:ext cx="8515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>
                <a:solidFill>
                  <a:srgbClr val="0070C0"/>
                </a:solidFill>
              </a:rPr>
              <a:t>قُدْوَةٍ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98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18864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المهارة </a:t>
            </a:r>
            <a:r>
              <a:rPr lang="ar-SA" sz="2000" b="1" dirty="0" err="1" smtClean="0">
                <a:solidFill>
                  <a:srgbClr val="C00000"/>
                </a:solidFill>
              </a:rPr>
              <a:t>المستهدفه</a:t>
            </a:r>
            <a:r>
              <a:rPr lang="ar-SA" sz="2000" b="1" dirty="0" smtClean="0">
                <a:solidFill>
                  <a:srgbClr val="C00000"/>
                </a:solidFill>
              </a:rPr>
              <a:t> :يهَنِّئُ </a:t>
            </a:r>
            <a:r>
              <a:rPr lang="ar-EG" sz="2000" b="1" dirty="0">
                <a:solidFill>
                  <a:srgbClr val="C00000"/>
                </a:solidFill>
              </a:rPr>
              <a:t>فِي مُنَاسَبَاتٍ سَعِيدَةٍ، أَعْيَادٍ، مُنَاسَبَاتٍ وَطَنِيَّةٍ، نَجَاحٍ، فَوْزٍ.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148064" y="764704"/>
            <a:ext cx="3632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b="1" i="1" dirty="0"/>
              <a:t>عِنْدَ زِيارَةِ إِحْدَى الصَّدِيقَاتِ وَهِيَ مَرِيضَةٌ نَقُولُ:</a:t>
            </a:r>
            <a:endParaRPr lang="en-US" dirty="0"/>
          </a:p>
        </p:txBody>
      </p:sp>
      <p:sp>
        <p:nvSpPr>
          <p:cNvPr id="5" name="AutoShape 2" descr="0052"/>
          <p:cNvSpPr>
            <a:spLocks noChangeArrowheads="1"/>
          </p:cNvSpPr>
          <p:nvPr/>
        </p:nvSpPr>
        <p:spPr bwMode="auto">
          <a:xfrm>
            <a:off x="6634035" y="1412776"/>
            <a:ext cx="2222500" cy="685800"/>
          </a:xfrm>
          <a:prstGeom prst="downArrowCallout">
            <a:avLst>
              <a:gd name="adj1" fmla="val 81019"/>
              <a:gd name="adj2" fmla="val 81019"/>
              <a:gd name="adj3" fmla="val 16667"/>
              <a:gd name="adj4" fmla="val 6666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EG" altLang="ar-SA" sz="18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Microsoft Sans Serif" pitchFamily="34" charset="0"/>
                <a:ea typeface="Arial" pitchFamily="34" charset="0"/>
                <a:cs typeface="Microsoft Sans Serif" pitchFamily="34" charset="0"/>
              </a:rPr>
              <a:t>كُلَّ عَامٍ وَأَنْتِ بِخَيْرٍ</a:t>
            </a:r>
            <a:r>
              <a:rPr kumimoji="0" lang="ar-EG" altLang="ar-SA" sz="18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Microsoft Sans Serif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ar-SA" alt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 descr="0052"/>
          <p:cNvSpPr>
            <a:spLocks noChangeArrowheads="1"/>
          </p:cNvSpPr>
          <p:nvPr/>
        </p:nvSpPr>
        <p:spPr bwMode="auto">
          <a:xfrm>
            <a:off x="3635896" y="1403932"/>
            <a:ext cx="2222500" cy="685800"/>
          </a:xfrm>
          <a:prstGeom prst="downArrowCallout">
            <a:avLst>
              <a:gd name="adj1" fmla="val 81019"/>
              <a:gd name="adj2" fmla="val 81019"/>
              <a:gd name="adj3" fmla="val 16667"/>
              <a:gd name="adj4" fmla="val 6666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EG" altLang="ar-SA" sz="18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Microsoft Sans Serif" pitchFamily="34" charset="0"/>
                <a:ea typeface="Arial" pitchFamily="34" charset="0"/>
                <a:cs typeface="Microsoft Sans Serif" pitchFamily="34" charset="0"/>
              </a:rPr>
              <a:t>شَفَاكِ اللهُ</a:t>
            </a:r>
            <a:r>
              <a:rPr kumimoji="0" lang="ar-EG" altLang="ar-SA" sz="18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Microsoft Sans Serif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ar-SA" alt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0052"/>
          <p:cNvSpPr>
            <a:spLocks noChangeArrowheads="1"/>
          </p:cNvSpPr>
          <p:nvPr/>
        </p:nvSpPr>
        <p:spPr bwMode="auto">
          <a:xfrm>
            <a:off x="1163801" y="1401438"/>
            <a:ext cx="2222500" cy="685800"/>
          </a:xfrm>
          <a:prstGeom prst="downArrowCallout">
            <a:avLst>
              <a:gd name="adj1" fmla="val 81019"/>
              <a:gd name="adj2" fmla="val 81019"/>
              <a:gd name="adj3" fmla="val 16667"/>
              <a:gd name="adj4" fmla="val 6666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974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EG" altLang="ar-SA" sz="18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Microsoft Sans Serif" pitchFamily="34" charset="0"/>
                <a:ea typeface="Arial" pitchFamily="34" charset="0"/>
                <a:cs typeface="Microsoft Sans Serif" pitchFamily="34" charset="0"/>
              </a:rPr>
              <a:t>جَزَاكِ اللهُ خَيْرَاً.</a:t>
            </a:r>
            <a:endParaRPr kumimoji="0" lang="ar-SA" alt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163801" y="2564905"/>
            <a:ext cx="769273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SA" sz="2800" b="1" dirty="0" smtClean="0">
              <a:solidFill>
                <a:srgbClr val="C00000"/>
              </a:solidFill>
            </a:endParaRPr>
          </a:p>
          <a:p>
            <a:pPr algn="ctr"/>
            <a:endParaRPr lang="ar-SA" sz="2800" b="1" dirty="0">
              <a:solidFill>
                <a:srgbClr val="C00000"/>
              </a:solidFill>
            </a:endParaRPr>
          </a:p>
          <a:p>
            <a:pPr algn="ctr"/>
            <a:r>
              <a:rPr lang="ar-EG" sz="2800" b="1" dirty="0" smtClean="0">
                <a:solidFill>
                  <a:srgbClr val="C00000"/>
                </a:solidFill>
              </a:rPr>
              <a:t>كَيْفَ </a:t>
            </a:r>
            <a:r>
              <a:rPr lang="ar-EG" sz="2800" b="1" dirty="0">
                <a:solidFill>
                  <a:srgbClr val="C00000"/>
                </a:solidFill>
              </a:rPr>
              <a:t>تُهَنِّئِينَ إِحْدَى صَدِيقَاتِكِ بِنَجَاحِهَا؟</a:t>
            </a:r>
            <a:endParaRPr lang="en-US" sz="2800" b="1" dirty="0">
              <a:solidFill>
                <a:srgbClr val="C00000"/>
              </a:solidFill>
            </a:endParaRPr>
          </a:p>
          <a:p>
            <a:pPr algn="ctr"/>
            <a:r>
              <a:rPr lang="ar-EG" sz="2800" b="1" dirty="0">
                <a:solidFill>
                  <a:srgbClr val="C00000"/>
                </a:solidFill>
              </a:rPr>
              <a:t>نقول: .................................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47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260648"/>
            <a:ext cx="75963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المهارة المستهدفة: ي</a:t>
            </a:r>
            <a:r>
              <a:rPr lang="ar-EG" sz="2400" b="1" dirty="0" smtClean="0">
                <a:solidFill>
                  <a:srgbClr val="C00000"/>
                </a:solidFill>
              </a:rPr>
              <a:t>ُوَاسِي </a:t>
            </a:r>
            <a:r>
              <a:rPr lang="ar-EG" sz="2400" b="1" dirty="0">
                <a:solidFill>
                  <a:srgbClr val="C00000"/>
                </a:solidFill>
              </a:rPr>
              <a:t>فِي مَوَاقِفَ حَزِينَةٍ، وَفَاةٍ، فَشَلٍ، رُسُوبٍ، خَسَارَةٍ.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dirty="0"/>
              <a:t> 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547663" y="1201390"/>
            <a:ext cx="724614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/>
              <a:t> </a:t>
            </a:r>
            <a:r>
              <a:rPr lang="ar-EG" sz="2800" b="1" i="1" u="sng" dirty="0"/>
              <a:t>ضَعِ خَطَّاً تَحْتَ اْلإِجَابَةِ الصَّحِيحَةِ: </a:t>
            </a:r>
            <a:endParaRPr lang="en-US" sz="2800" dirty="0"/>
          </a:p>
          <a:p>
            <a:pPr algn="ctr"/>
            <a:r>
              <a:rPr lang="ar-EG" sz="2800" b="1" dirty="0"/>
              <a:t>مَاذَا تَفْعَل إِذَا شَاهَدْت يَوْمَاً مَا صَدِيق مَرِيض؟</a:t>
            </a:r>
            <a:endParaRPr lang="en-US" sz="2800" dirty="0"/>
          </a:p>
          <a:p>
            <a:pPr lvl="0" algn="ctr"/>
            <a:r>
              <a:rPr lang="ar-SA" sz="2800" b="1" dirty="0"/>
              <a:t>أَسْأَلُه عَنْ مَا يُحْزِنُه.</a:t>
            </a:r>
            <a:endParaRPr lang="en-US" sz="2800" dirty="0"/>
          </a:p>
          <a:p>
            <a:pPr lvl="0" algn="ctr"/>
            <a:r>
              <a:rPr lang="ar-SA" sz="2800" b="1" dirty="0"/>
              <a:t> أَدْعُو لَه بِالشِّفَاء.</a:t>
            </a:r>
            <a:endParaRPr lang="en-US" sz="2800" dirty="0"/>
          </a:p>
          <a:p>
            <a:pPr lvl="0" algn="ctr"/>
            <a:r>
              <a:rPr lang="ar-SA" sz="2800" b="1" dirty="0"/>
              <a:t> أُقَدِّمُ لَه هَدِيَّةً</a:t>
            </a:r>
            <a:r>
              <a:rPr lang="ar-SA" sz="2800" b="1" dirty="0" smtClean="0"/>
              <a:t>.</a:t>
            </a:r>
          </a:p>
          <a:p>
            <a:r>
              <a:rPr lang="ar-SA" sz="2800" b="1" dirty="0">
                <a:solidFill>
                  <a:srgbClr val="00B0F0"/>
                </a:solidFill>
              </a:rPr>
              <a:t>إِذَا فَشَلَ إِحْدَى أصَدِقَائكِ فِي عَمَلِ شَيْءٍ فمَا يَجِبُ أَنْ</a:t>
            </a:r>
            <a:r>
              <a:rPr lang="ar-SA" sz="2800" b="1" dirty="0" smtClean="0">
                <a:solidFill>
                  <a:srgbClr val="00B0F0"/>
                </a:solidFill>
              </a:rPr>
              <a:t>:</a:t>
            </a:r>
          </a:p>
          <a:p>
            <a:pPr algn="ctr"/>
            <a:r>
              <a:rPr lang="ar-EG" sz="2800" b="1" dirty="0"/>
              <a:t>تَفْرَحِي</a:t>
            </a:r>
            <a:endParaRPr lang="en-US" sz="2800" dirty="0"/>
          </a:p>
          <a:p>
            <a:pPr algn="ctr"/>
            <a:r>
              <a:rPr lang="ar-EG" sz="2800" b="1" dirty="0"/>
              <a:t>تُعَاوِنِيهَا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endParaRPr lang="en-US" sz="2800" dirty="0">
              <a:solidFill>
                <a:srgbClr val="00B0F0"/>
              </a:solidFill>
            </a:endParaRPr>
          </a:p>
          <a:p>
            <a:r>
              <a:rPr lang="en-US" sz="2800" dirty="0"/>
              <a:t> </a:t>
            </a:r>
          </a:p>
          <a:p>
            <a:pPr lvl="0" algn="ctr"/>
            <a:endParaRPr lang="en-US" sz="2800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766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332656"/>
            <a:ext cx="74491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المهارة </a:t>
            </a:r>
            <a:r>
              <a:rPr lang="ar-SA" sz="2000" b="1" dirty="0" err="1" smtClean="0">
                <a:solidFill>
                  <a:srgbClr val="C00000"/>
                </a:solidFill>
              </a:rPr>
              <a:t>المستهدفه</a:t>
            </a:r>
            <a:r>
              <a:rPr lang="ar-SA" sz="2000" b="1" dirty="0" smtClean="0">
                <a:solidFill>
                  <a:srgbClr val="C00000"/>
                </a:solidFill>
              </a:rPr>
              <a:t> :</a:t>
            </a:r>
            <a:r>
              <a:rPr lang="ar-EG" sz="2000" b="1" dirty="0" smtClean="0">
                <a:solidFill>
                  <a:srgbClr val="C00000"/>
                </a:solidFill>
              </a:rPr>
              <a:t>ي</a:t>
            </a:r>
            <a:r>
              <a:rPr lang="ar-SA" sz="2000" b="1" dirty="0" smtClean="0">
                <a:solidFill>
                  <a:srgbClr val="C00000"/>
                </a:solidFill>
              </a:rPr>
              <a:t>بْدِي </a:t>
            </a:r>
            <a:r>
              <a:rPr lang="ar-SA" sz="2000" b="1" dirty="0">
                <a:solidFill>
                  <a:srgbClr val="C00000"/>
                </a:solidFill>
              </a:rPr>
              <a:t>رَأْيُه وَينَاقِشُ فِي مَوْضُوعٍ يُنَاسِبُ سِنَّه فِي جُمْلَةٍ وَاحِدَةٍ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2050" name="صورة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35914"/>
            <a:ext cx="6336704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19672" y="1158806"/>
            <a:ext cx="691276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r>
              <a:rPr kumimoji="0" lang="ar-EG" altLang="ar-SA" sz="2000" b="1" i="1" u="sng" strike="noStrike" cap="none" normalizeH="0" baseline="0" dirty="0" smtClean="0">
                <a:ln>
                  <a:noFill/>
                </a:ln>
                <a:solidFill>
                  <a:srgbClr val="FF3399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اكْتُب جُمْلَةً وَاحِدَةً تُعَبِّرُ عَنْ رَأْيِك إِذَا شَاهَدت هَذَا الْمَشْهَدَ:</a:t>
            </a:r>
            <a:endParaRPr kumimoji="0" lang="en-US" altLang="ar-S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endParaRPr kumimoji="0" lang="en-US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573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7313" algn="l"/>
              </a:tabLst>
            </a:pPr>
            <a:endParaRPr kumimoji="0" lang="ar-SA" alt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63688" y="4941168"/>
            <a:ext cx="69451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b="1" i="1" dirty="0"/>
              <a:t>............................................................................................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18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404664"/>
            <a:ext cx="73302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b="1" dirty="0" smtClean="0"/>
              <a:t>ا</a:t>
            </a:r>
            <a:r>
              <a:rPr lang="ar-SA" sz="2800" b="1" dirty="0" smtClean="0">
                <a:solidFill>
                  <a:srgbClr val="C00000"/>
                </a:solidFill>
              </a:rPr>
              <a:t>المهارة </a:t>
            </a:r>
            <a:r>
              <a:rPr lang="ar-SA" sz="2800" b="1" dirty="0" err="1" smtClean="0">
                <a:solidFill>
                  <a:srgbClr val="C00000"/>
                </a:solidFill>
              </a:rPr>
              <a:t>المستهدفه</a:t>
            </a:r>
            <a:r>
              <a:rPr lang="ar-SA" sz="2800" b="1" dirty="0" smtClean="0">
                <a:solidFill>
                  <a:srgbClr val="C00000"/>
                </a:solidFill>
              </a:rPr>
              <a:t> :ا</a:t>
            </a:r>
            <a:r>
              <a:rPr lang="ar-EG" sz="2800" b="1" dirty="0" smtClean="0">
                <a:solidFill>
                  <a:srgbClr val="C00000"/>
                </a:solidFill>
              </a:rPr>
              <a:t>لتَّعْلِيقُ </a:t>
            </a:r>
            <a:r>
              <a:rPr lang="ar-EG" sz="2800" b="1" dirty="0">
                <a:solidFill>
                  <a:srgbClr val="C00000"/>
                </a:solidFill>
              </a:rPr>
              <a:t>عَلَى صُورَةٍ مِنْ مُحِيطه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4067944" y="1124744"/>
            <a:ext cx="4776787" cy="5413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>
              <a:buNone/>
            </a:pPr>
            <a:r>
              <a:rPr lang="ar-SA" sz="3600" kern="10" spc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CC0099"/>
                </a:solidFill>
                <a:effectLst/>
                <a:latin typeface="Times New Roman"/>
                <a:cs typeface="Times New Roman"/>
              </a:rPr>
              <a:t>انْظُر إِلَى الصُّورَةِ التَّالِيَةِ ثُمَّ تَحَدَّث عَنْهَا فِي جُمْلَةٍ:</a:t>
            </a:r>
            <a:endParaRPr lang="ar-SA" sz="3600" kern="10" spc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CC0099"/>
              </a:solidFill>
              <a:effectLst/>
              <a:latin typeface="Times New Roman"/>
              <a:cs typeface="Times New Roman"/>
            </a:endParaRPr>
          </a:p>
        </p:txBody>
      </p:sp>
      <p:pic>
        <p:nvPicPr>
          <p:cNvPr id="4099" name="صورة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1772816"/>
            <a:ext cx="7225058" cy="295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1259632" y="5013176"/>
            <a:ext cx="6804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/>
              <a:t>............................................................................</a:t>
            </a:r>
            <a:endParaRPr lang="en-US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205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27584" y="188640"/>
            <a:ext cx="8261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المهارة </a:t>
            </a:r>
            <a:r>
              <a:rPr lang="ar-SA" b="1" dirty="0" err="1" smtClean="0">
                <a:solidFill>
                  <a:srgbClr val="C00000"/>
                </a:solidFill>
              </a:rPr>
              <a:t>المستهدفه</a:t>
            </a:r>
            <a:r>
              <a:rPr lang="ar-SA" b="1" dirty="0" smtClean="0">
                <a:solidFill>
                  <a:srgbClr val="C00000"/>
                </a:solidFill>
              </a:rPr>
              <a:t>:</a:t>
            </a:r>
            <a:r>
              <a:rPr lang="ar-EG" b="1" dirty="0" smtClean="0">
                <a:solidFill>
                  <a:srgbClr val="C00000"/>
                </a:solidFill>
              </a:rPr>
              <a:t>يعَلِّلُ </a:t>
            </a:r>
            <a:r>
              <a:rPr lang="ar-EG" b="1" dirty="0">
                <a:solidFill>
                  <a:srgbClr val="C00000"/>
                </a:solidFill>
              </a:rPr>
              <a:t>انْطِبَاعه تُجَاهَ مَا اسْتَمَعَ إِلَيْهِ (اسْتِحْسَانَ، قُبُولَ، رَفْضَ</a:t>
            </a:r>
            <a:r>
              <a:rPr lang="ar-EG" b="1" dirty="0" smtClean="0">
                <a:solidFill>
                  <a:srgbClr val="C00000"/>
                </a:solidFill>
              </a:rPr>
              <a:t>) </a:t>
            </a:r>
            <a:r>
              <a:rPr lang="ar-SA" b="1" dirty="0" smtClean="0">
                <a:solidFill>
                  <a:srgbClr val="C00000"/>
                </a:solidFill>
              </a:rPr>
              <a:t>ما</a:t>
            </a:r>
            <a:r>
              <a:rPr lang="ar-EG" b="1" dirty="0" smtClean="0">
                <a:solidFill>
                  <a:srgbClr val="C00000"/>
                </a:solidFill>
              </a:rPr>
              <a:t> </a:t>
            </a:r>
            <a:r>
              <a:rPr lang="ar-EG" b="1" dirty="0">
                <a:solidFill>
                  <a:srgbClr val="C00000"/>
                </a:solidFill>
              </a:rPr>
              <a:t>يَصِفُ بِهِ شَخْصِيَّاتِ الْقِصَّةِ أَوْ الْأَحْدَاثَ الْوَارِدَةَ فِي النَّصِّ.</a:t>
            </a:r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3131840" y="1196752"/>
            <a:ext cx="5758284" cy="608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1">
              <a:buNone/>
            </a:pPr>
            <a:r>
              <a:rPr lang="ar-SA" sz="1800" kern="10" spc="0" smtClean="0">
                <a:ln>
                  <a:noFill/>
                </a:ln>
                <a:gradFill rotWithShape="0">
                  <a:gsLst>
                    <a:gs pos="0">
                      <a:srgbClr val="C0504D"/>
                    </a:gs>
                    <a:gs pos="50000">
                      <a:srgbClr val="0070C0"/>
                    </a:gs>
                    <a:gs pos="100000">
                      <a:srgbClr val="C0504D"/>
                    </a:gs>
                  </a:gsLst>
                  <a:lin ang="189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اقْرَأ مَا يَلي، ثُمَّ ضَع عَلَامَةَ صَح أَسْفَل انْطِبَاعِك تُجَاهَ مَا يَلِي: </a:t>
            </a:r>
            <a:endParaRPr lang="ar-SA" sz="1800" kern="10" spc="0">
              <a:ln>
                <a:noFill/>
              </a:ln>
              <a:gradFill rotWithShape="0">
                <a:gsLst>
                  <a:gs pos="0">
                    <a:srgbClr val="C0504D"/>
                  </a:gs>
                  <a:gs pos="50000">
                    <a:srgbClr val="0070C0"/>
                  </a:gs>
                  <a:gs pos="100000">
                    <a:srgbClr val="C0504D"/>
                  </a:gs>
                </a:gsLst>
                <a:lin ang="189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282725" y="1866789"/>
            <a:ext cx="77745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000" b="1" dirty="0"/>
              <a:t>اِجْتَمَعَ الْأَوْلَادُ لِيَلْعَبُوا باِلْكُرَةِ، وَفِي أَثْنَاءِ اللَّعِبِ </a:t>
            </a:r>
            <a:endParaRPr lang="en-US" sz="2000" dirty="0"/>
          </a:p>
          <a:p>
            <a:pPr algn="ctr"/>
            <a:r>
              <a:rPr lang="ar-EG" sz="2000" b="1" dirty="0"/>
              <a:t>رَمَى خَالِدٌ الْكُرَةَ فَكَسَرَتْ زُجَاجَ نَافِذَةِ الْجِيرَانِ.</a:t>
            </a:r>
            <a:endParaRPr lang="en-US" sz="2000" dirty="0"/>
          </a:p>
          <a:p>
            <a:pPr algn="ctr"/>
            <a:r>
              <a:rPr lang="ar-EG" sz="2000" b="1" dirty="0"/>
              <a:t>خَافَ الْأَوْلَادُ وَهَرَبُوا إِلَّا خَالِدَاً بَقِيَ وَاقِفَاً مَكَانَهُ.</a:t>
            </a:r>
            <a:endParaRPr lang="en-US" sz="2000" dirty="0"/>
          </a:p>
          <a:p>
            <a:pPr algn="ctr"/>
            <a:r>
              <a:rPr lang="ar-EG" sz="2000" b="1" dirty="0"/>
              <a:t>خَرَجَ صَاحِبُ الْمَنْزِلِ غَاضِبَاً مُتَوَعِّدَاً.</a:t>
            </a:r>
            <a:endParaRPr lang="en-US" sz="2000" dirty="0"/>
          </a:p>
          <a:p>
            <a:pPr algn="ctr"/>
            <a:r>
              <a:rPr lang="ar-EG" sz="2000" b="1" dirty="0"/>
              <a:t>أَمْسَكَ يَدَ خَالِدٍ وَسَأَلَهُ: مَنْ كَسَرَ زُجَاجَ النَّافِذَةِ؟</a:t>
            </a:r>
            <a:endParaRPr lang="en-US" sz="2000" dirty="0"/>
          </a:p>
          <a:p>
            <a:pPr algn="ctr"/>
            <a:r>
              <a:rPr lang="ar-EG" sz="2000" b="1" dirty="0"/>
              <a:t>خَالِدٌ: أَنَا كَسَرْتُهُ؛ فَقَدْ رَمَيْتُ الْكُرَةَ عَالِيَاً فَكَسَرَتِ </a:t>
            </a:r>
            <a:endParaRPr lang="en-US" sz="2000" dirty="0"/>
          </a:p>
          <a:p>
            <a:pPr algn="ctr"/>
            <a:r>
              <a:rPr lang="ar-EG" sz="2000" b="1" dirty="0"/>
              <a:t>الزُّجَاجَ دُونَ قَصْدٍ مِنِّي.</a:t>
            </a:r>
            <a:endParaRPr lang="en-US" sz="2000" dirty="0"/>
          </a:p>
        </p:txBody>
      </p:sp>
      <p:sp>
        <p:nvSpPr>
          <p:cNvPr id="5" name="مستطيل 4"/>
          <p:cNvSpPr/>
          <p:nvPr/>
        </p:nvSpPr>
        <p:spPr>
          <a:xfrm>
            <a:off x="1043608" y="4098822"/>
            <a:ext cx="78465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2400" b="1" i="1" dirty="0">
                <a:solidFill>
                  <a:srgbClr val="00B050"/>
                </a:solidFill>
              </a:rPr>
              <a:t>اِنْطِبَاعُك تُجَاهَ خَاِلدٌ عِنْدَمَا</a:t>
            </a:r>
            <a:endParaRPr lang="en-US" sz="2400" dirty="0">
              <a:solidFill>
                <a:srgbClr val="00B050"/>
              </a:solidFill>
            </a:endParaRPr>
          </a:p>
          <a:p>
            <a:pPr algn="ctr"/>
            <a:r>
              <a:rPr lang="ar-EG" sz="2400" b="1" i="1" dirty="0">
                <a:solidFill>
                  <a:srgbClr val="00B050"/>
                </a:solidFill>
              </a:rPr>
              <a:t> اعْتَرَفَ بِمَا فَعَلَهُ</a:t>
            </a:r>
            <a:r>
              <a:rPr lang="ar-EG" sz="2400" b="1" i="1" dirty="0" smtClean="0">
                <a:solidFill>
                  <a:srgbClr val="00B050"/>
                </a:solidFill>
              </a:rPr>
              <a:t>.</a:t>
            </a:r>
            <a:r>
              <a:rPr lang="ar-SA" sz="2400" b="1" i="1" dirty="0" smtClean="0">
                <a:solidFill>
                  <a:srgbClr val="00B050"/>
                </a:solidFill>
              </a:rPr>
              <a:t>(قبول __رفض)</a:t>
            </a:r>
          </a:p>
          <a:p>
            <a:pPr algn="ctr"/>
            <a:r>
              <a:rPr lang="ar-EG" sz="2400" b="1" i="1" dirty="0"/>
              <a:t>اِنْطِبَاعُك تُجَاهَ الْأَوْلَادِ </a:t>
            </a:r>
            <a:endParaRPr lang="en-US" sz="2400" dirty="0"/>
          </a:p>
          <a:p>
            <a:pPr algn="ctr"/>
            <a:r>
              <a:rPr lang="ar-EG" sz="2400" b="1" i="1" dirty="0"/>
              <a:t>عِنْدَمَا </a:t>
            </a:r>
            <a:r>
              <a:rPr lang="ar-EG" sz="2400" b="1" i="1" dirty="0" smtClean="0"/>
              <a:t>هَرَبُوا</a:t>
            </a:r>
            <a:r>
              <a:rPr lang="ar-SA" sz="2400" b="1" i="1" dirty="0">
                <a:solidFill>
                  <a:srgbClr val="00B050"/>
                </a:solidFill>
              </a:rPr>
              <a:t>(قبول __رفض)</a:t>
            </a:r>
          </a:p>
          <a:p>
            <a:pPr algn="ctr"/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187624" y="188640"/>
            <a:ext cx="7596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المهارة المستهدفة :</a:t>
            </a:r>
            <a:r>
              <a:rPr lang="ar-EG" b="1" dirty="0" smtClean="0">
                <a:solidFill>
                  <a:srgbClr val="C00000"/>
                </a:solidFill>
              </a:rPr>
              <a:t>يكْتَشِفُ دَلَالَةُ الْكَلِمَاتِ الْجَدِيدَةِ مِنَ خِلَالَ التَّرَادُفِ وَالتَّضَادِّ</a:t>
            </a:r>
            <a:endParaRPr lang="ar-SA" b="1" dirty="0" smtClean="0">
              <a:solidFill>
                <a:srgbClr val="C0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524819"/>
            <a:ext cx="7610850" cy="2339814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874888"/>
            <a:ext cx="7940881" cy="3024336"/>
          </a:xfrm>
          <a:prstGeom prst="rect">
            <a:avLst/>
          </a:prstGeom>
        </p:spPr>
      </p:pic>
      <p:sp>
        <p:nvSpPr>
          <p:cNvPr id="7" name="مستطيل مستدير الزوايا 6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2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0648"/>
            <a:ext cx="8103293" cy="5661248"/>
          </a:xfrm>
          <a:prstGeom prst="rect">
            <a:avLst/>
          </a:prstGeom>
        </p:spPr>
      </p:pic>
      <p:sp>
        <p:nvSpPr>
          <p:cNvPr id="3" name="مستطيل مستدير الزوايا 2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1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116632"/>
            <a:ext cx="7931879" cy="234888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465512"/>
            <a:ext cx="6732240" cy="1872208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4509120"/>
            <a:ext cx="7200800" cy="140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44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260648"/>
            <a:ext cx="76632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المهارة المستهدفة :يرتب كلمات لبناء جملة مفيدة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660758"/>
            <a:ext cx="7931879" cy="478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229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19672" y="332656"/>
            <a:ext cx="66072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المهارة المستهدفة :/يغني </a:t>
            </a:r>
            <a:r>
              <a:rPr lang="en-US" sz="2400" b="1" dirty="0" err="1" smtClean="0">
                <a:solidFill>
                  <a:srgbClr val="C00000"/>
                </a:solidFill>
              </a:rPr>
              <a:t>النص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بجملة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مفيده</a:t>
            </a:r>
            <a:endParaRPr lang="ar-SA" sz="2400" b="1" dirty="0" smtClean="0">
              <a:solidFill>
                <a:srgbClr val="C0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9" y="845736"/>
            <a:ext cx="8111391" cy="516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139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331640" y="260648"/>
            <a:ext cx="72919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C00000"/>
                </a:solidFill>
              </a:rPr>
              <a:t>المهارة المستهدفة :ي</a:t>
            </a:r>
            <a:r>
              <a:rPr lang="ar-EG" sz="2400" b="1" dirty="0" smtClean="0">
                <a:solidFill>
                  <a:srgbClr val="C00000"/>
                </a:solidFill>
              </a:rPr>
              <a:t>سْتَنْتِجُ الْمَعْنَى الْعَامَّ لِلنَّصِ الْمَسْمُوعِ</a:t>
            </a:r>
            <a:endParaRPr lang="ar-SA" sz="2400" b="1" dirty="0" smtClean="0">
              <a:solidFill>
                <a:srgbClr val="C0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65470"/>
            <a:ext cx="7632848" cy="4320480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5652120" y="4941168"/>
            <a:ext cx="2016224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احب ان اكون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131705" y="4958432"/>
            <a:ext cx="2016224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المخترع الصغير</a:t>
            </a:r>
            <a:endParaRPr lang="ar-S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187624" y="188640"/>
            <a:ext cx="74543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المهارة المستهدفة :</a:t>
            </a:r>
            <a:r>
              <a:rPr lang="ar-EG" sz="2000" b="1" dirty="0" smtClean="0">
                <a:solidFill>
                  <a:srgbClr val="C00000"/>
                </a:solidFill>
              </a:rPr>
              <a:t>يكْشِفُ الْقِيَمَ الْوَارِدَةَ فِي النَّصِّ</a:t>
            </a:r>
            <a:endParaRPr lang="ar-SA" sz="2000" b="1" dirty="0" smtClean="0">
              <a:solidFill>
                <a:srgbClr val="C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508104" y="664950"/>
            <a:ext cx="3268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أقر النص ثم احيط القيمة الواردة بالنص:.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034283"/>
            <a:ext cx="7238316" cy="3906886"/>
          </a:xfrm>
          <a:prstGeom prst="rect">
            <a:avLst/>
          </a:prstGeom>
        </p:spPr>
      </p:pic>
      <p:sp>
        <p:nvSpPr>
          <p:cNvPr id="6" name="مستطيل مستدير الزوايا 5"/>
          <p:cNvSpPr/>
          <p:nvPr/>
        </p:nvSpPr>
        <p:spPr>
          <a:xfrm>
            <a:off x="5652120" y="5157305"/>
            <a:ext cx="1872208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حب العمل 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061405" y="5157305"/>
            <a:ext cx="1872208" cy="720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الاختراع</a:t>
            </a:r>
            <a:endParaRPr lang="ar-SA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64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032609" y="6165304"/>
            <a:ext cx="79318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err="1" smtClean="0">
                <a:solidFill>
                  <a:srgbClr val="C00000"/>
                </a:solidFill>
              </a:rPr>
              <a:t>متفوق_متقدم_متمكن_غيرمجتاز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835696" y="332656"/>
            <a:ext cx="68164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المهارة المستهدفة :</a:t>
            </a:r>
            <a:r>
              <a:rPr lang="ar-EG" sz="2000" b="1" dirty="0" smtClean="0">
                <a:solidFill>
                  <a:srgbClr val="C00000"/>
                </a:solidFill>
              </a:rPr>
              <a:t>يُعِيدُ تَنْظِيمَ جُمَلِ نَصٍّ قَصِيرٍ</a:t>
            </a:r>
            <a:endParaRPr lang="ar-SA" sz="2000" b="1" dirty="0" smtClean="0">
              <a:solidFill>
                <a:srgbClr val="C0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8" y="821563"/>
            <a:ext cx="7931879" cy="505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465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</TotalTime>
  <Words>404</Words>
  <Application>Microsoft Office PowerPoint</Application>
  <PresentationFormat>عرض على الشاشة (3:4)‏</PresentationFormat>
  <Paragraphs>86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Beautiful</dc:creator>
  <cp:lastModifiedBy>Beautiful</cp:lastModifiedBy>
  <cp:revision>14</cp:revision>
  <dcterms:created xsi:type="dcterms:W3CDTF">2019-01-31T17:54:34Z</dcterms:created>
  <dcterms:modified xsi:type="dcterms:W3CDTF">2019-01-31T20:55:33Z</dcterms:modified>
</cp:coreProperties>
</file>