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8" r:id="rId4"/>
    <p:sldId id="335" r:id="rId5"/>
    <p:sldId id="327" r:id="rId6"/>
    <p:sldId id="346" r:id="rId7"/>
    <p:sldId id="347" r:id="rId8"/>
    <p:sldId id="331" r:id="rId9"/>
    <p:sldId id="348" r:id="rId10"/>
    <p:sldId id="349" r:id="rId11"/>
    <p:sldId id="334" r:id="rId12"/>
    <p:sldId id="350" r:id="rId13"/>
    <p:sldId id="336" r:id="rId14"/>
    <p:sldId id="351" r:id="rId15"/>
    <p:sldId id="352" r:id="rId16"/>
    <p:sldId id="353" r:id="rId17"/>
    <p:sldId id="340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2" y="20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8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4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330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7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07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536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1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0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99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402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3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2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sv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sv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مطبخي 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4: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2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125263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تخيل ماذا يحدث لو اقترب الشخص من مصادر الخطر السابقة 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4227268"/>
            <a:ext cx="1260143" cy="2179707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6203" y="4601200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5565658" y="3587275"/>
            <a:ext cx="1699311" cy="118749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يصاب بالحروق أو الجروح </a:t>
            </a:r>
          </a:p>
        </p:txBody>
      </p:sp>
    </p:spTree>
    <p:extLst>
      <p:ext uri="{BB962C8B-B14F-4D97-AF65-F5344CB8AC3E}">
        <p14:creationId xmlns:p14="http://schemas.microsoft.com/office/powerpoint/2010/main" val="397437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182">
            <a:extLst>
              <a:ext uri="{FF2B5EF4-FFF2-40B4-BE49-F238E27FC236}">
                <a16:creationId xmlns:a16="http://schemas.microsoft.com/office/drawing/2014/main" id="{C8FEEAE2-5248-4481-894E-D5387200493D}"/>
              </a:ext>
            </a:extLst>
          </p:cNvPr>
          <p:cNvSpPr/>
          <p:nvPr/>
        </p:nvSpPr>
        <p:spPr>
          <a:xfrm rot="233751">
            <a:off x="7155321" y="4285890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81D36E25-6F65-48D0-9D03-0DE12BB2F51F}"/>
              </a:ext>
            </a:extLst>
          </p:cNvPr>
          <p:cNvSpPr/>
          <p:nvPr/>
        </p:nvSpPr>
        <p:spPr>
          <a:xfrm rot="21353261">
            <a:off x="1291587" y="4293908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FD44B08-3CDA-4353-A872-D2931D15D70F}"/>
              </a:ext>
            </a:extLst>
          </p:cNvPr>
          <p:cNvSpPr/>
          <p:nvPr/>
        </p:nvSpPr>
        <p:spPr>
          <a:xfrm rot="233751">
            <a:off x="7224792" y="2784733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67D9CC8C-F451-410B-8BC6-4110B788DF5D}"/>
              </a:ext>
            </a:extLst>
          </p:cNvPr>
          <p:cNvSpPr/>
          <p:nvPr/>
        </p:nvSpPr>
        <p:spPr>
          <a:xfrm rot="21353261">
            <a:off x="1332689" y="2760375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46AC816D-2665-40B1-8897-E6C454AED8A1}"/>
              </a:ext>
            </a:extLst>
          </p:cNvPr>
          <p:cNvSpPr/>
          <p:nvPr/>
        </p:nvSpPr>
        <p:spPr>
          <a:xfrm>
            <a:off x="6487887" y="2158611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009999"/>
              </a:gs>
              <a:gs pos="100000">
                <a:srgbClr val="00666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9143678D-7475-4C80-9889-24410B96DAEA}"/>
              </a:ext>
            </a:extLst>
          </p:cNvPr>
          <p:cNvSpPr/>
          <p:nvPr/>
        </p:nvSpPr>
        <p:spPr>
          <a:xfrm>
            <a:off x="943429" y="364336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CC66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B0CE8032-EBDB-46F8-B9E3-ACBAEE71FB39}"/>
              </a:ext>
            </a:extLst>
          </p:cNvPr>
          <p:cNvSpPr/>
          <p:nvPr/>
        </p:nvSpPr>
        <p:spPr>
          <a:xfrm>
            <a:off x="6487887" y="366022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9143CAE1-01CF-4B38-B2A1-986184D02174}"/>
              </a:ext>
            </a:extLst>
          </p:cNvPr>
          <p:cNvSpPr/>
          <p:nvPr/>
        </p:nvSpPr>
        <p:spPr>
          <a:xfrm>
            <a:off x="943429" y="2141751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BA00"/>
              </a:gs>
              <a:gs pos="100000">
                <a:srgbClr val="CC33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80DBCD8-F1D7-4AEC-89CA-8CB206FA2545}"/>
              </a:ext>
            </a:extLst>
          </p:cNvPr>
          <p:cNvGrpSpPr/>
          <p:nvPr/>
        </p:nvGrpSpPr>
        <p:grpSpPr>
          <a:xfrm>
            <a:off x="1161144" y="2241005"/>
            <a:ext cx="4254917" cy="846520"/>
            <a:chOff x="1161144" y="694343"/>
            <a:chExt cx="4254917" cy="846520"/>
          </a:xfrm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73B7B50C-6C03-45F1-9536-7F116E38F453}"/>
                </a:ext>
              </a:extLst>
            </p:cNvPr>
            <p:cNvSpPr/>
            <p:nvPr/>
          </p:nvSpPr>
          <p:spPr>
            <a:xfrm>
              <a:off x="1202173" y="694343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2AB2206-1519-499E-A249-635CA0BECB48}"/>
                </a:ext>
              </a:extLst>
            </p:cNvPr>
            <p:cNvGrpSpPr/>
            <p:nvPr/>
          </p:nvGrpSpPr>
          <p:grpSpPr>
            <a:xfrm>
              <a:off x="1161144" y="762003"/>
              <a:ext cx="3928584" cy="724932"/>
              <a:chOff x="1161144" y="762003"/>
              <a:chExt cx="3928584" cy="724932"/>
            </a:xfrm>
          </p:grpSpPr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E2A338E-A3DB-4471-91D4-B851E72C538F}"/>
                  </a:ext>
                </a:extLst>
              </p:cNvPr>
              <p:cNvCxnSpPr/>
              <p:nvPr/>
            </p:nvCxnSpPr>
            <p:spPr>
              <a:xfrm>
                <a:off x="2075544" y="762003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2E20FFFE-FB0D-4302-8E9B-10C5877275FC}"/>
                  </a:ext>
                </a:extLst>
              </p:cNvPr>
              <p:cNvSpPr txBox="1"/>
              <p:nvPr/>
            </p:nvSpPr>
            <p:spPr>
              <a:xfrm>
                <a:off x="1327153" y="762003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1</a:t>
                </a:r>
              </a:p>
            </p:txBody>
          </p:sp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5958110E-AA7D-4EC5-BCE6-0A7FA1C94DF1}"/>
                  </a:ext>
                </a:extLst>
              </p:cNvPr>
              <p:cNvSpPr txBox="1"/>
              <p:nvPr/>
            </p:nvSpPr>
            <p:spPr>
              <a:xfrm>
                <a:off x="1161144" y="1117603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5ED1AAE7-0970-4AD1-8F02-BD997EA17863}"/>
                  </a:ext>
                </a:extLst>
              </p:cNvPr>
              <p:cNvSpPr txBox="1"/>
              <p:nvPr/>
            </p:nvSpPr>
            <p:spPr>
              <a:xfrm>
                <a:off x="2117974" y="907143"/>
                <a:ext cx="2556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احفظي الطعام في الثلاجة </a:t>
                </a:r>
              </a:p>
            </p:txBody>
          </p:sp>
          <p:pic>
            <p:nvPicPr>
              <p:cNvPr id="207" name="Graphic 206" descr="Bullseye">
                <a:extLst>
                  <a:ext uri="{FF2B5EF4-FFF2-40B4-BE49-F238E27FC236}">
                    <a16:creationId xmlns:a16="http://schemas.microsoft.com/office/drawing/2014/main" id="{E8128F04-576E-4E26-9A22-B4552817B0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632528" y="879872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A35DDD3F-A6B5-4C8E-8D8C-B5921A2D4D2F}"/>
              </a:ext>
            </a:extLst>
          </p:cNvPr>
          <p:cNvSpPr/>
          <p:nvPr/>
        </p:nvSpPr>
        <p:spPr>
          <a:xfrm>
            <a:off x="5416061" y="268689"/>
            <a:ext cx="1359877" cy="6146454"/>
          </a:xfrm>
          <a:prstGeom prst="roundRect">
            <a:avLst>
              <a:gd name="adj" fmla="val 19869"/>
            </a:avLst>
          </a:prstGeom>
          <a:noFill/>
          <a:ln w="1428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/>
                </a:gs>
                <a:gs pos="65000">
                  <a:schemeClr val="bg1"/>
                </a:gs>
              </a:gsLst>
              <a:lin ang="16200000" scaled="1"/>
              <a:tileRect/>
            </a:gradFill>
          </a:ln>
          <a:effectLst>
            <a:outerShdw blurRad="50800" dist="177800" dir="5400000" algn="t" rotWithShape="0">
              <a:prstClr val="black">
                <a:alpha val="22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9AFA60EB-E9D4-45DF-A914-65EF9207F7A5}"/>
              </a:ext>
            </a:extLst>
          </p:cNvPr>
          <p:cNvGrpSpPr/>
          <p:nvPr/>
        </p:nvGrpSpPr>
        <p:grpSpPr>
          <a:xfrm>
            <a:off x="6781662" y="2257337"/>
            <a:ext cx="4213888" cy="846520"/>
            <a:chOff x="6781662" y="710675"/>
            <a:chExt cx="4213888" cy="846520"/>
          </a:xfrm>
        </p:grpSpPr>
        <p:sp>
          <p:nvSpPr>
            <p:cNvPr id="210" name="Rectangle: Rounded Corners 209">
              <a:extLst>
                <a:ext uri="{FF2B5EF4-FFF2-40B4-BE49-F238E27FC236}">
                  <a16:creationId xmlns:a16="http://schemas.microsoft.com/office/drawing/2014/main" id="{AB4FBDA7-AC1D-4B50-A5B9-C0165DB3C158}"/>
                </a:ext>
              </a:extLst>
            </p:cNvPr>
            <p:cNvSpPr/>
            <p:nvPr/>
          </p:nvSpPr>
          <p:spPr>
            <a:xfrm>
              <a:off x="6781662" y="710675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5D8FBD30-DF41-4564-9C2D-C33B662B8818}"/>
                </a:ext>
              </a:extLst>
            </p:cNvPr>
            <p:cNvGrpSpPr/>
            <p:nvPr/>
          </p:nvGrpSpPr>
          <p:grpSpPr>
            <a:xfrm>
              <a:off x="6968838" y="832023"/>
              <a:ext cx="3864477" cy="710387"/>
              <a:chOff x="6968838" y="832023"/>
              <a:chExt cx="3864477" cy="710387"/>
            </a:xfrm>
          </p:grpSpPr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F462F370-8B69-40A3-962C-D09186DA4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3179" y="885879"/>
                <a:ext cx="0" cy="59916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FE9FA3D1-86E9-4640-B3A5-68298450E75B}"/>
                  </a:ext>
                </a:extLst>
              </p:cNvPr>
              <p:cNvSpPr txBox="1"/>
              <p:nvPr/>
            </p:nvSpPr>
            <p:spPr>
              <a:xfrm>
                <a:off x="7113971" y="832023"/>
                <a:ext cx="4897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2</a:t>
                </a: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77068B2-6C21-4C9E-A3C9-58F287BBA540}"/>
                  </a:ext>
                </a:extLst>
              </p:cNvPr>
              <p:cNvSpPr txBox="1"/>
              <p:nvPr/>
            </p:nvSpPr>
            <p:spPr>
              <a:xfrm>
                <a:off x="6968838" y="1173078"/>
                <a:ext cx="7507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A6956014-953B-402A-BDB5-FB4FEAE462C5}"/>
                  </a:ext>
                </a:extLst>
              </p:cNvPr>
              <p:cNvSpPr txBox="1"/>
              <p:nvPr/>
            </p:nvSpPr>
            <p:spPr>
              <a:xfrm>
                <a:off x="7895251" y="878114"/>
                <a:ext cx="22814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5B5B"/>
                    </a:solidFill>
                    <a:latin typeface="Century Gothic" panose="020B0502020202020204" pitchFamily="34" charset="0"/>
                  </a:rPr>
                  <a:t>لا تعبثي بمحتويات المطبخ </a:t>
                </a:r>
              </a:p>
            </p:txBody>
          </p:sp>
          <p:pic>
            <p:nvPicPr>
              <p:cNvPr id="217" name="Graphic 216" descr="Presentation with bar chart">
                <a:extLst>
                  <a:ext uri="{FF2B5EF4-FFF2-40B4-BE49-F238E27FC236}">
                    <a16:creationId xmlns:a16="http://schemas.microsoft.com/office/drawing/2014/main" id="{395B2467-0D41-43DC-8EA6-7DF1F4C66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39177" y="935898"/>
                <a:ext cx="394138" cy="394138"/>
              </a:xfrm>
              <a:prstGeom prst="rect">
                <a:avLst/>
              </a:prstGeom>
            </p:spPr>
          </p:pic>
        </p:grpSp>
      </p:grpSp>
      <p:sp>
        <p:nvSpPr>
          <p:cNvPr id="218" name="Rectangle: Top Corners Rounded 217">
            <a:extLst>
              <a:ext uri="{FF2B5EF4-FFF2-40B4-BE49-F238E27FC236}">
                <a16:creationId xmlns:a16="http://schemas.microsoft.com/office/drawing/2014/main" id="{1D1A5E54-D12A-4EAF-BC7C-7D2E0039EAB5}"/>
              </a:ext>
            </a:extLst>
          </p:cNvPr>
          <p:cNvSpPr/>
          <p:nvPr/>
        </p:nvSpPr>
        <p:spPr>
          <a:xfrm rot="5400000">
            <a:off x="5009660" y="2490094"/>
            <a:ext cx="812800" cy="348343"/>
          </a:xfrm>
          <a:prstGeom prst="round2SameRect">
            <a:avLst/>
          </a:prstGeom>
          <a:gradFill>
            <a:gsLst>
              <a:gs pos="81400">
                <a:srgbClr val="D64700"/>
              </a:gs>
              <a:gs pos="7000">
                <a:srgbClr val="FF9900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: Top Corners Rounded 218">
            <a:extLst>
              <a:ext uri="{FF2B5EF4-FFF2-40B4-BE49-F238E27FC236}">
                <a16:creationId xmlns:a16="http://schemas.microsoft.com/office/drawing/2014/main" id="{2567D625-F34F-44B9-8A85-6B685DB86E2A}"/>
              </a:ext>
            </a:extLst>
          </p:cNvPr>
          <p:cNvSpPr/>
          <p:nvPr/>
        </p:nvSpPr>
        <p:spPr>
          <a:xfrm rot="5400000">
            <a:off x="6369537" y="2490095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009999"/>
              </a:gs>
              <a:gs pos="80560">
                <a:srgbClr val="00717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DAC4B2A-3D36-40EE-B74A-B59130078263}"/>
              </a:ext>
            </a:extLst>
          </p:cNvPr>
          <p:cNvGrpSpPr/>
          <p:nvPr/>
        </p:nvGrpSpPr>
        <p:grpSpPr>
          <a:xfrm>
            <a:off x="1161144" y="3742616"/>
            <a:ext cx="4254917" cy="846520"/>
            <a:chOff x="1161144" y="2195954"/>
            <a:chExt cx="4254917" cy="846520"/>
          </a:xfrm>
        </p:grpSpPr>
        <p:sp>
          <p:nvSpPr>
            <p:cNvPr id="221" name="Rectangle: Rounded Corners 220">
              <a:extLst>
                <a:ext uri="{FF2B5EF4-FFF2-40B4-BE49-F238E27FC236}">
                  <a16:creationId xmlns:a16="http://schemas.microsoft.com/office/drawing/2014/main" id="{D806A266-63CA-4889-B8B2-10AB0529CC91}"/>
                </a:ext>
              </a:extLst>
            </p:cNvPr>
            <p:cNvSpPr/>
            <p:nvPr/>
          </p:nvSpPr>
          <p:spPr>
            <a:xfrm>
              <a:off x="1202173" y="219595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761F67E7-4729-4C37-88B8-CCA5D5D4AB63}"/>
                </a:ext>
              </a:extLst>
            </p:cNvPr>
            <p:cNvGrpSpPr/>
            <p:nvPr/>
          </p:nvGrpSpPr>
          <p:grpSpPr>
            <a:xfrm>
              <a:off x="1161144" y="2263614"/>
              <a:ext cx="3896945" cy="724932"/>
              <a:chOff x="1161144" y="2263614"/>
              <a:chExt cx="3896945" cy="724932"/>
            </a:xfrm>
          </p:grpSpPr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D9B6AC3B-F1FE-45D4-B233-BC1A04F4DB7C}"/>
                  </a:ext>
                </a:extLst>
              </p:cNvPr>
              <p:cNvCxnSpPr/>
              <p:nvPr/>
            </p:nvCxnSpPr>
            <p:spPr>
              <a:xfrm>
                <a:off x="2075544" y="2263614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794368F3-96E7-48A0-8B2C-9E736D2D36F0}"/>
                  </a:ext>
                </a:extLst>
              </p:cNvPr>
              <p:cNvSpPr txBox="1"/>
              <p:nvPr/>
            </p:nvSpPr>
            <p:spPr>
              <a:xfrm>
                <a:off x="1327153" y="2263614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3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25F0C43F-75D9-4474-9F2D-537363862C34}"/>
                  </a:ext>
                </a:extLst>
              </p:cNvPr>
              <p:cNvSpPr txBox="1"/>
              <p:nvPr/>
            </p:nvSpPr>
            <p:spPr>
              <a:xfrm>
                <a:off x="1161144" y="2619214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B82774D-A6FD-4567-852A-3B6E45B301A9}"/>
                  </a:ext>
                </a:extLst>
              </p:cNvPr>
              <p:cNvSpPr txBox="1"/>
              <p:nvPr/>
            </p:nvSpPr>
            <p:spPr>
              <a:xfrm>
                <a:off x="2117974" y="2263614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A102A2"/>
                    </a:solidFill>
                    <a:latin typeface="Century Gothic" panose="020B0502020202020204" pitchFamily="34" charset="0"/>
                  </a:rPr>
                  <a:t>قدمي النصح لمن تلعب أو تستذكر في المطبخ </a:t>
                </a:r>
              </a:p>
            </p:txBody>
          </p:sp>
          <p:pic>
            <p:nvPicPr>
              <p:cNvPr id="228" name="Graphic 227" descr="Venn diagram">
                <a:extLst>
                  <a:ext uri="{FF2B5EF4-FFF2-40B4-BE49-F238E27FC236}">
                    <a16:creationId xmlns:a16="http://schemas.microsoft.com/office/drawing/2014/main" id="{49298BF0-2344-44C6-9710-EC3363888F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600889" y="2348377"/>
                <a:ext cx="457200" cy="457200"/>
              </a:xfrm>
              <a:prstGeom prst="rect">
                <a:avLst/>
              </a:prstGeom>
            </p:spPr>
          </p:pic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87C084B4-C7DB-4E82-93A3-97BBC4FA8187}"/>
              </a:ext>
            </a:extLst>
          </p:cNvPr>
          <p:cNvGrpSpPr/>
          <p:nvPr/>
        </p:nvGrpSpPr>
        <p:grpSpPr>
          <a:xfrm>
            <a:off x="6746631" y="3759476"/>
            <a:ext cx="4213888" cy="846520"/>
            <a:chOff x="6746631" y="2212814"/>
            <a:chExt cx="4213888" cy="846520"/>
          </a:xfrm>
        </p:grpSpPr>
        <p:sp>
          <p:nvSpPr>
            <p:cNvPr id="230" name="Rectangle: Rounded Corners 229">
              <a:extLst>
                <a:ext uri="{FF2B5EF4-FFF2-40B4-BE49-F238E27FC236}">
                  <a16:creationId xmlns:a16="http://schemas.microsoft.com/office/drawing/2014/main" id="{73DADB22-8B00-4506-9A8B-F9549E9C1C35}"/>
                </a:ext>
              </a:extLst>
            </p:cNvPr>
            <p:cNvSpPr/>
            <p:nvPr/>
          </p:nvSpPr>
          <p:spPr>
            <a:xfrm>
              <a:off x="6746631" y="221281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63FFAA68-718B-4E5E-922E-CE746551502B}"/>
                </a:ext>
              </a:extLst>
            </p:cNvPr>
            <p:cNvGrpSpPr/>
            <p:nvPr/>
          </p:nvGrpSpPr>
          <p:grpSpPr>
            <a:xfrm>
              <a:off x="6908779" y="2275450"/>
              <a:ext cx="3936721" cy="724932"/>
              <a:chOff x="6908779" y="2275450"/>
              <a:chExt cx="3936721" cy="724932"/>
            </a:xfrm>
          </p:grpSpPr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3DF2579B-3141-40A1-B684-4ACE666D85B6}"/>
                  </a:ext>
                </a:extLst>
              </p:cNvPr>
              <p:cNvCxnSpPr/>
              <p:nvPr/>
            </p:nvCxnSpPr>
            <p:spPr>
              <a:xfrm>
                <a:off x="7823179" y="2275450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5EBE9764-6F3C-48ED-B2A6-00C9B03EBB65}"/>
                  </a:ext>
                </a:extLst>
              </p:cNvPr>
              <p:cNvSpPr txBox="1"/>
              <p:nvPr/>
            </p:nvSpPr>
            <p:spPr>
              <a:xfrm>
                <a:off x="7074788" y="2275450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4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674CF034-635B-41C5-8CE4-67DE98CFEA3A}"/>
                  </a:ext>
                </a:extLst>
              </p:cNvPr>
              <p:cNvSpPr txBox="1"/>
              <p:nvPr/>
            </p:nvSpPr>
            <p:spPr>
              <a:xfrm>
                <a:off x="6908779" y="2631050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FC6A2BF0-2463-4724-85F7-35F2A8F9EE40}"/>
                  </a:ext>
                </a:extLst>
              </p:cNvPr>
              <p:cNvSpPr txBox="1"/>
              <p:nvPr/>
            </p:nvSpPr>
            <p:spPr>
              <a:xfrm>
                <a:off x="7865609" y="2464132"/>
                <a:ext cx="2556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90200"/>
                    </a:solidFill>
                    <a:latin typeface="Century Gothic" panose="020B0502020202020204" pitchFamily="34" charset="0"/>
                  </a:rPr>
                  <a:t>ساعدي أمك في تنظيف المطبخ </a:t>
                </a:r>
              </a:p>
            </p:txBody>
          </p:sp>
          <p:pic>
            <p:nvPicPr>
              <p:cNvPr id="237" name="Graphic 236" descr="Briefcase">
                <a:extLst>
                  <a:ext uri="{FF2B5EF4-FFF2-40B4-BE49-F238E27FC236}">
                    <a16:creationId xmlns:a16="http://schemas.microsoft.com/office/drawing/2014/main" id="{949F5AE7-4A63-48CE-970A-76B895757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388300" y="2402350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38" name="Rectangle: Top Corners Rounded 237">
            <a:extLst>
              <a:ext uri="{FF2B5EF4-FFF2-40B4-BE49-F238E27FC236}">
                <a16:creationId xmlns:a16="http://schemas.microsoft.com/office/drawing/2014/main" id="{7FC99375-FF6F-4BBF-AB6B-3BBA3CD6F789}"/>
              </a:ext>
            </a:extLst>
          </p:cNvPr>
          <p:cNvSpPr/>
          <p:nvPr/>
        </p:nvSpPr>
        <p:spPr>
          <a:xfrm rot="5400000">
            <a:off x="5009660" y="3991705"/>
            <a:ext cx="812800" cy="348343"/>
          </a:xfrm>
          <a:prstGeom prst="round2SameRect">
            <a:avLst/>
          </a:prstGeom>
          <a:gradFill>
            <a:gsLst>
              <a:gs pos="81000">
                <a:srgbClr val="CC11D4"/>
              </a:gs>
              <a:gs pos="7000">
                <a:srgbClr val="CC66FF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9" name="Rectangle: Top Corners Rounded 238">
            <a:extLst>
              <a:ext uri="{FF2B5EF4-FFF2-40B4-BE49-F238E27FC236}">
                <a16:creationId xmlns:a16="http://schemas.microsoft.com/office/drawing/2014/main" id="{2E144357-137D-49AC-A401-25072A83F4F4}"/>
              </a:ext>
            </a:extLst>
          </p:cNvPr>
          <p:cNvSpPr/>
          <p:nvPr/>
        </p:nvSpPr>
        <p:spPr>
          <a:xfrm rot="5400000">
            <a:off x="6369537" y="3991706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FF6600"/>
              </a:gs>
              <a:gs pos="81460">
                <a:srgbClr val="FF1500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186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8" grpId="0" animBg="1"/>
      <p:bldP spid="218" grpId="0" animBg="1"/>
      <p:bldP spid="219" grpId="0" animBg="1"/>
      <p:bldP spid="238" grpId="0" animBg="1"/>
      <p:bldP spid="2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473" y="1461326"/>
            <a:ext cx="522922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7"/>
            <a:ext cx="8913325" cy="672821"/>
            <a:chOff x="1437362" y="1240013"/>
            <a:chExt cx="16395244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3"/>
              <a:ext cx="619913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أرسم دائرة حول أدوات المطبخ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983412" y="302422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0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598784" y="4868825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1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325814" y="4970964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2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060473" y="2946948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3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4366759" y="3070072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5442857" y="1443089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3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6"/>
            <a:ext cx="8913325" cy="672822"/>
            <a:chOff x="1437362" y="1240012"/>
            <a:chExt cx="16395244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2"/>
              <a:ext cx="1199629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أكتب الناقص في الصورتين الآتيتين مستعينة بالصورة التي في الإطار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592" y="3479032"/>
            <a:ext cx="3486483" cy="229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552" y="3465513"/>
            <a:ext cx="3486483" cy="229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7668749" y="6002048"/>
            <a:ext cx="121700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ar-SY" dirty="0"/>
              <a:t>ينقصها الفرن </a:t>
            </a:r>
          </a:p>
        </p:txBody>
      </p:sp>
      <p:sp>
        <p:nvSpPr>
          <p:cNvPr id="37" name="مستطيل 36"/>
          <p:cNvSpPr/>
          <p:nvPr/>
        </p:nvSpPr>
        <p:spPr>
          <a:xfrm>
            <a:off x="3881293" y="6002048"/>
            <a:ext cx="1324402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ar-SY" dirty="0"/>
              <a:t>ينقصها الثلاجة </a:t>
            </a:r>
          </a:p>
        </p:txBody>
      </p:sp>
    </p:spTree>
    <p:extLst>
      <p:ext uri="{BB962C8B-B14F-4D97-AF65-F5344CB8AC3E}">
        <p14:creationId xmlns:p14="http://schemas.microsoft.com/office/powerpoint/2010/main" val="261658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2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7501158" y="3024221"/>
            <a:ext cx="3427770" cy="20848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1600" dirty="0"/>
              <a:t>أرادت أمي أن تعد لنا طبقا من الحلوى فاختارت صنع الكيك , أشعلت الفرن و جهزت المقادير ثم خلطتها و وضعتها في الفرن و تركتها لتنضج ثم أخرجتها و زينتها ثم قدمتها لنا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15" y="721358"/>
            <a:ext cx="4653642" cy="613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42045"/>
            <a:chOff x="1437362" y="1240011"/>
            <a:chExt cx="16395244" cy="642045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1090168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أكتب الناقص في الصورتين الآتيتين مستعينة بالصورة التي في الإطار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8856" y="4970964"/>
            <a:ext cx="630071" cy="1089853"/>
          </a:xfrm>
          <a:prstGeom prst="rect">
            <a:avLst/>
          </a:prstGeom>
        </p:spPr>
      </p:pic>
      <p:sp>
        <p:nvSpPr>
          <p:cNvPr id="33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128920">
            <a:off x="9825956" y="4909100"/>
            <a:ext cx="542985" cy="394110"/>
          </a:xfrm>
          <a:custGeom>
            <a:avLst/>
            <a:gdLst>
              <a:gd name="connsiteX0" fmla="*/ 542985 w 542985"/>
              <a:gd name="connsiteY0" fmla="*/ 313285 h 394110"/>
              <a:gd name="connsiteX1" fmla="*/ 297597 w 542985"/>
              <a:gd name="connsiteY1" fmla="*/ 376225 h 394110"/>
              <a:gd name="connsiteX2" fmla="*/ 167072 w 542985"/>
              <a:gd name="connsiteY2" fmla="*/ 30059 h 394110"/>
              <a:gd name="connsiteX3" fmla="*/ 0 w 542985"/>
              <a:gd name="connsiteY3" fmla="*/ 40549 h 3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85" h="394110" extrusionOk="0">
                <a:moveTo>
                  <a:pt x="542985" y="313285"/>
                </a:moveTo>
                <a:cubicBezTo>
                  <a:pt x="449549" y="378536"/>
                  <a:pt x="379124" y="424520"/>
                  <a:pt x="297597" y="376225"/>
                </a:cubicBezTo>
                <a:cubicBezTo>
                  <a:pt x="215528" y="324395"/>
                  <a:pt x="226042" y="109323"/>
                  <a:pt x="167072" y="30059"/>
                </a:cubicBezTo>
                <a:cubicBezTo>
                  <a:pt x="95526" y="-57937"/>
                  <a:pt x="76347" y="41092"/>
                  <a:pt x="0" y="4054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مربع نص 2"/>
          <p:cNvSpPr txBox="1"/>
          <p:nvPr/>
        </p:nvSpPr>
        <p:spPr>
          <a:xfrm>
            <a:off x="5018304" y="2198920"/>
            <a:ext cx="312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/>
              <a:t>1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288304" y="4223942"/>
            <a:ext cx="312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/>
              <a:t>2</a:t>
            </a:r>
          </a:p>
        </p:txBody>
      </p:sp>
      <p:sp>
        <p:nvSpPr>
          <p:cNvPr id="38" name="مربع نص 37"/>
          <p:cNvSpPr txBox="1"/>
          <p:nvPr/>
        </p:nvSpPr>
        <p:spPr>
          <a:xfrm>
            <a:off x="3759173" y="4253961"/>
            <a:ext cx="312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/>
              <a:t>3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3759173" y="6318894"/>
            <a:ext cx="312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/>
              <a:t>5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6288304" y="6334780"/>
            <a:ext cx="312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5224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70" grpId="0" animBg="1"/>
      <p:bldP spid="33" grpId="0" animBg="1"/>
      <p:bldP spid="3" grpId="0"/>
      <p:bldP spid="36" grpId="0"/>
      <p:bldP spid="38" grpId="0"/>
      <p:bldP spid="39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415314" y="1174702"/>
            <a:ext cx="5244570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يسمى المكان المخصص لإعداد الطعام في البيت ؟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038517" y="95873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024045" y="106194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850" y="4227268"/>
            <a:ext cx="1260143" cy="2179707"/>
          </a:xfrm>
          <a:prstGeom prst="rect">
            <a:avLst/>
          </a:prstGeom>
        </p:spPr>
      </p:pic>
      <p:sp>
        <p:nvSpPr>
          <p:cNvPr id="4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6203" y="4601200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5565658" y="3587275"/>
            <a:ext cx="1699311" cy="118749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المطبخ</a:t>
            </a:r>
          </a:p>
        </p:txBody>
      </p:sp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42" grpId="0" animBg="1"/>
      <p:bldP spid="42" grpId="1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8"/>
            <a:ext cx="8913326" cy="672820"/>
            <a:chOff x="1437360" y="1240014"/>
            <a:chExt cx="16395246" cy="6728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4"/>
              <a:ext cx="755595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أحيط المكان الذي تعد أمك فيه الطعام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853215" y="356432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838743" y="366752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5504269" y="3335883"/>
            <a:ext cx="2849519" cy="28495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171106" y="125979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177008" y="140181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740236" y="69040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725764" y="79360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3" grpId="0" animBg="1"/>
      <p:bldP spid="42" grpId="0" animBg="1"/>
      <p:bldP spid="42" grpId="1" animBg="1"/>
      <p:bldP spid="51" grpId="0" animBg="1"/>
      <p:bldP spid="5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أتأمل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85738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يتكون المطبخ من مجموعة خزائن و أجهزة 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726887" y="111923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32789" y="126124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446823" y="106591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432351" y="116912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54309" y="3166401"/>
            <a:ext cx="8913326" cy="672822"/>
            <a:chOff x="1437360" y="1240012"/>
            <a:chExt cx="16395246" cy="672822"/>
          </a:xfrm>
        </p:grpSpPr>
        <p:sp>
          <p:nvSpPr>
            <p:cNvPr id="80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085732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تستخدم الخزائن لحفظ  أواني المطبخ و بعض أنواع الأغذية </a:t>
              </a:r>
            </a:p>
          </p:txBody>
        </p:sp>
      </p:grpSp>
      <p:sp>
        <p:nvSpPr>
          <p:cNvPr id="82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710412" y="413014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1000" t="18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3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695940" y="423334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7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802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3" dur="200" fill="hold"/>
                                        <p:tgtEl>
                                          <p:spTgt spid="8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7" grpId="0" animBg="1"/>
      <p:bldP spid="37" grpId="1" animBg="1"/>
      <p:bldP spid="42" grpId="0" animBg="1"/>
      <p:bldP spid="42" grpId="1" animBg="1"/>
      <p:bldP spid="51" grpId="0" animBg="1"/>
      <p:bldP spid="51" grpId="1" animBg="1"/>
      <p:bldP spid="82" grpId="0" animBg="1"/>
      <p:bldP spid="8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48670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تعاون  مع زملائك في ترتيب حروف مكونات المطبخ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8444195" y="341850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9429723" y="352170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259004" y="3337371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264906" y="347938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853216" y="334755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838744" y="345076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مستطيل 1"/>
          <p:cNvSpPr/>
          <p:nvPr/>
        </p:nvSpPr>
        <p:spPr>
          <a:xfrm>
            <a:off x="9006422" y="5882892"/>
            <a:ext cx="1067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dirty="0"/>
              <a:t>(ى م ل ج)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6096000" y="5882892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dirty="0"/>
              <a:t>(ث ج ة ل ا )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913405" y="5882892"/>
            <a:ext cx="88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dirty="0"/>
              <a:t>(ر ف ن)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9090016" y="6385894"/>
            <a:ext cx="984327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dirty="0"/>
              <a:t>مجلى </a:t>
            </a:r>
          </a:p>
        </p:txBody>
      </p:sp>
      <p:sp>
        <p:nvSpPr>
          <p:cNvPr id="80" name="مربع نص 79"/>
          <p:cNvSpPr txBox="1"/>
          <p:nvPr/>
        </p:nvSpPr>
        <p:spPr>
          <a:xfrm>
            <a:off x="6270100" y="6385894"/>
            <a:ext cx="984327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dirty="0"/>
              <a:t>ثلاجة </a:t>
            </a:r>
          </a:p>
        </p:txBody>
      </p:sp>
      <p:sp>
        <p:nvSpPr>
          <p:cNvPr id="81" name="مربع نص 80"/>
          <p:cNvSpPr txBox="1"/>
          <p:nvPr/>
        </p:nvSpPr>
        <p:spPr>
          <a:xfrm>
            <a:off x="3830119" y="6385894"/>
            <a:ext cx="984327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dirty="0"/>
              <a:t>فرن</a:t>
            </a:r>
          </a:p>
        </p:txBody>
      </p:sp>
    </p:spTree>
    <p:extLst>
      <p:ext uri="{BB962C8B-B14F-4D97-AF65-F5344CB8AC3E}">
        <p14:creationId xmlns:p14="http://schemas.microsoft.com/office/powerpoint/2010/main" val="194710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7" grpId="0" animBg="1"/>
      <p:bldP spid="37" grpId="1" animBg="1"/>
      <p:bldP spid="42" grpId="0" animBg="1"/>
      <p:bldP spid="42" grpId="1" animBg="1"/>
      <p:bldP spid="51" grpId="0" animBg="1"/>
      <p:bldP spid="51" grpId="1" animBg="1"/>
      <p:bldP spid="7" grpId="0" animBg="1"/>
      <p:bldP spid="80" grpId="0" animBg="1"/>
      <p:bldP spid="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35743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4140" y="2993406"/>
              <a:ext cx="1167311" cy="83964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519446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2202" y="2989127"/>
              <a:ext cx="892419" cy="910179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7893240" y="2411877"/>
            <a:ext cx="1891595" cy="1761563"/>
            <a:chOff x="7211082" y="2411877"/>
            <a:chExt cx="1891595" cy="176156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1380" y="2976352"/>
              <a:ext cx="994267" cy="973444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10084281" y="2688771"/>
            <a:ext cx="1839018" cy="1889526"/>
            <a:chOff x="9794001" y="2688771"/>
            <a:chExt cx="1839018" cy="188952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7054" y="2775447"/>
              <a:ext cx="701635" cy="1292555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298509" y="4304826"/>
            <a:ext cx="2307767" cy="758173"/>
            <a:chOff x="2643913" y="4304826"/>
            <a:chExt cx="2307767" cy="75817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لطهي الطعام و تسخينه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7826789" y="4271205"/>
            <a:ext cx="2307767" cy="758173"/>
            <a:chOff x="7144631" y="4271205"/>
            <a:chExt cx="2307767" cy="75817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144631" y="4660046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لغلي الماء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077735" y="1430149"/>
            <a:ext cx="2307767" cy="758173"/>
            <a:chOff x="4844045" y="1430149"/>
            <a:chExt cx="2307767" cy="75817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لطهي الطعام و تسخينه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9689131" y="1818989"/>
            <a:ext cx="2307767" cy="507680"/>
            <a:chOff x="9398851" y="1425677"/>
            <a:chExt cx="2307767" cy="81877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398851" y="1598118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لحفظ الطعام و تبريده و تجميده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6749615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10271908" y="4169229"/>
            <a:ext cx="1073326" cy="2688771"/>
            <a:chOff x="9981628" y="4169229"/>
            <a:chExt cx="1073326" cy="2688771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490275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8435319" y="-1"/>
            <a:ext cx="1116894" cy="2688771"/>
            <a:chOff x="7753161" y="-1"/>
            <a:chExt cx="1116894" cy="2688771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2941748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9" name="Graphic 45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557" y="2892120"/>
              <a:ext cx="976814" cy="1118699"/>
            </a:xfrm>
            <a:prstGeom prst="rect">
              <a:avLst/>
            </a:prstGeom>
          </p:spPr>
        </p:pic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500037" y="1422895"/>
            <a:ext cx="2307767" cy="758173"/>
            <a:chOff x="4844045" y="1430149"/>
            <a:chExt cx="2307767" cy="758173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لخلط المكونات 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171917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9469" y="1140778"/>
            <a:ext cx="8913326" cy="611944"/>
            <a:chOff x="1437360" y="1300890"/>
            <a:chExt cx="16395246" cy="611944"/>
          </a:xfrm>
        </p:grpSpPr>
        <p:sp>
          <p:nvSpPr>
            <p:cNvPr id="141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300890"/>
              <a:ext cx="9486708" cy="58475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حدد  استعمالات الأجهزة التالية 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741" y="2745847"/>
            <a:ext cx="5696398" cy="387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4: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3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48670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أحيط  بدائرة ما يوضع في الثلاجة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مطبخي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4023936"/>
              <a:ext cx="1108018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398262" y="197811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404164" y="33982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545946" y="397628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2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7351489" y="5281934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3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7961089" y="2722472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403008" y="4061140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8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626461" y="266176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9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538097" y="2581175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1938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79" grpId="0" animBg="1"/>
      <p:bldP spid="82" grpId="0" animBg="1"/>
      <p:bldP spid="83" grpId="0" animBg="1"/>
      <p:bldP spid="87" grpId="0" animBg="1"/>
      <p:bldP spid="88" grpId="0" animBg="1"/>
      <p:bldP spid="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BEDCD8D5-EAF2-4669-BC9E-6EF9C19630E3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9C45645-6BE1-449E-9ACF-DFBB7D32D8D8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FBAD532-E1AA-4DD8-BFDC-0D2B205A137E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8DCA16-EEAE-40D2-A837-73B89D20DF89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prstClr val="white">
                        <a:lumMod val="50000"/>
                      </a:prstClr>
                    </a:solidFill>
                    <a:latin typeface="Century Gothic" panose="020B0502020202020204" pitchFamily="34" charset="0"/>
                  </a:rPr>
                  <a:t>مطبخي </a:t>
                </a:r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75FA187-FDD8-41EE-8C23-9CF1E75E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34751" y="3989558"/>
              <a:ext cx="1214203" cy="786220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4</a:t>
              </a:r>
              <a:endParaRPr lang="en-US" sz="20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4F0B4D0-EAC6-4A49-A73D-C4F26CBF3B01}"/>
              </a:ext>
            </a:extLst>
          </p:cNvPr>
          <p:cNvSpPr/>
          <p:nvPr/>
        </p:nvSpPr>
        <p:spPr>
          <a:xfrm rot="5400000">
            <a:off x="4997404" y="3086183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3A85D8-E3ED-47EC-A7E8-2D9CAC4E3DBD}"/>
              </a:ext>
            </a:extLst>
          </p:cNvPr>
          <p:cNvSpPr/>
          <p:nvPr/>
        </p:nvSpPr>
        <p:spPr>
          <a:xfrm rot="5400000">
            <a:off x="3526478" y="1182042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0216820-4769-411F-A4B3-9F27A8D84A5E}"/>
              </a:ext>
            </a:extLst>
          </p:cNvPr>
          <p:cNvSpPr/>
          <p:nvPr/>
        </p:nvSpPr>
        <p:spPr>
          <a:xfrm rot="5400000">
            <a:off x="6236719" y="108255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000" t="24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65866D-BD3B-4590-946A-EA451603369F}"/>
              </a:ext>
            </a:extLst>
          </p:cNvPr>
          <p:cNvGrpSpPr/>
          <p:nvPr/>
        </p:nvGrpSpPr>
        <p:grpSpPr>
          <a:xfrm>
            <a:off x="4596736" y="123662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4B4300-DA13-464F-B487-56AA634218E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4BB9BE94-ADB0-4182-8FE5-52BE0E14BC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A49F82-6E75-4692-997D-1102B43D36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C34908-88EA-4435-BA8A-C0B169069BF5}"/>
              </a:ext>
            </a:extLst>
          </p:cNvPr>
          <p:cNvGrpSpPr/>
          <p:nvPr/>
        </p:nvGrpSpPr>
        <p:grpSpPr>
          <a:xfrm>
            <a:off x="7277465" y="112221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8FFEDBB-FF6F-4238-944D-D7E97E7CB9B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Trapezoid 10">
              <a:extLst>
                <a:ext uri="{FF2B5EF4-FFF2-40B4-BE49-F238E27FC236}">
                  <a16:creationId xmlns:a16="http://schemas.microsoft.com/office/drawing/2014/main" id="{77F40057-B483-492E-BFB4-8E557CD4533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F0DE259-88C7-4D5A-9F7E-07B3DF97DFE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1A9D55-9E83-4698-815F-20E570624691}"/>
              </a:ext>
            </a:extLst>
          </p:cNvPr>
          <p:cNvGrpSpPr/>
          <p:nvPr/>
        </p:nvGrpSpPr>
        <p:grpSpPr>
          <a:xfrm>
            <a:off x="6038150" y="315618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6EB6C4-85AC-4562-8670-452A2DD4B2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C42B3581-6116-4F55-BA1C-9E1CFB3CBC4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6EDCD0-2296-48C2-8BED-8A058CCAD01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في المطبخ مخاطر كثيرة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75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1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12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320</Words>
  <Application>Microsoft Office PowerPoint</Application>
  <PresentationFormat>شاشة عريضة</PresentationFormat>
  <Paragraphs>188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156</cp:revision>
  <dcterms:created xsi:type="dcterms:W3CDTF">2020-10-10T04:32:51Z</dcterms:created>
  <dcterms:modified xsi:type="dcterms:W3CDTF">2021-01-17T10:26:40Z</dcterms:modified>
</cp:coreProperties>
</file>