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2" r:id="rId2"/>
    <p:sldId id="273" r:id="rId3"/>
    <p:sldId id="274" r:id="rId4"/>
    <p:sldId id="275" r:id="rId5"/>
    <p:sldId id="256" r:id="rId6"/>
    <p:sldId id="257" r:id="rId7"/>
    <p:sldId id="258" r:id="rId8"/>
    <p:sldId id="259" r:id="rId9"/>
    <p:sldId id="260" r:id="rId10"/>
    <p:sldId id="261" r:id="rId11"/>
    <p:sldId id="262" r:id="rId12"/>
    <p:sldId id="276" r:id="rId13"/>
    <p:sldId id="263" r:id="rId14"/>
    <p:sldId id="264" r:id="rId15"/>
    <p:sldId id="265" r:id="rId16"/>
    <p:sldId id="266" r:id="rId17"/>
    <p:sldId id="267" r:id="rId18"/>
    <p:sldId id="268" r:id="rId19"/>
    <p:sldId id="269" r:id="rId20"/>
    <p:sldId id="270" r:id="rId21"/>
    <p:sldId id="271"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99308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10118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12251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29361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72631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26/03/1443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3128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1AAED5F-5347-4CC4-84E6-00676B004256}" type="datetimeFigureOut">
              <a:rPr lang="ar-EG" smtClean="0"/>
              <a:t>26/03/1443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01296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1AAED5F-5347-4CC4-84E6-00676B004256}" type="datetimeFigureOut">
              <a:rPr lang="ar-EG" smtClean="0"/>
              <a:t>26/03/1443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5588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26/03/1443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18134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26/03/1443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17458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26/03/1443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6288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51AAED5F-5347-4CC4-84E6-00676B004256}" type="datetimeFigureOut">
              <a:rPr lang="ar-EG" smtClean="0"/>
              <a:t>26/03/1443</a:t>
            </a:fld>
            <a:endParaRPr lang="ar-EG"/>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08268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1260977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08050"/>
            <a:ext cx="65008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2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260648"/>
            <a:ext cx="9252520" cy="6597352"/>
          </a:xfrm>
          <a:prstGeom prst="rect">
            <a:avLst/>
          </a:prstGeom>
        </p:spPr>
      </p:pic>
      <p:pic>
        <p:nvPicPr>
          <p:cNvPr id="3" name="صورة 2"/>
          <p:cNvPicPr>
            <a:picLocks noChangeAspect="1"/>
          </p:cNvPicPr>
          <p:nvPr/>
        </p:nvPicPr>
        <p:blipFill rotWithShape="1">
          <a:blip r:embed="rId3"/>
          <a:srcRect t="1" r="4041" b="46938"/>
          <a:stretch/>
        </p:blipFill>
        <p:spPr>
          <a:xfrm>
            <a:off x="323528" y="404664"/>
            <a:ext cx="2592287" cy="1872208"/>
          </a:xfrm>
          <a:prstGeom prst="rect">
            <a:avLst/>
          </a:prstGeom>
        </p:spPr>
      </p:pic>
      <p:sp>
        <p:nvSpPr>
          <p:cNvPr id="4" name="مستطيل 3"/>
          <p:cNvSpPr/>
          <p:nvPr/>
        </p:nvSpPr>
        <p:spPr>
          <a:xfrm>
            <a:off x="2115132" y="908720"/>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5" name="مستطيل 4"/>
          <p:cNvSpPr/>
          <p:nvPr/>
        </p:nvSpPr>
        <p:spPr>
          <a:xfrm>
            <a:off x="539552" y="1198291"/>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6" name="مستطيل 5"/>
          <p:cNvSpPr/>
          <p:nvPr/>
        </p:nvSpPr>
        <p:spPr>
          <a:xfrm>
            <a:off x="539552" y="1455906"/>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7" name="مستطيل 6"/>
          <p:cNvSpPr/>
          <p:nvPr/>
        </p:nvSpPr>
        <p:spPr>
          <a:xfrm>
            <a:off x="2122275" y="1683105"/>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8" name="مستطيل 7"/>
          <p:cNvSpPr/>
          <p:nvPr/>
        </p:nvSpPr>
        <p:spPr>
          <a:xfrm>
            <a:off x="539552" y="1938397"/>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cxnSp>
        <p:nvCxnSpPr>
          <p:cNvPr id="9" name="رابط مستقيم 8"/>
          <p:cNvCxnSpPr/>
          <p:nvPr/>
        </p:nvCxnSpPr>
        <p:spPr>
          <a:xfrm flipH="1">
            <a:off x="3347864" y="6093296"/>
            <a:ext cx="49685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H="1">
            <a:off x="3059832" y="6309320"/>
            <a:ext cx="51125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2411760" y="4509120"/>
            <a:ext cx="30963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1807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par>
                          <p:cTn id="31" fill="hold">
                            <p:stCondLst>
                              <p:cond delay="500"/>
                            </p:stCondLst>
                            <p:childTnLst>
                              <p:par>
                                <p:cTn id="32" presetID="6"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par>
                          <p:cTn id="35" fill="hold">
                            <p:stCondLst>
                              <p:cond delay="2500"/>
                            </p:stCondLst>
                            <p:childTnLst>
                              <p:par>
                                <p:cTn id="36" presetID="6"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07504" y="116632"/>
            <a:ext cx="8856983" cy="6741368"/>
          </a:xfrm>
          <a:prstGeom prst="rect">
            <a:avLst/>
          </a:prstGeom>
        </p:spPr>
      </p:pic>
      <p:sp>
        <p:nvSpPr>
          <p:cNvPr id="3" name="مستطيل 2"/>
          <p:cNvSpPr/>
          <p:nvPr/>
        </p:nvSpPr>
        <p:spPr>
          <a:xfrm>
            <a:off x="1187624" y="1296144"/>
            <a:ext cx="72728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700" b="1" dirty="0">
                <a:solidFill>
                  <a:schemeClr val="tx1">
                    <a:lumMod val="95000"/>
                    <a:lumOff val="5000"/>
                  </a:schemeClr>
                </a:solidFill>
              </a:rPr>
              <a:t>   سميت الروابط المنطقية </a:t>
            </a:r>
            <a:r>
              <a:rPr lang="ar-SA" sz="1700" b="1" dirty="0" err="1">
                <a:solidFill>
                  <a:schemeClr val="tx1">
                    <a:lumMod val="95000"/>
                    <a:lumOff val="5000"/>
                  </a:schemeClr>
                </a:solidFill>
              </a:rPr>
              <a:t>قضوية</a:t>
            </a:r>
            <a:r>
              <a:rPr lang="ar-SA" sz="1700" b="1" dirty="0">
                <a:solidFill>
                  <a:schemeClr val="tx1">
                    <a:lumMod val="95000"/>
                    <a:lumOff val="5000"/>
                  </a:schemeClr>
                </a:solidFill>
              </a:rPr>
              <a:t> لأنها تستعمل للربط بين القضايا البسيطة التي تشكل القضايا المركبة .وتتنوع بحسب الأساليب اللغوية المعتمدة ونوع العلاقة المقصودة في عملية الربط والتي ستكون مناط الحكم بالصدق أو الكذب على مضمون تلك العلاقة.</a:t>
            </a:r>
          </a:p>
        </p:txBody>
      </p:sp>
      <p:graphicFrame>
        <p:nvGraphicFramePr>
          <p:cNvPr id="4" name="جدول 3"/>
          <p:cNvGraphicFramePr>
            <a:graphicFrameLocks noGrp="1"/>
          </p:cNvGraphicFramePr>
          <p:nvPr>
            <p:extLst>
              <p:ext uri="{D42A27DB-BD31-4B8C-83A1-F6EECF244321}">
                <p14:modId xmlns:p14="http://schemas.microsoft.com/office/powerpoint/2010/main" val="3942981482"/>
              </p:ext>
            </p:extLst>
          </p:nvPr>
        </p:nvGraphicFramePr>
        <p:xfrm>
          <a:off x="473587" y="3048372"/>
          <a:ext cx="8169950" cy="2057400"/>
        </p:xfrm>
        <a:graphic>
          <a:graphicData uri="http://schemas.openxmlformats.org/drawingml/2006/table">
            <a:tbl>
              <a:tblPr rtl="1" firstRow="1" bandRow="1">
                <a:tableStyleId>{5940675A-B579-460E-94D1-54222C63F5DA}</a:tableStyleId>
              </a:tblPr>
              <a:tblGrid>
                <a:gridCol w="3959562">
                  <a:extLst>
                    <a:ext uri="{9D8B030D-6E8A-4147-A177-3AD203B41FA5}">
                      <a16:colId xmlns:a16="http://schemas.microsoft.com/office/drawing/2014/main" xmlns="" val="3170979087"/>
                    </a:ext>
                  </a:extLst>
                </a:gridCol>
                <a:gridCol w="4210388">
                  <a:extLst>
                    <a:ext uri="{9D8B030D-6E8A-4147-A177-3AD203B41FA5}">
                      <a16:colId xmlns:a16="http://schemas.microsoft.com/office/drawing/2014/main" xmlns="" val="1258049987"/>
                    </a:ext>
                  </a:extLst>
                </a:gridCol>
              </a:tblGrid>
              <a:tr h="504056">
                <a:tc>
                  <a:txBody>
                    <a:bodyPr/>
                    <a:lstStyle/>
                    <a:p>
                      <a:pPr algn="ctr" rtl="1"/>
                      <a:r>
                        <a:rPr lang="ar-SA" sz="1600" b="1" dirty="0">
                          <a:solidFill>
                            <a:srgbClr val="FF0000"/>
                          </a:solidFill>
                        </a:rPr>
                        <a:t>القضية البسيطة </a:t>
                      </a:r>
                    </a:p>
                  </a:txBody>
                  <a:tcPr>
                    <a:solidFill>
                      <a:schemeClr val="bg2">
                        <a:lumMod val="90000"/>
                      </a:schemeClr>
                    </a:solidFill>
                  </a:tcPr>
                </a:tc>
                <a:tc>
                  <a:txBody>
                    <a:bodyPr/>
                    <a:lstStyle/>
                    <a:p>
                      <a:pPr algn="ctr" rtl="1"/>
                      <a:r>
                        <a:rPr lang="ar-SA" sz="1600" b="1" dirty="0">
                          <a:solidFill>
                            <a:srgbClr val="FF0000"/>
                          </a:solidFill>
                        </a:rPr>
                        <a:t>القضية المركبة </a:t>
                      </a:r>
                    </a:p>
                  </a:txBody>
                  <a:tcPr>
                    <a:solidFill>
                      <a:schemeClr val="bg2">
                        <a:lumMod val="90000"/>
                      </a:schemeClr>
                    </a:solidFill>
                  </a:tcPr>
                </a:tc>
                <a:extLst>
                  <a:ext uri="{0D108BD9-81ED-4DB2-BD59-A6C34878D82A}">
                    <a16:rowId xmlns:a16="http://schemas.microsoft.com/office/drawing/2014/main" xmlns="" val="1662354702"/>
                  </a:ext>
                </a:extLst>
              </a:tr>
              <a:tr h="668660">
                <a:tc>
                  <a:txBody>
                    <a:bodyPr/>
                    <a:lstStyle/>
                    <a:p>
                      <a:pPr rtl="1"/>
                      <a:endParaRPr lang="ar-SA" sz="1600" b="1" dirty="0"/>
                    </a:p>
                  </a:txBody>
                  <a:tcPr>
                    <a:solidFill>
                      <a:schemeClr val="bg1"/>
                    </a:solidFill>
                  </a:tcPr>
                </a:tc>
                <a:tc>
                  <a:txBody>
                    <a:bodyPr/>
                    <a:lstStyle/>
                    <a:p>
                      <a:pPr rtl="1"/>
                      <a:endParaRPr lang="ar-SA" sz="1600" b="1" dirty="0"/>
                    </a:p>
                  </a:txBody>
                  <a:tcPr>
                    <a:solidFill>
                      <a:schemeClr val="bg1"/>
                    </a:solidFill>
                  </a:tcPr>
                </a:tc>
                <a:extLst>
                  <a:ext uri="{0D108BD9-81ED-4DB2-BD59-A6C34878D82A}">
                    <a16:rowId xmlns:a16="http://schemas.microsoft.com/office/drawing/2014/main" xmlns="" val="2160746617"/>
                  </a:ext>
                </a:extLst>
              </a:tr>
              <a:tr h="884684">
                <a:tc>
                  <a:txBody>
                    <a:bodyPr/>
                    <a:lstStyle/>
                    <a:p>
                      <a:pPr rtl="1"/>
                      <a:endParaRPr lang="ar-SA" sz="1600" b="1" dirty="0"/>
                    </a:p>
                  </a:txBody>
                  <a:tcPr>
                    <a:solidFill>
                      <a:schemeClr val="bg1"/>
                    </a:solidFill>
                  </a:tcPr>
                </a:tc>
                <a:tc>
                  <a:txBody>
                    <a:bodyPr/>
                    <a:lstStyle/>
                    <a:p>
                      <a:pPr rtl="1"/>
                      <a:endParaRPr lang="ar-SA" sz="1600" b="1" dirty="0"/>
                    </a:p>
                  </a:txBody>
                  <a:tcPr>
                    <a:solidFill>
                      <a:schemeClr val="bg1"/>
                    </a:solidFill>
                  </a:tcPr>
                </a:tc>
                <a:extLst>
                  <a:ext uri="{0D108BD9-81ED-4DB2-BD59-A6C34878D82A}">
                    <a16:rowId xmlns:a16="http://schemas.microsoft.com/office/drawing/2014/main" xmlns="" val="3322463264"/>
                  </a:ext>
                </a:extLst>
              </a:tr>
            </a:tbl>
          </a:graphicData>
        </a:graphic>
      </p:graphicFrame>
      <p:sp>
        <p:nvSpPr>
          <p:cNvPr id="5" name="مستطيل 4"/>
          <p:cNvSpPr/>
          <p:nvPr/>
        </p:nvSpPr>
        <p:spPr>
          <a:xfrm>
            <a:off x="4535995" y="3696443"/>
            <a:ext cx="402594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600" b="1" dirty="0">
                <a:solidFill>
                  <a:schemeClr val="tx2">
                    <a:lumMod val="50000"/>
                  </a:schemeClr>
                </a:solidFill>
              </a:rPr>
              <a:t>تتكون من معنيين مفردين لا يمكن فصلهما دون فقدان المعنى .</a:t>
            </a:r>
          </a:p>
        </p:txBody>
      </p:sp>
      <p:sp>
        <p:nvSpPr>
          <p:cNvPr id="6" name="مستطيل 5"/>
          <p:cNvSpPr/>
          <p:nvPr/>
        </p:nvSpPr>
        <p:spPr>
          <a:xfrm>
            <a:off x="473586" y="3584076"/>
            <a:ext cx="4144001" cy="584775"/>
          </a:xfrm>
          <a:prstGeom prst="rect">
            <a:avLst/>
          </a:prstGeom>
        </p:spPr>
        <p:txBody>
          <a:bodyPr wrap="square">
            <a:spAutoFit/>
          </a:bodyPr>
          <a:lstStyle/>
          <a:p>
            <a:r>
              <a:rPr lang="ar-SA" sz="1600" b="1" dirty="0">
                <a:solidFill>
                  <a:schemeClr val="tx2">
                    <a:lumMod val="50000"/>
                  </a:schemeClr>
                </a:solidFill>
              </a:rPr>
              <a:t>تتكون من قضيتين بسيطتين او أكثر يربط بينهما رابط </a:t>
            </a:r>
            <a:r>
              <a:rPr lang="ar-SA" sz="1600" b="1" dirty="0" err="1">
                <a:solidFill>
                  <a:schemeClr val="tx2">
                    <a:lumMod val="50000"/>
                  </a:schemeClr>
                </a:solidFill>
              </a:rPr>
              <a:t>قضوي</a:t>
            </a:r>
            <a:r>
              <a:rPr lang="ar-SA" sz="1600" b="1" dirty="0">
                <a:solidFill>
                  <a:schemeClr val="tx2">
                    <a:lumMod val="50000"/>
                  </a:schemeClr>
                </a:solidFill>
              </a:rPr>
              <a:t> او أكثر.</a:t>
            </a:r>
          </a:p>
        </p:txBody>
      </p:sp>
      <p:sp>
        <p:nvSpPr>
          <p:cNvPr id="7" name="مستطيل 6"/>
          <p:cNvSpPr/>
          <p:nvPr/>
        </p:nvSpPr>
        <p:spPr>
          <a:xfrm>
            <a:off x="6372200" y="4382670"/>
            <a:ext cx="1229886" cy="369332"/>
          </a:xfrm>
          <a:prstGeom prst="rect">
            <a:avLst/>
          </a:prstGeom>
        </p:spPr>
        <p:txBody>
          <a:bodyPr wrap="square">
            <a:spAutoFit/>
          </a:bodyPr>
          <a:lstStyle/>
          <a:p>
            <a:r>
              <a:rPr lang="ar-SA" b="1" dirty="0">
                <a:solidFill>
                  <a:schemeClr val="tx2">
                    <a:lumMod val="50000"/>
                  </a:schemeClr>
                </a:solidFill>
              </a:rPr>
              <a:t> أمل مهندسة</a:t>
            </a:r>
          </a:p>
        </p:txBody>
      </p:sp>
      <p:sp>
        <p:nvSpPr>
          <p:cNvPr id="9" name="مستطيل 8"/>
          <p:cNvSpPr/>
          <p:nvPr/>
        </p:nvSpPr>
        <p:spPr>
          <a:xfrm>
            <a:off x="1537474" y="4339725"/>
            <a:ext cx="2016224" cy="412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chemeClr val="tx2">
                    <a:lumMod val="50000"/>
                  </a:schemeClr>
                </a:solidFill>
              </a:rPr>
              <a:t>آدم طبيب </a:t>
            </a:r>
            <a:r>
              <a:rPr lang="ar-SA" b="1" dirty="0">
                <a:solidFill>
                  <a:srgbClr val="FF0000"/>
                </a:solidFill>
              </a:rPr>
              <a:t>و</a:t>
            </a:r>
            <a:r>
              <a:rPr lang="ar-SA" b="1" dirty="0">
                <a:solidFill>
                  <a:schemeClr val="tx2">
                    <a:lumMod val="50000"/>
                  </a:schemeClr>
                </a:solidFill>
              </a:rPr>
              <a:t>أمل مهندسة</a:t>
            </a:r>
          </a:p>
        </p:txBody>
      </p:sp>
    </p:spTree>
    <p:extLst>
      <p:ext uri="{BB962C8B-B14F-4D97-AF65-F5344CB8AC3E}">
        <p14:creationId xmlns:p14="http://schemas.microsoft.com/office/powerpoint/2010/main" val="18893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8034"/>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84" y="17694"/>
            <a:ext cx="2772816" cy="1899138"/>
          </a:xfrm>
          <a:prstGeom prst="rect">
            <a:avLst/>
          </a:prstGeom>
        </p:spPr>
      </p:pic>
    </p:spTree>
    <p:extLst>
      <p:ext uri="{BB962C8B-B14F-4D97-AF65-F5344CB8AC3E}">
        <p14:creationId xmlns:p14="http://schemas.microsoft.com/office/powerpoint/2010/main" val="9477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8" y="256165"/>
            <a:ext cx="8712968" cy="6408712"/>
          </a:xfrm>
          <a:prstGeom prst="rect">
            <a:avLst/>
          </a:prstGeom>
        </p:spPr>
      </p:pic>
      <p:cxnSp>
        <p:nvCxnSpPr>
          <p:cNvPr id="4" name="رابط مستقيم 3"/>
          <p:cNvCxnSpPr/>
          <p:nvPr/>
        </p:nvCxnSpPr>
        <p:spPr>
          <a:xfrm flipH="1">
            <a:off x="1907704" y="1268760"/>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شكل بيضاوي 4"/>
          <p:cNvSpPr/>
          <p:nvPr/>
        </p:nvSpPr>
        <p:spPr>
          <a:xfrm>
            <a:off x="2123728" y="155679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مستقيم 5"/>
          <p:cNvCxnSpPr/>
          <p:nvPr/>
        </p:nvCxnSpPr>
        <p:spPr>
          <a:xfrm flipH="1">
            <a:off x="1547664" y="3861048"/>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شكل بيضاوي 7"/>
          <p:cNvSpPr/>
          <p:nvPr/>
        </p:nvSpPr>
        <p:spPr>
          <a:xfrm>
            <a:off x="1871700" y="3861048"/>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9" name="رابط مستقيم 8"/>
          <p:cNvCxnSpPr/>
          <p:nvPr/>
        </p:nvCxnSpPr>
        <p:spPr>
          <a:xfrm flipH="1">
            <a:off x="3779912" y="6309320"/>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3671900" y="6645380"/>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3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5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par>
                          <p:cTn id="24" fill="hold">
                            <p:stCondLst>
                              <p:cond delay="70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260648"/>
            <a:ext cx="8568951" cy="6408712"/>
          </a:xfrm>
          <a:prstGeom prst="rect">
            <a:avLst/>
          </a:prstGeom>
        </p:spPr>
      </p:pic>
      <p:sp>
        <p:nvSpPr>
          <p:cNvPr id="3" name="مستطيل 2"/>
          <p:cNvSpPr/>
          <p:nvPr/>
        </p:nvSpPr>
        <p:spPr>
          <a:xfrm>
            <a:off x="683568" y="1052736"/>
            <a:ext cx="7259177" cy="1077218"/>
          </a:xfrm>
          <a:prstGeom prst="rect">
            <a:avLst/>
          </a:prstGeom>
          <a:solidFill>
            <a:schemeClr val="bg1"/>
          </a:solidFill>
        </p:spPr>
        <p:txBody>
          <a:bodyPr wrap="square">
            <a:spAutoFit/>
          </a:bodyPr>
          <a:lstStyle/>
          <a:p>
            <a:pPr marL="285750" indent="-285750">
              <a:buFontTx/>
              <a:buChar char="-"/>
            </a:pPr>
            <a:r>
              <a:rPr lang="ar-SA" sz="1600" b="1" dirty="0"/>
              <a:t>بالنسبة للقضية: الطالب موجودًا بالفصل ( صادقة) .واستخدم رابط السلب/ النفي في القضية ؛</a:t>
            </a:r>
          </a:p>
          <a:p>
            <a:pPr marL="285750" indent="-285750">
              <a:buFontTx/>
              <a:buChar char="-"/>
            </a:pPr>
            <a:r>
              <a:rPr lang="ar-SA" sz="1600" b="1" dirty="0"/>
              <a:t>الطالب ليس موجودًّا ) الآن في الفصل . فتكون القضية سالبة .</a:t>
            </a:r>
          </a:p>
          <a:p>
            <a:pPr marL="285750" indent="-285750">
              <a:buFontTx/>
              <a:buChar char="-"/>
            </a:pPr>
            <a:r>
              <a:rPr lang="ar-SA" sz="1600" b="1" dirty="0"/>
              <a:t>بالنسبة للقضية :أحمد معلم و علي مهندس . فتصدق قضية الوصل فقط إذا صدق </a:t>
            </a:r>
            <a:r>
              <a:rPr lang="ar-SA" sz="1600" b="1" dirty="0" err="1"/>
              <a:t>موصولاها</a:t>
            </a:r>
            <a:r>
              <a:rPr lang="ar-SA" sz="1600" b="1" dirty="0"/>
              <a:t>( أي طرفاها) معًا. وتكذب قضية الوصل إذا كذب أحد الموصولين (أو كذب الموصولان معًا).</a:t>
            </a:r>
          </a:p>
        </p:txBody>
      </p:sp>
      <p:sp>
        <p:nvSpPr>
          <p:cNvPr id="4" name="مستطيل 3"/>
          <p:cNvSpPr/>
          <p:nvPr/>
        </p:nvSpPr>
        <p:spPr>
          <a:xfrm>
            <a:off x="5486613" y="2841822"/>
            <a:ext cx="760144" cy="369332"/>
          </a:xfrm>
          <a:prstGeom prst="rect">
            <a:avLst/>
          </a:prstGeom>
        </p:spPr>
        <p:txBody>
          <a:bodyPr wrap="none">
            <a:spAutoFit/>
          </a:bodyPr>
          <a:lstStyle/>
          <a:p>
            <a:r>
              <a:rPr lang="ar-SA" b="1" dirty="0"/>
              <a:t>( </a:t>
            </a:r>
            <a:r>
              <a:rPr lang="ar-SA" b="1" dirty="0" err="1"/>
              <a:t>ل.ع</a:t>
            </a:r>
            <a:r>
              <a:rPr lang="ar-SA" b="1" dirty="0"/>
              <a:t> )</a:t>
            </a:r>
          </a:p>
        </p:txBody>
      </p:sp>
      <p:sp>
        <p:nvSpPr>
          <p:cNvPr id="5" name="مستطيل 4"/>
          <p:cNvSpPr/>
          <p:nvPr/>
        </p:nvSpPr>
        <p:spPr>
          <a:xfrm>
            <a:off x="5486612" y="3317257"/>
            <a:ext cx="811441" cy="369332"/>
          </a:xfrm>
          <a:prstGeom prst="rect">
            <a:avLst/>
          </a:prstGeom>
        </p:spPr>
        <p:txBody>
          <a:bodyPr wrap="none">
            <a:spAutoFit/>
          </a:bodyPr>
          <a:lstStyle/>
          <a:p>
            <a:r>
              <a:rPr lang="ar-SA" b="1" dirty="0"/>
              <a:t>( ل</a:t>
            </a:r>
            <a:r>
              <a:rPr lang="en-US" b="1" dirty="0"/>
              <a:t>~</a:t>
            </a:r>
            <a:r>
              <a:rPr lang="ar-SA" b="1" dirty="0"/>
              <a:t>ع )</a:t>
            </a:r>
          </a:p>
        </p:txBody>
      </p:sp>
      <p:sp>
        <p:nvSpPr>
          <p:cNvPr id="6" name="مستطيل 5"/>
          <p:cNvSpPr/>
          <p:nvPr/>
        </p:nvSpPr>
        <p:spPr>
          <a:xfrm>
            <a:off x="5692155" y="3898796"/>
            <a:ext cx="643126" cy="369332"/>
          </a:xfrm>
          <a:prstGeom prst="rect">
            <a:avLst/>
          </a:prstGeom>
        </p:spPr>
        <p:txBody>
          <a:bodyPr wrap="none">
            <a:spAutoFit/>
          </a:bodyPr>
          <a:lstStyle/>
          <a:p>
            <a:r>
              <a:rPr lang="ar-SA" b="1" dirty="0"/>
              <a:t>(</a:t>
            </a:r>
            <a:r>
              <a:rPr lang="en-US" b="1" dirty="0"/>
              <a:t>~</a:t>
            </a:r>
            <a:r>
              <a:rPr lang="ar-SA" b="1" dirty="0"/>
              <a:t>ع )</a:t>
            </a:r>
          </a:p>
        </p:txBody>
      </p:sp>
      <p:sp>
        <p:nvSpPr>
          <p:cNvPr id="7" name="مستطيل 6"/>
          <p:cNvSpPr/>
          <p:nvPr/>
        </p:nvSpPr>
        <p:spPr>
          <a:xfrm>
            <a:off x="5235300" y="4623976"/>
            <a:ext cx="1048685" cy="369332"/>
          </a:xfrm>
          <a:prstGeom prst="rect">
            <a:avLst/>
          </a:prstGeom>
        </p:spPr>
        <p:txBody>
          <a:bodyPr wrap="none">
            <a:spAutoFit/>
          </a:bodyPr>
          <a:lstStyle/>
          <a:p>
            <a:r>
              <a:rPr lang="ar-SA" b="1" dirty="0"/>
              <a:t>(س . ص )</a:t>
            </a:r>
          </a:p>
        </p:txBody>
      </p:sp>
      <p:sp>
        <p:nvSpPr>
          <p:cNvPr id="8" name="مستطيل 7"/>
          <p:cNvSpPr/>
          <p:nvPr/>
        </p:nvSpPr>
        <p:spPr>
          <a:xfrm>
            <a:off x="4315421" y="5373216"/>
            <a:ext cx="375424" cy="307777"/>
          </a:xfrm>
          <a:prstGeom prst="rect">
            <a:avLst/>
          </a:prstGeom>
        </p:spPr>
        <p:txBody>
          <a:bodyPr wrap="none">
            <a:spAutoFit/>
          </a:bodyPr>
          <a:lstStyle/>
          <a:p>
            <a:r>
              <a:rPr lang="ar-SA" sz="1400" b="1" dirty="0"/>
              <a:t>ص</a:t>
            </a:r>
          </a:p>
        </p:txBody>
      </p:sp>
      <p:sp>
        <p:nvSpPr>
          <p:cNvPr id="9" name="مستطيل 8"/>
          <p:cNvSpPr/>
          <p:nvPr/>
        </p:nvSpPr>
        <p:spPr>
          <a:xfrm>
            <a:off x="2771800" y="5850047"/>
            <a:ext cx="309700" cy="369332"/>
          </a:xfrm>
          <a:prstGeom prst="rect">
            <a:avLst/>
          </a:prstGeom>
        </p:spPr>
        <p:txBody>
          <a:bodyPr wrap="none">
            <a:spAutoFit/>
          </a:bodyPr>
          <a:lstStyle/>
          <a:p>
            <a:r>
              <a:rPr lang="ar-SA" b="1" dirty="0"/>
              <a:t>ك</a:t>
            </a:r>
          </a:p>
        </p:txBody>
      </p:sp>
      <p:sp>
        <p:nvSpPr>
          <p:cNvPr id="10" name="مستطيل 9"/>
          <p:cNvSpPr/>
          <p:nvPr/>
        </p:nvSpPr>
        <p:spPr>
          <a:xfrm>
            <a:off x="4401516" y="5862002"/>
            <a:ext cx="309700" cy="369332"/>
          </a:xfrm>
          <a:prstGeom prst="rect">
            <a:avLst/>
          </a:prstGeom>
        </p:spPr>
        <p:txBody>
          <a:bodyPr wrap="none">
            <a:spAutoFit/>
          </a:bodyPr>
          <a:lstStyle/>
          <a:p>
            <a:r>
              <a:rPr lang="ar-SA" b="1" dirty="0"/>
              <a:t>ك</a:t>
            </a:r>
          </a:p>
        </p:txBody>
      </p:sp>
      <p:sp>
        <p:nvSpPr>
          <p:cNvPr id="11" name="مستطيل 10"/>
          <p:cNvSpPr/>
          <p:nvPr/>
        </p:nvSpPr>
        <p:spPr>
          <a:xfrm>
            <a:off x="2784407" y="5557882"/>
            <a:ext cx="309700" cy="369332"/>
          </a:xfrm>
          <a:prstGeom prst="rect">
            <a:avLst/>
          </a:prstGeom>
        </p:spPr>
        <p:txBody>
          <a:bodyPr wrap="none">
            <a:spAutoFit/>
          </a:bodyPr>
          <a:lstStyle/>
          <a:p>
            <a:r>
              <a:rPr lang="ar-SA" b="1" dirty="0"/>
              <a:t>ك</a:t>
            </a:r>
          </a:p>
        </p:txBody>
      </p:sp>
      <p:sp>
        <p:nvSpPr>
          <p:cNvPr id="12" name="مستطيل 11"/>
          <p:cNvSpPr/>
          <p:nvPr/>
        </p:nvSpPr>
        <p:spPr>
          <a:xfrm>
            <a:off x="2698313" y="5373216"/>
            <a:ext cx="375423" cy="307777"/>
          </a:xfrm>
          <a:prstGeom prst="rect">
            <a:avLst/>
          </a:prstGeom>
        </p:spPr>
        <p:txBody>
          <a:bodyPr wrap="none">
            <a:spAutoFit/>
          </a:bodyPr>
          <a:lstStyle/>
          <a:p>
            <a:r>
              <a:rPr lang="ar-SA" sz="1400" b="1" dirty="0"/>
              <a:t>ص</a:t>
            </a:r>
          </a:p>
        </p:txBody>
      </p:sp>
      <p:sp>
        <p:nvSpPr>
          <p:cNvPr id="13" name="مستطيل 12"/>
          <p:cNvSpPr/>
          <p:nvPr/>
        </p:nvSpPr>
        <p:spPr>
          <a:xfrm>
            <a:off x="4281290" y="5665381"/>
            <a:ext cx="429926" cy="369332"/>
          </a:xfrm>
          <a:prstGeom prst="rect">
            <a:avLst/>
          </a:prstGeom>
        </p:spPr>
        <p:txBody>
          <a:bodyPr wrap="none">
            <a:spAutoFit/>
          </a:bodyPr>
          <a:lstStyle/>
          <a:p>
            <a:r>
              <a:rPr lang="ar-SA" b="1" dirty="0"/>
              <a:t>ص</a:t>
            </a:r>
          </a:p>
        </p:txBody>
      </p:sp>
    </p:spTree>
    <p:extLst>
      <p:ext uri="{BB962C8B-B14F-4D97-AF65-F5344CB8AC3E}">
        <p14:creationId xmlns:p14="http://schemas.microsoft.com/office/powerpoint/2010/main" val="36377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9" y="188640"/>
            <a:ext cx="8640960" cy="6480720"/>
          </a:xfrm>
          <a:prstGeom prst="rect">
            <a:avLst/>
          </a:prstGeom>
        </p:spPr>
      </p:pic>
      <p:cxnSp>
        <p:nvCxnSpPr>
          <p:cNvPr id="3" name="رابط مستقيم 2"/>
          <p:cNvCxnSpPr/>
          <p:nvPr/>
        </p:nvCxnSpPr>
        <p:spPr>
          <a:xfrm flipH="1">
            <a:off x="2411760" y="1124744"/>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شكل بيضاوي 3"/>
          <p:cNvSpPr/>
          <p:nvPr/>
        </p:nvSpPr>
        <p:spPr>
          <a:xfrm>
            <a:off x="1619672" y="83671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 name="رابط مستقيم 4"/>
          <p:cNvCxnSpPr/>
          <p:nvPr/>
        </p:nvCxnSpPr>
        <p:spPr>
          <a:xfrm flipH="1">
            <a:off x="2699792" y="2780928"/>
            <a:ext cx="42484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6660232" y="5589240"/>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r="1619"/>
          <a:stretch/>
        </p:blipFill>
        <p:spPr>
          <a:xfrm>
            <a:off x="0" y="0"/>
            <a:ext cx="9144000" cy="7461448"/>
          </a:xfrm>
          <a:prstGeom prst="rect">
            <a:avLst/>
          </a:prstGeom>
        </p:spPr>
      </p:pic>
      <p:sp>
        <p:nvSpPr>
          <p:cNvPr id="3" name="مستطيل 2"/>
          <p:cNvSpPr/>
          <p:nvPr/>
        </p:nvSpPr>
        <p:spPr>
          <a:xfrm>
            <a:off x="2014497" y="728091"/>
            <a:ext cx="490840" cy="369332"/>
          </a:xfrm>
          <a:prstGeom prst="rect">
            <a:avLst/>
          </a:prstGeom>
        </p:spPr>
        <p:txBody>
          <a:bodyPr wrap="none">
            <a:spAutoFit/>
          </a:bodyPr>
          <a:lstStyle/>
          <a:p>
            <a:r>
              <a:rPr lang="ar-SA" b="1" dirty="0"/>
              <a:t>صح</a:t>
            </a:r>
          </a:p>
        </p:txBody>
      </p:sp>
      <p:sp>
        <p:nvSpPr>
          <p:cNvPr id="4" name="مستطيل 3"/>
          <p:cNvSpPr/>
          <p:nvPr/>
        </p:nvSpPr>
        <p:spPr>
          <a:xfrm>
            <a:off x="1997112" y="1115251"/>
            <a:ext cx="490840" cy="369332"/>
          </a:xfrm>
          <a:prstGeom prst="rect">
            <a:avLst/>
          </a:prstGeom>
        </p:spPr>
        <p:txBody>
          <a:bodyPr wrap="none">
            <a:spAutoFit/>
          </a:bodyPr>
          <a:lstStyle/>
          <a:p>
            <a:r>
              <a:rPr lang="ar-SA" b="1" dirty="0"/>
              <a:t>صح</a:t>
            </a:r>
          </a:p>
        </p:txBody>
      </p:sp>
      <p:sp>
        <p:nvSpPr>
          <p:cNvPr id="5" name="مستطيل 4"/>
          <p:cNvSpPr/>
          <p:nvPr/>
        </p:nvSpPr>
        <p:spPr>
          <a:xfrm>
            <a:off x="1979727" y="1502411"/>
            <a:ext cx="490840" cy="369332"/>
          </a:xfrm>
          <a:prstGeom prst="rect">
            <a:avLst/>
          </a:prstGeom>
        </p:spPr>
        <p:txBody>
          <a:bodyPr wrap="none">
            <a:spAutoFit/>
          </a:bodyPr>
          <a:lstStyle/>
          <a:p>
            <a:r>
              <a:rPr lang="ar-SA" b="1" dirty="0"/>
              <a:t>صح</a:t>
            </a:r>
          </a:p>
        </p:txBody>
      </p:sp>
      <p:sp>
        <p:nvSpPr>
          <p:cNvPr id="6" name="مستطيل 5"/>
          <p:cNvSpPr/>
          <p:nvPr/>
        </p:nvSpPr>
        <p:spPr>
          <a:xfrm>
            <a:off x="1976197" y="1889571"/>
            <a:ext cx="490840" cy="369332"/>
          </a:xfrm>
          <a:prstGeom prst="rect">
            <a:avLst/>
          </a:prstGeom>
        </p:spPr>
        <p:txBody>
          <a:bodyPr wrap="none">
            <a:spAutoFit/>
          </a:bodyPr>
          <a:lstStyle/>
          <a:p>
            <a:r>
              <a:rPr lang="ar-SA" b="1" dirty="0"/>
              <a:t>صح</a:t>
            </a:r>
          </a:p>
        </p:txBody>
      </p:sp>
      <p:sp>
        <p:nvSpPr>
          <p:cNvPr id="7" name="مستطيل 6"/>
          <p:cNvSpPr/>
          <p:nvPr/>
        </p:nvSpPr>
        <p:spPr>
          <a:xfrm>
            <a:off x="2057620" y="2305598"/>
            <a:ext cx="479618" cy="369332"/>
          </a:xfrm>
          <a:prstGeom prst="rect">
            <a:avLst/>
          </a:prstGeom>
        </p:spPr>
        <p:txBody>
          <a:bodyPr wrap="none">
            <a:spAutoFit/>
          </a:bodyPr>
          <a:lstStyle/>
          <a:p>
            <a:r>
              <a:rPr lang="ar-SA" b="1" dirty="0"/>
              <a:t>خطأ</a:t>
            </a:r>
          </a:p>
        </p:txBody>
      </p:sp>
      <p:sp>
        <p:nvSpPr>
          <p:cNvPr id="8" name="مستطيل 7"/>
          <p:cNvSpPr/>
          <p:nvPr/>
        </p:nvSpPr>
        <p:spPr>
          <a:xfrm>
            <a:off x="2019450" y="2707788"/>
            <a:ext cx="490840" cy="369332"/>
          </a:xfrm>
          <a:prstGeom prst="rect">
            <a:avLst/>
          </a:prstGeom>
        </p:spPr>
        <p:txBody>
          <a:bodyPr wrap="none">
            <a:spAutoFit/>
          </a:bodyPr>
          <a:lstStyle/>
          <a:p>
            <a:r>
              <a:rPr lang="ar-SA" b="1" dirty="0"/>
              <a:t>صح</a:t>
            </a:r>
          </a:p>
        </p:txBody>
      </p:sp>
      <p:sp>
        <p:nvSpPr>
          <p:cNvPr id="9" name="مستطيل 8"/>
          <p:cNvSpPr/>
          <p:nvPr/>
        </p:nvSpPr>
        <p:spPr>
          <a:xfrm>
            <a:off x="2037050" y="3141817"/>
            <a:ext cx="490840" cy="369332"/>
          </a:xfrm>
          <a:prstGeom prst="rect">
            <a:avLst/>
          </a:prstGeom>
        </p:spPr>
        <p:txBody>
          <a:bodyPr wrap="none">
            <a:spAutoFit/>
          </a:bodyPr>
          <a:lstStyle/>
          <a:p>
            <a:r>
              <a:rPr lang="ar-SA" b="1" dirty="0"/>
              <a:t>صح</a:t>
            </a:r>
          </a:p>
        </p:txBody>
      </p:sp>
      <p:sp>
        <p:nvSpPr>
          <p:cNvPr id="10" name="مستطيل 9"/>
          <p:cNvSpPr/>
          <p:nvPr/>
        </p:nvSpPr>
        <p:spPr>
          <a:xfrm>
            <a:off x="2048272" y="3563837"/>
            <a:ext cx="479618" cy="369332"/>
          </a:xfrm>
          <a:prstGeom prst="rect">
            <a:avLst/>
          </a:prstGeom>
        </p:spPr>
        <p:txBody>
          <a:bodyPr wrap="none">
            <a:spAutoFit/>
          </a:bodyPr>
          <a:lstStyle/>
          <a:p>
            <a:r>
              <a:rPr lang="ar-SA" b="1" dirty="0"/>
              <a:t>خطأ</a:t>
            </a:r>
          </a:p>
        </p:txBody>
      </p:sp>
      <p:sp>
        <p:nvSpPr>
          <p:cNvPr id="11" name="مستطيل 10"/>
          <p:cNvSpPr/>
          <p:nvPr/>
        </p:nvSpPr>
        <p:spPr>
          <a:xfrm>
            <a:off x="2014497" y="3927349"/>
            <a:ext cx="490840" cy="369332"/>
          </a:xfrm>
          <a:prstGeom prst="rect">
            <a:avLst/>
          </a:prstGeom>
        </p:spPr>
        <p:txBody>
          <a:bodyPr wrap="none">
            <a:spAutoFit/>
          </a:bodyPr>
          <a:lstStyle/>
          <a:p>
            <a:r>
              <a:rPr lang="ar-SA" b="1" dirty="0"/>
              <a:t>صح</a:t>
            </a:r>
          </a:p>
        </p:txBody>
      </p:sp>
      <p:sp>
        <p:nvSpPr>
          <p:cNvPr id="12" name="مستطيل 11"/>
          <p:cNvSpPr/>
          <p:nvPr/>
        </p:nvSpPr>
        <p:spPr>
          <a:xfrm>
            <a:off x="2014497" y="4314509"/>
            <a:ext cx="490840" cy="369332"/>
          </a:xfrm>
          <a:prstGeom prst="rect">
            <a:avLst/>
          </a:prstGeom>
        </p:spPr>
        <p:txBody>
          <a:bodyPr wrap="none">
            <a:spAutoFit/>
          </a:bodyPr>
          <a:lstStyle/>
          <a:p>
            <a:r>
              <a:rPr lang="ar-SA" b="1" dirty="0"/>
              <a:t>صح</a:t>
            </a:r>
          </a:p>
        </p:txBody>
      </p:sp>
      <p:sp>
        <p:nvSpPr>
          <p:cNvPr id="13" name="مستطيل 12"/>
          <p:cNvSpPr/>
          <p:nvPr/>
        </p:nvSpPr>
        <p:spPr>
          <a:xfrm>
            <a:off x="2443316" y="5432338"/>
            <a:ext cx="429926" cy="369332"/>
          </a:xfrm>
          <a:prstGeom prst="rect">
            <a:avLst/>
          </a:prstGeom>
          <a:noFill/>
        </p:spPr>
        <p:txBody>
          <a:bodyPr wrap="none">
            <a:spAutoFit/>
          </a:bodyPr>
          <a:lstStyle/>
          <a:p>
            <a:r>
              <a:rPr lang="ar-SA" b="1" dirty="0"/>
              <a:t>ص</a:t>
            </a:r>
          </a:p>
        </p:txBody>
      </p:sp>
      <p:sp>
        <p:nvSpPr>
          <p:cNvPr id="14" name="مستطيل 13"/>
          <p:cNvSpPr/>
          <p:nvPr/>
        </p:nvSpPr>
        <p:spPr>
          <a:xfrm>
            <a:off x="2443316" y="5634832"/>
            <a:ext cx="429926" cy="369332"/>
          </a:xfrm>
          <a:prstGeom prst="rect">
            <a:avLst/>
          </a:prstGeom>
          <a:noFill/>
        </p:spPr>
        <p:txBody>
          <a:bodyPr wrap="none">
            <a:spAutoFit/>
          </a:bodyPr>
          <a:lstStyle/>
          <a:p>
            <a:r>
              <a:rPr lang="ar-SA" b="1" dirty="0"/>
              <a:t>ص</a:t>
            </a:r>
          </a:p>
        </p:txBody>
      </p:sp>
      <p:sp>
        <p:nvSpPr>
          <p:cNvPr id="15" name="مستطيل 14"/>
          <p:cNvSpPr/>
          <p:nvPr/>
        </p:nvSpPr>
        <p:spPr>
          <a:xfrm>
            <a:off x="2513462" y="6060271"/>
            <a:ext cx="324128" cy="400110"/>
          </a:xfrm>
          <a:prstGeom prst="rect">
            <a:avLst/>
          </a:prstGeom>
          <a:noFill/>
        </p:spPr>
        <p:txBody>
          <a:bodyPr wrap="none">
            <a:spAutoFit/>
          </a:bodyPr>
          <a:lstStyle/>
          <a:p>
            <a:r>
              <a:rPr lang="ar-SA" sz="2000" b="1" dirty="0"/>
              <a:t>ك</a:t>
            </a:r>
          </a:p>
        </p:txBody>
      </p:sp>
    </p:spTree>
    <p:extLst>
      <p:ext uri="{BB962C8B-B14F-4D97-AF65-F5344CB8AC3E}">
        <p14:creationId xmlns:p14="http://schemas.microsoft.com/office/powerpoint/2010/main" val="302866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95536" y="188640"/>
            <a:ext cx="8352928" cy="6480720"/>
          </a:xfrm>
          <a:prstGeom prst="rect">
            <a:avLst/>
          </a:prstGeom>
        </p:spPr>
      </p:pic>
      <p:sp>
        <p:nvSpPr>
          <p:cNvPr id="3" name="شكل بيضاوي 2"/>
          <p:cNvSpPr/>
          <p:nvPr/>
        </p:nvSpPr>
        <p:spPr>
          <a:xfrm>
            <a:off x="2771800" y="83671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 name="رابط مستقيم 3"/>
          <p:cNvCxnSpPr/>
          <p:nvPr/>
        </p:nvCxnSpPr>
        <p:spPr>
          <a:xfrm flipH="1">
            <a:off x="1835696" y="2492896"/>
            <a:ext cx="59766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شكل بيضاوي 5"/>
          <p:cNvSpPr/>
          <p:nvPr/>
        </p:nvSpPr>
        <p:spPr>
          <a:xfrm>
            <a:off x="3563888" y="2780928"/>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7" name="رابط مستقيم 6"/>
          <p:cNvCxnSpPr/>
          <p:nvPr/>
        </p:nvCxnSpPr>
        <p:spPr>
          <a:xfrm flipH="1">
            <a:off x="6516216" y="5157192"/>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63822" y="188640"/>
            <a:ext cx="9036496" cy="6336704"/>
          </a:xfrm>
          <a:prstGeom prst="rect">
            <a:avLst/>
          </a:prstGeom>
        </p:spPr>
      </p:pic>
      <p:sp>
        <p:nvSpPr>
          <p:cNvPr id="3" name="مستطيل 2"/>
          <p:cNvSpPr/>
          <p:nvPr/>
        </p:nvSpPr>
        <p:spPr>
          <a:xfrm>
            <a:off x="467544" y="3172326"/>
            <a:ext cx="7690943" cy="369332"/>
          </a:xfrm>
          <a:prstGeom prst="rect">
            <a:avLst/>
          </a:prstGeom>
        </p:spPr>
        <p:txBody>
          <a:bodyPr wrap="square">
            <a:spAutoFit/>
          </a:bodyPr>
          <a:lstStyle/>
          <a:p>
            <a:r>
              <a:rPr lang="ar-SA" b="1" dirty="0"/>
              <a:t>إذا نجح الطالب بتفوق سيُسعد أسرته . </a:t>
            </a:r>
          </a:p>
        </p:txBody>
      </p:sp>
      <p:sp>
        <p:nvSpPr>
          <p:cNvPr id="5" name="مستطيل 4"/>
          <p:cNvSpPr/>
          <p:nvPr/>
        </p:nvSpPr>
        <p:spPr>
          <a:xfrm>
            <a:off x="5409574" y="4318937"/>
            <a:ext cx="216024" cy="369332"/>
          </a:xfrm>
          <a:prstGeom prst="rect">
            <a:avLst/>
          </a:prstGeom>
          <a:noFill/>
        </p:spPr>
        <p:txBody>
          <a:bodyPr wrap="square">
            <a:spAutoFit/>
          </a:bodyPr>
          <a:lstStyle/>
          <a:p>
            <a:r>
              <a:rPr lang="ar-SA" b="1" dirty="0">
                <a:solidFill>
                  <a:schemeClr val="tx1">
                    <a:lumMod val="95000"/>
                    <a:lumOff val="5000"/>
                  </a:schemeClr>
                </a:solidFill>
              </a:rPr>
              <a:t>ك</a:t>
            </a:r>
          </a:p>
        </p:txBody>
      </p:sp>
      <p:sp>
        <p:nvSpPr>
          <p:cNvPr id="7" name="مستطيل 6"/>
          <p:cNvSpPr/>
          <p:nvPr/>
        </p:nvSpPr>
        <p:spPr>
          <a:xfrm>
            <a:off x="5195672" y="4457436"/>
            <a:ext cx="429926" cy="369332"/>
          </a:xfrm>
          <a:prstGeom prst="rect">
            <a:avLst/>
          </a:prstGeom>
        </p:spPr>
        <p:txBody>
          <a:bodyPr wrap="none">
            <a:spAutoFit/>
          </a:bodyPr>
          <a:lstStyle/>
          <a:p>
            <a:r>
              <a:rPr lang="ar-SA" b="1" dirty="0"/>
              <a:t>ص</a:t>
            </a:r>
          </a:p>
        </p:txBody>
      </p:sp>
      <p:sp>
        <p:nvSpPr>
          <p:cNvPr id="8" name="مستطيل 7"/>
          <p:cNvSpPr/>
          <p:nvPr/>
        </p:nvSpPr>
        <p:spPr>
          <a:xfrm>
            <a:off x="5195672" y="4642102"/>
            <a:ext cx="429926" cy="369332"/>
          </a:xfrm>
          <a:prstGeom prst="rect">
            <a:avLst/>
          </a:prstGeom>
        </p:spPr>
        <p:txBody>
          <a:bodyPr wrap="none">
            <a:spAutoFit/>
          </a:bodyPr>
          <a:lstStyle/>
          <a:p>
            <a:r>
              <a:rPr lang="ar-SA" b="1" dirty="0"/>
              <a:t>ص</a:t>
            </a:r>
          </a:p>
        </p:txBody>
      </p:sp>
      <p:sp>
        <p:nvSpPr>
          <p:cNvPr id="9" name="مستطيل 8"/>
          <p:cNvSpPr/>
          <p:nvPr/>
        </p:nvSpPr>
        <p:spPr>
          <a:xfrm>
            <a:off x="3560428" y="3172326"/>
            <a:ext cx="590226" cy="307777"/>
          </a:xfrm>
          <a:prstGeom prst="rect">
            <a:avLst/>
          </a:prstGeom>
        </p:spPr>
        <p:txBody>
          <a:bodyPr wrap="none">
            <a:spAutoFit/>
          </a:bodyPr>
          <a:lstStyle/>
          <a:p>
            <a:r>
              <a:rPr lang="ar-SA" sz="1400" b="1" dirty="0"/>
              <a:t>ل </a:t>
            </a:r>
            <a:r>
              <a:rPr lang="ar-SA" sz="1400" b="1" dirty="0">
                <a:sym typeface="Wingdings" panose="05000000000000000000" pitchFamily="2" charset="2"/>
              </a:rPr>
              <a:t>ع</a:t>
            </a:r>
            <a:endParaRPr lang="ar-SA" sz="1400" b="1" dirty="0"/>
          </a:p>
        </p:txBody>
      </p:sp>
      <p:graphicFrame>
        <p:nvGraphicFramePr>
          <p:cNvPr id="4" name="جدول 3"/>
          <p:cNvGraphicFramePr>
            <a:graphicFrameLocks noGrp="1"/>
          </p:cNvGraphicFramePr>
          <p:nvPr>
            <p:extLst>
              <p:ext uri="{D42A27DB-BD31-4B8C-83A1-F6EECF244321}">
                <p14:modId xmlns:p14="http://schemas.microsoft.com/office/powerpoint/2010/main" val="128525629"/>
              </p:ext>
            </p:extLst>
          </p:nvPr>
        </p:nvGraphicFramePr>
        <p:xfrm>
          <a:off x="1040052" y="3478201"/>
          <a:ext cx="3336033" cy="1524000"/>
        </p:xfrm>
        <a:graphic>
          <a:graphicData uri="http://schemas.openxmlformats.org/drawingml/2006/table">
            <a:tbl>
              <a:tblPr rtl="1" firstRow="1" bandRow="1">
                <a:tableStyleId>{5940675A-B579-460E-94D1-54222C63F5DA}</a:tableStyleId>
              </a:tblPr>
              <a:tblGrid>
                <a:gridCol w="1112011">
                  <a:extLst>
                    <a:ext uri="{9D8B030D-6E8A-4147-A177-3AD203B41FA5}">
                      <a16:colId xmlns:a16="http://schemas.microsoft.com/office/drawing/2014/main" xmlns="" val="646866907"/>
                    </a:ext>
                  </a:extLst>
                </a:gridCol>
                <a:gridCol w="1112011">
                  <a:extLst>
                    <a:ext uri="{9D8B030D-6E8A-4147-A177-3AD203B41FA5}">
                      <a16:colId xmlns:a16="http://schemas.microsoft.com/office/drawing/2014/main" xmlns="" val="3903754250"/>
                    </a:ext>
                  </a:extLst>
                </a:gridCol>
                <a:gridCol w="1112011">
                  <a:extLst>
                    <a:ext uri="{9D8B030D-6E8A-4147-A177-3AD203B41FA5}">
                      <a16:colId xmlns:a16="http://schemas.microsoft.com/office/drawing/2014/main" xmlns="" val="3515554836"/>
                    </a:ext>
                  </a:extLst>
                </a:gridCol>
              </a:tblGrid>
              <a:tr h="198930">
                <a:tc>
                  <a:txBody>
                    <a:bodyPr/>
                    <a:lstStyle/>
                    <a:p>
                      <a:pPr algn="ctr" rtl="1"/>
                      <a:r>
                        <a:rPr lang="ar-SA" sz="1600" b="1" dirty="0">
                          <a:solidFill>
                            <a:srgbClr val="FF0000"/>
                          </a:solidFill>
                        </a:rPr>
                        <a:t>ل</a:t>
                      </a:r>
                    </a:p>
                  </a:txBody>
                  <a:tcPr>
                    <a:solidFill>
                      <a:schemeClr val="bg1"/>
                    </a:solidFill>
                  </a:tcPr>
                </a:tc>
                <a:tc>
                  <a:txBody>
                    <a:bodyPr/>
                    <a:lstStyle/>
                    <a:p>
                      <a:pPr algn="ctr" rtl="1"/>
                      <a:r>
                        <a:rPr lang="ar-SA" sz="1600" b="1" dirty="0">
                          <a:solidFill>
                            <a:srgbClr val="FF0000"/>
                          </a:solidFill>
                        </a:rPr>
                        <a:t>ع</a:t>
                      </a:r>
                    </a:p>
                  </a:txBody>
                  <a:tcPr>
                    <a:solidFill>
                      <a:schemeClr val="bg1"/>
                    </a:solidFill>
                  </a:tcPr>
                </a:tc>
                <a:tc>
                  <a:txBody>
                    <a:bodyPr/>
                    <a:lstStyle/>
                    <a:p>
                      <a:pPr algn="ctr" rtl="1"/>
                      <a:r>
                        <a:rPr lang="ar-SA" sz="1600" b="1" dirty="0">
                          <a:solidFill>
                            <a:srgbClr val="FF0000"/>
                          </a:solidFill>
                        </a:rPr>
                        <a:t>ل</a:t>
                      </a:r>
                      <a:r>
                        <a:rPr lang="ar-SA" sz="1600" b="1" dirty="0">
                          <a:solidFill>
                            <a:srgbClr val="FF0000"/>
                          </a:solidFill>
                          <a:sym typeface="Wingdings" panose="05000000000000000000" pitchFamily="2" charset="2"/>
                        </a:rPr>
                        <a:t> ع</a:t>
                      </a:r>
                      <a:endParaRPr lang="ar-SA" sz="1600" b="1" dirty="0">
                        <a:solidFill>
                          <a:srgbClr val="FF0000"/>
                        </a:solidFill>
                      </a:endParaRPr>
                    </a:p>
                  </a:txBody>
                  <a:tcPr>
                    <a:solidFill>
                      <a:schemeClr val="bg1"/>
                    </a:solidFill>
                  </a:tcPr>
                </a:tc>
                <a:extLst>
                  <a:ext uri="{0D108BD9-81ED-4DB2-BD59-A6C34878D82A}">
                    <a16:rowId xmlns:a16="http://schemas.microsoft.com/office/drawing/2014/main" xmlns="" val="1312089605"/>
                  </a:ext>
                </a:extLst>
              </a:tr>
              <a:tr h="198930">
                <a:tc>
                  <a:txBody>
                    <a:bodyPr/>
                    <a:lstStyle/>
                    <a:p>
                      <a:pPr rtl="1"/>
                      <a:endParaRPr lang="ar-SA" dirty="0"/>
                    </a:p>
                  </a:txBody>
                  <a:tcPr>
                    <a:solidFill>
                      <a:schemeClr val="bg1"/>
                    </a:solidFill>
                  </a:tcPr>
                </a:tc>
                <a:tc>
                  <a:txBody>
                    <a:bodyPr/>
                    <a:lstStyle/>
                    <a:p>
                      <a:pPr rtl="1"/>
                      <a:endParaRPr lang="ar-SA"/>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2257869476"/>
                  </a:ext>
                </a:extLst>
              </a:tr>
              <a:tr h="198930">
                <a:tc>
                  <a:txBody>
                    <a:bodyPr/>
                    <a:lstStyle/>
                    <a:p>
                      <a:pPr rtl="1"/>
                      <a:endParaRPr lang="ar-SA" dirty="0"/>
                    </a:p>
                  </a:txBody>
                  <a:tcPr>
                    <a:solidFill>
                      <a:schemeClr val="bg1"/>
                    </a:solidFill>
                  </a:tcPr>
                </a:tc>
                <a:tc>
                  <a:txBody>
                    <a:bodyPr/>
                    <a:lstStyle/>
                    <a:p>
                      <a:pPr rtl="1"/>
                      <a:endParaRPr lang="ar-SA"/>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2368173334"/>
                  </a:ext>
                </a:extLst>
              </a:tr>
              <a:tr h="198930">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1837528643"/>
                  </a:ext>
                </a:extLst>
              </a:tr>
              <a:tr h="198930">
                <a:tc>
                  <a:txBody>
                    <a:bodyPr/>
                    <a:lstStyle/>
                    <a:p>
                      <a:pPr rtl="1"/>
                      <a:endParaRPr lang="ar-SA"/>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3904030448"/>
                  </a:ext>
                </a:extLst>
              </a:tr>
            </a:tbl>
          </a:graphicData>
        </a:graphic>
      </p:graphicFrame>
      <p:sp>
        <p:nvSpPr>
          <p:cNvPr id="10" name="مستطيل 9"/>
          <p:cNvSpPr/>
          <p:nvPr/>
        </p:nvSpPr>
        <p:spPr>
          <a:xfrm>
            <a:off x="3761190" y="3748321"/>
            <a:ext cx="288032" cy="369332"/>
          </a:xfrm>
          <a:prstGeom prst="rect">
            <a:avLst/>
          </a:prstGeom>
        </p:spPr>
        <p:txBody>
          <a:bodyPr wrap="square">
            <a:spAutoFit/>
          </a:bodyPr>
          <a:lstStyle/>
          <a:p>
            <a:r>
              <a:rPr lang="ar-SA" b="1" dirty="0"/>
              <a:t>ص</a:t>
            </a:r>
          </a:p>
        </p:txBody>
      </p:sp>
      <p:sp>
        <p:nvSpPr>
          <p:cNvPr id="11" name="مستطيل 10"/>
          <p:cNvSpPr/>
          <p:nvPr/>
        </p:nvSpPr>
        <p:spPr>
          <a:xfrm>
            <a:off x="2493106" y="3745631"/>
            <a:ext cx="429926" cy="369332"/>
          </a:xfrm>
          <a:prstGeom prst="rect">
            <a:avLst/>
          </a:prstGeom>
        </p:spPr>
        <p:txBody>
          <a:bodyPr wrap="none">
            <a:spAutoFit/>
          </a:bodyPr>
          <a:lstStyle/>
          <a:p>
            <a:r>
              <a:rPr lang="ar-SA" b="1" dirty="0"/>
              <a:t>ص</a:t>
            </a:r>
          </a:p>
        </p:txBody>
      </p:sp>
      <p:sp>
        <p:nvSpPr>
          <p:cNvPr id="12" name="مستطيل 11"/>
          <p:cNvSpPr/>
          <p:nvPr/>
        </p:nvSpPr>
        <p:spPr>
          <a:xfrm>
            <a:off x="1336653" y="3744689"/>
            <a:ext cx="429926" cy="369332"/>
          </a:xfrm>
          <a:prstGeom prst="rect">
            <a:avLst/>
          </a:prstGeom>
        </p:spPr>
        <p:txBody>
          <a:bodyPr wrap="none">
            <a:spAutoFit/>
          </a:bodyPr>
          <a:lstStyle/>
          <a:p>
            <a:r>
              <a:rPr lang="ar-SA" b="1" dirty="0"/>
              <a:t>ص</a:t>
            </a:r>
          </a:p>
        </p:txBody>
      </p:sp>
      <p:sp>
        <p:nvSpPr>
          <p:cNvPr id="13" name="مستطيل 12"/>
          <p:cNvSpPr/>
          <p:nvPr/>
        </p:nvSpPr>
        <p:spPr>
          <a:xfrm>
            <a:off x="3619296" y="4049824"/>
            <a:ext cx="429926" cy="369332"/>
          </a:xfrm>
          <a:prstGeom prst="rect">
            <a:avLst/>
          </a:prstGeom>
        </p:spPr>
        <p:txBody>
          <a:bodyPr wrap="none">
            <a:spAutoFit/>
          </a:bodyPr>
          <a:lstStyle/>
          <a:p>
            <a:r>
              <a:rPr lang="ar-SA" b="1" dirty="0"/>
              <a:t>ص</a:t>
            </a:r>
          </a:p>
        </p:txBody>
      </p:sp>
      <p:sp>
        <p:nvSpPr>
          <p:cNvPr id="14" name="مستطيل 13"/>
          <p:cNvSpPr/>
          <p:nvPr/>
        </p:nvSpPr>
        <p:spPr>
          <a:xfrm>
            <a:off x="2598903" y="4049824"/>
            <a:ext cx="324128" cy="400110"/>
          </a:xfrm>
          <a:prstGeom prst="rect">
            <a:avLst/>
          </a:prstGeom>
        </p:spPr>
        <p:txBody>
          <a:bodyPr wrap="none">
            <a:spAutoFit/>
          </a:bodyPr>
          <a:lstStyle/>
          <a:p>
            <a:r>
              <a:rPr lang="ar-SA" sz="2000" b="1" dirty="0"/>
              <a:t>ك</a:t>
            </a:r>
          </a:p>
        </p:txBody>
      </p:sp>
      <p:sp>
        <p:nvSpPr>
          <p:cNvPr id="15" name="مستطيل 14"/>
          <p:cNvSpPr/>
          <p:nvPr/>
        </p:nvSpPr>
        <p:spPr>
          <a:xfrm>
            <a:off x="1470677" y="4049066"/>
            <a:ext cx="324128" cy="400110"/>
          </a:xfrm>
          <a:prstGeom prst="rect">
            <a:avLst/>
          </a:prstGeom>
        </p:spPr>
        <p:txBody>
          <a:bodyPr wrap="none">
            <a:spAutoFit/>
          </a:bodyPr>
          <a:lstStyle/>
          <a:p>
            <a:r>
              <a:rPr lang="ar-SA" sz="2000" b="1" dirty="0"/>
              <a:t>ك</a:t>
            </a:r>
          </a:p>
        </p:txBody>
      </p:sp>
      <p:sp>
        <p:nvSpPr>
          <p:cNvPr id="16" name="مستطيل 15"/>
          <p:cNvSpPr/>
          <p:nvPr/>
        </p:nvSpPr>
        <p:spPr>
          <a:xfrm>
            <a:off x="3733675" y="4373322"/>
            <a:ext cx="324128" cy="400110"/>
          </a:xfrm>
          <a:prstGeom prst="rect">
            <a:avLst/>
          </a:prstGeom>
        </p:spPr>
        <p:txBody>
          <a:bodyPr wrap="none">
            <a:spAutoFit/>
          </a:bodyPr>
          <a:lstStyle/>
          <a:p>
            <a:r>
              <a:rPr lang="ar-SA" sz="2000" b="1" dirty="0"/>
              <a:t>ك</a:t>
            </a:r>
          </a:p>
        </p:txBody>
      </p:sp>
      <p:sp>
        <p:nvSpPr>
          <p:cNvPr id="17" name="مستطيل 16"/>
          <p:cNvSpPr/>
          <p:nvPr/>
        </p:nvSpPr>
        <p:spPr>
          <a:xfrm>
            <a:off x="2544059" y="4373167"/>
            <a:ext cx="429926" cy="369332"/>
          </a:xfrm>
          <a:prstGeom prst="rect">
            <a:avLst/>
          </a:prstGeom>
        </p:spPr>
        <p:txBody>
          <a:bodyPr wrap="none">
            <a:spAutoFit/>
          </a:bodyPr>
          <a:lstStyle/>
          <a:p>
            <a:r>
              <a:rPr lang="ar-SA" b="1" dirty="0"/>
              <a:t>ص</a:t>
            </a:r>
          </a:p>
        </p:txBody>
      </p:sp>
      <p:sp>
        <p:nvSpPr>
          <p:cNvPr id="18" name="مستطيل 17"/>
          <p:cNvSpPr/>
          <p:nvPr/>
        </p:nvSpPr>
        <p:spPr>
          <a:xfrm>
            <a:off x="1437879" y="4372696"/>
            <a:ext cx="429926" cy="369332"/>
          </a:xfrm>
          <a:prstGeom prst="rect">
            <a:avLst/>
          </a:prstGeom>
        </p:spPr>
        <p:txBody>
          <a:bodyPr wrap="none">
            <a:spAutoFit/>
          </a:bodyPr>
          <a:lstStyle/>
          <a:p>
            <a:r>
              <a:rPr lang="ar-SA" b="1" dirty="0"/>
              <a:t>ص</a:t>
            </a:r>
          </a:p>
        </p:txBody>
      </p:sp>
      <p:sp>
        <p:nvSpPr>
          <p:cNvPr id="19" name="مستطيل 18"/>
          <p:cNvSpPr/>
          <p:nvPr/>
        </p:nvSpPr>
        <p:spPr>
          <a:xfrm>
            <a:off x="3740310" y="4661921"/>
            <a:ext cx="324128" cy="400110"/>
          </a:xfrm>
          <a:prstGeom prst="rect">
            <a:avLst/>
          </a:prstGeom>
        </p:spPr>
        <p:txBody>
          <a:bodyPr wrap="none">
            <a:spAutoFit/>
          </a:bodyPr>
          <a:lstStyle/>
          <a:p>
            <a:r>
              <a:rPr lang="ar-SA" sz="2000" b="1" dirty="0"/>
              <a:t>ك</a:t>
            </a:r>
          </a:p>
        </p:txBody>
      </p:sp>
      <p:sp>
        <p:nvSpPr>
          <p:cNvPr id="20" name="مستطيل 19"/>
          <p:cNvSpPr/>
          <p:nvPr/>
        </p:nvSpPr>
        <p:spPr>
          <a:xfrm>
            <a:off x="2577166" y="4661921"/>
            <a:ext cx="324128" cy="400110"/>
          </a:xfrm>
          <a:prstGeom prst="rect">
            <a:avLst/>
          </a:prstGeom>
        </p:spPr>
        <p:txBody>
          <a:bodyPr wrap="none">
            <a:spAutoFit/>
          </a:bodyPr>
          <a:lstStyle/>
          <a:p>
            <a:r>
              <a:rPr lang="ar-SA" sz="2000" b="1" dirty="0"/>
              <a:t>ك</a:t>
            </a:r>
          </a:p>
        </p:txBody>
      </p:sp>
      <p:sp>
        <p:nvSpPr>
          <p:cNvPr id="21" name="مستطيل 20"/>
          <p:cNvSpPr/>
          <p:nvPr/>
        </p:nvSpPr>
        <p:spPr>
          <a:xfrm>
            <a:off x="1464850" y="4651575"/>
            <a:ext cx="429926" cy="369332"/>
          </a:xfrm>
          <a:prstGeom prst="rect">
            <a:avLst/>
          </a:prstGeom>
        </p:spPr>
        <p:txBody>
          <a:bodyPr wrap="none">
            <a:spAutoFit/>
          </a:bodyPr>
          <a:lstStyle/>
          <a:p>
            <a:r>
              <a:rPr lang="ar-SA" b="1" dirty="0"/>
              <a:t>ص</a:t>
            </a:r>
          </a:p>
        </p:txBody>
      </p:sp>
    </p:spTree>
    <p:extLst>
      <p:ext uri="{BB962C8B-B14F-4D97-AF65-F5344CB8AC3E}">
        <p14:creationId xmlns:p14="http://schemas.microsoft.com/office/powerpoint/2010/main" val="384566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down)">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down)">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down)">
                                      <p:cBhvr>
                                        <p:cTn id="52" dur="5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down)">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down)">
                                      <p:cBhvr>
                                        <p:cTn id="62" dur="500"/>
                                        <p:tgtEl>
                                          <p:spTgt spid="1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down)">
                                      <p:cBhvr>
                                        <p:cTn id="67" dur="500"/>
                                        <p:tgtEl>
                                          <p:spTgt spid="1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wipe(down)">
                                      <p:cBhvr>
                                        <p:cTn id="72" dur="500"/>
                                        <p:tgtEl>
                                          <p:spTgt spid="2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1">
                                            <p:txEl>
                                              <p:pRg st="0" end="0"/>
                                            </p:txEl>
                                          </p:spTgt>
                                        </p:tgtEl>
                                        <p:attrNameLst>
                                          <p:attrName>style.visibility</p:attrName>
                                        </p:attrNameLst>
                                      </p:cBhvr>
                                      <p:to>
                                        <p:strVal val="visible"/>
                                      </p:to>
                                    </p:set>
                                    <p:animEffect transition="in" filter="wipe(down)">
                                      <p:cBhvr>
                                        <p:cTn id="77" dur="500"/>
                                        <p:tgtEl>
                                          <p:spTgt spid="2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wipe(down)">
                                      <p:cBhvr>
                                        <p:cTn id="82" dur="5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Effect transition="in" filter="wipe(down)">
                                      <p:cBhvr>
                                        <p:cTn id="87" dur="500"/>
                                        <p:tgtEl>
                                          <p:spTgt spid="7">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8">
                                            <p:txEl>
                                              <p:pRg st="0" end="0"/>
                                            </p:txEl>
                                          </p:spTgt>
                                        </p:tgtEl>
                                        <p:attrNameLst>
                                          <p:attrName>style.visibility</p:attrName>
                                        </p:attrNameLst>
                                      </p:cBhvr>
                                      <p:to>
                                        <p:strVal val="visible"/>
                                      </p:to>
                                    </p:set>
                                    <p:animEffect transition="in" filter="wipe(down)">
                                      <p:cBhvr>
                                        <p:cTn id="9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07504" y="260648"/>
            <a:ext cx="9036496" cy="6336703"/>
          </a:xfrm>
          <a:prstGeom prst="rect">
            <a:avLst/>
          </a:prstGeom>
        </p:spPr>
      </p:pic>
      <p:cxnSp>
        <p:nvCxnSpPr>
          <p:cNvPr id="3" name="رابط مستقيم 2"/>
          <p:cNvCxnSpPr/>
          <p:nvPr/>
        </p:nvCxnSpPr>
        <p:spPr>
          <a:xfrm flipH="1">
            <a:off x="1187624" y="1196752"/>
            <a:ext cx="65527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H="1">
            <a:off x="6660232" y="5229200"/>
            <a:ext cx="16561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6012160" y="1196752"/>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4247964" y="2780928"/>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286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187624" y="476672"/>
            <a:ext cx="7128792" cy="5472608"/>
          </a:xfrm>
          <a:prstGeom prst="rect">
            <a:avLst/>
          </a:prstGeom>
        </p:spPr>
      </p:pic>
    </p:spTree>
    <p:extLst>
      <p:ext uri="{BB962C8B-B14F-4D97-AF65-F5344CB8AC3E}">
        <p14:creationId xmlns:p14="http://schemas.microsoft.com/office/powerpoint/2010/main" val="238814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116632"/>
            <a:ext cx="8640960" cy="6408712"/>
          </a:xfrm>
          <a:prstGeom prst="rect">
            <a:avLst/>
          </a:prstGeom>
        </p:spPr>
      </p:pic>
      <p:sp>
        <p:nvSpPr>
          <p:cNvPr id="3" name="مستطيل 2"/>
          <p:cNvSpPr/>
          <p:nvPr/>
        </p:nvSpPr>
        <p:spPr>
          <a:xfrm>
            <a:off x="4355976" y="1652573"/>
            <a:ext cx="3534942" cy="369332"/>
          </a:xfrm>
          <a:prstGeom prst="rect">
            <a:avLst/>
          </a:prstGeom>
        </p:spPr>
        <p:txBody>
          <a:bodyPr wrap="none">
            <a:spAutoFit/>
          </a:bodyPr>
          <a:lstStyle/>
          <a:p>
            <a:r>
              <a:rPr lang="ar-SA" b="1" dirty="0"/>
              <a:t>قضية تشارط لأنها تتضمن الأداة إذا وإذا فقط.</a:t>
            </a:r>
          </a:p>
        </p:txBody>
      </p:sp>
      <p:sp>
        <p:nvSpPr>
          <p:cNvPr id="4" name="مستطيل 3"/>
          <p:cNvSpPr/>
          <p:nvPr/>
        </p:nvSpPr>
        <p:spPr>
          <a:xfrm>
            <a:off x="2627784" y="4437112"/>
            <a:ext cx="415498" cy="307777"/>
          </a:xfrm>
          <a:prstGeom prst="rect">
            <a:avLst/>
          </a:prstGeom>
        </p:spPr>
        <p:txBody>
          <a:bodyPr wrap="none">
            <a:spAutoFit/>
          </a:bodyPr>
          <a:lstStyle/>
          <a:p>
            <a:r>
              <a:rPr lang="ar-SA" sz="1400" b="1" dirty="0"/>
              <a:t>خطأ</a:t>
            </a:r>
          </a:p>
        </p:txBody>
      </p:sp>
      <p:sp>
        <p:nvSpPr>
          <p:cNvPr id="5" name="مستطيل 4"/>
          <p:cNvSpPr/>
          <p:nvPr/>
        </p:nvSpPr>
        <p:spPr>
          <a:xfrm>
            <a:off x="2561244" y="4747586"/>
            <a:ext cx="415498" cy="307777"/>
          </a:xfrm>
          <a:prstGeom prst="rect">
            <a:avLst/>
          </a:prstGeom>
        </p:spPr>
        <p:txBody>
          <a:bodyPr wrap="none">
            <a:spAutoFit/>
          </a:bodyPr>
          <a:lstStyle/>
          <a:p>
            <a:r>
              <a:rPr lang="ar-SA" sz="1400" b="1" dirty="0"/>
              <a:t>خطأ</a:t>
            </a:r>
          </a:p>
        </p:txBody>
      </p:sp>
      <p:sp>
        <p:nvSpPr>
          <p:cNvPr id="6" name="مستطيل 5"/>
          <p:cNvSpPr/>
          <p:nvPr/>
        </p:nvSpPr>
        <p:spPr>
          <a:xfrm>
            <a:off x="2599731" y="5018214"/>
            <a:ext cx="423514" cy="307777"/>
          </a:xfrm>
          <a:prstGeom prst="rect">
            <a:avLst/>
          </a:prstGeom>
        </p:spPr>
        <p:txBody>
          <a:bodyPr wrap="none">
            <a:spAutoFit/>
          </a:bodyPr>
          <a:lstStyle/>
          <a:p>
            <a:r>
              <a:rPr lang="ar-SA" sz="1400" b="1" dirty="0"/>
              <a:t>صح</a:t>
            </a:r>
          </a:p>
        </p:txBody>
      </p:sp>
      <p:sp>
        <p:nvSpPr>
          <p:cNvPr id="7" name="مستطيل 6"/>
          <p:cNvSpPr/>
          <p:nvPr/>
        </p:nvSpPr>
        <p:spPr>
          <a:xfrm>
            <a:off x="2587710" y="5347262"/>
            <a:ext cx="415498" cy="307777"/>
          </a:xfrm>
          <a:prstGeom prst="rect">
            <a:avLst/>
          </a:prstGeom>
        </p:spPr>
        <p:txBody>
          <a:bodyPr wrap="none">
            <a:spAutoFit/>
          </a:bodyPr>
          <a:lstStyle/>
          <a:p>
            <a:r>
              <a:rPr lang="ar-SA" sz="1400" b="1" dirty="0"/>
              <a:t>خطأ</a:t>
            </a:r>
          </a:p>
        </p:txBody>
      </p:sp>
      <p:sp>
        <p:nvSpPr>
          <p:cNvPr id="8" name="مستطيل 7"/>
          <p:cNvSpPr/>
          <p:nvPr/>
        </p:nvSpPr>
        <p:spPr>
          <a:xfrm>
            <a:off x="2627784" y="5676310"/>
            <a:ext cx="415498" cy="307777"/>
          </a:xfrm>
          <a:prstGeom prst="rect">
            <a:avLst/>
          </a:prstGeom>
        </p:spPr>
        <p:txBody>
          <a:bodyPr wrap="none">
            <a:spAutoFit/>
          </a:bodyPr>
          <a:lstStyle/>
          <a:p>
            <a:r>
              <a:rPr lang="ar-SA" sz="1400" b="1" dirty="0"/>
              <a:t>خطأ</a:t>
            </a:r>
          </a:p>
        </p:txBody>
      </p:sp>
      <p:sp>
        <p:nvSpPr>
          <p:cNvPr id="9" name="مستطيل 8"/>
          <p:cNvSpPr/>
          <p:nvPr/>
        </p:nvSpPr>
        <p:spPr>
          <a:xfrm>
            <a:off x="2627784" y="5983657"/>
            <a:ext cx="415498" cy="307777"/>
          </a:xfrm>
          <a:prstGeom prst="rect">
            <a:avLst/>
          </a:prstGeom>
        </p:spPr>
        <p:txBody>
          <a:bodyPr wrap="none">
            <a:spAutoFit/>
          </a:bodyPr>
          <a:lstStyle/>
          <a:p>
            <a:r>
              <a:rPr lang="ar-SA" sz="1400" b="1" dirty="0"/>
              <a:t>خطأ</a:t>
            </a:r>
          </a:p>
        </p:txBody>
      </p:sp>
      <p:graphicFrame>
        <p:nvGraphicFramePr>
          <p:cNvPr id="10" name="جدول 9"/>
          <p:cNvGraphicFramePr>
            <a:graphicFrameLocks noGrp="1"/>
          </p:cNvGraphicFramePr>
          <p:nvPr>
            <p:extLst>
              <p:ext uri="{D42A27DB-BD31-4B8C-83A1-F6EECF244321}">
                <p14:modId xmlns:p14="http://schemas.microsoft.com/office/powerpoint/2010/main" val="921019036"/>
              </p:ext>
            </p:extLst>
          </p:nvPr>
        </p:nvGraphicFramePr>
        <p:xfrm>
          <a:off x="1535831" y="2721579"/>
          <a:ext cx="3336033" cy="1524000"/>
        </p:xfrm>
        <a:graphic>
          <a:graphicData uri="http://schemas.openxmlformats.org/drawingml/2006/table">
            <a:tbl>
              <a:tblPr rtl="1" firstRow="1" bandRow="1">
                <a:tableStyleId>{5940675A-B579-460E-94D1-54222C63F5DA}</a:tableStyleId>
              </a:tblPr>
              <a:tblGrid>
                <a:gridCol w="1112011">
                  <a:extLst>
                    <a:ext uri="{9D8B030D-6E8A-4147-A177-3AD203B41FA5}">
                      <a16:colId xmlns:a16="http://schemas.microsoft.com/office/drawing/2014/main" xmlns="" val="646866907"/>
                    </a:ext>
                  </a:extLst>
                </a:gridCol>
                <a:gridCol w="1112011">
                  <a:extLst>
                    <a:ext uri="{9D8B030D-6E8A-4147-A177-3AD203B41FA5}">
                      <a16:colId xmlns:a16="http://schemas.microsoft.com/office/drawing/2014/main" xmlns="" val="3903754250"/>
                    </a:ext>
                  </a:extLst>
                </a:gridCol>
                <a:gridCol w="1112011">
                  <a:extLst>
                    <a:ext uri="{9D8B030D-6E8A-4147-A177-3AD203B41FA5}">
                      <a16:colId xmlns:a16="http://schemas.microsoft.com/office/drawing/2014/main" xmlns="" val="3515554836"/>
                    </a:ext>
                  </a:extLst>
                </a:gridCol>
              </a:tblGrid>
              <a:tr h="198930">
                <a:tc>
                  <a:txBody>
                    <a:bodyPr/>
                    <a:lstStyle/>
                    <a:p>
                      <a:pPr algn="ctr" rtl="1"/>
                      <a:r>
                        <a:rPr lang="ar-SA" sz="1600" b="1" dirty="0">
                          <a:solidFill>
                            <a:srgbClr val="FF0000"/>
                          </a:solidFill>
                        </a:rPr>
                        <a:t>ج</a:t>
                      </a:r>
                    </a:p>
                  </a:txBody>
                  <a:tcPr>
                    <a:solidFill>
                      <a:schemeClr val="bg1"/>
                    </a:solidFill>
                  </a:tcPr>
                </a:tc>
                <a:tc>
                  <a:txBody>
                    <a:bodyPr/>
                    <a:lstStyle/>
                    <a:p>
                      <a:pPr algn="ctr" rtl="1"/>
                      <a:r>
                        <a:rPr lang="ar-SA" sz="1600" b="1" dirty="0">
                          <a:solidFill>
                            <a:srgbClr val="FF0000"/>
                          </a:solidFill>
                        </a:rPr>
                        <a:t>م</a:t>
                      </a:r>
                    </a:p>
                  </a:txBody>
                  <a:tcPr>
                    <a:solidFill>
                      <a:schemeClr val="bg1"/>
                    </a:solidFill>
                  </a:tcPr>
                </a:tc>
                <a:tc>
                  <a:txBody>
                    <a:bodyPr/>
                    <a:lstStyle/>
                    <a:p>
                      <a:pPr algn="ctr" rtl="1"/>
                      <a:r>
                        <a:rPr lang="ar-SA" sz="1600" b="1" dirty="0">
                          <a:solidFill>
                            <a:srgbClr val="FF0000"/>
                          </a:solidFill>
                        </a:rPr>
                        <a:t>ج </a:t>
                      </a:r>
                      <a:r>
                        <a:rPr lang="ar-SA" sz="1600" b="1" dirty="0">
                          <a:solidFill>
                            <a:srgbClr val="FF0000"/>
                          </a:solidFill>
                          <a:sym typeface="Wingdings" panose="05000000000000000000" pitchFamily="2" charset="2"/>
                        </a:rPr>
                        <a:t> م</a:t>
                      </a:r>
                      <a:endParaRPr lang="ar-SA" sz="1600" b="1" dirty="0">
                        <a:solidFill>
                          <a:srgbClr val="FF0000"/>
                        </a:solidFill>
                      </a:endParaRPr>
                    </a:p>
                  </a:txBody>
                  <a:tcPr>
                    <a:solidFill>
                      <a:schemeClr val="bg1"/>
                    </a:solidFill>
                  </a:tcPr>
                </a:tc>
                <a:extLst>
                  <a:ext uri="{0D108BD9-81ED-4DB2-BD59-A6C34878D82A}">
                    <a16:rowId xmlns:a16="http://schemas.microsoft.com/office/drawing/2014/main" xmlns="" val="1312089605"/>
                  </a:ext>
                </a:extLst>
              </a:tr>
              <a:tr h="198930">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2257869476"/>
                  </a:ext>
                </a:extLst>
              </a:tr>
              <a:tr h="198930">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2368173334"/>
                  </a:ext>
                </a:extLst>
              </a:tr>
              <a:tr h="198930">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1837528643"/>
                  </a:ext>
                </a:extLst>
              </a:tr>
              <a:tr h="198930">
                <a:tc>
                  <a:txBody>
                    <a:bodyPr/>
                    <a:lstStyle/>
                    <a:p>
                      <a:pPr rtl="1"/>
                      <a:endParaRPr lang="ar-SA" dirty="0"/>
                    </a:p>
                  </a:txBody>
                  <a:tcPr>
                    <a:solidFill>
                      <a:schemeClr val="bg1"/>
                    </a:solidFill>
                  </a:tcPr>
                </a:tc>
                <a:tc>
                  <a:txBody>
                    <a:bodyPr/>
                    <a:lstStyle/>
                    <a:p>
                      <a:pPr rtl="1"/>
                      <a:endParaRPr lang="ar-SA" dirty="0"/>
                    </a:p>
                  </a:txBody>
                  <a:tcPr>
                    <a:solidFill>
                      <a:schemeClr val="bg1"/>
                    </a:solidFill>
                  </a:tcPr>
                </a:tc>
                <a:tc>
                  <a:txBody>
                    <a:bodyPr/>
                    <a:lstStyle/>
                    <a:p>
                      <a:pPr rtl="1"/>
                      <a:endParaRPr lang="ar-SA" dirty="0"/>
                    </a:p>
                  </a:txBody>
                  <a:tcPr>
                    <a:solidFill>
                      <a:schemeClr val="bg1"/>
                    </a:solidFill>
                  </a:tcPr>
                </a:tc>
                <a:extLst>
                  <a:ext uri="{0D108BD9-81ED-4DB2-BD59-A6C34878D82A}">
                    <a16:rowId xmlns:a16="http://schemas.microsoft.com/office/drawing/2014/main" xmlns="" val="3904030448"/>
                  </a:ext>
                </a:extLst>
              </a:tr>
            </a:tbl>
          </a:graphicData>
        </a:graphic>
      </p:graphicFrame>
      <p:sp>
        <p:nvSpPr>
          <p:cNvPr id="11" name="مستطيل 10"/>
          <p:cNvSpPr/>
          <p:nvPr/>
        </p:nvSpPr>
        <p:spPr>
          <a:xfrm>
            <a:off x="4355976" y="2984622"/>
            <a:ext cx="288032" cy="369332"/>
          </a:xfrm>
          <a:prstGeom prst="rect">
            <a:avLst/>
          </a:prstGeom>
        </p:spPr>
        <p:txBody>
          <a:bodyPr wrap="square">
            <a:spAutoFit/>
          </a:bodyPr>
          <a:lstStyle/>
          <a:p>
            <a:r>
              <a:rPr lang="ar-SA" b="1" dirty="0"/>
              <a:t>ص</a:t>
            </a:r>
          </a:p>
        </p:txBody>
      </p:sp>
      <p:sp>
        <p:nvSpPr>
          <p:cNvPr id="12" name="مستطيل 11"/>
          <p:cNvSpPr/>
          <p:nvPr/>
        </p:nvSpPr>
        <p:spPr>
          <a:xfrm>
            <a:off x="3203848" y="2986292"/>
            <a:ext cx="288032" cy="369332"/>
          </a:xfrm>
          <a:prstGeom prst="rect">
            <a:avLst/>
          </a:prstGeom>
        </p:spPr>
        <p:txBody>
          <a:bodyPr wrap="square">
            <a:spAutoFit/>
          </a:bodyPr>
          <a:lstStyle/>
          <a:p>
            <a:r>
              <a:rPr lang="ar-SA" b="1" dirty="0"/>
              <a:t>ص</a:t>
            </a:r>
          </a:p>
        </p:txBody>
      </p:sp>
      <p:sp>
        <p:nvSpPr>
          <p:cNvPr id="13" name="مستطيل 12"/>
          <p:cNvSpPr/>
          <p:nvPr/>
        </p:nvSpPr>
        <p:spPr>
          <a:xfrm>
            <a:off x="2051720" y="2956076"/>
            <a:ext cx="288032" cy="369332"/>
          </a:xfrm>
          <a:prstGeom prst="rect">
            <a:avLst/>
          </a:prstGeom>
        </p:spPr>
        <p:txBody>
          <a:bodyPr wrap="square">
            <a:spAutoFit/>
          </a:bodyPr>
          <a:lstStyle/>
          <a:p>
            <a:r>
              <a:rPr lang="ar-SA" b="1" dirty="0"/>
              <a:t>ص</a:t>
            </a:r>
          </a:p>
        </p:txBody>
      </p:sp>
      <p:sp>
        <p:nvSpPr>
          <p:cNvPr id="14" name="مستطيل 13"/>
          <p:cNvSpPr/>
          <p:nvPr/>
        </p:nvSpPr>
        <p:spPr>
          <a:xfrm>
            <a:off x="4355976" y="3284984"/>
            <a:ext cx="288032" cy="369332"/>
          </a:xfrm>
          <a:prstGeom prst="rect">
            <a:avLst/>
          </a:prstGeom>
        </p:spPr>
        <p:txBody>
          <a:bodyPr wrap="square">
            <a:spAutoFit/>
          </a:bodyPr>
          <a:lstStyle/>
          <a:p>
            <a:r>
              <a:rPr lang="ar-SA" b="1" dirty="0"/>
              <a:t>ص</a:t>
            </a:r>
          </a:p>
        </p:txBody>
      </p:sp>
      <p:sp>
        <p:nvSpPr>
          <p:cNvPr id="15" name="مستطيل 14"/>
          <p:cNvSpPr/>
          <p:nvPr/>
        </p:nvSpPr>
        <p:spPr>
          <a:xfrm>
            <a:off x="3215680" y="3284984"/>
            <a:ext cx="288032" cy="400110"/>
          </a:xfrm>
          <a:prstGeom prst="rect">
            <a:avLst/>
          </a:prstGeom>
        </p:spPr>
        <p:txBody>
          <a:bodyPr wrap="square">
            <a:spAutoFit/>
          </a:bodyPr>
          <a:lstStyle/>
          <a:p>
            <a:r>
              <a:rPr lang="ar-SA" sz="2000" b="1" dirty="0"/>
              <a:t>ك</a:t>
            </a:r>
          </a:p>
        </p:txBody>
      </p:sp>
      <p:sp>
        <p:nvSpPr>
          <p:cNvPr id="16" name="مستطيل 15"/>
          <p:cNvSpPr/>
          <p:nvPr/>
        </p:nvSpPr>
        <p:spPr>
          <a:xfrm>
            <a:off x="2088494" y="3235404"/>
            <a:ext cx="288032" cy="400110"/>
          </a:xfrm>
          <a:prstGeom prst="rect">
            <a:avLst/>
          </a:prstGeom>
        </p:spPr>
        <p:txBody>
          <a:bodyPr wrap="square">
            <a:spAutoFit/>
          </a:bodyPr>
          <a:lstStyle/>
          <a:p>
            <a:r>
              <a:rPr lang="ar-SA" sz="2000" b="1" dirty="0"/>
              <a:t>ك</a:t>
            </a:r>
          </a:p>
        </p:txBody>
      </p:sp>
      <p:sp>
        <p:nvSpPr>
          <p:cNvPr id="17" name="مستطيل 16"/>
          <p:cNvSpPr/>
          <p:nvPr/>
        </p:nvSpPr>
        <p:spPr>
          <a:xfrm>
            <a:off x="4367808" y="3585346"/>
            <a:ext cx="288032" cy="400110"/>
          </a:xfrm>
          <a:prstGeom prst="rect">
            <a:avLst/>
          </a:prstGeom>
        </p:spPr>
        <p:txBody>
          <a:bodyPr wrap="square">
            <a:spAutoFit/>
          </a:bodyPr>
          <a:lstStyle/>
          <a:p>
            <a:r>
              <a:rPr lang="ar-SA" sz="2000" b="1" dirty="0"/>
              <a:t>ك</a:t>
            </a:r>
          </a:p>
        </p:txBody>
      </p:sp>
      <p:sp>
        <p:nvSpPr>
          <p:cNvPr id="18" name="مستطيل 17"/>
          <p:cNvSpPr/>
          <p:nvPr/>
        </p:nvSpPr>
        <p:spPr>
          <a:xfrm>
            <a:off x="3272662" y="3583676"/>
            <a:ext cx="288032" cy="369332"/>
          </a:xfrm>
          <a:prstGeom prst="rect">
            <a:avLst/>
          </a:prstGeom>
        </p:spPr>
        <p:txBody>
          <a:bodyPr wrap="square">
            <a:spAutoFit/>
          </a:bodyPr>
          <a:lstStyle/>
          <a:p>
            <a:r>
              <a:rPr lang="ar-SA" b="1" dirty="0"/>
              <a:t>ص</a:t>
            </a:r>
          </a:p>
        </p:txBody>
      </p:sp>
      <p:sp>
        <p:nvSpPr>
          <p:cNvPr id="19" name="مستطيل 18"/>
          <p:cNvSpPr/>
          <p:nvPr/>
        </p:nvSpPr>
        <p:spPr>
          <a:xfrm>
            <a:off x="2051720" y="3589710"/>
            <a:ext cx="288032" cy="400110"/>
          </a:xfrm>
          <a:prstGeom prst="rect">
            <a:avLst/>
          </a:prstGeom>
        </p:spPr>
        <p:txBody>
          <a:bodyPr wrap="square">
            <a:spAutoFit/>
          </a:bodyPr>
          <a:lstStyle/>
          <a:p>
            <a:r>
              <a:rPr lang="ar-SA" sz="2000" b="1" dirty="0"/>
              <a:t>ك</a:t>
            </a:r>
          </a:p>
        </p:txBody>
      </p:sp>
      <p:sp>
        <p:nvSpPr>
          <p:cNvPr id="20" name="مستطيل 19"/>
          <p:cNvSpPr/>
          <p:nvPr/>
        </p:nvSpPr>
        <p:spPr>
          <a:xfrm>
            <a:off x="4367808" y="3894274"/>
            <a:ext cx="288032" cy="400110"/>
          </a:xfrm>
          <a:prstGeom prst="rect">
            <a:avLst/>
          </a:prstGeom>
        </p:spPr>
        <p:txBody>
          <a:bodyPr wrap="square">
            <a:spAutoFit/>
          </a:bodyPr>
          <a:lstStyle/>
          <a:p>
            <a:r>
              <a:rPr lang="ar-SA" sz="2000" b="1" dirty="0"/>
              <a:t>ك</a:t>
            </a:r>
          </a:p>
        </p:txBody>
      </p:sp>
      <p:sp>
        <p:nvSpPr>
          <p:cNvPr id="21" name="مستطيل 20"/>
          <p:cNvSpPr/>
          <p:nvPr/>
        </p:nvSpPr>
        <p:spPr>
          <a:xfrm>
            <a:off x="3189156" y="3930492"/>
            <a:ext cx="288032" cy="400110"/>
          </a:xfrm>
          <a:prstGeom prst="rect">
            <a:avLst/>
          </a:prstGeom>
        </p:spPr>
        <p:txBody>
          <a:bodyPr wrap="square">
            <a:spAutoFit/>
          </a:bodyPr>
          <a:lstStyle/>
          <a:p>
            <a:r>
              <a:rPr lang="ar-SA" sz="2000" b="1" dirty="0"/>
              <a:t>ك</a:t>
            </a:r>
          </a:p>
        </p:txBody>
      </p:sp>
      <p:sp>
        <p:nvSpPr>
          <p:cNvPr id="22" name="مستطيل 21"/>
          <p:cNvSpPr/>
          <p:nvPr/>
        </p:nvSpPr>
        <p:spPr>
          <a:xfrm>
            <a:off x="2112230" y="3890766"/>
            <a:ext cx="288032" cy="369332"/>
          </a:xfrm>
          <a:prstGeom prst="rect">
            <a:avLst/>
          </a:prstGeom>
        </p:spPr>
        <p:txBody>
          <a:bodyPr wrap="square">
            <a:spAutoFit/>
          </a:bodyPr>
          <a:lstStyle/>
          <a:p>
            <a:r>
              <a:rPr lang="ar-SA" b="1" dirty="0"/>
              <a:t>ص</a:t>
            </a:r>
          </a:p>
        </p:txBody>
      </p:sp>
    </p:spTree>
    <p:extLst>
      <p:ext uri="{BB962C8B-B14F-4D97-AF65-F5344CB8AC3E}">
        <p14:creationId xmlns:p14="http://schemas.microsoft.com/office/powerpoint/2010/main" val="18453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down)">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wipe(down)">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down)">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wipe(down)">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wipe(down)">
                                      <p:cBhvr>
                                        <p:cTn id="62" dur="500"/>
                                        <p:tgtEl>
                                          <p:spTgt spid="2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Effect transition="in" filter="wipe(down)">
                                      <p:cBhvr>
                                        <p:cTn id="67" dur="500"/>
                                        <p:tgtEl>
                                          <p:spTgt spid="2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2">
                                            <p:txEl>
                                              <p:pRg st="0" end="0"/>
                                            </p:txEl>
                                          </p:spTgt>
                                        </p:tgtEl>
                                        <p:attrNameLst>
                                          <p:attrName>style.visibility</p:attrName>
                                        </p:attrNameLst>
                                      </p:cBhvr>
                                      <p:to>
                                        <p:strVal val="visible"/>
                                      </p:to>
                                    </p:set>
                                    <p:animEffect transition="in" filter="wipe(down)">
                                      <p:cBhvr>
                                        <p:cTn id="72" dur="500"/>
                                        <p:tgtEl>
                                          <p:spTgt spid="2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wipe(down)">
                                      <p:cBhvr>
                                        <p:cTn id="77" dur="500"/>
                                        <p:tgtEl>
                                          <p:spTgt spid="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wipe(down)">
                                      <p:cBhvr>
                                        <p:cTn id="82" dur="5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wipe(down)">
                                      <p:cBhvr>
                                        <p:cTn id="87" dur="500"/>
                                        <p:tgtEl>
                                          <p:spTgt spid="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
                                            <p:txEl>
                                              <p:pRg st="0" end="0"/>
                                            </p:txEl>
                                          </p:spTgt>
                                        </p:tgtEl>
                                        <p:attrNameLst>
                                          <p:attrName>style.visibility</p:attrName>
                                        </p:attrNameLst>
                                      </p:cBhvr>
                                      <p:to>
                                        <p:strVal val="visible"/>
                                      </p:to>
                                    </p:set>
                                    <p:animEffect transition="in" filter="wipe(down)">
                                      <p:cBhvr>
                                        <p:cTn id="92" dur="500"/>
                                        <p:tgtEl>
                                          <p:spTgt spid="7">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8">
                                            <p:txEl>
                                              <p:pRg st="0" end="0"/>
                                            </p:txEl>
                                          </p:spTgt>
                                        </p:tgtEl>
                                        <p:attrNameLst>
                                          <p:attrName>style.visibility</p:attrName>
                                        </p:attrNameLst>
                                      </p:cBhvr>
                                      <p:to>
                                        <p:strVal val="visible"/>
                                      </p:to>
                                    </p:set>
                                    <p:animEffect transition="in" filter="wipe(down)">
                                      <p:cBhvr>
                                        <p:cTn id="97" dur="500"/>
                                        <p:tgtEl>
                                          <p:spTgt spid="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9">
                                            <p:txEl>
                                              <p:pRg st="0" end="0"/>
                                            </p:txEl>
                                          </p:spTgt>
                                        </p:tgtEl>
                                        <p:attrNameLst>
                                          <p:attrName>style.visibility</p:attrName>
                                        </p:attrNameLst>
                                      </p:cBhvr>
                                      <p:to>
                                        <p:strVal val="visible"/>
                                      </p:to>
                                    </p:set>
                                    <p:animEffect transition="in" filter="wipe(down)">
                                      <p:cBhvr>
                                        <p:cTn id="10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260648"/>
            <a:ext cx="8784976" cy="6480720"/>
          </a:xfrm>
          <a:prstGeom prst="rect">
            <a:avLst/>
          </a:prstGeom>
        </p:spPr>
      </p:pic>
    </p:spTree>
    <p:extLst>
      <p:ext uri="{BB962C8B-B14F-4D97-AF65-F5344CB8AC3E}">
        <p14:creationId xmlns:p14="http://schemas.microsoft.com/office/powerpoint/2010/main" val="48697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683568" y="620688"/>
            <a:ext cx="7744855" cy="5760640"/>
          </a:xfrm>
          <a:prstGeom prst="rect">
            <a:avLst/>
          </a:prstGeom>
        </p:spPr>
      </p:pic>
    </p:spTree>
    <p:extLst>
      <p:ext uri="{BB962C8B-B14F-4D97-AF65-F5344CB8AC3E}">
        <p14:creationId xmlns:p14="http://schemas.microsoft.com/office/powerpoint/2010/main" val="99916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6048672"/>
          </a:xfrm>
          <a:prstGeom prst="rect">
            <a:avLst/>
          </a:prstGeom>
        </p:spPr>
      </p:pic>
    </p:spTree>
    <p:extLst>
      <p:ext uri="{BB962C8B-B14F-4D97-AF65-F5344CB8AC3E}">
        <p14:creationId xmlns:p14="http://schemas.microsoft.com/office/powerpoint/2010/main" val="354065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879812" y="1196752"/>
            <a:ext cx="3168352" cy="792088"/>
          </a:xfrm>
          <a:prstGeom prst="roundRect">
            <a:avLst>
              <a:gd name="adj" fmla="val 10739"/>
            </a:avLst>
          </a:prstGeom>
          <a:solidFill>
            <a:srgbClr val="92D050"/>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2800" b="1" dirty="0">
                <a:solidFill>
                  <a:srgbClr val="FF0000"/>
                </a:solidFill>
                <a:effectLst>
                  <a:outerShdw blurRad="38100" dist="38100" dir="2700000" algn="tl">
                    <a:srgbClr val="000000">
                      <a:alpha val="43137"/>
                    </a:srgbClr>
                  </a:outerShdw>
                </a:effectLst>
                <a:latin typeface="+mn-lt"/>
                <a:ea typeface="+mn-ea"/>
                <a:cs typeface="+mn-cs"/>
              </a:rPr>
              <a:t>الدرس </a:t>
            </a:r>
            <a:r>
              <a:rPr lang="ar-SA" sz="2800" b="1" dirty="0">
                <a:solidFill>
                  <a:srgbClr val="FF0000"/>
                </a:solidFill>
                <a:effectLst>
                  <a:outerShdw blurRad="38100" dist="38100" dir="2700000" algn="tl">
                    <a:srgbClr val="000000">
                      <a:alpha val="43137"/>
                    </a:srgbClr>
                  </a:outerShdw>
                </a:effectLst>
                <a:latin typeface="+mn-lt"/>
                <a:ea typeface="+mn-ea"/>
                <a:cs typeface="+mn-cs"/>
              </a:rPr>
              <a:t>الرابع</a:t>
            </a:r>
            <a:endParaRPr lang="ar-EG" sz="2800" b="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7" name="عنوان 1">
            <a:extLst>
              <a:ext uri="{FF2B5EF4-FFF2-40B4-BE49-F238E27FC236}">
                <a16:creationId xmlns:a16="http://schemas.microsoft.com/office/drawing/2014/main" xmlns="" id="{7F73354C-D7DF-40CD-A931-52D0520E04DE}"/>
              </a:ext>
            </a:extLst>
          </p:cNvPr>
          <p:cNvSpPr txBox="1">
            <a:spLocks/>
          </p:cNvSpPr>
          <p:nvPr/>
        </p:nvSpPr>
        <p:spPr>
          <a:xfrm>
            <a:off x="1835696" y="2420888"/>
            <a:ext cx="5256584" cy="936104"/>
          </a:xfrm>
          <a:prstGeom prst="roundRect">
            <a:avLst/>
          </a:prstGeom>
          <a:solidFill>
            <a:schemeClr val="tx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SA" dirty="0">
                <a:solidFill>
                  <a:srgbClr val="FFFF00"/>
                </a:solidFill>
                <a:effectLst>
                  <a:outerShdw blurRad="38100" dist="38100" dir="2700000" algn="tl">
                    <a:srgbClr val="000000">
                      <a:alpha val="43137"/>
                    </a:srgbClr>
                  </a:outerShdw>
                </a:effectLst>
              </a:rPr>
              <a:t>اختبار صدق القضايا</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260648"/>
            <a:ext cx="8712967" cy="6192688"/>
          </a:xfrm>
          <a:prstGeom prst="rect">
            <a:avLst/>
          </a:prstGeom>
        </p:spPr>
      </p:pic>
    </p:spTree>
    <p:extLst>
      <p:ext uri="{BB962C8B-B14F-4D97-AF65-F5344CB8AC3E}">
        <p14:creationId xmlns:p14="http://schemas.microsoft.com/office/powerpoint/2010/main" val="226617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07504" y="404664"/>
            <a:ext cx="8928991" cy="6192687"/>
          </a:xfrm>
          <a:prstGeom prst="rect">
            <a:avLst/>
          </a:prstGeom>
        </p:spPr>
      </p:pic>
      <p:cxnSp>
        <p:nvCxnSpPr>
          <p:cNvPr id="3" name="رابط مستقيم 2"/>
          <p:cNvCxnSpPr/>
          <p:nvPr/>
        </p:nvCxnSpPr>
        <p:spPr>
          <a:xfrm flipH="1">
            <a:off x="4067944" y="1628800"/>
            <a:ext cx="38884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شكل بيضاوي 4"/>
          <p:cNvSpPr/>
          <p:nvPr/>
        </p:nvSpPr>
        <p:spPr>
          <a:xfrm>
            <a:off x="6804248" y="2996952"/>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مستقيم 5"/>
          <p:cNvCxnSpPr/>
          <p:nvPr/>
        </p:nvCxnSpPr>
        <p:spPr>
          <a:xfrm flipH="1">
            <a:off x="4499992" y="1916832"/>
            <a:ext cx="35283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H="1">
            <a:off x="4355976" y="3789040"/>
            <a:ext cx="36724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5220072" y="4077072"/>
            <a:ext cx="28083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H="1">
            <a:off x="4355976" y="4437112"/>
            <a:ext cx="3600400" cy="26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6825487" y="4463400"/>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5" name="رابط مستقيم 14"/>
          <p:cNvCxnSpPr/>
          <p:nvPr/>
        </p:nvCxnSpPr>
        <p:spPr>
          <a:xfrm flipH="1">
            <a:off x="971600" y="1412776"/>
            <a:ext cx="24482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H="1">
            <a:off x="1547664" y="1988840"/>
            <a:ext cx="18722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2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par>
                          <p:cTn id="23" fill="hold">
                            <p:stCondLst>
                              <p:cond delay="6500"/>
                            </p:stCondLst>
                            <p:childTnLst>
                              <p:par>
                                <p:cTn id="24" presetID="6"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par>
                          <p:cTn id="27" fill="hold">
                            <p:stCondLst>
                              <p:cond delay="85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9000"/>
                            </p:stCondLst>
                            <p:childTnLst>
                              <p:par>
                                <p:cTn id="32" presetID="6"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par>
                          <p:cTn id="35" fill="hold">
                            <p:stCondLst>
                              <p:cond delay="11000"/>
                            </p:stCondLst>
                            <p:childTnLst>
                              <p:par>
                                <p:cTn id="36" presetID="6"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80528" y="1"/>
            <a:ext cx="9433048" cy="6858000"/>
          </a:xfrm>
          <a:prstGeom prst="rect">
            <a:avLst/>
          </a:prstGeom>
        </p:spPr>
      </p:pic>
      <p:sp>
        <p:nvSpPr>
          <p:cNvPr id="3" name="مستطيل 2"/>
          <p:cNvSpPr/>
          <p:nvPr/>
        </p:nvSpPr>
        <p:spPr>
          <a:xfrm>
            <a:off x="1115616" y="1196752"/>
            <a:ext cx="655272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lumMod val="95000"/>
                    <a:lumOff val="5000"/>
                  </a:schemeClr>
                </a:solidFill>
              </a:rPr>
              <a:t>القضية هي أصغر وحدة منطقية ذات معنى قابل لأن يحكم عليه بالتصديق والتكذيب.</a:t>
            </a:r>
          </a:p>
          <a:p>
            <a:pPr algn="ctr"/>
            <a:r>
              <a:rPr lang="ar-SA" b="1" dirty="0">
                <a:solidFill>
                  <a:schemeClr val="tx1">
                    <a:lumMod val="95000"/>
                    <a:lumOff val="5000"/>
                  </a:schemeClr>
                </a:solidFill>
              </a:rPr>
              <a:t>فالحدود التي هي عناصر القضية ذات معنى ولكنها لا تكون محل حكم بالصدق والكذب . والقضايا هي عناصر الاستدلالات التي تشكل مقدمات الاستدلالات ونتائجها.</a:t>
            </a:r>
          </a:p>
        </p:txBody>
      </p:sp>
      <p:sp>
        <p:nvSpPr>
          <p:cNvPr id="4" name="مستطيل 3"/>
          <p:cNvSpPr/>
          <p:nvPr/>
        </p:nvSpPr>
        <p:spPr>
          <a:xfrm>
            <a:off x="1331640" y="3384781"/>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 )</a:t>
            </a:r>
          </a:p>
        </p:txBody>
      </p:sp>
      <p:sp>
        <p:nvSpPr>
          <p:cNvPr id="5" name="مستطيل 4"/>
          <p:cNvSpPr/>
          <p:nvPr/>
        </p:nvSpPr>
        <p:spPr>
          <a:xfrm>
            <a:off x="215937" y="3614906"/>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(جملة إنشائية)</a:t>
            </a:r>
          </a:p>
        </p:txBody>
      </p:sp>
      <p:sp>
        <p:nvSpPr>
          <p:cNvPr id="6" name="مستطيل 5"/>
          <p:cNvSpPr/>
          <p:nvPr/>
        </p:nvSpPr>
        <p:spPr>
          <a:xfrm>
            <a:off x="1331640" y="3869404"/>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 )</a:t>
            </a:r>
          </a:p>
        </p:txBody>
      </p:sp>
      <p:sp>
        <p:nvSpPr>
          <p:cNvPr id="7" name="مستطيل 6"/>
          <p:cNvSpPr/>
          <p:nvPr/>
        </p:nvSpPr>
        <p:spPr>
          <a:xfrm>
            <a:off x="1331640" y="4216015"/>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a:t>
            </a:r>
          </a:p>
        </p:txBody>
      </p:sp>
      <p:sp>
        <p:nvSpPr>
          <p:cNvPr id="8" name="مستطيل 7"/>
          <p:cNvSpPr/>
          <p:nvPr/>
        </p:nvSpPr>
        <p:spPr>
          <a:xfrm>
            <a:off x="1303969" y="4528375"/>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a:t>
            </a:r>
          </a:p>
        </p:txBody>
      </p:sp>
      <p:sp>
        <p:nvSpPr>
          <p:cNvPr id="9" name="مستطيل 8"/>
          <p:cNvSpPr/>
          <p:nvPr/>
        </p:nvSpPr>
        <p:spPr>
          <a:xfrm>
            <a:off x="1303969" y="4805973"/>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قضية)كاذبة</a:t>
            </a:r>
          </a:p>
        </p:txBody>
      </p:sp>
      <p:sp>
        <p:nvSpPr>
          <p:cNvPr id="10" name="مستطيل 9"/>
          <p:cNvSpPr/>
          <p:nvPr/>
        </p:nvSpPr>
        <p:spPr>
          <a:xfrm>
            <a:off x="1342833" y="5045733"/>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 )</a:t>
            </a:r>
          </a:p>
        </p:txBody>
      </p:sp>
      <p:sp>
        <p:nvSpPr>
          <p:cNvPr id="11" name="مستطيل 10"/>
          <p:cNvSpPr/>
          <p:nvPr/>
        </p:nvSpPr>
        <p:spPr>
          <a:xfrm>
            <a:off x="135857" y="5371981"/>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جملة إنشائية)</a:t>
            </a:r>
          </a:p>
        </p:txBody>
      </p:sp>
      <p:sp>
        <p:nvSpPr>
          <p:cNvPr id="12" name="مستطيل 11"/>
          <p:cNvSpPr/>
          <p:nvPr/>
        </p:nvSpPr>
        <p:spPr>
          <a:xfrm>
            <a:off x="1316338" y="5617118"/>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 )</a:t>
            </a:r>
          </a:p>
        </p:txBody>
      </p:sp>
      <p:sp>
        <p:nvSpPr>
          <p:cNvPr id="13" name="مستطيل 12"/>
          <p:cNvSpPr/>
          <p:nvPr/>
        </p:nvSpPr>
        <p:spPr>
          <a:xfrm>
            <a:off x="1327560" y="5900170"/>
            <a:ext cx="1728192" cy="31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قضية )</a:t>
            </a:r>
          </a:p>
        </p:txBody>
      </p:sp>
    </p:spTree>
    <p:extLst>
      <p:ext uri="{BB962C8B-B14F-4D97-AF65-F5344CB8AC3E}">
        <p14:creationId xmlns:p14="http://schemas.microsoft.com/office/powerpoint/2010/main" val="19361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up)">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up)">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up)">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ipe(up)">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up)">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ipe(up)">
                                      <p:cBhvr>
                                        <p:cTn id="6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188640"/>
            <a:ext cx="9143999" cy="6552728"/>
          </a:xfrm>
          <a:prstGeom prst="rect">
            <a:avLst/>
          </a:prstGeom>
        </p:spPr>
      </p:pic>
      <p:sp>
        <p:nvSpPr>
          <p:cNvPr id="3" name="مستطيل 2"/>
          <p:cNvSpPr/>
          <p:nvPr/>
        </p:nvSpPr>
        <p:spPr>
          <a:xfrm>
            <a:off x="1766534" y="920124"/>
            <a:ext cx="1149282" cy="209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rgbClr val="FF0000"/>
                </a:solidFill>
              </a:rPr>
              <a:t>( </a:t>
            </a:r>
            <a:r>
              <a:rPr lang="ar-SA" sz="1400" b="1" dirty="0">
                <a:solidFill>
                  <a:srgbClr val="FF0000"/>
                </a:solidFill>
              </a:rPr>
              <a:t>قضية</a:t>
            </a:r>
            <a:r>
              <a:rPr lang="ar-SA" sz="1600" b="1" dirty="0">
                <a:solidFill>
                  <a:srgbClr val="FF0000"/>
                </a:solidFill>
              </a:rPr>
              <a:t> )كاذبة</a:t>
            </a:r>
          </a:p>
        </p:txBody>
      </p:sp>
      <p:sp>
        <p:nvSpPr>
          <p:cNvPr id="4" name="مستطيل 3"/>
          <p:cNvSpPr/>
          <p:nvPr/>
        </p:nvSpPr>
        <p:spPr>
          <a:xfrm>
            <a:off x="1910550" y="1129302"/>
            <a:ext cx="864096" cy="301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00"/>
                </a:solidFill>
              </a:rPr>
              <a:t>( قضية )</a:t>
            </a:r>
          </a:p>
        </p:txBody>
      </p:sp>
      <p:sp>
        <p:nvSpPr>
          <p:cNvPr id="5" name="مستطيل 4"/>
          <p:cNvSpPr/>
          <p:nvPr/>
        </p:nvSpPr>
        <p:spPr>
          <a:xfrm>
            <a:off x="467544" y="1431027"/>
            <a:ext cx="1152128" cy="341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00"/>
                </a:solidFill>
              </a:rPr>
              <a:t>جملة إنشائية</a:t>
            </a:r>
          </a:p>
        </p:txBody>
      </p:sp>
      <p:sp>
        <p:nvSpPr>
          <p:cNvPr id="6" name="مستطيل 5"/>
          <p:cNvSpPr/>
          <p:nvPr/>
        </p:nvSpPr>
        <p:spPr>
          <a:xfrm>
            <a:off x="467544" y="1678229"/>
            <a:ext cx="1197642" cy="382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00"/>
                </a:solidFill>
              </a:rPr>
              <a:t>جملة إنشائية</a:t>
            </a:r>
          </a:p>
        </p:txBody>
      </p:sp>
      <p:sp>
        <p:nvSpPr>
          <p:cNvPr id="7" name="مستطيل 6"/>
          <p:cNvSpPr/>
          <p:nvPr/>
        </p:nvSpPr>
        <p:spPr>
          <a:xfrm>
            <a:off x="1910550" y="2060849"/>
            <a:ext cx="8640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00"/>
                </a:solidFill>
              </a:rPr>
              <a:t>( قضية )</a:t>
            </a:r>
          </a:p>
        </p:txBody>
      </p:sp>
      <p:sp>
        <p:nvSpPr>
          <p:cNvPr id="8" name="مستطيل 7"/>
          <p:cNvSpPr/>
          <p:nvPr/>
        </p:nvSpPr>
        <p:spPr>
          <a:xfrm>
            <a:off x="611560" y="2276873"/>
            <a:ext cx="1056937" cy="288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00"/>
                </a:solidFill>
              </a:rPr>
              <a:t>جملة إنشائية</a:t>
            </a:r>
          </a:p>
        </p:txBody>
      </p:sp>
      <p:sp>
        <p:nvSpPr>
          <p:cNvPr id="9" name="مستطيل 8"/>
          <p:cNvSpPr/>
          <p:nvPr/>
        </p:nvSpPr>
        <p:spPr>
          <a:xfrm>
            <a:off x="2483768" y="3417825"/>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0" name="مستطيل 9"/>
          <p:cNvSpPr/>
          <p:nvPr/>
        </p:nvSpPr>
        <p:spPr>
          <a:xfrm>
            <a:off x="611560" y="3705680"/>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1" name="مستطيل 10"/>
          <p:cNvSpPr/>
          <p:nvPr/>
        </p:nvSpPr>
        <p:spPr>
          <a:xfrm>
            <a:off x="1616086" y="3976509"/>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2" name="مستطيل 11"/>
          <p:cNvSpPr/>
          <p:nvPr/>
        </p:nvSpPr>
        <p:spPr>
          <a:xfrm>
            <a:off x="1622518" y="4251505"/>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3" name="مستطيل 12"/>
          <p:cNvSpPr/>
          <p:nvPr/>
        </p:nvSpPr>
        <p:spPr>
          <a:xfrm>
            <a:off x="2483768" y="4558777"/>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4" name="مستطيل 13"/>
          <p:cNvSpPr/>
          <p:nvPr/>
        </p:nvSpPr>
        <p:spPr>
          <a:xfrm>
            <a:off x="1616086" y="4792595"/>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5" name="مستطيل 14"/>
          <p:cNvSpPr/>
          <p:nvPr/>
        </p:nvSpPr>
        <p:spPr>
          <a:xfrm>
            <a:off x="1616086" y="5080597"/>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6" name="مستطيل 15"/>
          <p:cNvSpPr/>
          <p:nvPr/>
        </p:nvSpPr>
        <p:spPr>
          <a:xfrm>
            <a:off x="594618" y="5339890"/>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7" name="مستطيل 16"/>
          <p:cNvSpPr/>
          <p:nvPr/>
        </p:nvSpPr>
        <p:spPr>
          <a:xfrm>
            <a:off x="1622518" y="5643841"/>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8" name="مستطيل 17"/>
          <p:cNvSpPr/>
          <p:nvPr/>
        </p:nvSpPr>
        <p:spPr>
          <a:xfrm>
            <a:off x="2483768" y="5933547"/>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
        <p:nvSpPr>
          <p:cNvPr id="19" name="مستطيل 18"/>
          <p:cNvSpPr/>
          <p:nvPr/>
        </p:nvSpPr>
        <p:spPr>
          <a:xfrm>
            <a:off x="1622518" y="6165363"/>
            <a:ext cx="720080" cy="227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sym typeface="Wingdings 2" panose="05020102010507070707" pitchFamily="18" charset="2"/>
              </a:rPr>
              <a:t></a:t>
            </a:r>
            <a:endParaRPr lang="ar-SA" sz="2800" b="1" dirty="0">
              <a:solidFill>
                <a:srgbClr val="FF0000"/>
              </a:solidFill>
            </a:endParaRPr>
          </a:p>
        </p:txBody>
      </p:sp>
    </p:spTree>
    <p:extLst>
      <p:ext uri="{BB962C8B-B14F-4D97-AF65-F5344CB8AC3E}">
        <p14:creationId xmlns:p14="http://schemas.microsoft.com/office/powerpoint/2010/main" val="26957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up)">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up)">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up)">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up)">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wipe(up)">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up)">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wipe(up)">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wipe(up)">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Effect transition="in" filter="wipe(up)">
                                      <p:cBhvr>
                                        <p:cTn id="82" dur="500"/>
                                        <p:tgtEl>
                                          <p:spTgt spid="1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Effect transition="in" filter="wipe(up)">
                                      <p:cBhvr>
                                        <p:cTn id="8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4346</TotalTime>
  <Words>344</Words>
  <Application>Microsoft Office PowerPoint</Application>
  <PresentationFormat>On-screen Show (4:3)</PresentationFormat>
  <Paragraphs>111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Wingdings 2</vt:lpstr>
      <vt:lpstr>نسق Office</vt:lpstr>
      <vt:lpstr>PowerPoint Presentation</vt:lpstr>
      <vt:lpstr>PowerPoint Presentation</vt:lpstr>
      <vt:lpstr>PowerPoint Presentation</vt:lpstr>
      <vt:lpstr>PowerPoint Presentation</vt:lpstr>
      <vt:lpstr>الدرس الرابع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Microsoft account</cp:lastModifiedBy>
  <cp:revision>184</cp:revision>
  <dcterms:created xsi:type="dcterms:W3CDTF">2020-12-01T14:21:27Z</dcterms:created>
  <dcterms:modified xsi:type="dcterms:W3CDTF">2021-11-01T18:43:03Z</dcterms:modified>
</cp:coreProperties>
</file>