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22"/>
  </p:notesMasterIdLst>
  <p:sldIdLst>
    <p:sldId id="257" r:id="rId6"/>
    <p:sldId id="258" r:id="rId7"/>
    <p:sldId id="259" r:id="rId8"/>
    <p:sldId id="270" r:id="rId9"/>
    <p:sldId id="275" r:id="rId10"/>
    <p:sldId id="276" r:id="rId11"/>
    <p:sldId id="277" r:id="rId12"/>
    <p:sldId id="278" r:id="rId13"/>
    <p:sldId id="279" r:id="rId14"/>
    <p:sldId id="263" r:id="rId15"/>
    <p:sldId id="264" r:id="rId16"/>
    <p:sldId id="265" r:id="rId17"/>
    <p:sldId id="266" r:id="rId18"/>
    <p:sldId id="280" r:id="rId19"/>
    <p:sldId id="268" r:id="rId20"/>
    <p:sldId id="281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990000"/>
    <a:srgbClr val="006600"/>
    <a:srgbClr val="FFFFCC"/>
    <a:srgbClr val="CC9900"/>
    <a:srgbClr val="663300"/>
    <a:srgbClr val="0033CC"/>
    <a:srgbClr val="666633"/>
    <a:srgbClr val="CC0099"/>
    <a:srgbClr val="66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نمط فاتح 1 - تميي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1" d="100"/>
          <a:sy n="41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0F37DFF-89E6-42ED-9027-88AF2C403771}" type="datetimeFigureOut">
              <a:rPr lang="ar-SA" smtClean="0"/>
              <a:pPr/>
              <a:t>10/05/33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A073444-3761-48F8-A261-8EB27020A0C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73444-3761-48F8-A261-8EB27020A0C3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3761C-93B8-420B-9522-CF25A7EE941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8E60A-E9E2-4708-975D-758AFFB3C6F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63464-F4B7-413B-8C68-0F1C5D02444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B20D4-3158-4673-B038-89ABA3E261B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0359E-5705-4D3A-A455-7C163AB9E5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9CCA3-C264-41B6-913B-E894F7F4278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15C12-6679-40BE-A8C4-6F1AF210630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8CD4B-D726-4597-9F84-B931FBA54F6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F25F-DC09-4158-80EE-CBEFA5B2B38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F69E8-06A8-4C24-8138-521459F1BD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61DCF-2E5B-460D-AF6F-E835271614F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cs typeface="SKR HEAD1" pitchFamily="2" charset="-78"/>
              </a:defRPr>
            </a:lvl1pPr>
            <a:lvl2pPr>
              <a:defRPr>
                <a:cs typeface="SKR HEAD1" pitchFamily="2" charset="-78"/>
              </a:defRPr>
            </a:lvl2pPr>
            <a:lvl3pPr>
              <a:defRPr>
                <a:cs typeface="SKR HEAD1" pitchFamily="2" charset="-78"/>
              </a:defRPr>
            </a:lvl3pPr>
            <a:lvl4pPr>
              <a:defRPr>
                <a:cs typeface="SKR HEAD1" pitchFamily="2" charset="-78"/>
              </a:defRPr>
            </a:lvl4pPr>
            <a:lvl5pPr>
              <a:defRPr>
                <a:cs typeface="SKR HEAD1" pitchFamily="2" charset="-78"/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916C8-9B00-40A0-8ED8-91F8C5571B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C8F15-B788-4099-80ED-4BAF8FED3FC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10914-124D-4CDF-82E4-E969152C74C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D421F-2ABB-4312-BD99-89469D0B9EE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59F9-8FBC-424F-95F1-C75B3FE2E813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738D0-CC4A-445D-AF79-49A19B3A846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3C806-326F-4129-A411-1A911EBDFA1B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D5713-FA49-4688-8255-DFF5DB6B6A9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6A436-2C11-4D2C-A2DD-955C04813078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56C15-01A2-4DE2-B9A5-2C640CCA336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81E1C-0B6D-43DA-BE4C-85BD4C95E9F6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81521-F5AA-44DE-AAE5-E0AA10E3761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D94E9-86C3-4F13-92B0-2CC191F20899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B0064-111D-4403-88E0-1912FC88A76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8B8A8-8FD1-41D8-B001-306126A8B7B7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A4881-DE0A-479B-99A1-07478189704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DA37-AF79-4B94-9039-1C22DA12D4B4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9E778-3167-4338-AB87-C430B3B8C98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31853-5B1A-41E2-A57E-538F1D11A27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702D5-4DD5-4027-93A6-BE69FAD1E16D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3089B-7E67-4F0C-87A3-B5231592AFF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D522-F076-42AD-9BD6-F0BDC4436CEC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0925F-433F-409F-8AA7-D0AA75C1F25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90D8F-3B65-436C-B45E-0777D40ABC9D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58938-96D9-4A1C-85AA-039C7A6ECBF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3C055-A770-4624-99AD-8C921082F5E8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BCE6-02A4-4E94-82EB-90D7FDBD9A7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03F0F-C730-43E9-B261-BC70B72F9385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1BFA8-81F9-4906-97E0-358A63A0ED7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30A57-B978-4E48-957F-93460DFB19FE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3278C-F5F3-415A-91B7-7679BE33FC0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781E8-DFA8-4DB9-8402-890BB83E990B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28E0-A1B2-4361-A67D-18FA9D01CE9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21050-92C3-453C-B5B5-DDFAC9EC6789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A2870-5FDD-45D7-8050-3AF1DA318B9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EB3D-C8BC-4156-90B6-879F5C2AA5E6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DFF69-8EB6-424D-AF24-38909C0A74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C12C-C77A-43E6-A59F-6D1972205E3E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AFAB2-B8A7-41A1-A140-8999B0C8B3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D31D-0F8A-4BBA-B600-AD965970EA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3F5D-F768-4392-BADB-4956625C2E1E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CD3B-B811-4E7F-9023-0B9ADEDAD94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91C32-3684-4FA2-A062-8E5F54F90656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A5B84-92DD-440A-BD2E-A3340402B42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AEC52-E828-4544-AE5F-235825F125E1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188D2-1C68-4EBE-AA2D-DE6886F96F9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4B2D9-46F3-4B0C-9E19-CEAA5FFEE1DB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93B5A-598B-4730-A579-11D395DAFA5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A12E6-314A-44FA-B133-076B94B6A7FE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6F63A-2D61-4B0B-AACC-83AB931C9DF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D78B9-CB2D-4427-8432-7ED9C163BBE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77C6A-499B-468A-BA08-21E21296803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8AE48-BDFC-4ED8-B1A7-69E71B54888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54B1B-CEEF-488A-861A-55BD84993A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B7A36-75F9-4DCB-8B58-A19D7CA829F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72687-91ED-4019-BC4B-7776C275E2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BA51D-105C-4DF9-BF0E-710BDB3715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4708A-9A70-46B7-9323-B3E18D6F19B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16F48-3D2D-431F-B7C3-D7934FBED08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45961-7F3C-4FB2-A42B-6505A1C013A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59548-F904-4863-9606-B61F82F73B4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2DF70-D3BA-4EC6-B533-66C37BF7EC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12D19-2123-4A9F-B02D-2088A54899C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F0A4E-9216-40E2-9093-CD04B7226F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0E165-62D0-4E1A-B63D-605F2EBADE9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2D051-3B9D-4A15-8F8F-D57B26650BE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AAE99A7F-689A-4C7E-96DF-31BFF6AC3FF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22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4604A2D9-9E49-48F7-B464-CDB9C515774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5302E6-26F5-416A-97B7-63209E004DAC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ECA61F-457A-484A-A997-30815054FE2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0D7F8F-FD8C-4BCB-8C81-8C5AE15FA564}" type="datetimeFigureOut">
              <a:rPr lang="ar-SA"/>
              <a:pPr>
                <a:defRPr/>
              </a:pPr>
              <a:t>10/05/33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E651B9-CF93-452D-8B79-2B7BE895C40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+mn-lt"/>
              </a:defRPr>
            </a:lvl1pPr>
          </a:lstStyle>
          <a:p>
            <a:pPr>
              <a:defRPr/>
            </a:pPr>
            <a:fld id="{81EF9A97-43A7-441F-9C1E-B8A3722282D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endParaRPr lang="ar-SA" smtClean="0"/>
          </a:p>
        </p:txBody>
      </p:sp>
      <p:pic>
        <p:nvPicPr>
          <p:cNvPr id="10244" name="Picture 4" descr="MC9004382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0"/>
            <a:ext cx="3578225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MC9004348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149725"/>
            <a:ext cx="26638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Text Box 4" descr="30%"/>
          <p:cNvSpPr txBox="1">
            <a:spLocks noChangeArrowheads="1"/>
          </p:cNvSpPr>
          <p:nvPr/>
        </p:nvSpPr>
        <p:spPr bwMode="auto">
          <a:xfrm>
            <a:off x="647700" y="2547938"/>
            <a:ext cx="7920038" cy="1631950"/>
          </a:xfrm>
          <a:prstGeom prst="rect">
            <a:avLst/>
          </a:prstGeom>
          <a:pattFill prst="pct30">
            <a:fgClr>
              <a:schemeClr val="hlink"/>
            </a:fgClr>
            <a:bgClr>
              <a:schemeClr val="bg1"/>
            </a:bgClr>
          </a:pattFill>
          <a:ln w="57150">
            <a:solidFill>
              <a:srgbClr val="003399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  <a:p>
            <a:pPr algn="ctr">
              <a:defRPr/>
            </a:pPr>
            <a:r>
              <a:rPr lang="ar-SA" sz="8000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SKR HEAD1 Outlined" pitchFamily="2" charset="-78"/>
              </a:rPr>
              <a:t>الأمثلة </a:t>
            </a: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185320" y="142852"/>
          <a:ext cx="8744398" cy="667621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430368"/>
                <a:gridCol w="1972694"/>
                <a:gridCol w="6341336"/>
              </a:tblGrid>
              <a:tr h="732615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م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الأمثلة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التوضيح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73933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1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224"/>
                          <a:sym typeface="AGA Arabesque"/>
                        </a:rPr>
                        <a:t></a:t>
                      </a: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78"/>
                        </a:rPr>
                        <a:t>ﮓ</a:t>
                      </a: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78"/>
                          <a:sym typeface="AGA Arabesque"/>
                        </a:rPr>
                        <a:t>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249"/>
                          <a:sym typeface="AGA Arabesque"/>
                        </a:rPr>
                        <a:t></a:t>
                      </a: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249"/>
                        </a:rPr>
                        <a:t>ﭑ</a:t>
                      </a: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249"/>
                          <a:sym typeface="AGA Arabesque"/>
                        </a:rPr>
                        <a:t></a:t>
                      </a:r>
                      <a:endParaRPr lang="ar-SA" sz="3600" b="1" dirty="0" smtClean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 rtl="1"/>
                      <a:r>
                        <a:rPr lang="ar-SA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المد الطبيعي يأتي على ثلاثة أنواع :</a:t>
                      </a:r>
                    </a:p>
                    <a:p>
                      <a:pPr algn="just" rtl="1"/>
                      <a:r>
                        <a:rPr lang="ar-SA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الأول</a:t>
                      </a:r>
                      <a:r>
                        <a:rPr lang="ar-SA" sz="3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: أن يكون حرف المد ثابتاً وصلاً ووقفاً كما في كلمة </a:t>
                      </a:r>
                      <a:r>
                        <a:rPr lang="ar-SA" sz="3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( يوصيكم) </a:t>
                      </a:r>
                      <a:r>
                        <a:rPr lang="ar-SA" sz="3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، ومن هذا النوع الحروف الواقعة في فواتح السور وجاءت على حرفين ثانيهما حرف مد كما في الحرف الثاني من </a:t>
                      </a:r>
                      <a:r>
                        <a:rPr lang="ar-SA" sz="3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(</a:t>
                      </a:r>
                      <a:r>
                        <a:rPr lang="ar-SA" sz="3200" baseline="0" dirty="0" err="1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ر</a:t>
                      </a:r>
                      <a:r>
                        <a:rPr lang="ar-SA" sz="3200" baseline="0" dirty="0" err="1" smtClean="0">
                          <a:solidFill>
                            <a:srgbClr val="0066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</a:t>
                      </a:r>
                      <a:r>
                        <a:rPr lang="ar-SA" sz="3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)</a:t>
                      </a:r>
                      <a:r>
                        <a:rPr lang="ar-SA" sz="3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في  </a:t>
                      </a:r>
                      <a:r>
                        <a:rPr lang="ar-SA" sz="3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(المر)</a:t>
                      </a:r>
                      <a:r>
                        <a:rPr lang="ar-SA" sz="3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.</a:t>
                      </a:r>
                    </a:p>
                    <a:p>
                      <a:pPr algn="just" rtl="1"/>
                      <a:r>
                        <a:rPr lang="ar-SA" sz="3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الثاني : أن يكون حرف المد ثابتاً في الوقف دون الوصل كما في أمثلة المجموعة الثانية .</a:t>
                      </a:r>
                    </a:p>
                    <a:p>
                      <a:pPr algn="just" rtl="1"/>
                      <a:r>
                        <a:rPr lang="ar-SA" sz="3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الثالث : أن يكون حرف المد ثابتاً في الوصل دون الوقف وعلامة المد في المصحف واو صغيرة بعد الهاء المضمومة كما في </a:t>
                      </a:r>
                      <a:r>
                        <a:rPr lang="ar-SA" sz="3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(إنه هو)</a:t>
                      </a:r>
                      <a:r>
                        <a:rPr lang="ar-SA" sz="3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وياء صغيرة بعد الهاء المكسورة كما في </a:t>
                      </a:r>
                      <a:r>
                        <a:rPr lang="ar-SA" sz="3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(</a:t>
                      </a:r>
                      <a:r>
                        <a:rPr lang="ar-SA" sz="3200" baseline="0" dirty="0" err="1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به</a:t>
                      </a:r>
                      <a:r>
                        <a:rPr lang="ar-SA" sz="3200" baseline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بصيراً)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  <a:p>
                      <a:pPr marL="0" marR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0" dirty="0" smtClean="0"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89"/>
                        </a:rPr>
                        <a:t> </a:t>
                      </a:r>
                      <a:endParaRPr lang="ar-SA" sz="3200" b="0" dirty="0"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30224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2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116"/>
                          <a:sym typeface="AGA Arabesque"/>
                        </a:rPr>
                        <a:t></a:t>
                      </a: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116"/>
                        </a:rPr>
                        <a:t>ﰆ</a:t>
                      </a: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116"/>
                          <a:sym typeface="AGA Arabesque"/>
                        </a:rPr>
                        <a:t>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03"/>
                          <a:sym typeface="AGA Arabesque"/>
                        </a:rPr>
                        <a:t></a:t>
                      </a: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03"/>
                        </a:rPr>
                        <a:t>ﮖ ﮗ</a:t>
                      </a: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03"/>
                          <a:sym typeface="AGA Arabesque"/>
                        </a:rPr>
                        <a:t></a:t>
                      </a:r>
                      <a:endParaRPr lang="ar-SA" sz="3600" b="1" dirty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59083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3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Char char=")"/>
                        <a:tabLst/>
                        <a:defRPr/>
                      </a:pP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06"/>
                        </a:rPr>
                        <a:t>ﰆ </a:t>
                      </a: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06"/>
                        </a:rPr>
                        <a:t>ﰇ</a:t>
                      </a: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06"/>
                          <a:sym typeface="AGA Arabesque"/>
                        </a:rPr>
                        <a:t>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Char char=")"/>
                        <a:tabLst/>
                        <a:defRPr/>
                      </a:pP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89"/>
                        </a:rPr>
                        <a:t>ﮨ ﮩ</a:t>
                      </a:r>
                      <a:r>
                        <a:rPr lang="ar-SA" sz="3600" b="1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89"/>
                          <a:sym typeface="AGA Arabesque"/>
                        </a:rPr>
                        <a:t></a:t>
                      </a:r>
                      <a:endParaRPr lang="ar-SA" sz="3600" b="1" dirty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6600" smtClean="0">
                <a:solidFill>
                  <a:srgbClr val="008000"/>
                </a:solidFill>
              </a:rPr>
              <a:t>الشاهد </a:t>
            </a:r>
          </a:p>
        </p:txBody>
      </p:sp>
      <p:sp>
        <p:nvSpPr>
          <p:cNvPr id="13315" name="عنصر نائب للمحتوى 2"/>
          <p:cNvSpPr>
            <a:spLocks noGrp="1"/>
          </p:cNvSpPr>
          <p:nvPr>
            <p:ph idx="1"/>
          </p:nvPr>
        </p:nvSpPr>
        <p:spPr>
          <a:xfrm>
            <a:off x="0" y="1214422"/>
            <a:ext cx="9026525" cy="5643578"/>
          </a:xfrm>
        </p:spPr>
        <p:txBody>
          <a:bodyPr/>
          <a:lstStyle/>
          <a:p>
            <a:r>
              <a:rPr lang="ar-SA" sz="3800" dirty="0" smtClean="0">
                <a:solidFill>
                  <a:srgbClr val="0000FF"/>
                </a:solidFill>
              </a:rPr>
              <a:t>قال الشيخ سليمان </a:t>
            </a:r>
            <a:r>
              <a:rPr lang="ar-SA" sz="3800" dirty="0" err="1" smtClean="0">
                <a:solidFill>
                  <a:srgbClr val="0000FF"/>
                </a:solidFill>
              </a:rPr>
              <a:t>الجمزوري</a:t>
            </a:r>
            <a:r>
              <a:rPr lang="ar-SA" sz="3800" dirty="0" smtClean="0">
                <a:solidFill>
                  <a:srgbClr val="0000FF"/>
                </a:solidFill>
              </a:rPr>
              <a:t> رحمه الله :</a:t>
            </a:r>
          </a:p>
          <a:p>
            <a:r>
              <a:rPr lang="ar-EG" sz="3800" dirty="0" smtClean="0">
                <a:solidFill>
                  <a:srgbClr val="660066"/>
                </a:solidFill>
              </a:rPr>
              <a:t>وَالْمَـدُّ أَصْلِـيٌّ </a:t>
            </a:r>
            <a:r>
              <a:rPr lang="ar-EG" sz="3800" dirty="0" err="1" smtClean="0">
                <a:solidFill>
                  <a:srgbClr val="660066"/>
                </a:solidFill>
              </a:rPr>
              <a:t>وَ</a:t>
            </a:r>
            <a:r>
              <a:rPr lang="ar-EG" sz="3800" dirty="0" smtClean="0">
                <a:solidFill>
                  <a:srgbClr val="660066"/>
                </a:solidFill>
              </a:rPr>
              <a:t> فَرْعِـيٌّ لَــهُ</a:t>
            </a:r>
            <a:r>
              <a:rPr lang="ar-SA" sz="3800" dirty="0" smtClean="0">
                <a:solidFill>
                  <a:srgbClr val="660066"/>
                </a:solidFill>
              </a:rPr>
              <a:t>            </a:t>
            </a:r>
            <a:r>
              <a:rPr lang="ar-EG" sz="3800" dirty="0" smtClean="0">
                <a:solidFill>
                  <a:srgbClr val="660066"/>
                </a:solidFill>
              </a:rPr>
              <a:t>وَسَــمِّ أَوَّلاً طَبِيعِـيًّـا وَهُـ</a:t>
            </a:r>
            <a:r>
              <a:rPr lang="ar-SA" sz="3800" dirty="0" smtClean="0">
                <a:solidFill>
                  <a:srgbClr val="660066"/>
                </a:solidFill>
              </a:rPr>
              <a:t>ـــ</a:t>
            </a:r>
            <a:r>
              <a:rPr lang="ar-EG" sz="3800" dirty="0" err="1" smtClean="0">
                <a:solidFill>
                  <a:srgbClr val="660066"/>
                </a:solidFill>
              </a:rPr>
              <a:t>ــو</a:t>
            </a:r>
            <a:endParaRPr lang="en-US" sz="3800" dirty="0" smtClean="0">
              <a:solidFill>
                <a:srgbClr val="660066"/>
              </a:solidFill>
            </a:endParaRPr>
          </a:p>
          <a:p>
            <a:r>
              <a:rPr lang="ar-EG" sz="3800" dirty="0" smtClean="0">
                <a:solidFill>
                  <a:srgbClr val="660066"/>
                </a:solidFill>
              </a:rPr>
              <a:t>مَا لاَ تَوَقُّـفٌ لَـهُ عَلَـى سَبَـبْ</a:t>
            </a:r>
            <a:r>
              <a:rPr lang="ar-SA" sz="3800" dirty="0" smtClean="0">
                <a:solidFill>
                  <a:srgbClr val="660066"/>
                </a:solidFill>
              </a:rPr>
              <a:t>        </a:t>
            </a:r>
            <a:r>
              <a:rPr lang="ar-EG" sz="3800" dirty="0" smtClean="0">
                <a:solidFill>
                  <a:srgbClr val="660066"/>
                </a:solidFill>
              </a:rPr>
              <a:t>وَلا بِدُونِـهِ الحُـرُوفُ تُجْتَـلَـبْ</a:t>
            </a:r>
            <a:endParaRPr lang="en-US" sz="3800" dirty="0" smtClean="0">
              <a:solidFill>
                <a:srgbClr val="660066"/>
              </a:solidFill>
            </a:endParaRPr>
          </a:p>
          <a:p>
            <a:r>
              <a:rPr lang="ar-EG" sz="3800" dirty="0" smtClean="0">
                <a:solidFill>
                  <a:srgbClr val="660066"/>
                </a:solidFill>
              </a:rPr>
              <a:t>بلْ أَيُّ حَرْفٍ غَيْرُ هَمْزٍ أَوْ سُكُونْ</a:t>
            </a:r>
            <a:r>
              <a:rPr lang="ar-SA" sz="3800" dirty="0" smtClean="0">
                <a:solidFill>
                  <a:srgbClr val="660066"/>
                </a:solidFill>
              </a:rPr>
              <a:t>  </a:t>
            </a:r>
            <a:r>
              <a:rPr lang="ar-EG" sz="3800" dirty="0" err="1" smtClean="0">
                <a:solidFill>
                  <a:srgbClr val="660066"/>
                </a:solidFill>
              </a:rPr>
              <a:t>جَا</a:t>
            </a:r>
            <a:r>
              <a:rPr lang="ar-EG" sz="3800" dirty="0" smtClean="0">
                <a:solidFill>
                  <a:srgbClr val="660066"/>
                </a:solidFill>
              </a:rPr>
              <a:t> بَعْـدَ مَـدٍّ فَالطَّبِيعِـيَّ يَكُـونْ</a:t>
            </a:r>
            <a:endParaRPr lang="en-US" sz="3800" dirty="0" smtClean="0">
              <a:solidFill>
                <a:srgbClr val="660066"/>
              </a:solidFill>
            </a:endParaRPr>
          </a:p>
          <a:p>
            <a:r>
              <a:rPr lang="ar-EG" sz="3800" dirty="0" smtClean="0">
                <a:solidFill>
                  <a:srgbClr val="660066"/>
                </a:solidFill>
              </a:rPr>
              <a:t>وَالآخَرُ الْفَرْعِـيُّ مَوْقُوفٌ عَلَـى</a:t>
            </a:r>
            <a:r>
              <a:rPr lang="ar-SA" sz="3800" dirty="0" smtClean="0">
                <a:solidFill>
                  <a:srgbClr val="660066"/>
                </a:solidFill>
              </a:rPr>
              <a:t>    </a:t>
            </a:r>
            <a:r>
              <a:rPr lang="ar-EG" sz="3800" dirty="0" smtClean="0">
                <a:solidFill>
                  <a:srgbClr val="660066"/>
                </a:solidFill>
              </a:rPr>
              <a:t>سَبَبْ كَهَمْـزٍ أَوْ سُكُـونٍ مُسْجَـلا</a:t>
            </a:r>
            <a:endParaRPr lang="en-US" sz="38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smtClean="0">
                <a:solidFill>
                  <a:schemeClr val="bg1"/>
                </a:solidFill>
              </a:rPr>
              <a:t>نشاط 1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ar-SA" sz="5400" dirty="0" smtClean="0">
                <a:solidFill>
                  <a:schemeClr val="bg1"/>
                </a:solidFill>
              </a:rPr>
              <a:t>ميز الكلمات الآتية إلى مد  طبيعي ثابت في الحالين ، وثابت وصلاً فقط ، وثابت وقفاً فقط :</a:t>
            </a:r>
            <a:endParaRPr lang="ar-SA" sz="5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7300938" y="71414"/>
            <a:ext cx="170021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CC9900"/>
                </a:solidFill>
                <a:ea typeface="Times New Roman"/>
                <a:cs typeface="QCF_P382"/>
              </a:rPr>
              <a:t>ﯬ</a:t>
            </a:r>
            <a:endParaRPr lang="ar-SA" sz="3200" dirty="0">
              <a:solidFill>
                <a:srgbClr val="CC9900"/>
              </a:solidFill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357158" y="2214554"/>
          <a:ext cx="8572560" cy="445194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183066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cs typeface="SKR HEAD1 Outlined" pitchFamily="2" charset="-78"/>
                        </a:rPr>
                        <a:t>يمد في حالتي الوصل والوقف</a:t>
                      </a:r>
                      <a:endParaRPr lang="ar-SA" sz="4000" b="0" dirty="0">
                        <a:solidFill>
                          <a:srgbClr val="990000"/>
                        </a:solidFill>
                        <a:cs typeface="SKR HEAD1 Outlined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>
                        <a:cs typeface="SKR HEAD1 Outlined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7919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990000"/>
                          </a:solidFill>
                          <a:cs typeface="SKR HEAD1 Outlined" pitchFamily="2" charset="-78"/>
                        </a:rPr>
                        <a:t>يمد في حالة</a:t>
                      </a:r>
                      <a:r>
                        <a:rPr lang="ar-SA" sz="4000" baseline="0" dirty="0" smtClean="0">
                          <a:solidFill>
                            <a:srgbClr val="990000"/>
                          </a:solidFill>
                          <a:cs typeface="SKR HEAD1 Outlined" pitchFamily="2" charset="-78"/>
                        </a:rPr>
                        <a:t> الوصل فقط</a:t>
                      </a:r>
                      <a:endParaRPr lang="ar-SA" sz="4000" dirty="0">
                        <a:solidFill>
                          <a:srgbClr val="990000"/>
                        </a:solidFill>
                        <a:cs typeface="SKR HEAD1 Outlined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 dirty="0" smtClean="0">
                        <a:cs typeface="SKR HEAD1 Outlined" pitchFamily="2" charset="-78"/>
                      </a:endParaRPr>
                    </a:p>
                    <a:p>
                      <a:pPr algn="ctr" rtl="1"/>
                      <a:endParaRPr lang="ar-SA" sz="4000" dirty="0">
                        <a:cs typeface="SKR HEAD1 Outlined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7919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990000"/>
                          </a:solidFill>
                          <a:cs typeface="SKR HEAD1 Outlined" pitchFamily="2" charset="-78"/>
                        </a:rPr>
                        <a:t>يمد في حالة الوقف فقط</a:t>
                      </a:r>
                      <a:endParaRPr lang="ar-SA" sz="4000" dirty="0">
                        <a:solidFill>
                          <a:srgbClr val="990000"/>
                        </a:solidFill>
                        <a:cs typeface="SKR HEAD1 Outlined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 dirty="0" smtClean="0">
                        <a:cs typeface="SKR HEAD1 Outlined" pitchFamily="2" charset="-78"/>
                      </a:endParaRPr>
                    </a:p>
                    <a:p>
                      <a:pPr algn="ctr" rtl="1"/>
                      <a:endParaRPr lang="ar-SA" sz="4000" dirty="0">
                        <a:cs typeface="SKR HEAD1 Outlined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مستطيل 5"/>
          <p:cNvSpPr/>
          <p:nvPr/>
        </p:nvSpPr>
        <p:spPr>
          <a:xfrm>
            <a:off x="2857488" y="2071678"/>
            <a:ext cx="170021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CC9900"/>
                </a:solidFill>
                <a:ea typeface="Times New Roman"/>
                <a:cs typeface="QCF_P382"/>
              </a:rPr>
              <a:t>ﯬ</a:t>
            </a:r>
            <a:endParaRPr lang="ar-SA" sz="3200" dirty="0">
              <a:solidFill>
                <a:srgbClr val="CC99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5286380" y="71414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6600"/>
                </a:solidFill>
                <a:ea typeface="Times New Roman"/>
                <a:cs typeface="QCF_P214"/>
              </a:rPr>
              <a:t>ﭗ ﭘ</a:t>
            </a:r>
            <a:r>
              <a:rPr lang="ar-SA" sz="3200" dirty="0" smtClean="0">
                <a:solidFill>
                  <a:srgbClr val="006600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0066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514592" y="5372120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6600"/>
                </a:solidFill>
                <a:ea typeface="Times New Roman"/>
                <a:cs typeface="QCF_P214"/>
              </a:rPr>
              <a:t>ﭗ ﭘ</a:t>
            </a:r>
            <a:r>
              <a:rPr lang="ar-SA" sz="3200" dirty="0" smtClean="0">
                <a:solidFill>
                  <a:srgbClr val="006600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0066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3357554" y="71414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3399"/>
                </a:solidFill>
                <a:ea typeface="Times New Roman"/>
                <a:cs typeface="QCF_P209"/>
              </a:rPr>
              <a:t>ﯱ</a:t>
            </a:r>
            <a:r>
              <a:rPr lang="ar-SA" sz="3200" dirty="0" smtClean="0">
                <a:solidFill>
                  <a:srgbClr val="003399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003399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357290" y="2085972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3399"/>
                </a:solidFill>
                <a:ea typeface="Times New Roman"/>
                <a:cs typeface="QCF_P209"/>
              </a:rPr>
              <a:t>ﯱ</a:t>
            </a:r>
            <a:r>
              <a:rPr lang="ar-SA" sz="3200" dirty="0" smtClean="0">
                <a:solidFill>
                  <a:srgbClr val="003399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003399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2143108" y="71414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CC9900"/>
                </a:solidFill>
                <a:ea typeface="Times New Roman"/>
                <a:cs typeface="QCF_P568"/>
              </a:rPr>
              <a:t>ﮫ ﮬ</a:t>
            </a:r>
            <a:r>
              <a:rPr lang="ar-SA" sz="3200" dirty="0" smtClean="0">
                <a:solidFill>
                  <a:srgbClr val="CC9900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CC9900"/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2800344" y="4014798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CC9900"/>
                </a:solidFill>
                <a:ea typeface="Times New Roman"/>
                <a:cs typeface="QCF_P568"/>
              </a:rPr>
              <a:t>ﮫ ﮬ</a:t>
            </a:r>
            <a:r>
              <a:rPr lang="ar-SA" sz="3200" dirty="0" smtClean="0">
                <a:solidFill>
                  <a:srgbClr val="CC9900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CC9900"/>
              </a:solidFill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642910" y="71414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6600"/>
                </a:solidFill>
                <a:ea typeface="Times New Roman"/>
                <a:cs typeface="QCF_P215"/>
              </a:rPr>
              <a:t>ﮔ ﮕ</a:t>
            </a:r>
            <a:r>
              <a:rPr lang="ar-SA" sz="3200" dirty="0" smtClean="0">
                <a:solidFill>
                  <a:srgbClr val="006600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006600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1300146" y="4086236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6600"/>
                </a:solidFill>
                <a:ea typeface="Times New Roman"/>
                <a:cs typeface="QCF_P215"/>
              </a:rPr>
              <a:t>ﮔ ﮕ</a:t>
            </a:r>
            <a:r>
              <a:rPr lang="ar-SA" sz="3200" dirty="0" smtClean="0">
                <a:solidFill>
                  <a:srgbClr val="006600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006600"/>
              </a:solidFill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5086360" y="942964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3399"/>
                </a:solidFill>
                <a:ea typeface="Times New Roman"/>
                <a:cs typeface="QCF_P211"/>
              </a:rPr>
              <a:t>ﯵ</a:t>
            </a:r>
            <a:r>
              <a:rPr lang="ar-SA" sz="3200" dirty="0" smtClean="0">
                <a:solidFill>
                  <a:srgbClr val="003399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003399"/>
              </a:solidFill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928662" y="5372120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3399"/>
                </a:solidFill>
                <a:ea typeface="Times New Roman"/>
                <a:cs typeface="QCF_P211"/>
              </a:rPr>
              <a:t>ﯵ</a:t>
            </a:r>
            <a:r>
              <a:rPr lang="ar-SA" sz="3200" dirty="0" smtClean="0">
                <a:solidFill>
                  <a:srgbClr val="003399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003399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2071670" y="928670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CC9900"/>
                </a:solidFill>
                <a:ea typeface="Times New Roman"/>
                <a:cs typeface="QCF_P208"/>
              </a:rPr>
              <a:t>ﭑ</a:t>
            </a:r>
            <a:r>
              <a:rPr lang="ar-SA" sz="3200" dirty="0" smtClean="0">
                <a:solidFill>
                  <a:srgbClr val="CC9900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CC990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1714480" y="2871790"/>
            <a:ext cx="2057408" cy="10572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CC9900"/>
                </a:solidFill>
                <a:ea typeface="Times New Roman"/>
                <a:cs typeface="QCF_P208"/>
              </a:rPr>
              <a:t>ﭑ</a:t>
            </a:r>
            <a:r>
              <a:rPr lang="ar-SA" sz="3200" dirty="0" smtClean="0">
                <a:solidFill>
                  <a:srgbClr val="CC9900"/>
                </a:solidFill>
                <a:ea typeface="Times New Roman"/>
                <a:cs typeface="QCF_P382"/>
              </a:rPr>
              <a:t> </a:t>
            </a:r>
            <a:endParaRPr lang="ar-SA" sz="3200" dirty="0">
              <a:solidFill>
                <a:srgbClr val="CC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  <p:bldP spid="16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chemeClr val="bg1"/>
                </a:solidFill>
              </a:rPr>
              <a:t>نشاط 2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ar-SA" sz="8800" dirty="0" smtClean="0">
                <a:solidFill>
                  <a:schemeClr val="bg1"/>
                </a:solidFill>
              </a:rPr>
              <a:t>اقرأ سورة هود من 1-24 واستخرج منها </a:t>
            </a:r>
            <a:r>
              <a:rPr lang="ar-SA" sz="8800" dirty="0" err="1" smtClean="0">
                <a:solidFill>
                  <a:schemeClr val="bg1"/>
                </a:solidFill>
              </a:rPr>
              <a:t>المدود</a:t>
            </a:r>
            <a:r>
              <a:rPr lang="ar-SA" sz="8800" dirty="0" smtClean="0">
                <a:solidFill>
                  <a:schemeClr val="bg1"/>
                </a:solidFill>
              </a:rPr>
              <a:t> الطبيعية مبيناً نوعها.</a:t>
            </a:r>
            <a:endParaRPr lang="ar-SA" sz="8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285720" y="500043"/>
          <a:ext cx="8572560" cy="601414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28760"/>
                <a:gridCol w="1428760"/>
                <a:gridCol w="1428760"/>
                <a:gridCol w="1428760"/>
                <a:gridCol w="1428760"/>
                <a:gridCol w="1428760"/>
              </a:tblGrid>
              <a:tr h="118697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يمد في الحالين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يمد وصلاً فقط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يمد وقفاً فقط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68768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الكلمة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حرف المد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الكلمة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حرف المد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الكلمة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حرف المد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68768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الر</a:t>
                      </a:r>
                      <a:endParaRPr lang="ar-SA" sz="36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ألف (</a:t>
                      </a:r>
                      <a:r>
                        <a:rPr lang="ar-SA" sz="3600" dirty="0" err="1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را</a:t>
                      </a:r>
                      <a:r>
                        <a:rPr lang="ar-SA" sz="36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)</a:t>
                      </a:r>
                      <a:endParaRPr lang="ar-SA" sz="36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حك</a:t>
                      </a:r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ي</a:t>
                      </a:r>
                      <a:r>
                        <a:rPr lang="ar-SA" sz="36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م</a:t>
                      </a:r>
                      <a:endParaRPr lang="ar-SA" sz="36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36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إ</a:t>
                      </a:r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لا</a:t>
                      </a:r>
                      <a:r>
                        <a:rPr lang="ar-SA" sz="36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 الله</a:t>
                      </a:r>
                      <a:endParaRPr lang="ar-SA" sz="36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36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8768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كت</a:t>
                      </a:r>
                      <a:r>
                        <a:rPr lang="ar-SA" sz="36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ا</a:t>
                      </a:r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ب</a:t>
                      </a:r>
                      <a:endParaRPr lang="ar-SA" sz="36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36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خب</a:t>
                      </a:r>
                      <a:r>
                        <a:rPr lang="ar-SA" sz="36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ي</a:t>
                      </a:r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ر</a:t>
                      </a:r>
                      <a:endParaRPr lang="ar-SA" sz="36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36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متاع</a:t>
                      </a:r>
                      <a:r>
                        <a:rPr lang="ar-SA" sz="36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ا</a:t>
                      </a:r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ً</a:t>
                      </a:r>
                      <a:endParaRPr lang="ar-SA" sz="36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36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8768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آي</a:t>
                      </a:r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</a:t>
                      </a:r>
                      <a:r>
                        <a:rPr lang="ar-SA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ته</a:t>
                      </a:r>
                      <a:endParaRPr lang="ar-SA" sz="3600" dirty="0">
                        <a:solidFill>
                          <a:schemeClr val="accent2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3600" dirty="0">
                        <a:solidFill>
                          <a:schemeClr val="accent2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نذ</a:t>
                      </a:r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ي</a:t>
                      </a:r>
                      <a:r>
                        <a:rPr lang="ar-SA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ر</a:t>
                      </a:r>
                      <a:endParaRPr lang="ar-SA" sz="3600" dirty="0">
                        <a:solidFill>
                          <a:schemeClr val="accent2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3600" dirty="0">
                        <a:solidFill>
                          <a:schemeClr val="accent2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حسن</a:t>
                      </a:r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اً</a:t>
                      </a:r>
                      <a:endParaRPr lang="ar-SA" sz="36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3600" dirty="0">
                        <a:solidFill>
                          <a:schemeClr val="accent2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8768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أ</a:t>
                      </a:r>
                      <a:r>
                        <a:rPr lang="ar-SA" sz="36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لا</a:t>
                      </a:r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 تعبدوا</a:t>
                      </a:r>
                      <a:endParaRPr lang="ar-SA" sz="36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36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وبش</a:t>
                      </a:r>
                      <a:r>
                        <a:rPr lang="ar-SA" sz="36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ي</a:t>
                      </a:r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ر</a:t>
                      </a:r>
                      <a:endParaRPr lang="ar-SA" sz="36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36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مسم</a:t>
                      </a:r>
                      <a:r>
                        <a:rPr lang="ar-SA" sz="36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ىً</a:t>
                      </a:r>
                      <a:endParaRPr lang="ar-SA" sz="36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36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8768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إن</a:t>
                      </a:r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ني</a:t>
                      </a:r>
                      <a:endParaRPr lang="ar-SA" sz="36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36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فضل</a:t>
                      </a:r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ه</a:t>
                      </a:r>
                      <a:r>
                        <a:rPr lang="ar-SA" sz="36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 وإن</a:t>
                      </a:r>
                      <a:endParaRPr lang="ar-SA" sz="36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الواو</a:t>
                      </a:r>
                      <a:endParaRPr lang="ar-SA" sz="36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عم</a:t>
                      </a:r>
                      <a:r>
                        <a:rPr lang="ar-SA" sz="36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لاً</a:t>
                      </a:r>
                      <a:endParaRPr lang="ar-SA" sz="36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6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36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8768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استغفر</a:t>
                      </a:r>
                      <a:r>
                        <a:rPr lang="ar-SA" sz="36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و</a:t>
                      </a:r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الواو</a:t>
                      </a:r>
                      <a:endParaRPr lang="ar-SA" sz="36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كب</a:t>
                      </a:r>
                      <a:r>
                        <a:rPr lang="ar-SA" sz="36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ي</a:t>
                      </a:r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ر</a:t>
                      </a:r>
                      <a:endParaRPr lang="ar-SA" sz="36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36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مصروف</a:t>
                      </a:r>
                      <a:r>
                        <a:rPr lang="ar-SA" sz="36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اً</a:t>
                      </a:r>
                      <a:endParaRPr lang="ar-SA" sz="36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36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 rot="20834898">
            <a:off x="-78049" y="1609194"/>
            <a:ext cx="8910419" cy="4525963"/>
          </a:xfrm>
        </p:spPr>
        <p:txBody>
          <a:bodyPr/>
          <a:lstStyle/>
          <a:p>
            <a:pPr>
              <a:buNone/>
            </a:pP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	 المــــد      الطبيعي</a:t>
            </a:r>
            <a:endParaRPr lang="ar-SA" sz="13000" dirty="0">
              <a:solidFill>
                <a:srgbClr val="660066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sz="7200" dirty="0" smtClean="0">
                <a:solidFill>
                  <a:srgbClr val="006600"/>
                </a:solidFill>
              </a:rPr>
              <a:t>تمهيد </a:t>
            </a:r>
            <a:endParaRPr lang="ar-SA" sz="7200" dirty="0">
              <a:solidFill>
                <a:srgbClr val="0066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546243"/>
            <a:ext cx="8229600" cy="4525963"/>
          </a:xfrm>
        </p:spPr>
        <p:txBody>
          <a:bodyPr/>
          <a:lstStyle/>
          <a:p>
            <a:r>
              <a:rPr lang="ar-SA" sz="4400" dirty="0" smtClean="0">
                <a:solidFill>
                  <a:srgbClr val="FF0000"/>
                </a:solidFill>
                <a:ea typeface="Times New Roman"/>
                <a:cs typeface="QCF_P592"/>
              </a:rPr>
              <a:t>ﮝ</a:t>
            </a:r>
            <a:r>
              <a:rPr lang="ar-SA" sz="4400" dirty="0" smtClean="0">
                <a:solidFill>
                  <a:srgbClr val="FF0000"/>
                </a:solidFill>
              </a:rPr>
              <a:t> – </a:t>
            </a:r>
            <a:r>
              <a:rPr lang="ar-SA" sz="4400" dirty="0" smtClean="0">
                <a:solidFill>
                  <a:srgbClr val="FF0000"/>
                </a:solidFill>
                <a:ea typeface="Times New Roman"/>
                <a:cs typeface="QCF_P515"/>
              </a:rPr>
              <a:t>ﯭ</a:t>
            </a:r>
            <a:r>
              <a:rPr lang="ar-SA" sz="4400" dirty="0" smtClean="0">
                <a:solidFill>
                  <a:srgbClr val="FF0000"/>
                </a:solidFill>
              </a:rPr>
              <a:t> – </a:t>
            </a:r>
            <a:r>
              <a:rPr lang="ar-SA" sz="4400" dirty="0" smtClean="0">
                <a:solidFill>
                  <a:srgbClr val="FF0000"/>
                </a:solidFill>
                <a:ea typeface="Times New Roman"/>
                <a:cs typeface="QCF_P084"/>
              </a:rPr>
              <a:t>ﮓ </a:t>
            </a:r>
            <a:r>
              <a:rPr lang="ar-SA" sz="4400" dirty="0" smtClean="0">
                <a:solidFill>
                  <a:srgbClr val="FF0000"/>
                </a:solidFill>
              </a:rPr>
              <a:t>- </a:t>
            </a:r>
            <a:r>
              <a:rPr lang="ar-SA" sz="4400" dirty="0" smtClean="0">
                <a:solidFill>
                  <a:srgbClr val="FF0000"/>
                </a:solidFill>
                <a:ea typeface="Times New Roman"/>
                <a:cs typeface="QCF_P084"/>
              </a:rPr>
              <a:t>ﮔ</a:t>
            </a:r>
            <a:endParaRPr lang="ar-SA" sz="4400" dirty="0" smtClean="0">
              <a:solidFill>
                <a:srgbClr val="FF0000"/>
              </a:solidFill>
            </a:endParaRPr>
          </a:p>
          <a:p>
            <a:r>
              <a:rPr lang="ar-SA" sz="4400" dirty="0" smtClean="0">
                <a:solidFill>
                  <a:srgbClr val="660066"/>
                </a:solidFill>
              </a:rPr>
              <a:t>تأمل الكلمات السابقة ولاحظ :</a:t>
            </a:r>
          </a:p>
          <a:p>
            <a:endParaRPr lang="ar-SA" sz="4400" dirty="0">
              <a:solidFill>
                <a:srgbClr val="660066"/>
              </a:solidFill>
            </a:endParaRPr>
          </a:p>
        </p:txBody>
      </p:sp>
      <p:sp>
        <p:nvSpPr>
          <p:cNvPr id="4" name="علامة الطرح 3"/>
          <p:cNvSpPr/>
          <p:nvPr/>
        </p:nvSpPr>
        <p:spPr>
          <a:xfrm>
            <a:off x="0" y="500042"/>
            <a:ext cx="7486664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ذو زوايا قطرية مستديرة 4"/>
          <p:cNvSpPr/>
          <p:nvPr/>
        </p:nvSpPr>
        <p:spPr>
          <a:xfrm>
            <a:off x="71470" y="3279243"/>
            <a:ext cx="9001124" cy="350734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4000" dirty="0" smtClean="0">
                <a:solidFill>
                  <a:srgbClr val="002060"/>
                </a:solidFill>
                <a:cs typeface="SKR HEAD1" pitchFamily="2" charset="-78"/>
              </a:rPr>
              <a:t>1- أنه لم يقع بعد حرف  المد  سكون ولا همز .</a:t>
            </a:r>
          </a:p>
          <a:p>
            <a:pPr algn="ctr"/>
            <a:r>
              <a:rPr lang="ar-SA" sz="4000" dirty="0" smtClean="0">
                <a:solidFill>
                  <a:srgbClr val="002060"/>
                </a:solidFill>
                <a:cs typeface="SKR HEAD1" pitchFamily="2" charset="-78"/>
              </a:rPr>
              <a:t>2- أن بعض </a:t>
            </a:r>
            <a:r>
              <a:rPr lang="ar-SA" sz="4000" dirty="0" err="1" smtClean="0">
                <a:solidFill>
                  <a:srgbClr val="002060"/>
                </a:solidFill>
                <a:cs typeface="SKR HEAD1" pitchFamily="2" charset="-78"/>
              </a:rPr>
              <a:t>المدود</a:t>
            </a:r>
            <a:r>
              <a:rPr lang="ar-SA" sz="4000" dirty="0" smtClean="0">
                <a:solidFill>
                  <a:srgbClr val="002060"/>
                </a:solidFill>
                <a:cs typeface="SKR HEAD1" pitchFamily="2" charset="-78"/>
              </a:rPr>
              <a:t> تنطق وصلاً ووقفاً كما في كلمتي  </a:t>
            </a:r>
            <a:r>
              <a:rPr lang="ar-SA" sz="4000" dirty="0" smtClean="0">
                <a:solidFill>
                  <a:srgbClr val="FF0000"/>
                </a:solidFill>
                <a:ea typeface="Times New Roman"/>
                <a:cs typeface="QCF_P592"/>
              </a:rPr>
              <a:t>ﮝ</a:t>
            </a:r>
            <a:r>
              <a:rPr lang="ar-SA" sz="4000" dirty="0" smtClean="0">
                <a:solidFill>
                  <a:srgbClr val="FF0000"/>
                </a:solidFill>
              </a:rPr>
              <a:t> – </a:t>
            </a:r>
            <a:r>
              <a:rPr lang="ar-SA" sz="4000" dirty="0" smtClean="0">
                <a:solidFill>
                  <a:srgbClr val="FF0000"/>
                </a:solidFill>
                <a:ea typeface="Times New Roman"/>
                <a:cs typeface="QCF_P515"/>
              </a:rPr>
              <a:t>ﯭ</a:t>
            </a:r>
            <a:r>
              <a:rPr lang="ar-SA" sz="4000" dirty="0" smtClean="0">
                <a:solidFill>
                  <a:srgbClr val="002060"/>
                </a:solidFill>
                <a:cs typeface="SKR HEAD1" pitchFamily="2" charset="-78"/>
              </a:rPr>
              <a:t> .</a:t>
            </a:r>
          </a:p>
          <a:p>
            <a:pPr algn="ctr"/>
            <a:r>
              <a:rPr lang="ar-SA" sz="4000" dirty="0" smtClean="0">
                <a:solidFill>
                  <a:srgbClr val="002060"/>
                </a:solidFill>
                <a:cs typeface="SKR HEAD1" pitchFamily="2" charset="-78"/>
              </a:rPr>
              <a:t>3- أن بعضها ينطق في الوقف دون الوصل كما في كلمتي </a:t>
            </a:r>
            <a:r>
              <a:rPr lang="ar-SA" sz="4000" dirty="0" smtClean="0">
                <a:solidFill>
                  <a:srgbClr val="FF0000"/>
                </a:solidFill>
                <a:ea typeface="Times New Roman"/>
                <a:cs typeface="QCF_P084"/>
              </a:rPr>
              <a:t>ﮓ </a:t>
            </a:r>
            <a:r>
              <a:rPr lang="ar-SA" sz="4000" dirty="0" smtClean="0">
                <a:solidFill>
                  <a:srgbClr val="FF0000"/>
                </a:solidFill>
              </a:rPr>
              <a:t>- </a:t>
            </a:r>
            <a:r>
              <a:rPr lang="ar-SA" sz="4000" dirty="0" smtClean="0">
                <a:solidFill>
                  <a:srgbClr val="FF0000"/>
                </a:solidFill>
                <a:ea typeface="Times New Roman"/>
                <a:cs typeface="QCF_P084"/>
              </a:rPr>
              <a:t>ﮔ</a:t>
            </a:r>
            <a:r>
              <a:rPr lang="ar-SA" sz="4000" dirty="0" smtClean="0">
                <a:solidFill>
                  <a:srgbClr val="002060"/>
                </a:solidFill>
                <a:cs typeface="SKR HEAD1" pitchFamily="2" charset="-78"/>
              </a:rPr>
              <a:t>.</a:t>
            </a:r>
            <a:endParaRPr lang="ar-SA" sz="4000" dirty="0">
              <a:solidFill>
                <a:srgbClr val="002060"/>
              </a:solidFill>
              <a:cs typeface="SKR HEAD1" pitchFamily="2" charset="-78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9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9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5400">
                <a:solidFill>
                  <a:srgbClr val="800000"/>
                </a:solidFill>
                <a:latin typeface="Arial" pitchFamily="34" charset="0"/>
                <a:cs typeface="PT Bold Heading" pitchFamily="2" charset="-78"/>
              </a:rPr>
              <a:t>أقسام المد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292725" y="3021013"/>
            <a:ext cx="3030538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Heading" pitchFamily="2" charset="-78"/>
              </a:rPr>
              <a:t>مد طبيعي</a:t>
            </a:r>
            <a:endParaRPr lang="ar-SA" sz="44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27088" y="29972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Heading" pitchFamily="2" charset="-78"/>
              </a:rPr>
              <a:t>مد فرعي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4716463" y="4643438"/>
            <a:ext cx="41767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Heading" pitchFamily="2" charset="-78"/>
              </a:rPr>
              <a:t> وهو الذي لا يتوقف على سبب من همز أو سكون</a:t>
            </a:r>
            <a:endParaRPr lang="ar-SA" sz="28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107950" y="4724400"/>
            <a:ext cx="41767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Heading" pitchFamily="2" charset="-78"/>
              </a:rPr>
              <a:t>وهو الذي يتوقف على سبب من همز أو سكون</a:t>
            </a:r>
            <a:endParaRPr lang="ar-SA" sz="28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6515100" y="5899150"/>
            <a:ext cx="1728788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khbar MT" pitchFamily="2" charset="-78"/>
              </a:rPr>
              <a:t>قال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684213" y="5876925"/>
            <a:ext cx="2232025" cy="720725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khbar MT" pitchFamily="2" charset="-78"/>
              </a:rPr>
              <a:t>جاءت - الطامة</a:t>
            </a: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7380288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>
            <a:off x="2124075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8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80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4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4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400"/>
                            </p:stCondLst>
                            <p:childTnLst>
                              <p:par>
                                <p:cTn id="3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900"/>
                            </p:stCondLst>
                            <p:childTnLst>
                              <p:par>
                                <p:cTn id="3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900"/>
                            </p:stCondLst>
                            <p:childTnLst>
                              <p:par>
                                <p:cTn id="4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4100"/>
                            </p:stCondLst>
                            <p:childTnLst>
                              <p:par>
                                <p:cTn id="5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7900"/>
                            </p:stCondLst>
                            <p:childTnLst>
                              <p:par>
                                <p:cTn id="5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86" grpId="0"/>
      <p:bldP spid="24589" grpId="0"/>
      <p:bldP spid="24591" grpId="0" animBg="1"/>
      <p:bldP spid="24592" grpId="0" animBg="1"/>
      <p:bldP spid="18448" grpId="0" animBg="1"/>
      <p:bldP spid="18449" grpId="0" animBg="1"/>
      <p:bldP spid="18450" grpId="0" animBg="1"/>
      <p:bldP spid="184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  <a:blipFill>
            <a:blip r:embed="rId2"/>
            <a:tile tx="0" ty="0" sx="100000" sy="100000" flip="none" algn="tl"/>
          </a:blipFill>
          <a:ln w="57150">
            <a:solidFill>
              <a:srgbClr val="C00000"/>
            </a:solidFill>
          </a:ln>
        </p:spPr>
        <p:txBody>
          <a:bodyPr/>
          <a:lstStyle/>
          <a:p>
            <a:r>
              <a:rPr lang="ar-SA" sz="6000" dirty="0" smtClean="0">
                <a:solidFill>
                  <a:srgbClr val="C00000"/>
                </a:solidFill>
                <a:cs typeface="SKR HEAD1 Outlined" pitchFamily="2" charset="-78"/>
              </a:rPr>
              <a:t>تعريف المد الطبيعي</a:t>
            </a:r>
            <a:endParaRPr lang="ar-SA" sz="6000" dirty="0">
              <a:solidFill>
                <a:srgbClr val="C00000"/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829196"/>
          </a:xfrm>
          <a:blipFill>
            <a:blip r:embed="rId2"/>
            <a:tile tx="0" ty="0" sx="100000" sy="100000" flip="none" algn="tl"/>
          </a:blipFill>
          <a:ln w="57150">
            <a:solidFill>
              <a:srgbClr val="C00000"/>
            </a:solidFill>
          </a:ln>
        </p:spPr>
        <p:txBody>
          <a:bodyPr/>
          <a:lstStyle/>
          <a:p>
            <a:r>
              <a:rPr lang="ar-SA" sz="5400" dirty="0" smtClean="0">
                <a:solidFill>
                  <a:srgbClr val="666633"/>
                </a:solidFill>
                <a:cs typeface="SKR HEAD1" pitchFamily="2" charset="-78"/>
              </a:rPr>
              <a:t>هو الذي لا تقوم ذات حرف المد إلا </a:t>
            </a:r>
            <a:r>
              <a:rPr lang="ar-SA" sz="5400" dirty="0" err="1" smtClean="0">
                <a:solidFill>
                  <a:srgbClr val="666633"/>
                </a:solidFill>
                <a:cs typeface="SKR HEAD1" pitchFamily="2" charset="-78"/>
              </a:rPr>
              <a:t>به</a:t>
            </a:r>
            <a:r>
              <a:rPr lang="ar-SA" sz="5400" dirty="0" smtClean="0">
                <a:solidFill>
                  <a:srgbClr val="666633"/>
                </a:solidFill>
                <a:cs typeface="SKR HEAD1" pitchFamily="2" charset="-78"/>
              </a:rPr>
              <a:t> .</a:t>
            </a:r>
          </a:p>
          <a:p>
            <a:r>
              <a:rPr lang="ar-SA" sz="5400" dirty="0" smtClean="0">
                <a:solidFill>
                  <a:srgbClr val="666633"/>
                </a:solidFill>
                <a:cs typeface="SKR HEAD1" pitchFamily="2" charset="-78"/>
              </a:rPr>
              <a:t>وضابطه ألا يقع بعده همز ولا سكون نحو</a:t>
            </a:r>
          </a:p>
          <a:p>
            <a:r>
              <a:rPr lang="ar-SA" sz="5400" dirty="0" smtClean="0">
                <a:solidFill>
                  <a:srgbClr val="C00000"/>
                </a:solidFill>
                <a:cs typeface="SKR HEAD1" pitchFamily="2" charset="-78"/>
              </a:rPr>
              <a:t> </a:t>
            </a:r>
            <a:r>
              <a:rPr lang="ar-SA" sz="5400" dirty="0" smtClean="0">
                <a:solidFill>
                  <a:srgbClr val="C00000"/>
                </a:solidFill>
                <a:sym typeface="AGA Arabesque"/>
              </a:rPr>
              <a:t></a:t>
            </a:r>
            <a:r>
              <a:rPr lang="ar-SA" sz="5400" dirty="0" smtClean="0">
                <a:solidFill>
                  <a:srgbClr val="C00000"/>
                </a:solidFill>
                <a:ea typeface="Times New Roman"/>
                <a:cs typeface="QCF_P244"/>
              </a:rPr>
              <a:t>ﭡ ﭢ </a:t>
            </a:r>
            <a:r>
              <a:rPr lang="ar-SA" sz="5400" dirty="0" smtClean="0">
                <a:solidFill>
                  <a:srgbClr val="C00000"/>
                </a:solidFill>
                <a:sym typeface="AGA Arabesque"/>
              </a:rPr>
              <a:t> - </a:t>
            </a:r>
            <a:r>
              <a:rPr lang="en-US" sz="5400" dirty="0" smtClean="0">
                <a:solidFill>
                  <a:srgbClr val="C00000"/>
                </a:solidFill>
                <a:sym typeface="AGA Arabesque"/>
              </a:rPr>
              <a:t> </a:t>
            </a:r>
            <a:r>
              <a:rPr lang="ar-SA" sz="5400" dirty="0" smtClean="0">
                <a:solidFill>
                  <a:srgbClr val="C00000"/>
                </a:solidFill>
                <a:ea typeface="Times New Roman"/>
                <a:cs typeface="QCF_P604"/>
              </a:rPr>
              <a:t>ﮐ ﮑ </a:t>
            </a:r>
            <a:r>
              <a:rPr lang="ar-SA" sz="5400" dirty="0" smtClean="0">
                <a:solidFill>
                  <a:srgbClr val="C00000"/>
                </a:solidFill>
                <a:sym typeface="AGA Arabesque"/>
              </a:rPr>
              <a:t></a:t>
            </a:r>
          </a:p>
          <a:p>
            <a:r>
              <a:rPr lang="ar-SA" sz="5400" dirty="0" smtClean="0">
                <a:solidFill>
                  <a:srgbClr val="002060"/>
                </a:solidFill>
                <a:cs typeface="SKR HEAD1" pitchFamily="2" charset="-78"/>
                <a:sym typeface="AGA Arabesque"/>
              </a:rPr>
              <a:t>مقدار مده :</a:t>
            </a:r>
          </a:p>
          <a:p>
            <a:r>
              <a:rPr lang="ar-SA" sz="5400" dirty="0" smtClean="0">
                <a:solidFill>
                  <a:srgbClr val="663300"/>
                </a:solidFill>
                <a:cs typeface="SKR HEAD1" pitchFamily="2" charset="-78"/>
                <a:sym typeface="AGA Arabesque"/>
              </a:rPr>
              <a:t>يمد بمقدار حركتين إجماعاً</a:t>
            </a:r>
            <a:endParaRPr lang="ar-SA" sz="5400" dirty="0">
              <a:solidFill>
                <a:srgbClr val="6633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14348" y="2671770"/>
            <a:ext cx="5686436" cy="2185990"/>
          </a:xfrm>
        </p:spPr>
        <p:txBody>
          <a:bodyPr/>
          <a:lstStyle/>
          <a:p>
            <a:pPr>
              <a:buNone/>
            </a:pPr>
            <a:r>
              <a:rPr lang="ar-SA" sz="7200" dirty="0" smtClean="0">
                <a:solidFill>
                  <a:srgbClr val="C00000"/>
                </a:solidFill>
                <a:cs typeface="SKR HEAD1 Outlined" pitchFamily="2" charset="-78"/>
              </a:rPr>
              <a:t>أنواع المد الطبيعي</a:t>
            </a:r>
            <a:endParaRPr lang="ar-SA" sz="7200" dirty="0">
              <a:solidFill>
                <a:srgbClr val="C00000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0">
              <a:srgbClr val="FFFFCC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/>
          <a:lstStyle/>
          <a:p>
            <a:r>
              <a:rPr lang="ar-SA" sz="48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النوع الأول: أن يكون المد ثابتاً في الوصل والوقف</a:t>
            </a:r>
            <a:endParaRPr lang="ar-SA" sz="4800" dirty="0">
              <a:solidFill>
                <a:schemeClr val="accent6">
                  <a:lumMod val="50000"/>
                </a:schemeClr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SA" sz="4800" dirty="0" smtClean="0">
                <a:solidFill>
                  <a:srgbClr val="990000"/>
                </a:solidFill>
                <a:cs typeface="SKR HEAD1" pitchFamily="2" charset="-78"/>
              </a:rPr>
              <a:t>يندرج في هذا النوع الحروف الهجائية الواقعة في فواتح السور المكونة من حرفين ثانيهما حرف مد وهي مجموعة في (حي طهر) .</a:t>
            </a:r>
          </a:p>
          <a:p>
            <a:pPr algn="ctr">
              <a:buNone/>
            </a:pPr>
            <a:r>
              <a:rPr lang="ar-SA" sz="4800" dirty="0" smtClean="0">
                <a:solidFill>
                  <a:srgbClr val="006600"/>
                </a:solidFill>
                <a:cs typeface="SKR HEAD1" pitchFamily="2" charset="-78"/>
              </a:rPr>
              <a:t>أمثلة :</a:t>
            </a:r>
            <a:endParaRPr lang="ar-SA" sz="4800" dirty="0" smtClean="0">
              <a:solidFill>
                <a:srgbClr val="990000"/>
              </a:solidFill>
              <a:cs typeface="SKR HEAD1" pitchFamily="2" charset="-78"/>
            </a:endParaRPr>
          </a:p>
          <a:p>
            <a:pPr algn="ctr">
              <a:buNone/>
            </a:pPr>
            <a:r>
              <a:rPr lang="ar-SA" sz="4800" dirty="0" smtClean="0">
                <a:solidFill>
                  <a:srgbClr val="990000"/>
                </a:solidFill>
                <a:ea typeface="Times New Roman"/>
                <a:cs typeface="SKR HEAD1" pitchFamily="2" charset="-78"/>
                <a:sym typeface="AGA Arabesque"/>
              </a:rPr>
              <a:t>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477"/>
              </a:rPr>
              <a:t>ﭑ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477"/>
                <a:sym typeface="AGA Arabesque"/>
              </a:rPr>
              <a:t>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477"/>
              </a:rPr>
              <a:t> 		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477"/>
                <a:sym typeface="AGA Arabesque"/>
              </a:rPr>
              <a:t>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412"/>
              </a:rPr>
              <a:t>ﭬ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412"/>
                <a:sym typeface="AGA Arabesque"/>
              </a:rPr>
              <a:t></a:t>
            </a:r>
            <a:endParaRPr lang="ar-SA" sz="4800" dirty="0" smtClean="0">
              <a:solidFill>
                <a:srgbClr val="990000"/>
              </a:solidFill>
              <a:ea typeface="Times New Roman"/>
              <a:cs typeface="QCF_P412"/>
            </a:endParaRPr>
          </a:p>
          <a:p>
            <a:pPr algn="ctr">
              <a:buNone/>
            </a:pP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224"/>
                <a:sym typeface="AGA Arabesque"/>
              </a:rPr>
              <a:t>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224"/>
              </a:rPr>
              <a:t> ﯴ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224"/>
                <a:sym typeface="AGA Arabesque"/>
              </a:rPr>
              <a:t>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224"/>
              </a:rPr>
              <a:t>		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224"/>
                <a:sym typeface="AGA Arabesque"/>
              </a:rPr>
              <a:t>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078"/>
              </a:rPr>
              <a:t>ﮓ</a:t>
            </a:r>
            <a:r>
              <a:rPr lang="ar-SA" sz="4800" dirty="0" smtClean="0">
                <a:solidFill>
                  <a:srgbClr val="990000"/>
                </a:solidFill>
                <a:ea typeface="Times New Roman"/>
                <a:cs typeface="QCF_P078"/>
                <a:sym typeface="AGA Arabesque"/>
              </a:rPr>
              <a:t></a:t>
            </a:r>
            <a:endParaRPr lang="ar-SA" sz="4800" dirty="0">
              <a:solidFill>
                <a:srgbClr val="9900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/>
          <a:lstStyle/>
          <a:p>
            <a:r>
              <a:rPr lang="ar-SA" sz="48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النوع الثاني: أن يكون ثابتاً في الوقف دون الوصل</a:t>
            </a:r>
            <a:endParaRPr lang="ar-SA" sz="4800" dirty="0">
              <a:solidFill>
                <a:schemeClr val="accent6">
                  <a:lumMod val="50000"/>
                </a:schemeClr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SA" sz="3800" dirty="0" smtClean="0">
                <a:solidFill>
                  <a:srgbClr val="003399"/>
                </a:solidFill>
                <a:cs typeface="SKR HEAD1" pitchFamily="2" charset="-78"/>
              </a:rPr>
              <a:t>يندرج في هذا النوع الوقف على الألف المبدلة من التنوين في الاسم المقصور نحو (</a:t>
            </a:r>
            <a:r>
              <a:rPr lang="ar-SA" sz="3800" dirty="0" smtClean="0">
                <a:solidFill>
                  <a:srgbClr val="003399"/>
                </a:solidFill>
                <a:ea typeface="Times New Roman"/>
                <a:cs typeface="QCF_P002"/>
              </a:rPr>
              <a:t>ﭚ ﭛ</a:t>
            </a:r>
            <a:r>
              <a:rPr lang="ar-SA" sz="3800" dirty="0" smtClean="0">
                <a:solidFill>
                  <a:srgbClr val="003399"/>
                </a:solidFill>
                <a:cs typeface="SKR HEAD1" pitchFamily="2" charset="-78"/>
              </a:rPr>
              <a:t>) </a:t>
            </a:r>
          </a:p>
          <a:p>
            <a:pPr algn="just"/>
            <a:r>
              <a:rPr lang="ar-SA" sz="3800" dirty="0" smtClean="0">
                <a:solidFill>
                  <a:srgbClr val="006600"/>
                </a:solidFill>
                <a:cs typeface="SKR HEAD1" pitchFamily="2" charset="-78"/>
              </a:rPr>
              <a:t>وكذلك الألف المبدلة من التنوين المنصوب نحو (</a:t>
            </a:r>
            <a:r>
              <a:rPr lang="ar-SA" sz="3800" dirty="0" smtClean="0">
                <a:solidFill>
                  <a:srgbClr val="006600"/>
                </a:solidFill>
                <a:ea typeface="Times New Roman"/>
                <a:cs typeface="QCF_P091"/>
              </a:rPr>
              <a:t>ﭷ ﭸ ﭹ</a:t>
            </a:r>
            <a:r>
              <a:rPr lang="ar-SA" sz="3800" dirty="0" smtClean="0">
                <a:solidFill>
                  <a:srgbClr val="006600"/>
                </a:solidFill>
                <a:cs typeface="SKR HEAD1" pitchFamily="2" charset="-78"/>
              </a:rPr>
              <a:t> )</a:t>
            </a:r>
          </a:p>
          <a:p>
            <a:pPr algn="just"/>
            <a:r>
              <a:rPr lang="ar-SA" sz="3800" dirty="0" smtClean="0">
                <a:solidFill>
                  <a:srgbClr val="990000"/>
                </a:solidFill>
                <a:cs typeface="SKR HEAD1" pitchFamily="2" charset="-78"/>
              </a:rPr>
              <a:t>وكذلك </a:t>
            </a:r>
            <a:r>
              <a:rPr lang="ar-SA" sz="3800" dirty="0" err="1" smtClean="0">
                <a:solidFill>
                  <a:srgbClr val="990000"/>
                </a:solidFill>
                <a:cs typeface="SKR HEAD1" pitchFamily="2" charset="-78"/>
              </a:rPr>
              <a:t>المدود</a:t>
            </a:r>
            <a:r>
              <a:rPr lang="ar-SA" sz="3800" dirty="0" smtClean="0">
                <a:solidFill>
                  <a:srgbClr val="990000"/>
                </a:solidFill>
                <a:cs typeface="SKR HEAD1" pitchFamily="2" charset="-78"/>
              </a:rPr>
              <a:t> التي تحذف في حالة الوصل لوقوع ساكن بعدها نحو (</a:t>
            </a:r>
            <a:r>
              <a:rPr lang="ar-SA" sz="3800" dirty="0" smtClean="0">
                <a:solidFill>
                  <a:srgbClr val="990000"/>
                </a:solidFill>
                <a:ea typeface="Times New Roman"/>
                <a:cs typeface="QCF_P152"/>
              </a:rPr>
              <a:t>ﯺ ﯻ</a:t>
            </a:r>
            <a:r>
              <a:rPr lang="ar-SA" sz="3800" dirty="0" smtClean="0">
                <a:solidFill>
                  <a:srgbClr val="990000"/>
                </a:solidFill>
                <a:cs typeface="SKR HEAD1" pitchFamily="2" charset="-78"/>
              </a:rPr>
              <a:t> ) (</a:t>
            </a:r>
            <a:r>
              <a:rPr lang="ar-SA" sz="3800" dirty="0" smtClean="0">
                <a:solidFill>
                  <a:srgbClr val="990000"/>
                </a:solidFill>
                <a:ea typeface="Times New Roman"/>
                <a:cs typeface="QCF_P141"/>
              </a:rPr>
              <a:t>ﮬ ﮭ ﮮ</a:t>
            </a:r>
            <a:r>
              <a:rPr lang="ar-SA" sz="3800" dirty="0" smtClean="0">
                <a:solidFill>
                  <a:srgbClr val="990000"/>
                </a:solidFill>
                <a:cs typeface="SKR HEAD1" pitchFamily="2" charset="-78"/>
              </a:rPr>
              <a:t> ) (</a:t>
            </a:r>
            <a:r>
              <a:rPr lang="ar-SA" sz="3800" dirty="0" smtClean="0">
                <a:solidFill>
                  <a:srgbClr val="990000"/>
                </a:solidFill>
                <a:ea typeface="Times New Roman"/>
                <a:cs typeface="QCF_P106"/>
              </a:rPr>
              <a:t>ﮙ ﮚ</a:t>
            </a:r>
            <a:r>
              <a:rPr lang="ar-SA" sz="3800" dirty="0" smtClean="0">
                <a:solidFill>
                  <a:srgbClr val="990000"/>
                </a:solidFill>
                <a:cs typeface="SKR HEAD1" pitchFamily="2" charset="-78"/>
              </a:rPr>
              <a:t>)</a:t>
            </a:r>
          </a:p>
          <a:p>
            <a:pPr algn="just"/>
            <a:r>
              <a:rPr lang="ar-SA" sz="3800" dirty="0" smtClean="0">
                <a:solidFill>
                  <a:srgbClr val="663300"/>
                </a:solidFill>
                <a:cs typeface="SKR HEAD1" pitchFamily="2" charset="-78"/>
              </a:rPr>
              <a:t>وكذلك الألفات الست نحو (</a:t>
            </a:r>
            <a:r>
              <a:rPr lang="ar-SA" sz="3800" dirty="0" smtClean="0">
                <a:solidFill>
                  <a:srgbClr val="663300"/>
                </a:solidFill>
                <a:ea typeface="Times New Roman"/>
                <a:cs typeface="QCF_P563"/>
              </a:rPr>
              <a:t>ﰛ ﰜ</a:t>
            </a:r>
            <a:r>
              <a:rPr lang="ar-SA" sz="3800" dirty="0" smtClean="0">
                <a:solidFill>
                  <a:srgbClr val="663300"/>
                </a:solidFill>
                <a:cs typeface="SKR HEAD1" pitchFamily="2" charset="-78"/>
              </a:rPr>
              <a:t> )</a:t>
            </a:r>
            <a:endParaRPr lang="ar-SA" sz="3800" dirty="0">
              <a:solidFill>
                <a:srgbClr val="6633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/>
          <a:lstStyle/>
          <a:p>
            <a:r>
              <a:rPr lang="ar-SA" sz="48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النوع الثالث: أن يكون ثابتاً في الوصل دون الوقف</a:t>
            </a:r>
            <a:endParaRPr lang="ar-SA" sz="4800" dirty="0">
              <a:solidFill>
                <a:schemeClr val="accent6">
                  <a:lumMod val="50000"/>
                </a:schemeClr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SA" sz="4800" dirty="0" smtClean="0">
                <a:solidFill>
                  <a:srgbClr val="003399"/>
                </a:solidFill>
                <a:cs typeface="SKR HEAD1" pitchFamily="2" charset="-78"/>
              </a:rPr>
              <a:t>يندرج في هذا النوع صلة هاء الضمير سواء كانت واواً أو </a:t>
            </a:r>
            <a:r>
              <a:rPr lang="ar-SA" sz="4800" dirty="0" err="1" smtClean="0">
                <a:solidFill>
                  <a:srgbClr val="003399"/>
                </a:solidFill>
                <a:cs typeface="SKR HEAD1" pitchFamily="2" charset="-78"/>
              </a:rPr>
              <a:t>ياءنحو</a:t>
            </a:r>
            <a:r>
              <a:rPr lang="ar-SA" sz="4800" dirty="0" smtClean="0">
                <a:solidFill>
                  <a:srgbClr val="003399"/>
                </a:solidFill>
                <a:cs typeface="SKR HEAD1" pitchFamily="2" charset="-78"/>
              </a:rPr>
              <a:t> </a:t>
            </a:r>
            <a:r>
              <a:rPr lang="ar-SA" sz="4800" dirty="0" smtClean="0">
                <a:solidFill>
                  <a:srgbClr val="006600"/>
                </a:solidFill>
                <a:cs typeface="SKR HEAD1" pitchFamily="2" charset="-78"/>
              </a:rPr>
              <a:t>(</a:t>
            </a:r>
            <a:r>
              <a:rPr lang="ar-SA" sz="4800" dirty="0" smtClean="0">
                <a:solidFill>
                  <a:srgbClr val="006600"/>
                </a:solidFill>
                <a:ea typeface="Times New Roman"/>
                <a:cs typeface="QCF_P589"/>
              </a:rPr>
              <a:t>ﮥ ﮦ ﮧ ﮨ ﮩ</a:t>
            </a:r>
            <a:r>
              <a:rPr lang="ar-SA" sz="4800" dirty="0" smtClean="0">
                <a:solidFill>
                  <a:srgbClr val="006600"/>
                </a:solidFill>
                <a:cs typeface="SKR HEAD1" pitchFamily="2" charset="-78"/>
              </a:rPr>
              <a:t>) </a:t>
            </a:r>
          </a:p>
          <a:p>
            <a:pPr algn="just"/>
            <a:r>
              <a:rPr lang="ar-SA" sz="4800" dirty="0" smtClean="0">
                <a:solidFill>
                  <a:srgbClr val="990000"/>
                </a:solidFill>
                <a:cs typeface="SKR HEAD1" pitchFamily="2" charset="-78"/>
              </a:rPr>
              <a:t>ومن أمثلته </a:t>
            </a:r>
            <a:r>
              <a:rPr lang="ar-SA" sz="4800" dirty="0" smtClean="0">
                <a:solidFill>
                  <a:srgbClr val="003399"/>
                </a:solidFill>
                <a:cs typeface="SKR HEAD1" pitchFamily="2" charset="-78"/>
              </a:rPr>
              <a:t>(</a:t>
            </a:r>
            <a:r>
              <a:rPr lang="ar-SA" sz="4800" dirty="0" smtClean="0">
                <a:solidFill>
                  <a:srgbClr val="003399"/>
                </a:solidFill>
                <a:ea typeface="Times New Roman"/>
                <a:cs typeface="QCF_P590"/>
              </a:rPr>
              <a:t>ﭑ ﭒ ﭓ</a:t>
            </a:r>
            <a:r>
              <a:rPr lang="ar-SA" sz="4800" dirty="0" smtClean="0">
                <a:solidFill>
                  <a:srgbClr val="003399"/>
                </a:solidFill>
                <a:cs typeface="SKR HEAD1" pitchFamily="2" charset="-78"/>
              </a:rPr>
              <a:t> )</a:t>
            </a:r>
            <a:r>
              <a:rPr lang="ar-SA" sz="4800" dirty="0" smtClean="0">
                <a:solidFill>
                  <a:srgbClr val="990000"/>
                </a:solidFill>
                <a:cs typeface="SKR HEAD1" pitchFamily="2" charset="-78"/>
              </a:rPr>
              <a:t> فهو في حال الوصل طبيعي أما في حالة الوقف فيصير المد من قبيل المد الجائز العارض للسكون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تصميم افتراضي">
  <a:themeElements>
    <a:clrScheme name="3_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554</Words>
  <PresentationFormat>عرض على الشاشة (3:4)‏</PresentationFormat>
  <Paragraphs>126</Paragraphs>
  <Slides>16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5</vt:i4>
      </vt:variant>
      <vt:variant>
        <vt:lpstr>عناوين الشرائح</vt:lpstr>
      </vt:variant>
      <vt:variant>
        <vt:i4>16</vt:i4>
      </vt:variant>
    </vt:vector>
  </HeadingPairs>
  <TitlesOfParts>
    <vt:vector size="21" baseType="lpstr">
      <vt:lpstr>تصميم افتراضي</vt:lpstr>
      <vt:lpstr>1_تصميم افتراضي</vt:lpstr>
      <vt:lpstr>1_سمة Office</vt:lpstr>
      <vt:lpstr>2_سمة Office</vt:lpstr>
      <vt:lpstr>3_تصميم افتراضي</vt:lpstr>
      <vt:lpstr>الشريحة 1</vt:lpstr>
      <vt:lpstr>الشريحة 2</vt:lpstr>
      <vt:lpstr>تمهيد </vt:lpstr>
      <vt:lpstr>الشريحة 4</vt:lpstr>
      <vt:lpstr>تعريف المد الطبيعي</vt:lpstr>
      <vt:lpstr>الشريحة 6</vt:lpstr>
      <vt:lpstr>النوع الأول: أن يكون المد ثابتاً في الوصل والوقف</vt:lpstr>
      <vt:lpstr>النوع الثاني: أن يكون ثابتاً في الوقف دون الوصل</vt:lpstr>
      <vt:lpstr>النوع الثالث: أن يكون ثابتاً في الوصل دون الوقف</vt:lpstr>
      <vt:lpstr>الشريحة 10</vt:lpstr>
      <vt:lpstr>الشريحة 11</vt:lpstr>
      <vt:lpstr>الشاهد </vt:lpstr>
      <vt:lpstr>نشاط 1</vt:lpstr>
      <vt:lpstr>الشريحة 14</vt:lpstr>
      <vt:lpstr>نشاط 2</vt:lpstr>
      <vt:lpstr>الشريحة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Lenovo</dc:creator>
  <cp:lastModifiedBy>سعيد</cp:lastModifiedBy>
  <cp:revision>11</cp:revision>
  <dcterms:created xsi:type="dcterms:W3CDTF">2012-03-12T13:55:07Z</dcterms:created>
  <dcterms:modified xsi:type="dcterms:W3CDTF">2012-04-01T15:41:12Z</dcterms:modified>
</cp:coreProperties>
</file>