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2"/>
  </p:notesMasterIdLst>
  <p:sldIdLst>
    <p:sldId id="257" r:id="rId6"/>
    <p:sldId id="258" r:id="rId7"/>
    <p:sldId id="259" r:id="rId8"/>
    <p:sldId id="270" r:id="rId9"/>
    <p:sldId id="275" r:id="rId10"/>
    <p:sldId id="276" r:id="rId11"/>
    <p:sldId id="277" r:id="rId12"/>
    <p:sldId id="278" r:id="rId13"/>
    <p:sldId id="279" r:id="rId14"/>
    <p:sldId id="263" r:id="rId15"/>
    <p:sldId id="264" r:id="rId16"/>
    <p:sldId id="265" r:id="rId17"/>
    <p:sldId id="266" r:id="rId18"/>
    <p:sldId id="280" r:id="rId19"/>
    <p:sldId id="268" r:id="rId20"/>
    <p:sldId id="281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990000"/>
    <a:srgbClr val="006600"/>
    <a:srgbClr val="FFFFCC"/>
    <a:srgbClr val="CC9900"/>
    <a:srgbClr val="663300"/>
    <a:srgbClr val="0033CC"/>
    <a:srgbClr val="666633"/>
    <a:srgbClr val="CC0099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10/05/33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3444-3761-48F8-A261-8EB27020A0C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10/05/33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85320" y="142852"/>
          <a:ext cx="8744398" cy="667621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430368"/>
                <a:gridCol w="1972694"/>
                <a:gridCol w="6341336"/>
              </a:tblGrid>
              <a:tr h="732615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الأمثلة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4000" b="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393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1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24"/>
                          <a:sym typeface="AGA Arabesque"/>
                        </a:rPr>
                        <a:t>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78"/>
                        </a:rPr>
                        <a:t>ﮓ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78"/>
                          <a:sym typeface="AGA Arabesque"/>
                        </a:rPr>
                        <a:t>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49"/>
                          <a:sym typeface="AGA Arabesque"/>
                        </a:rPr>
                        <a:t>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49"/>
                        </a:rPr>
                        <a:t>ﭑ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249"/>
                          <a:sym typeface="AGA Arabesque"/>
                        </a:rPr>
                        <a:t></a:t>
                      </a:r>
                      <a:endParaRPr lang="ar-SA" sz="3600" b="1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1"/>
                      <a:r>
                        <a:rPr lang="ar-S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المد الطبيعي يأتي على ثلاثة أنواع :</a:t>
                      </a:r>
                    </a:p>
                    <a:p>
                      <a:pPr algn="just" rtl="1"/>
                      <a:r>
                        <a:rPr lang="ar-SA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الأول</a:t>
                      </a:r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: أن يكون حرف المد ثابتاً وصلاً ووقفاً كما في كلمة 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( يوصيكم) </a:t>
                      </a:r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، ومن هذا النوع الحروف الواقعة في فواتح السور وجاءت على حرفين ثانيهما حرف مد كما في الحرف الثاني من 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(</a:t>
                      </a:r>
                      <a:r>
                        <a:rPr lang="ar-SA" sz="3200" baseline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ر</a:t>
                      </a:r>
                      <a:r>
                        <a:rPr lang="ar-SA" sz="3200" baseline="0" dirty="0" err="1" smtClean="0">
                          <a:solidFill>
                            <a:srgbClr val="0066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)</a:t>
                      </a:r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في  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(المر)</a:t>
                      </a:r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.</a:t>
                      </a:r>
                    </a:p>
                    <a:p>
                      <a:pPr algn="just" rtl="1"/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الثاني : أن يكون حرف المد ثابتاً في الوقف دون الوصل كما في أمثلة المجموعة الثانية .</a:t>
                      </a:r>
                    </a:p>
                    <a:p>
                      <a:pPr algn="just" rtl="1"/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الثالث : أن يكون حرف المد ثابتاً في الوصل دون الوقف وعلامة المد في المصحف واو صغيرة بعد الهاء المضمومة كما في 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(إنه هو)</a:t>
                      </a:r>
                      <a:r>
                        <a:rPr lang="ar-SA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وياء صغيرة بعد الهاء المكسورة كما في 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(</a:t>
                      </a:r>
                      <a:r>
                        <a:rPr lang="ar-SA" sz="3200" baseline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به</a:t>
                      </a:r>
                      <a:r>
                        <a:rPr lang="ar-SA" sz="3200" baseline="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بصيراً)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89"/>
                        </a:rPr>
                        <a:t> </a:t>
                      </a:r>
                      <a:endParaRPr lang="ar-SA" sz="3200" b="0" dirty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022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2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16"/>
                          <a:sym typeface="AGA Arabesque"/>
                        </a:rPr>
                        <a:t>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16"/>
                        </a:rPr>
                        <a:t>ﰆ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116"/>
                          <a:sym typeface="AGA Arabesque"/>
                        </a:rPr>
                        <a:t>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3"/>
                          <a:sym typeface="AGA Arabesque"/>
                        </a:rPr>
                        <a:t>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3"/>
                        </a:rPr>
                        <a:t>ﮖ ﮗ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3"/>
                          <a:sym typeface="AGA Arabesque"/>
                        </a:rPr>
                        <a:t></a:t>
                      </a:r>
                      <a:endParaRPr lang="ar-SA" sz="3600" b="1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3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Char char=")"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6"/>
                        </a:rPr>
                        <a:t>ﰆ 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6"/>
                        </a:rPr>
                        <a:t>ﰇ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6"/>
                          <a:sym typeface="AGA Arabesque"/>
                        </a:rPr>
                        <a:t>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Char char=")"/>
                        <a:tabLst/>
                        <a:defRPr/>
                      </a:pP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89"/>
                        </a:rPr>
                        <a:t>ﮨ ﮩ</a:t>
                      </a:r>
                      <a:r>
                        <a:rPr lang="ar-SA" sz="3600" b="1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89"/>
                          <a:sym typeface="AGA Arabesque"/>
                        </a:rPr>
                        <a:t></a:t>
                      </a:r>
                      <a:endParaRPr lang="ar-SA" sz="3600" b="1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r>
              <a:rPr lang="ar-SA" sz="38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38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3800" dirty="0" smtClean="0">
                <a:solidFill>
                  <a:srgbClr val="0000FF"/>
                </a:solidFill>
              </a:rPr>
              <a:t> رحمه الله :</a:t>
            </a:r>
          </a:p>
          <a:p>
            <a:r>
              <a:rPr lang="ar-EG" sz="3800" dirty="0" smtClean="0">
                <a:solidFill>
                  <a:srgbClr val="660066"/>
                </a:solidFill>
              </a:rPr>
              <a:t>وَالْمَـدُّ أَصْلِـيٌّ </a:t>
            </a:r>
            <a:r>
              <a:rPr lang="ar-EG" sz="3800" dirty="0" err="1" smtClean="0">
                <a:solidFill>
                  <a:srgbClr val="660066"/>
                </a:solidFill>
              </a:rPr>
              <a:t>وَ</a:t>
            </a:r>
            <a:r>
              <a:rPr lang="ar-EG" sz="3800" dirty="0" smtClean="0">
                <a:solidFill>
                  <a:srgbClr val="660066"/>
                </a:solidFill>
              </a:rPr>
              <a:t> فَرْعِـيٌّ لَــهُ</a:t>
            </a:r>
            <a:r>
              <a:rPr lang="ar-SA" sz="3800" dirty="0" smtClean="0">
                <a:solidFill>
                  <a:srgbClr val="660066"/>
                </a:solidFill>
              </a:rPr>
              <a:t>            </a:t>
            </a:r>
            <a:r>
              <a:rPr lang="ar-EG" sz="3800" dirty="0" smtClean="0">
                <a:solidFill>
                  <a:srgbClr val="660066"/>
                </a:solidFill>
              </a:rPr>
              <a:t>وَسَــمِّ أَوَّلاً طَبِيعِـيًّـا وَهُـ</a:t>
            </a:r>
            <a:r>
              <a:rPr lang="ar-SA" sz="3800" dirty="0" smtClean="0">
                <a:solidFill>
                  <a:srgbClr val="660066"/>
                </a:solidFill>
              </a:rPr>
              <a:t>ـــ</a:t>
            </a:r>
            <a:r>
              <a:rPr lang="ar-EG" sz="3800" dirty="0" err="1" smtClean="0">
                <a:solidFill>
                  <a:srgbClr val="660066"/>
                </a:solidFill>
              </a:rPr>
              <a:t>ــو</a:t>
            </a:r>
            <a:endParaRPr lang="en-US" sz="3800" dirty="0" smtClean="0">
              <a:solidFill>
                <a:srgbClr val="660066"/>
              </a:solidFill>
            </a:endParaRPr>
          </a:p>
          <a:p>
            <a:r>
              <a:rPr lang="ar-EG" sz="3800" dirty="0" smtClean="0">
                <a:solidFill>
                  <a:srgbClr val="660066"/>
                </a:solidFill>
              </a:rPr>
              <a:t>مَا لاَ تَوَقُّـفٌ لَـهُ عَلَـى سَبَـبْ</a:t>
            </a:r>
            <a:r>
              <a:rPr lang="ar-SA" sz="3800" dirty="0" smtClean="0">
                <a:solidFill>
                  <a:srgbClr val="660066"/>
                </a:solidFill>
              </a:rPr>
              <a:t>        </a:t>
            </a:r>
            <a:r>
              <a:rPr lang="ar-EG" sz="3800" dirty="0" smtClean="0">
                <a:solidFill>
                  <a:srgbClr val="660066"/>
                </a:solidFill>
              </a:rPr>
              <a:t>وَلا بِدُونِـهِ الحُـرُوفُ تُجْتَـلَـبْ</a:t>
            </a:r>
            <a:endParaRPr lang="en-US" sz="3800" dirty="0" smtClean="0">
              <a:solidFill>
                <a:srgbClr val="660066"/>
              </a:solidFill>
            </a:endParaRPr>
          </a:p>
          <a:p>
            <a:r>
              <a:rPr lang="ar-EG" sz="3800" dirty="0" smtClean="0">
                <a:solidFill>
                  <a:srgbClr val="660066"/>
                </a:solidFill>
              </a:rPr>
              <a:t>بلْ أَيُّ حَرْفٍ غَيْرُ هَمْزٍ أَوْ سُكُونْ</a:t>
            </a:r>
            <a:r>
              <a:rPr lang="ar-SA" sz="3800" dirty="0" smtClean="0">
                <a:solidFill>
                  <a:srgbClr val="660066"/>
                </a:solidFill>
              </a:rPr>
              <a:t>  </a:t>
            </a:r>
            <a:r>
              <a:rPr lang="ar-EG" sz="3800" dirty="0" err="1" smtClean="0">
                <a:solidFill>
                  <a:srgbClr val="660066"/>
                </a:solidFill>
              </a:rPr>
              <a:t>جَا</a:t>
            </a:r>
            <a:r>
              <a:rPr lang="ar-EG" sz="3800" dirty="0" smtClean="0">
                <a:solidFill>
                  <a:srgbClr val="660066"/>
                </a:solidFill>
              </a:rPr>
              <a:t> بَعْـدَ مَـدٍّ فَالطَّبِيعِـيَّ يَكُـونْ</a:t>
            </a:r>
            <a:endParaRPr lang="en-US" sz="3800" dirty="0" smtClean="0">
              <a:solidFill>
                <a:srgbClr val="660066"/>
              </a:solidFill>
            </a:endParaRPr>
          </a:p>
          <a:p>
            <a:r>
              <a:rPr lang="ar-EG" sz="3800" dirty="0" smtClean="0">
                <a:solidFill>
                  <a:srgbClr val="660066"/>
                </a:solidFill>
              </a:rPr>
              <a:t>وَالآخَرُ الْفَرْعِـيُّ مَوْقُوفٌ عَلَـى</a:t>
            </a:r>
            <a:r>
              <a:rPr lang="ar-SA" sz="3800" dirty="0" smtClean="0">
                <a:solidFill>
                  <a:srgbClr val="660066"/>
                </a:solidFill>
              </a:rPr>
              <a:t>    </a:t>
            </a:r>
            <a:r>
              <a:rPr lang="ar-EG" sz="3800" dirty="0" smtClean="0">
                <a:solidFill>
                  <a:srgbClr val="660066"/>
                </a:solidFill>
              </a:rPr>
              <a:t>سَبَبْ كَهَمْـزٍ أَوْ سُكُـونٍ مُسْجَـلا</a:t>
            </a:r>
            <a:endParaRPr lang="en-US" sz="3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smtClean="0">
                <a:solidFill>
                  <a:schemeClr val="bg1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sz="5400" dirty="0" smtClean="0">
                <a:solidFill>
                  <a:schemeClr val="bg1"/>
                </a:solidFill>
              </a:rPr>
              <a:t>ميز الكلمات الآتية إلى مد  طبيعي ثابت في الحالين ، وثابت وصلاً فقط ، وثابت وقفاً فقط :</a:t>
            </a:r>
            <a:endParaRPr lang="ar-SA" sz="5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300938" y="71414"/>
            <a:ext cx="170021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382"/>
              </a:rPr>
              <a:t>ﯬ</a:t>
            </a:r>
            <a:endParaRPr lang="ar-SA" sz="3200" dirty="0">
              <a:solidFill>
                <a:srgbClr val="CC99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57158" y="2214554"/>
          <a:ext cx="8572560" cy="445194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1830661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cs typeface="SKR HEAD1 Outlined" pitchFamily="2" charset="-78"/>
                        </a:rPr>
                        <a:t>يمد في حالتي الوصل والوقف</a:t>
                      </a:r>
                      <a:endParaRPr lang="ar-SA" sz="4000" b="0" dirty="0">
                        <a:solidFill>
                          <a:srgbClr val="9900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>
                        <a:cs typeface="SKR HEAD1 Outlined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79191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 Outlined" pitchFamily="2" charset="-78"/>
                        </a:rPr>
                        <a:t>يمد في حالة</a:t>
                      </a:r>
                      <a:r>
                        <a:rPr lang="ar-SA" sz="4000" baseline="0" dirty="0" smtClean="0">
                          <a:solidFill>
                            <a:srgbClr val="990000"/>
                          </a:solidFill>
                          <a:cs typeface="SKR HEAD1 Outlined" pitchFamily="2" charset="-78"/>
                        </a:rPr>
                        <a:t> الوصل فقط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 dirty="0" smtClean="0">
                        <a:cs typeface="SKR HEAD1 Outlined" pitchFamily="2" charset="-78"/>
                      </a:endParaRPr>
                    </a:p>
                    <a:p>
                      <a:pPr algn="ctr" rtl="1"/>
                      <a:endParaRPr lang="ar-SA" sz="4000" dirty="0">
                        <a:cs typeface="SKR HEAD1 Outlined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79191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990000"/>
                          </a:solidFill>
                          <a:cs typeface="SKR HEAD1 Outlined" pitchFamily="2" charset="-78"/>
                        </a:rPr>
                        <a:t>يمد في حالة الوقف فقط</a:t>
                      </a:r>
                      <a:endParaRPr lang="ar-SA" sz="4000" dirty="0">
                        <a:solidFill>
                          <a:srgbClr val="990000"/>
                        </a:solidFill>
                        <a:cs typeface="SKR HEAD1 Outlined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 dirty="0" smtClean="0">
                        <a:cs typeface="SKR HEAD1 Outlined" pitchFamily="2" charset="-78"/>
                      </a:endParaRPr>
                    </a:p>
                    <a:p>
                      <a:pPr algn="ctr" rtl="1"/>
                      <a:endParaRPr lang="ar-SA" sz="4000" dirty="0">
                        <a:cs typeface="SKR HEAD1 Outlined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2857488" y="2071678"/>
            <a:ext cx="170021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382"/>
              </a:rPr>
              <a:t>ﯬ</a:t>
            </a:r>
            <a:endParaRPr lang="ar-SA" sz="3200" dirty="0">
              <a:solidFill>
                <a:srgbClr val="CC99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286380" y="71414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214"/>
              </a:rPr>
              <a:t>ﭗ ﭘ</a:t>
            </a:r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66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14592" y="5372120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214"/>
              </a:rPr>
              <a:t>ﭗ ﭘ</a:t>
            </a:r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66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357554" y="71414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209"/>
              </a:rPr>
              <a:t>ﯱ</a:t>
            </a:r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3399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357290" y="2085972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209"/>
              </a:rPr>
              <a:t>ﯱ</a:t>
            </a:r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3399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143108" y="71414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568"/>
              </a:rPr>
              <a:t>ﮫ ﮬ</a:t>
            </a:r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CC99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800344" y="4014798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568"/>
              </a:rPr>
              <a:t>ﮫ ﮬ</a:t>
            </a:r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CC99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42910" y="71414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215"/>
              </a:rPr>
              <a:t>ﮔ ﮕ</a:t>
            </a:r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66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300146" y="4086236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215"/>
              </a:rPr>
              <a:t>ﮔ ﮕ</a:t>
            </a:r>
            <a:r>
              <a:rPr lang="ar-SA" sz="3200" dirty="0" smtClean="0">
                <a:solidFill>
                  <a:srgbClr val="0066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66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086360" y="942964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211"/>
              </a:rPr>
              <a:t>ﯵ</a:t>
            </a:r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3399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928662" y="5372120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211"/>
              </a:rPr>
              <a:t>ﯵ</a:t>
            </a:r>
            <a:r>
              <a:rPr lang="ar-SA" sz="3200" dirty="0" smtClean="0">
                <a:solidFill>
                  <a:srgbClr val="003399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003399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2071670" y="928670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208"/>
              </a:rPr>
              <a:t>ﭑ</a:t>
            </a:r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CC99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714480" y="2871790"/>
            <a:ext cx="2057408" cy="1057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208"/>
              </a:rPr>
              <a:t>ﭑ</a:t>
            </a:r>
            <a:r>
              <a:rPr lang="ar-SA" sz="3200" dirty="0" smtClean="0">
                <a:solidFill>
                  <a:srgbClr val="CC9900"/>
                </a:solidFill>
                <a:ea typeface="Times New Roman"/>
                <a:cs typeface="QCF_P382"/>
              </a:rPr>
              <a:t> </a:t>
            </a:r>
            <a:endParaRPr lang="ar-SA" sz="3200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1"/>
                </a:solidFill>
              </a:rPr>
              <a:t>نشاط 2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sz="8800" dirty="0" smtClean="0">
                <a:solidFill>
                  <a:schemeClr val="bg1"/>
                </a:solidFill>
              </a:rPr>
              <a:t>اقرأ سورة هود من 1-24 واستخرج منها </a:t>
            </a:r>
            <a:r>
              <a:rPr lang="ar-SA" sz="8800" dirty="0" err="1" smtClean="0">
                <a:solidFill>
                  <a:schemeClr val="bg1"/>
                </a:solidFill>
              </a:rPr>
              <a:t>المدود</a:t>
            </a:r>
            <a:r>
              <a:rPr lang="ar-SA" sz="8800" dirty="0" smtClean="0">
                <a:solidFill>
                  <a:schemeClr val="bg1"/>
                </a:solidFill>
              </a:rPr>
              <a:t> الطبيعية مبيناً نوعها.</a:t>
            </a:r>
            <a:endParaRPr lang="ar-SA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85720" y="500043"/>
          <a:ext cx="8572560" cy="60141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  <a:gridCol w="1428760"/>
              </a:tblGrid>
              <a:tr h="1186970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يمد في الحالين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يمد وصلاً فقط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يمد وقفاً فقط</a:t>
                      </a:r>
                      <a:endParaRPr lang="ar-SA" sz="3600" b="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الكلمة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الر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ألف (</a:t>
                      </a:r>
                      <a:r>
                        <a:rPr lang="ar-SA" sz="3600" dirty="0" err="1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را</a:t>
                      </a:r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)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حك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ي</a:t>
                      </a:r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م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إ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لا</a:t>
                      </a:r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 الله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كت</a:t>
                      </a:r>
                      <a:r>
                        <a:rPr lang="ar-SA" sz="36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ب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خب</a:t>
                      </a:r>
                      <a:r>
                        <a:rPr lang="ar-SA" sz="36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ي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ر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متاع</a:t>
                      </a:r>
                      <a:r>
                        <a:rPr lang="ar-SA" sz="36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ً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آي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</a:t>
                      </a:r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ته</a:t>
                      </a:r>
                      <a:endParaRPr lang="ar-SA" sz="36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نذ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ي</a:t>
                      </a:r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ر</a:t>
                      </a:r>
                      <a:endParaRPr lang="ar-SA" sz="36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36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حسن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اً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chemeClr val="accent2">
                            <a:lumMod val="75000"/>
                          </a:schemeClr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أ</a:t>
                      </a:r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لا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 تعبدوا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وبش</a:t>
                      </a:r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ي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ر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مسم</a:t>
                      </a:r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ىً</a:t>
                      </a:r>
                      <a:endParaRPr lang="ar-SA" sz="36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إن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ني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36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فضل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ه</a:t>
                      </a:r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 وإن</a:t>
                      </a:r>
                      <a:endParaRPr lang="ar-SA" sz="36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36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عم</a:t>
                      </a:r>
                      <a:r>
                        <a:rPr lang="ar-SA" sz="36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لاً</a:t>
                      </a:r>
                      <a:endParaRPr lang="ar-SA" sz="36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768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استغفر</a:t>
                      </a:r>
                      <a:r>
                        <a:rPr lang="ar-SA" sz="36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و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كب</a:t>
                      </a:r>
                      <a:r>
                        <a:rPr lang="ar-SA" sz="36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ي</a:t>
                      </a:r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ر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مصروف</a:t>
                      </a:r>
                      <a:r>
                        <a:rPr lang="ar-SA" sz="36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اً</a:t>
                      </a:r>
                      <a:endParaRPr lang="ar-SA" sz="36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36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-78049" y="1609194"/>
            <a:ext cx="8910419" cy="4525963"/>
          </a:xfrm>
        </p:spPr>
        <p:txBody>
          <a:bodyPr/>
          <a:lstStyle/>
          <a:p>
            <a:pPr>
              <a:buNone/>
            </a:pP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	 المــــد      الطبيعي</a:t>
            </a:r>
            <a:endParaRPr lang="ar-SA" sz="13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7200" dirty="0" smtClean="0">
                <a:solidFill>
                  <a:srgbClr val="006600"/>
                </a:solidFill>
              </a:rPr>
              <a:t>تمهيد </a:t>
            </a:r>
            <a:endParaRPr lang="ar-SA" sz="7200" dirty="0">
              <a:solidFill>
                <a:srgbClr val="0066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46243"/>
            <a:ext cx="8229600" cy="4525963"/>
          </a:xfrm>
        </p:spPr>
        <p:txBody>
          <a:bodyPr/>
          <a:lstStyle/>
          <a:p>
            <a:r>
              <a:rPr lang="ar-SA" sz="4400" dirty="0" smtClean="0">
                <a:solidFill>
                  <a:srgbClr val="FF0000"/>
                </a:solidFill>
                <a:ea typeface="Times New Roman"/>
                <a:cs typeface="QCF_P592"/>
              </a:rPr>
              <a:t>ﮝ</a:t>
            </a:r>
            <a:r>
              <a:rPr lang="ar-SA" sz="4400" dirty="0" smtClean="0">
                <a:solidFill>
                  <a:srgbClr val="FF0000"/>
                </a:solidFill>
              </a:rPr>
              <a:t> – </a:t>
            </a:r>
            <a:r>
              <a:rPr lang="ar-SA" sz="4400" dirty="0" smtClean="0">
                <a:solidFill>
                  <a:srgbClr val="FF0000"/>
                </a:solidFill>
                <a:ea typeface="Times New Roman"/>
                <a:cs typeface="QCF_P515"/>
              </a:rPr>
              <a:t>ﯭ</a:t>
            </a:r>
            <a:r>
              <a:rPr lang="ar-SA" sz="4400" dirty="0" smtClean="0">
                <a:solidFill>
                  <a:srgbClr val="FF0000"/>
                </a:solidFill>
              </a:rPr>
              <a:t> – </a:t>
            </a:r>
            <a:r>
              <a:rPr lang="ar-SA" sz="4400" dirty="0" smtClean="0">
                <a:solidFill>
                  <a:srgbClr val="FF0000"/>
                </a:solidFill>
                <a:ea typeface="Times New Roman"/>
                <a:cs typeface="QCF_P084"/>
              </a:rPr>
              <a:t>ﮓ </a:t>
            </a:r>
            <a:r>
              <a:rPr lang="ar-SA" sz="4400" dirty="0" smtClean="0">
                <a:solidFill>
                  <a:srgbClr val="FF0000"/>
                </a:solidFill>
              </a:rPr>
              <a:t>- </a:t>
            </a:r>
            <a:r>
              <a:rPr lang="ar-SA" sz="4400" dirty="0" smtClean="0">
                <a:solidFill>
                  <a:srgbClr val="FF0000"/>
                </a:solidFill>
                <a:ea typeface="Times New Roman"/>
                <a:cs typeface="QCF_P084"/>
              </a:rPr>
              <a:t>ﮔ</a:t>
            </a:r>
            <a:endParaRPr lang="ar-SA" sz="4400" dirty="0" smtClean="0">
              <a:solidFill>
                <a:srgbClr val="FF0000"/>
              </a:solidFill>
            </a:endParaRPr>
          </a:p>
          <a:p>
            <a:r>
              <a:rPr lang="ar-SA" sz="4400" dirty="0" smtClean="0">
                <a:solidFill>
                  <a:srgbClr val="660066"/>
                </a:solidFill>
              </a:rPr>
              <a:t>تأمل الكلمات السابقة ولاحظ :</a:t>
            </a:r>
          </a:p>
          <a:p>
            <a:endParaRPr lang="ar-SA" sz="4400" dirty="0">
              <a:solidFill>
                <a:srgbClr val="660066"/>
              </a:solidFill>
            </a:endParaRPr>
          </a:p>
        </p:txBody>
      </p:sp>
      <p:sp>
        <p:nvSpPr>
          <p:cNvPr id="4" name="علامة الطرح 3"/>
          <p:cNvSpPr/>
          <p:nvPr/>
        </p:nvSpPr>
        <p:spPr>
          <a:xfrm>
            <a:off x="0" y="500042"/>
            <a:ext cx="7486664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71470" y="3279243"/>
            <a:ext cx="9001124" cy="350734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/>
            <a:r>
              <a:rPr lang="ar-SA" sz="4000" dirty="0" smtClean="0">
                <a:solidFill>
                  <a:srgbClr val="002060"/>
                </a:solidFill>
                <a:cs typeface="SKR HEAD1" pitchFamily="2" charset="-78"/>
              </a:rPr>
              <a:t>1- أنه لم يقع بعد حرف  المد  سكون ولا همز .</a:t>
            </a:r>
          </a:p>
          <a:p>
            <a:pPr algn="ctr"/>
            <a:r>
              <a:rPr lang="ar-SA" sz="4000" dirty="0" smtClean="0">
                <a:solidFill>
                  <a:srgbClr val="002060"/>
                </a:solidFill>
                <a:cs typeface="SKR HEAD1" pitchFamily="2" charset="-78"/>
              </a:rPr>
              <a:t>2- أن بعض </a:t>
            </a:r>
            <a:r>
              <a:rPr lang="ar-SA" sz="4000" dirty="0" err="1" smtClean="0">
                <a:solidFill>
                  <a:srgbClr val="002060"/>
                </a:solidFill>
                <a:cs typeface="SKR HEAD1" pitchFamily="2" charset="-78"/>
              </a:rPr>
              <a:t>المدود</a:t>
            </a:r>
            <a:r>
              <a:rPr lang="ar-SA" sz="4000" dirty="0" smtClean="0">
                <a:solidFill>
                  <a:srgbClr val="002060"/>
                </a:solidFill>
                <a:cs typeface="SKR HEAD1" pitchFamily="2" charset="-78"/>
              </a:rPr>
              <a:t> تنطق وصلاً ووقفاً كما في كلمتي  </a:t>
            </a:r>
            <a:r>
              <a:rPr lang="ar-SA" sz="4000" dirty="0" smtClean="0">
                <a:solidFill>
                  <a:srgbClr val="FF0000"/>
                </a:solidFill>
                <a:ea typeface="Times New Roman"/>
                <a:cs typeface="QCF_P592"/>
              </a:rPr>
              <a:t>ﮝ</a:t>
            </a:r>
            <a:r>
              <a:rPr lang="ar-SA" sz="4000" dirty="0" smtClean="0">
                <a:solidFill>
                  <a:srgbClr val="FF0000"/>
                </a:solidFill>
              </a:rPr>
              <a:t> – </a:t>
            </a:r>
            <a:r>
              <a:rPr lang="ar-SA" sz="4000" dirty="0" smtClean="0">
                <a:solidFill>
                  <a:srgbClr val="FF0000"/>
                </a:solidFill>
                <a:ea typeface="Times New Roman"/>
                <a:cs typeface="QCF_P515"/>
              </a:rPr>
              <a:t>ﯭ</a:t>
            </a:r>
            <a:r>
              <a:rPr lang="ar-SA" sz="4000" dirty="0" smtClean="0">
                <a:solidFill>
                  <a:srgbClr val="002060"/>
                </a:solidFill>
                <a:cs typeface="SKR HEAD1" pitchFamily="2" charset="-78"/>
              </a:rPr>
              <a:t> .</a:t>
            </a:r>
          </a:p>
          <a:p>
            <a:pPr algn="ctr"/>
            <a:r>
              <a:rPr lang="ar-SA" sz="4000" dirty="0" smtClean="0">
                <a:solidFill>
                  <a:srgbClr val="002060"/>
                </a:solidFill>
                <a:cs typeface="SKR HEAD1" pitchFamily="2" charset="-78"/>
              </a:rPr>
              <a:t>3- أن بعضها ينطق في الوقف دون الوصل كما في كلمتي </a:t>
            </a:r>
            <a:r>
              <a:rPr lang="ar-SA" sz="4000" dirty="0" smtClean="0">
                <a:solidFill>
                  <a:srgbClr val="FF0000"/>
                </a:solidFill>
                <a:ea typeface="Times New Roman"/>
                <a:cs typeface="QCF_P084"/>
              </a:rPr>
              <a:t>ﮓ </a:t>
            </a:r>
            <a:r>
              <a:rPr lang="ar-SA" sz="4000" dirty="0" smtClean="0">
                <a:solidFill>
                  <a:srgbClr val="FF0000"/>
                </a:solidFill>
              </a:rPr>
              <a:t>- </a:t>
            </a:r>
            <a:r>
              <a:rPr lang="ar-SA" sz="4000" dirty="0" smtClean="0">
                <a:solidFill>
                  <a:srgbClr val="FF0000"/>
                </a:solidFill>
                <a:ea typeface="Times New Roman"/>
                <a:cs typeface="QCF_P084"/>
              </a:rPr>
              <a:t>ﮔ</a:t>
            </a:r>
            <a:r>
              <a:rPr lang="ar-SA" sz="4000" dirty="0" smtClean="0">
                <a:solidFill>
                  <a:srgbClr val="002060"/>
                </a:solidFill>
                <a:cs typeface="SKR HEAD1" pitchFamily="2" charset="-78"/>
              </a:rPr>
              <a:t>.</a:t>
            </a:r>
            <a:endParaRPr lang="ar-SA" sz="4000" dirty="0">
              <a:solidFill>
                <a:srgbClr val="00206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>
                <a:solidFill>
                  <a:srgbClr val="800000"/>
                </a:solidFill>
                <a:latin typeface="Arial" pitchFamily="34" charset="0"/>
                <a:cs typeface="PT Bold Heading" pitchFamily="2" charset="-78"/>
              </a:rPr>
              <a:t>أقسام المد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مد طبيعي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716463" y="4643438"/>
            <a:ext cx="4176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 وهو الذي لا يتوقف على سبب من همز أو سكون</a:t>
            </a:r>
            <a:endParaRPr lang="ar-SA" sz="2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07950" y="4724400"/>
            <a:ext cx="4176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Heading" pitchFamily="2" charset="-78"/>
              </a:rPr>
              <a:t>وهو الذي يتوقف على سبب من همز أو سكون</a:t>
            </a:r>
            <a:endParaRPr lang="ar-SA" sz="2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515100" y="5899150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khbar MT" pitchFamily="2" charset="-78"/>
              </a:rPr>
              <a:t>قال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84213" y="5876925"/>
            <a:ext cx="2232025" cy="720725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khbar MT" pitchFamily="2" charset="-78"/>
              </a:rPr>
              <a:t>جاءت - الطامة</a:t>
            </a: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9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900"/>
                            </p:stCondLst>
                            <p:childTnLst>
                              <p:par>
                                <p:cTn id="4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100"/>
                            </p:stCondLst>
                            <p:childTnLst>
                              <p:par>
                                <p:cTn id="5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900"/>
                            </p:stCondLst>
                            <p:childTnLst>
                              <p:par>
                                <p:cTn id="5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/>
      <p:bldP spid="24589" grpId="0"/>
      <p:bldP spid="24591" grpId="0" animBg="1"/>
      <p:bldP spid="24592" grpId="0" animBg="1"/>
      <p:bldP spid="18448" grpId="0" animBg="1"/>
      <p:bldP spid="18449" grpId="0" animBg="1"/>
      <p:bldP spid="18450" grpId="0" animBg="1"/>
      <p:bldP spid="184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6000" dirty="0" smtClean="0">
                <a:solidFill>
                  <a:srgbClr val="C00000"/>
                </a:solidFill>
                <a:cs typeface="SKR HEAD1 Outlined" pitchFamily="2" charset="-78"/>
              </a:rPr>
              <a:t>تعريف المد الطبيعي</a:t>
            </a:r>
            <a:endParaRPr lang="ar-SA" sz="6000" dirty="0">
              <a:solidFill>
                <a:srgbClr val="C00000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5400" dirty="0" smtClean="0">
                <a:solidFill>
                  <a:srgbClr val="666633"/>
                </a:solidFill>
                <a:cs typeface="SKR HEAD1" pitchFamily="2" charset="-78"/>
              </a:rPr>
              <a:t>هو الذي لا تقوم ذات حرف المد إلا </a:t>
            </a:r>
            <a:r>
              <a:rPr lang="ar-SA" sz="5400" dirty="0" err="1" smtClean="0">
                <a:solidFill>
                  <a:srgbClr val="666633"/>
                </a:solidFill>
                <a:cs typeface="SKR HEAD1" pitchFamily="2" charset="-78"/>
              </a:rPr>
              <a:t>به</a:t>
            </a:r>
            <a:r>
              <a:rPr lang="ar-SA" sz="5400" dirty="0" smtClean="0">
                <a:solidFill>
                  <a:srgbClr val="666633"/>
                </a:solidFill>
                <a:cs typeface="SKR HEAD1" pitchFamily="2" charset="-78"/>
              </a:rPr>
              <a:t> .</a:t>
            </a:r>
          </a:p>
          <a:p>
            <a:r>
              <a:rPr lang="ar-SA" sz="5400" dirty="0" smtClean="0">
                <a:solidFill>
                  <a:srgbClr val="666633"/>
                </a:solidFill>
                <a:cs typeface="SKR HEAD1" pitchFamily="2" charset="-78"/>
              </a:rPr>
              <a:t>وضابطه ألا يقع بعده همز ولا سكون نحو</a:t>
            </a:r>
          </a:p>
          <a:p>
            <a:r>
              <a:rPr lang="ar-SA" sz="5400" dirty="0" smtClean="0">
                <a:solidFill>
                  <a:srgbClr val="C00000"/>
                </a:solidFill>
                <a:cs typeface="SKR HEAD1" pitchFamily="2" charset="-78"/>
              </a:rPr>
              <a:t> </a:t>
            </a:r>
            <a:r>
              <a:rPr lang="ar-SA" sz="5400" dirty="0" smtClean="0">
                <a:solidFill>
                  <a:srgbClr val="C00000"/>
                </a:solidFill>
                <a:sym typeface="AGA Arabesque"/>
              </a:rPr>
              <a:t></a:t>
            </a:r>
            <a:r>
              <a:rPr lang="ar-SA" sz="5400" dirty="0" smtClean="0">
                <a:solidFill>
                  <a:srgbClr val="C00000"/>
                </a:solidFill>
                <a:ea typeface="Times New Roman"/>
                <a:cs typeface="QCF_P244"/>
              </a:rPr>
              <a:t>ﭡ ﭢ </a:t>
            </a:r>
            <a:r>
              <a:rPr lang="ar-SA" sz="5400" dirty="0" smtClean="0">
                <a:solidFill>
                  <a:srgbClr val="C00000"/>
                </a:solidFill>
                <a:sym typeface="AGA Arabesque"/>
              </a:rPr>
              <a:t> - </a:t>
            </a:r>
            <a:r>
              <a:rPr lang="en-US" sz="5400" dirty="0" smtClean="0">
                <a:solidFill>
                  <a:srgbClr val="C00000"/>
                </a:solidFill>
                <a:sym typeface="AGA Arabesque"/>
              </a:rPr>
              <a:t> </a:t>
            </a:r>
            <a:r>
              <a:rPr lang="ar-SA" sz="5400" dirty="0" smtClean="0">
                <a:solidFill>
                  <a:srgbClr val="C00000"/>
                </a:solidFill>
                <a:ea typeface="Times New Roman"/>
                <a:cs typeface="QCF_P604"/>
              </a:rPr>
              <a:t>ﮐ ﮑ </a:t>
            </a:r>
            <a:r>
              <a:rPr lang="ar-SA" sz="5400" dirty="0" smtClean="0">
                <a:solidFill>
                  <a:srgbClr val="C00000"/>
                </a:solidFill>
                <a:sym typeface="AGA Arabesque"/>
              </a:rPr>
              <a:t></a:t>
            </a:r>
          </a:p>
          <a:p>
            <a:r>
              <a:rPr lang="ar-SA" sz="5400" dirty="0" smtClean="0">
                <a:solidFill>
                  <a:srgbClr val="002060"/>
                </a:solidFill>
                <a:cs typeface="SKR HEAD1" pitchFamily="2" charset="-78"/>
                <a:sym typeface="AGA Arabesque"/>
              </a:rPr>
              <a:t>مقدار مده :</a:t>
            </a:r>
          </a:p>
          <a:p>
            <a:r>
              <a:rPr lang="ar-SA" sz="5400" dirty="0" smtClean="0">
                <a:solidFill>
                  <a:srgbClr val="663300"/>
                </a:solidFill>
                <a:cs typeface="SKR HEAD1" pitchFamily="2" charset="-78"/>
                <a:sym typeface="AGA Arabesque"/>
              </a:rPr>
              <a:t>يمد بمقدار حركتين إجماعاً</a:t>
            </a:r>
            <a:endParaRPr lang="ar-SA" sz="5400" dirty="0">
              <a:solidFill>
                <a:srgbClr val="6633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671770"/>
            <a:ext cx="5686436" cy="2185990"/>
          </a:xfrm>
        </p:spPr>
        <p:txBody>
          <a:bodyPr/>
          <a:lstStyle/>
          <a:p>
            <a:pPr>
              <a:buNone/>
            </a:pPr>
            <a:r>
              <a:rPr lang="ar-SA" sz="7200" dirty="0" smtClean="0">
                <a:solidFill>
                  <a:srgbClr val="C00000"/>
                </a:solidFill>
                <a:cs typeface="SKR HEAD1 Outlined" pitchFamily="2" charset="-78"/>
              </a:rPr>
              <a:t>أنواع المد الطبيعي</a:t>
            </a:r>
            <a:endParaRPr lang="ar-SA" sz="7200" dirty="0">
              <a:solidFill>
                <a:srgbClr val="C00000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F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النوع الأول: أن يكون المد ثابتاً في الوصل والوقف</a:t>
            </a:r>
            <a:endParaRPr lang="ar-SA" sz="4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يندرج في هذا النوع الحروف الهجائية الواقعة في فواتح السور المكونة من حرفين ثانيهما حرف مد وهي مجموعة في (حي طهر) .</a:t>
            </a:r>
          </a:p>
          <a:p>
            <a:pPr algn="ctr">
              <a:buNone/>
            </a:pP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</a:rPr>
              <a:t>أمثلة :</a:t>
            </a:r>
            <a:endParaRPr lang="ar-SA" sz="4800" dirty="0" smtClean="0">
              <a:solidFill>
                <a:srgbClr val="990000"/>
              </a:solidFill>
              <a:cs typeface="SKR HEAD1" pitchFamily="2" charset="-78"/>
            </a:endParaRPr>
          </a:p>
          <a:p>
            <a:pPr algn="ctr">
              <a:buNone/>
            </a:pPr>
            <a:r>
              <a:rPr lang="ar-SA" sz="4800" dirty="0" smtClean="0">
                <a:solidFill>
                  <a:srgbClr val="990000"/>
                </a:solidFill>
                <a:ea typeface="Times New Roman"/>
                <a:cs typeface="SKR HEAD1" pitchFamily="2" charset="-78"/>
                <a:sym typeface="AGA Arabesque"/>
              </a:rPr>
              <a:t>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477"/>
              </a:rPr>
              <a:t>ﭑ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477"/>
                <a:sym typeface="AGA Arabesque"/>
              </a:rPr>
              <a:t>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477"/>
              </a:rPr>
              <a:t> 		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477"/>
                <a:sym typeface="AGA Arabesque"/>
              </a:rPr>
              <a:t>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412"/>
              </a:rPr>
              <a:t>ﭬ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412"/>
                <a:sym typeface="AGA Arabesque"/>
              </a:rPr>
              <a:t></a:t>
            </a:r>
            <a:endParaRPr lang="ar-SA" sz="4800" dirty="0" smtClean="0">
              <a:solidFill>
                <a:srgbClr val="990000"/>
              </a:solidFill>
              <a:ea typeface="Times New Roman"/>
              <a:cs typeface="QCF_P412"/>
            </a:endParaRPr>
          </a:p>
          <a:p>
            <a:pPr algn="ctr">
              <a:buNone/>
            </a:pP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224"/>
                <a:sym typeface="AGA Arabesque"/>
              </a:rPr>
              <a:t>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224"/>
              </a:rPr>
              <a:t> ﯴ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224"/>
                <a:sym typeface="AGA Arabesque"/>
              </a:rPr>
              <a:t>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224"/>
              </a:rPr>
              <a:t>		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224"/>
                <a:sym typeface="AGA Arabesque"/>
              </a:rPr>
              <a:t>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078"/>
              </a:rPr>
              <a:t>ﮓ</a:t>
            </a:r>
            <a:r>
              <a:rPr lang="ar-SA" sz="4800" dirty="0" smtClean="0">
                <a:solidFill>
                  <a:srgbClr val="990000"/>
                </a:solidFill>
                <a:ea typeface="Times New Roman"/>
                <a:cs typeface="QCF_P078"/>
                <a:sym typeface="AGA Arabesque"/>
              </a:rPr>
              <a:t></a:t>
            </a:r>
            <a:endParaRPr lang="ar-SA" sz="4800" dirty="0">
              <a:solidFill>
                <a:srgbClr val="9900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النوع الثاني: أن يكون ثابتاً في الوقف دون الوصل</a:t>
            </a:r>
            <a:endParaRPr lang="ar-SA" sz="4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3800" dirty="0" smtClean="0">
                <a:solidFill>
                  <a:srgbClr val="003399"/>
                </a:solidFill>
                <a:cs typeface="SKR HEAD1" pitchFamily="2" charset="-78"/>
              </a:rPr>
              <a:t>يندرج في هذا النوع الوقف على الألف المبدلة من التنوين في الاسم المقصور نحو (</a:t>
            </a:r>
            <a:r>
              <a:rPr lang="ar-SA" sz="3800" dirty="0" smtClean="0">
                <a:solidFill>
                  <a:srgbClr val="003399"/>
                </a:solidFill>
                <a:ea typeface="Times New Roman"/>
                <a:cs typeface="QCF_P002"/>
              </a:rPr>
              <a:t>ﭚ ﭛ</a:t>
            </a:r>
            <a:r>
              <a:rPr lang="ar-SA" sz="3800" dirty="0" smtClean="0">
                <a:solidFill>
                  <a:srgbClr val="003399"/>
                </a:solidFill>
                <a:cs typeface="SKR HEAD1" pitchFamily="2" charset="-78"/>
              </a:rPr>
              <a:t>) </a:t>
            </a:r>
          </a:p>
          <a:p>
            <a:pPr algn="just"/>
            <a:r>
              <a:rPr lang="ar-SA" sz="3800" dirty="0" smtClean="0">
                <a:solidFill>
                  <a:srgbClr val="006600"/>
                </a:solidFill>
                <a:cs typeface="SKR HEAD1" pitchFamily="2" charset="-78"/>
              </a:rPr>
              <a:t>وكذلك الألف المبدلة من التنوين المنصوب نحو (</a:t>
            </a:r>
            <a:r>
              <a:rPr lang="ar-SA" sz="3800" dirty="0" smtClean="0">
                <a:solidFill>
                  <a:srgbClr val="006600"/>
                </a:solidFill>
                <a:ea typeface="Times New Roman"/>
                <a:cs typeface="QCF_P091"/>
              </a:rPr>
              <a:t>ﭷ ﭸ ﭹ</a:t>
            </a:r>
            <a:r>
              <a:rPr lang="ar-SA" sz="3800" dirty="0" smtClean="0">
                <a:solidFill>
                  <a:srgbClr val="006600"/>
                </a:solidFill>
                <a:cs typeface="SKR HEAD1" pitchFamily="2" charset="-78"/>
              </a:rPr>
              <a:t> )</a:t>
            </a:r>
          </a:p>
          <a:p>
            <a:pPr algn="just"/>
            <a:r>
              <a:rPr lang="ar-SA" sz="3800" dirty="0" smtClean="0">
                <a:solidFill>
                  <a:srgbClr val="990000"/>
                </a:solidFill>
                <a:cs typeface="SKR HEAD1" pitchFamily="2" charset="-78"/>
              </a:rPr>
              <a:t>وكذلك </a:t>
            </a:r>
            <a:r>
              <a:rPr lang="ar-SA" sz="3800" dirty="0" err="1" smtClean="0">
                <a:solidFill>
                  <a:srgbClr val="990000"/>
                </a:solidFill>
                <a:cs typeface="SKR HEAD1" pitchFamily="2" charset="-78"/>
              </a:rPr>
              <a:t>المدود</a:t>
            </a:r>
            <a:r>
              <a:rPr lang="ar-SA" sz="3800" dirty="0" smtClean="0">
                <a:solidFill>
                  <a:srgbClr val="990000"/>
                </a:solidFill>
                <a:cs typeface="SKR HEAD1" pitchFamily="2" charset="-78"/>
              </a:rPr>
              <a:t> التي تحذف في حالة الوصل لوقوع ساكن بعدها نحو (</a:t>
            </a:r>
            <a:r>
              <a:rPr lang="ar-SA" sz="3800" dirty="0" smtClean="0">
                <a:solidFill>
                  <a:srgbClr val="990000"/>
                </a:solidFill>
                <a:ea typeface="Times New Roman"/>
                <a:cs typeface="QCF_P152"/>
              </a:rPr>
              <a:t>ﯺ ﯻ</a:t>
            </a:r>
            <a:r>
              <a:rPr lang="ar-SA" sz="3800" dirty="0" smtClean="0">
                <a:solidFill>
                  <a:srgbClr val="990000"/>
                </a:solidFill>
                <a:cs typeface="SKR HEAD1" pitchFamily="2" charset="-78"/>
              </a:rPr>
              <a:t> ) (</a:t>
            </a:r>
            <a:r>
              <a:rPr lang="ar-SA" sz="3800" dirty="0" smtClean="0">
                <a:solidFill>
                  <a:srgbClr val="990000"/>
                </a:solidFill>
                <a:ea typeface="Times New Roman"/>
                <a:cs typeface="QCF_P141"/>
              </a:rPr>
              <a:t>ﮬ ﮭ ﮮ</a:t>
            </a:r>
            <a:r>
              <a:rPr lang="ar-SA" sz="3800" dirty="0" smtClean="0">
                <a:solidFill>
                  <a:srgbClr val="990000"/>
                </a:solidFill>
                <a:cs typeface="SKR HEAD1" pitchFamily="2" charset="-78"/>
              </a:rPr>
              <a:t> ) (</a:t>
            </a:r>
            <a:r>
              <a:rPr lang="ar-SA" sz="3800" dirty="0" smtClean="0">
                <a:solidFill>
                  <a:srgbClr val="990000"/>
                </a:solidFill>
                <a:ea typeface="Times New Roman"/>
                <a:cs typeface="QCF_P106"/>
              </a:rPr>
              <a:t>ﮙ ﮚ</a:t>
            </a:r>
            <a:r>
              <a:rPr lang="ar-SA" sz="3800" dirty="0" smtClean="0">
                <a:solidFill>
                  <a:srgbClr val="990000"/>
                </a:solidFill>
                <a:cs typeface="SKR HEAD1" pitchFamily="2" charset="-78"/>
              </a:rPr>
              <a:t>)</a:t>
            </a:r>
          </a:p>
          <a:p>
            <a:pPr algn="just"/>
            <a:r>
              <a:rPr lang="ar-SA" sz="3800" dirty="0" smtClean="0">
                <a:solidFill>
                  <a:srgbClr val="663300"/>
                </a:solidFill>
                <a:cs typeface="SKR HEAD1" pitchFamily="2" charset="-78"/>
              </a:rPr>
              <a:t>وكذلك الألفات الست نحو (</a:t>
            </a:r>
            <a:r>
              <a:rPr lang="ar-SA" sz="3800" dirty="0" smtClean="0">
                <a:solidFill>
                  <a:srgbClr val="663300"/>
                </a:solidFill>
                <a:ea typeface="Times New Roman"/>
                <a:cs typeface="QCF_P563"/>
              </a:rPr>
              <a:t>ﰛ ﰜ</a:t>
            </a:r>
            <a:r>
              <a:rPr lang="ar-SA" sz="3800" dirty="0" smtClean="0">
                <a:solidFill>
                  <a:srgbClr val="663300"/>
                </a:solidFill>
                <a:cs typeface="SKR HEAD1" pitchFamily="2" charset="-78"/>
              </a:rPr>
              <a:t> )</a:t>
            </a:r>
            <a:endParaRPr lang="ar-SA" sz="3800" dirty="0">
              <a:solidFill>
                <a:srgbClr val="6633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/>
          <a:lstStyle/>
          <a:p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النوع الثالث: أن يكون ثابتاً في الوصل دون الوقف</a:t>
            </a:r>
            <a:endParaRPr lang="ar-SA" sz="4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يندرج في هذا النوع صلة هاء الضمير سواء كانت واواً أو </a:t>
            </a:r>
            <a:r>
              <a:rPr lang="ar-SA" sz="4800" dirty="0" err="1" smtClean="0">
                <a:solidFill>
                  <a:srgbClr val="003399"/>
                </a:solidFill>
                <a:cs typeface="SKR HEAD1" pitchFamily="2" charset="-78"/>
              </a:rPr>
              <a:t>ياءنحو</a:t>
            </a:r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 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</a:rPr>
              <a:t>(</a:t>
            </a:r>
            <a:r>
              <a:rPr lang="ar-SA" sz="4800" dirty="0" smtClean="0">
                <a:solidFill>
                  <a:srgbClr val="006600"/>
                </a:solidFill>
                <a:ea typeface="Times New Roman"/>
                <a:cs typeface="QCF_P589"/>
              </a:rPr>
              <a:t>ﮥ ﮦ ﮧ ﮨ ﮩ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</a:rPr>
              <a:t>) </a:t>
            </a:r>
          </a:p>
          <a:p>
            <a:pPr algn="just"/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ومن أمثلته </a:t>
            </a:r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(</a:t>
            </a:r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590"/>
              </a:rPr>
              <a:t>ﭑ ﭒ ﭓ</a:t>
            </a:r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 )</a:t>
            </a:r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 فهو في حال الوصل طبيعي أما في حالة الوقف فيصير المد من قبيل المد الجائز العارض للسكون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554</Words>
  <PresentationFormat>عرض على الشاشة (3:4)‏</PresentationFormat>
  <Paragraphs>126</Paragraphs>
  <Slides>16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5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تصميم افتراضي</vt:lpstr>
      <vt:lpstr>1_تصميم افتراضي</vt:lpstr>
      <vt:lpstr>1_سمة Office</vt:lpstr>
      <vt:lpstr>2_سمة Office</vt:lpstr>
      <vt:lpstr>3_تصميم افتراضي</vt:lpstr>
      <vt:lpstr>الشريحة 1</vt:lpstr>
      <vt:lpstr>الشريحة 2</vt:lpstr>
      <vt:lpstr>تمهيد </vt:lpstr>
      <vt:lpstr>الشريحة 4</vt:lpstr>
      <vt:lpstr>تعريف المد الطبيعي</vt:lpstr>
      <vt:lpstr>الشريحة 6</vt:lpstr>
      <vt:lpstr>النوع الأول: أن يكون المد ثابتاً في الوصل والوقف</vt:lpstr>
      <vt:lpstr>النوع الثاني: أن يكون ثابتاً في الوقف دون الوصل</vt:lpstr>
      <vt:lpstr>النوع الثالث: أن يكون ثابتاً في الوصل دون الوقف</vt:lpstr>
      <vt:lpstr>الشريحة 10</vt:lpstr>
      <vt:lpstr>الشريحة 11</vt:lpstr>
      <vt:lpstr>الشاهد </vt:lpstr>
      <vt:lpstr>نشاط 1</vt:lpstr>
      <vt:lpstr>الشريحة 14</vt:lpstr>
      <vt:lpstr>نشاط 2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11</cp:revision>
  <dcterms:created xsi:type="dcterms:W3CDTF">2012-03-12T13:55:07Z</dcterms:created>
  <dcterms:modified xsi:type="dcterms:W3CDTF">2012-04-01T15:41:12Z</dcterms:modified>
</cp:coreProperties>
</file>