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2"/>
  </p:notesMasterIdLst>
  <p:sldIdLst>
    <p:sldId id="450" r:id="rId2"/>
    <p:sldId id="342" r:id="rId3"/>
    <p:sldId id="343" r:id="rId4"/>
    <p:sldId id="384" r:id="rId5"/>
    <p:sldId id="344" r:id="rId6"/>
    <p:sldId id="385" r:id="rId7"/>
    <p:sldId id="351" r:id="rId8"/>
    <p:sldId id="386" r:id="rId9"/>
    <p:sldId id="387" r:id="rId10"/>
    <p:sldId id="449" r:id="rId11"/>
    <p:sldId id="352" r:id="rId12"/>
    <p:sldId id="353" r:id="rId13"/>
    <p:sldId id="354" r:id="rId14"/>
    <p:sldId id="355" r:id="rId15"/>
    <p:sldId id="356" r:id="rId16"/>
    <p:sldId id="388" r:id="rId17"/>
    <p:sldId id="390" r:id="rId18"/>
    <p:sldId id="417" r:id="rId19"/>
    <p:sldId id="418" r:id="rId20"/>
    <p:sldId id="424" r:id="rId21"/>
    <p:sldId id="420" r:id="rId22"/>
    <p:sldId id="425" r:id="rId23"/>
    <p:sldId id="421" r:id="rId24"/>
    <p:sldId id="426" r:id="rId25"/>
    <p:sldId id="422" r:id="rId26"/>
    <p:sldId id="427" r:id="rId27"/>
    <p:sldId id="423" r:id="rId28"/>
    <p:sldId id="428" r:id="rId29"/>
    <p:sldId id="397" r:id="rId30"/>
    <p:sldId id="429" r:id="rId31"/>
    <p:sldId id="430" r:id="rId32"/>
    <p:sldId id="435" r:id="rId33"/>
    <p:sldId id="431" r:id="rId34"/>
    <p:sldId id="436" r:id="rId35"/>
    <p:sldId id="432" r:id="rId36"/>
    <p:sldId id="437" r:id="rId37"/>
    <p:sldId id="433" r:id="rId38"/>
    <p:sldId id="438" r:id="rId39"/>
    <p:sldId id="434" r:id="rId40"/>
    <p:sldId id="439" r:id="rId41"/>
    <p:sldId id="407" r:id="rId42"/>
    <p:sldId id="440" r:id="rId43"/>
    <p:sldId id="441" r:id="rId44"/>
    <p:sldId id="442" r:id="rId45"/>
    <p:sldId id="443" r:id="rId46"/>
    <p:sldId id="444" r:id="rId47"/>
    <p:sldId id="445" r:id="rId48"/>
    <p:sldId id="446" r:id="rId49"/>
    <p:sldId id="447" r:id="rId50"/>
    <p:sldId id="448" r:id="rId5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1614" autoAdjust="0"/>
    <p:restoredTop sz="94660"/>
  </p:normalViewPr>
  <p:slideViewPr>
    <p:cSldViewPr>
      <p:cViewPr>
        <p:scale>
          <a:sx n="60" d="100"/>
          <a:sy n="60" d="100"/>
        </p:scale>
        <p:origin x="52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4CD107-9499-4C44-BD13-15D4F91357DD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839053-16EB-47B5-B9D9-3F4A80823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7B89B-DE25-4E8D-8965-70E5061BA434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B5912-69CE-4E83-A92A-4FC89F87D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8A75-6DAE-46FA-B95C-49B4C45D108E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CD95-D3F8-400A-98A8-9B72841E3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40BB9-C722-412D-B339-33B81BCF5553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5CEAD-3E9A-4435-9552-F66E10D35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3914A-C487-4BF4-87FF-C9E15D0D346F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B176-E6DC-4BF0-AD5C-7B48A583D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A9A86-0C39-4B4B-AD09-D232B3077DCB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633F-D25B-45F2-B396-434331D77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AE2ED-030D-4E6A-9CAA-F1EFF515FDAA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3A605-3C7D-4011-A626-4058A3DF1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F9279-39A6-4692-AF6D-AD339D2DB11F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AB287-1870-4EAD-A202-8262A0465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E3E63-416D-4290-B89C-DAD778CA3722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C90FB-75C1-4C4B-B68E-42258CE19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F0360-AEF3-453B-AC1B-5DD36533E4F3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56E1B-69EB-4644-B672-9EE72CC3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C5769-5CDC-4FD5-A9C4-C5D0B01B3F5A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74201-BB54-479E-90E8-BD6187DB3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A0C4D-BD3A-4733-8AD1-E088E824A357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2A669-05E4-4E10-A515-EEABB846E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  <p:sndAc>
      <p:stSnd>
        <p:snd r:embed="rId1" name="تررو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0BCF5E-76F1-4BE5-8737-04D03EB9AB55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0B77DD-EAE0-4904-8241-84C83DED7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  <p:sndAc>
      <p:stSnd>
        <p:snd r:embed="rId13" name="تررو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40.wav"/><Relationship Id="rId7" Type="http://schemas.openxmlformats.org/officeDocument/2006/relationships/audio" Target="../media/audio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3.wav"/><Relationship Id="rId5" Type="http://schemas.openxmlformats.org/officeDocument/2006/relationships/audio" Target="../media/audio42.wav"/><Relationship Id="rId10" Type="http://schemas.openxmlformats.org/officeDocument/2006/relationships/image" Target="../media/image10.png"/><Relationship Id="rId4" Type="http://schemas.openxmlformats.org/officeDocument/2006/relationships/audio" Target="../media/audio41.wav"/><Relationship Id="rId9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audio" Target="../media/audio4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audio" Target="../media/audio5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55.wav"/><Relationship Id="rId7" Type="http://schemas.openxmlformats.org/officeDocument/2006/relationships/audio" Target="../media/audio5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8.wav"/><Relationship Id="rId11" Type="http://schemas.openxmlformats.org/officeDocument/2006/relationships/image" Target="../media/image22.jpeg"/><Relationship Id="rId5" Type="http://schemas.openxmlformats.org/officeDocument/2006/relationships/audio" Target="../media/audio57.wav"/><Relationship Id="rId10" Type="http://schemas.openxmlformats.org/officeDocument/2006/relationships/image" Target="../media/image21.jpeg"/><Relationship Id="rId4" Type="http://schemas.openxmlformats.org/officeDocument/2006/relationships/audio" Target="../media/audio56.wav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60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1.wav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62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15.wav"/><Relationship Id="rId7" Type="http://schemas.openxmlformats.org/officeDocument/2006/relationships/image" Target="../media/image3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60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4.wav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62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60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6.wav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62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7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60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8.wav"/><Relationship Id="rId9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62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69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60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70.wav"/><Relationship Id="rId9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62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7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60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72.wav"/><Relationship Id="rId9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76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7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78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79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80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8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8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8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8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8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audio" Target="../media/audio2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86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7.wav"/><Relationship Id="rId7" Type="http://schemas.openxmlformats.org/officeDocument/2006/relationships/image" Target="../media/image28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0.wav"/><Relationship Id="rId5" Type="http://schemas.openxmlformats.org/officeDocument/2006/relationships/audio" Target="../media/audio89.wav"/><Relationship Id="rId4" Type="http://schemas.openxmlformats.org/officeDocument/2006/relationships/audio" Target="../media/audio88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audio" Target="../media/audio9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audio" Target="../media/audio9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audio" Target="../media/audio93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7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9.wav"/><Relationship Id="rId11" Type="http://schemas.openxmlformats.org/officeDocument/2006/relationships/image" Target="../media/image6.wmf"/><Relationship Id="rId5" Type="http://schemas.openxmlformats.org/officeDocument/2006/relationships/audio" Target="../media/audio28.wav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34.wav"/><Relationship Id="rId7" Type="http://schemas.openxmlformats.org/officeDocument/2006/relationships/image" Target="../media/image8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openxmlformats.org/officeDocument/2006/relationships/audio" Target="../media/audio3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openxmlformats.org/officeDocument/2006/relationships/audio" Target="../media/audio3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شغل امل\الاشكال\1 (156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428750"/>
            <a:ext cx="6858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2000233" y="2357438"/>
            <a:ext cx="5072098" cy="21240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الر</a:t>
            </a:r>
            <a:r>
              <a:rPr lang="ar-SA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يا</a:t>
            </a:r>
            <a:r>
              <a:rPr lang="ar-EG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ض</a:t>
            </a:r>
            <a:r>
              <a:rPr lang="ar-SA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ي</a:t>
            </a:r>
            <a:r>
              <a:rPr lang="ar-EG" sz="44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ات</a:t>
            </a:r>
            <a:r>
              <a:rPr lang="ar-SA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/>
            </a:r>
            <a:br>
              <a:rPr lang="ar-SA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ar-EG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الصف </a:t>
            </a:r>
            <a:r>
              <a:rPr lang="ar-EG" sz="44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الخامس </a:t>
            </a:r>
            <a:r>
              <a:rPr lang="ar-EG" sz="4400" b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الابتدائي </a:t>
            </a:r>
            <a:r>
              <a:rPr lang="ar-EG" sz="4400" b="1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الفصل </a:t>
            </a:r>
            <a:r>
              <a:rPr lang="ar-EG" sz="44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الدراسي الأول</a:t>
            </a:r>
            <a:endParaRPr lang="ar-SA" sz="4400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ضيات الصف الخامس الابتد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g_1355588849_922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62000"/>
          </a:blip>
          <a:stretch>
            <a:fillRect/>
          </a:stretch>
        </p:blipFill>
        <p:spPr>
          <a:xfrm rot="10975861">
            <a:off x="5275455" y="600981"/>
            <a:ext cx="3472899" cy="2028201"/>
          </a:xfrm>
          <a:prstGeom prst="rect">
            <a:avLst/>
          </a:prstGeom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5857875" y="857250"/>
            <a:ext cx="23669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6000" b="1">
                <a:solidFill>
                  <a:srgbClr val="FFFF00"/>
                </a:solidFill>
              </a:rPr>
              <a:t>المفردات</a:t>
            </a:r>
            <a:endParaRPr lang="en-US" sz="6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مخطط انسيابي: محطة طرفية 3"/>
          <p:cNvSpPr/>
          <p:nvPr/>
        </p:nvSpPr>
        <p:spPr>
          <a:xfrm>
            <a:off x="4714875" y="2857500"/>
            <a:ext cx="4135438" cy="1296988"/>
          </a:xfrm>
          <a:prstGeom prst="flowChartTerminator">
            <a:avLst/>
          </a:prstGeom>
          <a:solidFill>
            <a:srgbClr val="FF0000"/>
          </a:solidFill>
          <a:ln w="603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29250" y="3143250"/>
            <a:ext cx="27003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القيمة المنزلية</a:t>
            </a:r>
            <a:endParaRPr lang="en-US" sz="4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مخطط انسيابي: محطة طرفية 5"/>
          <p:cNvSpPr/>
          <p:nvPr/>
        </p:nvSpPr>
        <p:spPr>
          <a:xfrm>
            <a:off x="500063" y="2857500"/>
            <a:ext cx="4135437" cy="1296988"/>
          </a:xfrm>
          <a:prstGeom prst="flowChartTerminator">
            <a:avLst/>
          </a:prstGeom>
          <a:solidFill>
            <a:srgbClr val="FF0000"/>
          </a:solidFill>
          <a:ln w="603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28688" y="3143250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الصيغة القياسية</a:t>
            </a:r>
            <a:endParaRPr lang="en-US" sz="4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مخطط انسيابي: محطة طرفية 7"/>
          <p:cNvSpPr/>
          <p:nvPr/>
        </p:nvSpPr>
        <p:spPr>
          <a:xfrm>
            <a:off x="4643438" y="4429125"/>
            <a:ext cx="4135437" cy="1296988"/>
          </a:xfrm>
          <a:prstGeom prst="flowChartTerminator">
            <a:avLst/>
          </a:prstGeom>
          <a:solidFill>
            <a:srgbClr val="FF0000"/>
          </a:solidFill>
          <a:ln w="603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00625" y="4714875"/>
            <a:ext cx="3357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الصيغة التحليلية</a:t>
            </a:r>
            <a:endParaRPr lang="en-US" sz="4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مخطط انسيابي: محطة طرفية 9"/>
          <p:cNvSpPr/>
          <p:nvPr/>
        </p:nvSpPr>
        <p:spPr>
          <a:xfrm>
            <a:off x="428625" y="4429125"/>
            <a:ext cx="4135438" cy="1296988"/>
          </a:xfrm>
          <a:prstGeom prst="flowChartTerminator">
            <a:avLst/>
          </a:prstGeom>
          <a:solidFill>
            <a:srgbClr val="FF0000"/>
          </a:solidFill>
          <a:ln w="603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57250" y="4714875"/>
            <a:ext cx="3071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كسر عشري</a:t>
            </a:r>
            <a:endParaRPr lang="en-US" sz="40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ه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يمة المنزلي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كسر عش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2"/>
          <p:cNvGrpSpPr>
            <a:grpSpLocks/>
          </p:cNvGrpSpPr>
          <p:nvPr/>
        </p:nvGrpSpPr>
        <p:grpSpPr bwMode="auto">
          <a:xfrm>
            <a:off x="642938" y="1273175"/>
            <a:ext cx="8001000" cy="5013325"/>
            <a:chOff x="500034" y="1714487"/>
            <a:chExt cx="8358246" cy="4480413"/>
          </a:xfrm>
        </p:grpSpPr>
        <p:pic>
          <p:nvPicPr>
            <p:cNvPr id="11" name="Picture 4" descr="http://www.missmariestea.com/images/Web%20Pages/Old-Paper.gif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00034" y="1714487"/>
              <a:ext cx="8358246" cy="4480413"/>
            </a:xfrm>
            <a:prstGeom prst="rect">
              <a:avLst/>
            </a:prstGeom>
            <a:noFill/>
            <a:effectLst>
              <a:innerShdw blurRad="622300">
                <a:srgbClr val="0000FF"/>
              </a:innerShdw>
            </a:effectLst>
          </p:spPr>
        </p:pic>
        <p:sp>
          <p:nvSpPr>
            <p:cNvPr id="12293" name="TextBox 2"/>
            <p:cNvSpPr txBox="1">
              <a:spLocks noChangeArrowheads="1"/>
            </p:cNvSpPr>
            <p:nvPr/>
          </p:nvSpPr>
          <p:spPr bwMode="auto">
            <a:xfrm>
              <a:off x="1219487" y="2462541"/>
              <a:ext cx="6715172" cy="2723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solidFill>
                    <a:srgbClr val="FF0066"/>
                  </a:solidFill>
                  <a:latin typeface="Calibri" pitchFamily="34" charset="0"/>
                </a:rPr>
                <a:t>اعمل هذه المطوية لتساعدك على تنظيم معلوماتك عن القيمة المنزلية. </a:t>
              </a:r>
              <a:r>
                <a:rPr lang="ar-EG" sz="4800" b="1" dirty="0" smtClean="0">
                  <a:solidFill>
                    <a:srgbClr val="FF0066"/>
                  </a:solidFill>
                  <a:latin typeface="Calibri" pitchFamily="34" charset="0"/>
                </a:rPr>
                <a:t>مبتدئ</a:t>
              </a:r>
              <a:r>
                <a:rPr lang="ar-SA" sz="4800" b="1" dirty="0" smtClean="0">
                  <a:solidFill>
                    <a:srgbClr val="FF0066"/>
                  </a:solidFill>
                  <a:latin typeface="Calibri" pitchFamily="34" charset="0"/>
                </a:rPr>
                <a:t>ً</a:t>
              </a:r>
              <a:r>
                <a:rPr lang="ar-EG" sz="4800" b="1" dirty="0" smtClean="0">
                  <a:solidFill>
                    <a:srgbClr val="FF0066"/>
                  </a:solidFill>
                  <a:latin typeface="Calibri" pitchFamily="34" charset="0"/>
                </a:rPr>
                <a:t>ا </a:t>
              </a:r>
              <a:r>
                <a:rPr lang="ar-EG" sz="4800" b="1" dirty="0">
                  <a:solidFill>
                    <a:srgbClr val="FF0066"/>
                  </a:solidFill>
                  <a:latin typeface="Calibri" pitchFamily="34" charset="0"/>
                </a:rPr>
                <a:t>بورقة </a:t>
              </a:r>
              <a:r>
                <a:rPr lang="en-US" sz="4800" b="1" dirty="0" smtClean="0">
                  <a:solidFill>
                    <a:srgbClr val="FF0066"/>
                  </a:solidFill>
                  <a:latin typeface="Calibri" pitchFamily="34" charset="0"/>
                </a:rPr>
                <a:t>A4</a:t>
              </a:r>
              <a:r>
                <a:rPr lang="ar-EG" sz="4800" b="1" dirty="0" smtClean="0">
                  <a:solidFill>
                    <a:srgbClr val="FF0066"/>
                  </a:solidFill>
                  <a:latin typeface="Calibri" pitchFamily="34" charset="0"/>
                </a:rPr>
                <a:t> </a:t>
              </a:r>
              <a:r>
                <a:rPr lang="ar-EG" sz="4800" b="1" dirty="0">
                  <a:solidFill>
                    <a:srgbClr val="FF0066"/>
                  </a:solidFill>
                  <a:latin typeface="Calibri" pitchFamily="34" charset="0"/>
                </a:rPr>
                <a:t>من الورق المقوى.</a:t>
              </a:r>
              <a:endParaRPr lang="en-US" sz="4800" dirty="0">
                <a:solidFill>
                  <a:srgbClr val="FF0066"/>
                </a:solidFill>
                <a:latin typeface="Calibri" pitchFamily="34" charset="0"/>
              </a:endParaRPr>
            </a:p>
          </p:txBody>
        </p:sp>
      </p:grp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1331913" y="476250"/>
            <a:ext cx="6767512" cy="1296988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ar-EG" sz="6000" b="1" dirty="0" err="1" smtClean="0">
                <a:solidFill>
                  <a:srgbClr val="006600"/>
                </a:solidFill>
                <a:latin typeface="Calibri" pitchFamily="34" charset="0"/>
              </a:rPr>
              <a:t>المطويات</a:t>
            </a:r>
            <a:r>
              <a:rPr lang="en-US" sz="6000" b="1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منظم </a:t>
            </a:r>
            <a:r>
              <a:rPr lang="ar-EG" sz="6000" b="1" dirty="0" smtClean="0">
                <a:solidFill>
                  <a:srgbClr val="006600"/>
                </a:solidFill>
                <a:latin typeface="Calibri" pitchFamily="34" charset="0"/>
              </a:rPr>
              <a:t>أفكا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ر</a:t>
            </a:r>
            <a:endParaRPr lang="en-US" sz="60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طويات منظم أفك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عمل هذه المطوية لتساعدك على تنظيم معلومات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missmariestea.com/images/Web%20Pages/Old-Paper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38" y="1273175"/>
            <a:ext cx="8001000" cy="5013325"/>
          </a:xfrm>
          <a:prstGeom prst="rect">
            <a:avLst/>
          </a:prstGeom>
          <a:noFill/>
          <a:effectLst>
            <a:innerShdw blurRad="622300">
              <a:srgbClr val="0000FF"/>
            </a:innerShdw>
          </a:effec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403350" y="1916113"/>
            <a:ext cx="6715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  <a:latin typeface="Calibri" pitchFamily="34" charset="0"/>
              </a:rPr>
              <a:t>1-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اطو</a:t>
            </a:r>
            <a:r>
              <a:rPr lang="ar-SA" sz="4000" b="1" dirty="0" smtClean="0">
                <a:latin typeface="Calibri" pitchFamily="34" charset="0"/>
              </a:rPr>
              <a:t>ِ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الورقة 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طولي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</a:rPr>
              <a:t>ًّ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ا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إلى نصفين؛ لعمل لوحة مكونة من عمودين.</a:t>
            </a:r>
            <a:endParaRPr lang="en-US" sz="4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3316" name="Oval 8"/>
          <p:cNvSpPr>
            <a:spLocks noChangeArrowheads="1"/>
          </p:cNvSpPr>
          <p:nvPr/>
        </p:nvSpPr>
        <p:spPr bwMode="auto">
          <a:xfrm>
            <a:off x="1331913" y="476250"/>
            <a:ext cx="6767512" cy="1296988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ar-EG" sz="6000" b="1" dirty="0" err="1" smtClean="0">
                <a:solidFill>
                  <a:srgbClr val="006600"/>
                </a:solidFill>
                <a:latin typeface="Calibri" pitchFamily="34" charset="0"/>
              </a:rPr>
              <a:t>المطويات</a:t>
            </a:r>
            <a:r>
              <a:rPr lang="en-US" sz="6000" b="1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منظم </a:t>
            </a:r>
            <a:r>
              <a:rPr lang="ar-EG" sz="6000" b="1" dirty="0" smtClean="0">
                <a:solidFill>
                  <a:srgbClr val="006600"/>
                </a:solidFill>
                <a:latin typeface="Calibri" pitchFamily="34" charset="0"/>
              </a:rPr>
              <a:t>أفكا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ر</a:t>
            </a:r>
            <a:endParaRPr lang="en-US" sz="6000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3644900"/>
            <a:ext cx="1584325" cy="21240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طو الورقة طولياً إلى نصفين؛ لع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missmariestea.com/images/Web%20Pages/Old-Paper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38" y="1273175"/>
            <a:ext cx="8001000" cy="5013325"/>
          </a:xfrm>
          <a:prstGeom prst="rect">
            <a:avLst/>
          </a:prstGeom>
          <a:noFill/>
          <a:effectLst>
            <a:innerShdw blurRad="622300">
              <a:srgbClr val="0000FF"/>
            </a:innerShdw>
          </a:effec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403350" y="1916113"/>
            <a:ext cx="6715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  <a:latin typeface="Calibri" pitchFamily="34" charset="0"/>
              </a:rPr>
              <a:t>2-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اطو</a:t>
            </a:r>
            <a:r>
              <a:rPr lang="ar-SA" sz="4000" b="1" dirty="0" smtClean="0">
                <a:latin typeface="Calibri" pitchFamily="34" charset="0"/>
              </a:rPr>
              <a:t>ِ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أحد جانبي الورقة 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عرضي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</a:rPr>
              <a:t>ًّ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ا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لعمل شريط عرضه 6سم، ثم ألصق الحواف الخارجية للشريط لتكوين جيب.</a:t>
            </a:r>
            <a:endParaRPr lang="en-US" sz="4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4340" name="Oval 8"/>
          <p:cNvSpPr>
            <a:spLocks noChangeArrowheads="1"/>
          </p:cNvSpPr>
          <p:nvPr/>
        </p:nvSpPr>
        <p:spPr bwMode="auto">
          <a:xfrm>
            <a:off x="1331913" y="476250"/>
            <a:ext cx="6767512" cy="1296988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ar-EG" sz="6000" b="1" dirty="0" err="1" smtClean="0">
                <a:solidFill>
                  <a:srgbClr val="006600"/>
                </a:solidFill>
                <a:latin typeface="Calibri" pitchFamily="34" charset="0"/>
              </a:rPr>
              <a:t>المطويات</a:t>
            </a:r>
            <a:r>
              <a:rPr lang="en-US" sz="6000" b="1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منظم </a:t>
            </a:r>
            <a:r>
              <a:rPr lang="ar-EG" sz="6000" b="1" dirty="0" smtClean="0">
                <a:solidFill>
                  <a:srgbClr val="006600"/>
                </a:solidFill>
                <a:latin typeface="Calibri" pitchFamily="34" charset="0"/>
              </a:rPr>
              <a:t>أفكا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ر</a:t>
            </a:r>
            <a:endParaRPr lang="en-US" sz="6000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3933825"/>
            <a:ext cx="1871662" cy="19431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طو أحد جانبي الورقة عرضياً لعمل شريط عرضه 6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missmariestea.com/images/Web%20Pages/Old-Paper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38" y="1273175"/>
            <a:ext cx="8001000" cy="5013325"/>
          </a:xfrm>
          <a:prstGeom prst="rect">
            <a:avLst/>
          </a:prstGeom>
          <a:noFill/>
          <a:effectLst>
            <a:innerShdw blurRad="622300">
              <a:srgbClr val="0000FF"/>
            </a:innerShdw>
          </a:effec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116013" y="1916113"/>
            <a:ext cx="70024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  <a:latin typeface="Calibri" pitchFamily="34" charset="0"/>
              </a:rPr>
              <a:t>3-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اطو</a:t>
            </a:r>
            <a:r>
              <a:rPr lang="ar-SA" sz="4000" b="1" dirty="0" smtClean="0">
                <a:latin typeface="Calibri" pitchFamily="34" charset="0"/>
              </a:rPr>
              <a:t>ِ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الحافة العليا للورقة إلى أسفل؛ لتكوين شريط عرضه 4سم، ثم افتحِ الورقة لتحديد مسافةٍ لعنونةِ اللوحةِ.</a:t>
            </a:r>
            <a:endParaRPr lang="en-US" sz="4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5364" name="Oval 8"/>
          <p:cNvSpPr>
            <a:spLocks noChangeArrowheads="1"/>
          </p:cNvSpPr>
          <p:nvPr/>
        </p:nvSpPr>
        <p:spPr bwMode="auto">
          <a:xfrm>
            <a:off x="1331913" y="476250"/>
            <a:ext cx="6767512" cy="1296988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ar-EG" sz="6000" b="1" dirty="0" err="1" smtClean="0">
                <a:solidFill>
                  <a:srgbClr val="006600"/>
                </a:solidFill>
                <a:latin typeface="Calibri" pitchFamily="34" charset="0"/>
              </a:rPr>
              <a:t>المطويات</a:t>
            </a:r>
            <a:r>
              <a:rPr lang="en-US" sz="6000" b="1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منظم </a:t>
            </a:r>
            <a:r>
              <a:rPr lang="ar-EG" sz="6000" b="1" dirty="0" smtClean="0">
                <a:solidFill>
                  <a:srgbClr val="006600"/>
                </a:solidFill>
                <a:latin typeface="Calibri" pitchFamily="34" charset="0"/>
              </a:rPr>
              <a:t>أفكا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ر</a:t>
            </a:r>
            <a:endParaRPr lang="en-US" sz="6000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575" y="3933825"/>
            <a:ext cx="2520950" cy="18716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طو الحافة العليا للورقة إلى الأسفل؛ لتكوين شريط عرضه 4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missmariestea.com/images/Web%20Pages/Old-Paper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38" y="1273175"/>
            <a:ext cx="8001000" cy="5013325"/>
          </a:xfrm>
          <a:prstGeom prst="rect">
            <a:avLst/>
          </a:prstGeom>
          <a:noFill/>
          <a:effectLst>
            <a:innerShdw blurRad="622300">
              <a:srgbClr val="0000FF"/>
            </a:innerShdw>
          </a:effec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403350" y="1916113"/>
            <a:ext cx="6715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>
                <a:solidFill>
                  <a:srgbClr val="FF0066"/>
                </a:solidFill>
                <a:latin typeface="Calibri" pitchFamily="34" charset="0"/>
              </a:rPr>
              <a:t>4-</a:t>
            </a:r>
            <a:r>
              <a:rPr lang="ar-EG" sz="4000" b="1">
                <a:solidFill>
                  <a:srgbClr val="0000FF"/>
                </a:solidFill>
                <a:latin typeface="Calibri" pitchFamily="34" charset="0"/>
              </a:rPr>
              <a:t> اكتب عناوين للأعمدة كما هو واضح في الشكل. استعمل الجيوب لحفظ ملاحظاتك.</a:t>
            </a:r>
            <a:endParaRPr lang="en-US" sz="40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6388" name="Oval 8"/>
          <p:cNvSpPr>
            <a:spLocks noChangeArrowheads="1"/>
          </p:cNvSpPr>
          <p:nvPr/>
        </p:nvSpPr>
        <p:spPr bwMode="auto">
          <a:xfrm>
            <a:off x="1331913" y="476250"/>
            <a:ext cx="6767512" cy="1296988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ar-EG" sz="6000" b="1" dirty="0" err="1" smtClean="0">
                <a:solidFill>
                  <a:srgbClr val="006600"/>
                </a:solidFill>
                <a:latin typeface="Calibri" pitchFamily="34" charset="0"/>
              </a:rPr>
              <a:t>المطويات</a:t>
            </a:r>
            <a:r>
              <a:rPr lang="en-US" sz="6000" b="1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منظم </a:t>
            </a:r>
            <a:r>
              <a:rPr lang="ar-EG" sz="6000" b="1" dirty="0" smtClean="0">
                <a:solidFill>
                  <a:srgbClr val="006600"/>
                </a:solidFill>
                <a:latin typeface="Calibri" pitchFamily="34" charset="0"/>
              </a:rPr>
              <a:t>أفكا</a:t>
            </a:r>
            <a:r>
              <a:rPr lang="ar-SA" sz="6000" b="1" dirty="0" smtClean="0">
                <a:solidFill>
                  <a:srgbClr val="006600"/>
                </a:solidFill>
                <a:latin typeface="Calibri" pitchFamily="34" charset="0"/>
              </a:rPr>
              <a:t>ر</a:t>
            </a:r>
            <a:endParaRPr lang="en-US" sz="6000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3867150"/>
            <a:ext cx="1757362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عناوين للأعمدة كما هو واضح في ال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CKLN042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2133600"/>
            <a:ext cx="55911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HH00625_.WM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90247">
            <a:off x="1573213" y="1984375"/>
            <a:ext cx="1236662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9975" y="2924175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8000" b="1">
                <a:solidFill>
                  <a:srgbClr val="7030A0"/>
                </a:solidFill>
                <a:latin typeface="Calibri" pitchFamily="34" charset="0"/>
              </a:rPr>
              <a:t>التهيئة</a:t>
            </a:r>
            <a:endParaRPr lang="ar-EG" sz="800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slowdow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slowdow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10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313" y="4508500"/>
            <a:ext cx="3770312" cy="14414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33675" y="4738688"/>
            <a:ext cx="3663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>
                <a:solidFill>
                  <a:srgbClr val="0000FF"/>
                </a:solidFill>
                <a:latin typeface="Calibri" pitchFamily="34" charset="0"/>
              </a:rPr>
              <a:t>1) 8</a:t>
            </a:r>
            <a:endParaRPr lang="en-US" sz="5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jewelapp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jewelapp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ب عن الأسئلة الآت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كتب كل عددٍ مما يأتي بالصيغة اللفظ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9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9464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77863" y="4214813"/>
            <a:ext cx="7804150" cy="1230312"/>
          </a:xfrm>
          <a:prstGeom prst="flowChartTermina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Flowchart: Terminator 9"/>
          <p:cNvSpPr/>
          <p:nvPr/>
        </p:nvSpPr>
        <p:spPr>
          <a:xfrm>
            <a:off x="822325" y="4430713"/>
            <a:ext cx="7804150" cy="1230312"/>
          </a:xfrm>
          <a:prstGeom prst="flowChartTerminator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5650" y="4603750"/>
            <a:ext cx="77771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ثمانية</a:t>
            </a:r>
            <a:endParaRPr lang="en-US" sz="4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ثم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0488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313" y="4508500"/>
            <a:ext cx="3770312" cy="1441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33675" y="4738688"/>
            <a:ext cx="3663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>
                <a:solidFill>
                  <a:srgbClr val="0000FF"/>
                </a:solidFill>
                <a:latin typeface="Calibri" pitchFamily="34" charset="0"/>
              </a:rPr>
              <a:t>2)  15</a:t>
            </a:r>
            <a:endParaRPr lang="en-US" sz="5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gapbon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NR041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82550"/>
            <a:ext cx="5472113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Process 2"/>
          <p:cNvSpPr/>
          <p:nvPr/>
        </p:nvSpPr>
        <p:spPr>
          <a:xfrm>
            <a:off x="2268538" y="198438"/>
            <a:ext cx="4986337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solidFill>
                  <a:srgbClr val="C00000"/>
                </a:solidFill>
              </a:rPr>
              <a:t>الفصل 1</a:t>
            </a:r>
          </a:p>
        </p:txBody>
      </p:sp>
      <p:pic>
        <p:nvPicPr>
          <p:cNvPr id="5" name="صورة 2463" descr="MMMMMM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03350" y="3068638"/>
            <a:ext cx="69056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813" y="4254500"/>
            <a:ext cx="6480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 algn="ctr">
              <a:buClr>
                <a:srgbClr val="C00000"/>
              </a:buClr>
            </a:pPr>
            <a:r>
              <a:rPr lang="ar-EG" sz="7200" b="1">
                <a:solidFill>
                  <a:srgbClr val="006600"/>
                </a:solidFill>
                <a:latin typeface="Calibri" pitchFamily="34" charset="0"/>
              </a:rPr>
              <a:t>القيمة المنزلية</a:t>
            </a:r>
            <a:endParaRPr lang="ar-EG" sz="8000" b="1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7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9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512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77863" y="4214813"/>
            <a:ext cx="7804150" cy="1230312"/>
          </a:xfrm>
          <a:prstGeom prst="flowChartTermina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Flowchart: Terminator 9"/>
          <p:cNvSpPr/>
          <p:nvPr/>
        </p:nvSpPr>
        <p:spPr>
          <a:xfrm>
            <a:off x="822325" y="4430713"/>
            <a:ext cx="7804150" cy="1230312"/>
          </a:xfrm>
          <a:prstGeom prst="flowChartTerminator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5650" y="4603750"/>
            <a:ext cx="77771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خمسة عشر</a:t>
            </a:r>
            <a:endParaRPr lang="en-US" sz="4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مسة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2536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313" y="4508500"/>
            <a:ext cx="3770312" cy="1441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33675" y="4738688"/>
            <a:ext cx="3663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>
                <a:solidFill>
                  <a:srgbClr val="0000FF"/>
                </a:solidFill>
                <a:latin typeface="Calibri" pitchFamily="34" charset="0"/>
              </a:rPr>
              <a:t>3)  23</a:t>
            </a:r>
            <a:endParaRPr lang="en-US" sz="5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gapbon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3560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77863" y="4214813"/>
            <a:ext cx="7804150" cy="1230312"/>
          </a:xfrm>
          <a:prstGeom prst="flowChartTermina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Flowchart: Terminator 9"/>
          <p:cNvSpPr/>
          <p:nvPr/>
        </p:nvSpPr>
        <p:spPr>
          <a:xfrm>
            <a:off x="822325" y="4430713"/>
            <a:ext cx="7804150" cy="1230312"/>
          </a:xfrm>
          <a:prstGeom prst="flowChartTerminator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5650" y="4603750"/>
            <a:ext cx="77771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ثلاثة وعشرون</a:t>
            </a:r>
            <a:endParaRPr lang="en-US" sz="4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ثلاثة وعشر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4584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313" y="4508500"/>
            <a:ext cx="3770312" cy="1441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33675" y="4738688"/>
            <a:ext cx="3663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>
                <a:solidFill>
                  <a:srgbClr val="0000FF"/>
                </a:solidFill>
                <a:latin typeface="Calibri" pitchFamily="34" charset="0"/>
              </a:rPr>
              <a:t>4)  44</a:t>
            </a:r>
            <a:endParaRPr lang="en-US" sz="5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gapbon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608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77863" y="4214813"/>
            <a:ext cx="7804150" cy="1230312"/>
          </a:xfrm>
          <a:prstGeom prst="flowChartTermina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Flowchart: Terminator 9"/>
          <p:cNvSpPr/>
          <p:nvPr/>
        </p:nvSpPr>
        <p:spPr>
          <a:xfrm>
            <a:off x="822325" y="4430713"/>
            <a:ext cx="7804150" cy="1230312"/>
          </a:xfrm>
          <a:prstGeom prst="flowChartTerminator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5650" y="4603750"/>
            <a:ext cx="77771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أربعة وأربعون</a:t>
            </a:r>
            <a:endParaRPr lang="en-US" sz="4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ربعة وأر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6628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6632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313" y="4508500"/>
            <a:ext cx="3770312" cy="1441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33675" y="4738688"/>
            <a:ext cx="3663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>
                <a:solidFill>
                  <a:srgbClr val="0000FF"/>
                </a:solidFill>
                <a:latin typeface="Calibri" pitchFamily="34" charset="0"/>
              </a:rPr>
              <a:t>5)  160</a:t>
            </a:r>
            <a:endParaRPr lang="en-US" sz="5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gapbon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656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77863" y="4214813"/>
            <a:ext cx="7804150" cy="1230312"/>
          </a:xfrm>
          <a:prstGeom prst="flowChartTermina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Flowchart: Terminator 9"/>
          <p:cNvSpPr/>
          <p:nvPr/>
        </p:nvSpPr>
        <p:spPr>
          <a:xfrm>
            <a:off x="822325" y="4430713"/>
            <a:ext cx="7804150" cy="1230312"/>
          </a:xfrm>
          <a:prstGeom prst="flowChartTerminator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5650" y="4603750"/>
            <a:ext cx="77771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مئة وستون</a:t>
            </a:r>
            <a:endParaRPr lang="en-US" sz="4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ئة وس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8680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313" y="4508500"/>
            <a:ext cx="3770312" cy="1441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33675" y="4738688"/>
            <a:ext cx="3663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>
                <a:solidFill>
                  <a:srgbClr val="0000FF"/>
                </a:solidFill>
                <a:latin typeface="Calibri" pitchFamily="34" charset="0"/>
              </a:rPr>
              <a:t>6)  371</a:t>
            </a:r>
            <a:endParaRPr lang="en-US" sz="5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gapbon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39750" y="333375"/>
            <a:ext cx="8208963" cy="1150938"/>
          </a:xfrm>
          <a:prstGeom prst="irregularSeal2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Explosion 2 3"/>
          <p:cNvSpPr/>
          <p:nvPr/>
        </p:nvSpPr>
        <p:spPr>
          <a:xfrm>
            <a:off x="755650" y="44450"/>
            <a:ext cx="8208963" cy="1152525"/>
          </a:xfrm>
          <a:prstGeom prst="irregularSeal2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2413000" y="319088"/>
            <a:ext cx="504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أجب عن الأسئلة الآتية: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Striped Right Arrow 17"/>
          <p:cNvSpPr/>
          <p:nvPr/>
        </p:nvSpPr>
        <p:spPr>
          <a:xfrm flipH="1">
            <a:off x="323528" y="1628800"/>
            <a:ext cx="8496944" cy="1186933"/>
          </a:xfrm>
          <a:prstGeom prst="stripedRightArrow">
            <a:avLst>
              <a:gd name="adj1" fmla="val 92756"/>
              <a:gd name="adj2" fmla="val 29851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250825" y="1846263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  <a:latin typeface="Calibri" pitchFamily="34" charset="0"/>
              </a:rPr>
              <a:t>اكتب كل عددٍ مما يأتي بالصيغة اللفظية: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77863" y="4214813"/>
            <a:ext cx="7804150" cy="1230312"/>
          </a:xfrm>
          <a:prstGeom prst="flowChartTermina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Flowchart: Terminator 9"/>
          <p:cNvSpPr/>
          <p:nvPr/>
        </p:nvSpPr>
        <p:spPr>
          <a:xfrm>
            <a:off x="822325" y="4430713"/>
            <a:ext cx="7804150" cy="1230312"/>
          </a:xfrm>
          <a:prstGeom prst="flowChartTerminator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5650" y="4603750"/>
            <a:ext cx="77771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ثلاثة مئة وواحد وسبعون</a:t>
            </a:r>
            <a:endParaRPr lang="en-US" sz="44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ثلاثة مئة وواحد وس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14" name="Picture 3" descr="BDRLC0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4149725"/>
            <a:ext cx="58324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411413" y="4724400"/>
            <a:ext cx="421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66"/>
                </a:solidFill>
                <a:latin typeface="Calibri" pitchFamily="34" charset="0"/>
              </a:rPr>
              <a:t>7) ب</a:t>
            </a:r>
            <a:endParaRPr lang="en-US" sz="540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العدد الذي يمثل كل نقطةٍ على خط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577975" y="3716338"/>
            <a:ext cx="5586413" cy="1927225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23" name="صورة 2286" descr="00056.WMF"/>
          <p:cNvPicPr/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0000"/>
          </a:blip>
          <a:stretch>
            <a:fillRect/>
          </a:stretch>
        </p:blipFill>
        <p:spPr>
          <a:xfrm>
            <a:off x="1331640" y="3476374"/>
            <a:ext cx="6103837" cy="2256882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79613" y="4305300"/>
            <a:ext cx="48244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>
                <a:solidFill>
                  <a:srgbClr val="C00000"/>
                </a:solidFill>
                <a:latin typeface="Calibri" pitchFamily="34" charset="0"/>
              </a:rPr>
              <a:t>ما القيمة المنزلية؟</a:t>
            </a:r>
          </a:p>
        </p:txBody>
      </p:sp>
      <p:grpSp>
        <p:nvGrpSpPr>
          <p:cNvPr id="2" name="مجموعة 13"/>
          <p:cNvGrpSpPr>
            <a:grpSpLocks/>
          </p:cNvGrpSpPr>
          <p:nvPr/>
        </p:nvGrpSpPr>
        <p:grpSpPr bwMode="auto">
          <a:xfrm>
            <a:off x="3162300" y="188913"/>
            <a:ext cx="5513388" cy="2160587"/>
            <a:chOff x="214282" y="214290"/>
            <a:chExt cx="8929718" cy="6215106"/>
          </a:xfrm>
        </p:grpSpPr>
        <p:sp>
          <p:nvSpPr>
            <p:cNvPr id="8" name="32-Point Star 3"/>
            <p:cNvSpPr/>
            <p:nvPr/>
          </p:nvSpPr>
          <p:spPr>
            <a:xfrm>
              <a:off x="214282" y="214290"/>
              <a:ext cx="8929718" cy="6215106"/>
            </a:xfrm>
            <a:prstGeom prst="star32">
              <a:avLst>
                <a:gd name="adj" fmla="val 27049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0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4103" name="Rectangle 9"/>
            <p:cNvSpPr>
              <a:spLocks noChangeArrowheads="1"/>
            </p:cNvSpPr>
            <p:nvPr/>
          </p:nvSpPr>
          <p:spPr bwMode="auto">
            <a:xfrm>
              <a:off x="1654585" y="2276691"/>
              <a:ext cx="6091132" cy="2655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/>
              <a:r>
                <a:rPr lang="ar-EG" sz="5400" b="1">
                  <a:solidFill>
                    <a:schemeClr val="bg1"/>
                  </a:solidFill>
                  <a:latin typeface="Calibri" pitchFamily="34" charset="0"/>
                </a:rPr>
                <a:t>الفكرة العامة</a:t>
              </a:r>
            </a:p>
          </p:txBody>
        </p:sp>
      </p:grp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27313" y="4076700"/>
            <a:ext cx="3024187" cy="1368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08275" y="4221163"/>
            <a:ext cx="2871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6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14" name="Picture 3" descr="BDRLC0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4149725"/>
            <a:ext cx="58324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411413" y="4724400"/>
            <a:ext cx="421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66"/>
                </a:solidFill>
                <a:latin typeface="Calibri" pitchFamily="34" charset="0"/>
              </a:rPr>
              <a:t>8) هـ</a:t>
            </a:r>
            <a:endParaRPr lang="en-US" sz="540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27313" y="4076700"/>
            <a:ext cx="3024187" cy="1368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08275" y="4221163"/>
            <a:ext cx="2871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>
                <a:solidFill>
                  <a:srgbClr val="C00000"/>
                </a:solidFill>
                <a:latin typeface="Calibri" pitchFamily="34" charset="0"/>
              </a:rPr>
              <a:t>12</a:t>
            </a:r>
            <a:endParaRPr lang="en-US" sz="6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14" name="Picture 3" descr="BDRLC0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4149725"/>
            <a:ext cx="58324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411413" y="4724400"/>
            <a:ext cx="421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66"/>
                </a:solidFill>
                <a:latin typeface="Calibri" pitchFamily="34" charset="0"/>
              </a:rPr>
              <a:t>9) جـ</a:t>
            </a:r>
            <a:endParaRPr lang="en-US" sz="540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27313" y="4076700"/>
            <a:ext cx="3024187" cy="1368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08275" y="4221163"/>
            <a:ext cx="2871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6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14" name="Picture 3" descr="BDRLC0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4149725"/>
            <a:ext cx="58324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411413" y="4724400"/>
            <a:ext cx="421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66"/>
                </a:solidFill>
                <a:latin typeface="Calibri" pitchFamily="34" charset="0"/>
              </a:rPr>
              <a:t>10) د</a:t>
            </a:r>
            <a:endParaRPr lang="en-US" sz="540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27313" y="4076700"/>
            <a:ext cx="3024187" cy="1368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08275" y="4221163"/>
            <a:ext cx="2871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>
                <a:solidFill>
                  <a:srgbClr val="C00000"/>
                </a:solidFill>
                <a:latin typeface="Calibri" pitchFamily="34" charset="0"/>
              </a:rPr>
              <a:t>8</a:t>
            </a:r>
            <a:endParaRPr lang="en-US" sz="6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14" name="Picture 3" descr="BDRLC0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4149725"/>
            <a:ext cx="58324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411413" y="4724400"/>
            <a:ext cx="421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66"/>
                </a:solidFill>
                <a:latin typeface="Calibri" pitchFamily="34" charset="0"/>
              </a:rPr>
              <a:t>11) أ</a:t>
            </a:r>
            <a:endParaRPr lang="en-US" sz="540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27313" y="4076700"/>
            <a:ext cx="3024187" cy="1368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08275" y="4221163"/>
            <a:ext cx="2871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6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14" name="Picture 3" descr="BDRLC0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4149725"/>
            <a:ext cx="58324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411413" y="4724400"/>
            <a:ext cx="421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66"/>
                </a:solidFill>
                <a:latin typeface="Calibri" pitchFamily="34" charset="0"/>
              </a:rPr>
              <a:t>12) و</a:t>
            </a:r>
            <a:endParaRPr lang="en-US" sz="540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588963" y="3429000"/>
            <a:ext cx="7183437" cy="221456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23" name="صورة 2286" descr="00056.WMF"/>
          <p:cNvPicPr/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0000"/>
          </a:blip>
          <a:stretch>
            <a:fillRect/>
          </a:stretch>
        </p:blipFill>
        <p:spPr>
          <a:xfrm>
            <a:off x="251520" y="3139073"/>
            <a:ext cx="7848872" cy="2594183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42988" y="4005263"/>
            <a:ext cx="6203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القيمة المنزلية: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هي القيمة التي يأخذها الرقم بحسب موقعه في العدد.</a:t>
            </a:r>
          </a:p>
        </p:txBody>
      </p:sp>
      <p:grpSp>
        <p:nvGrpSpPr>
          <p:cNvPr id="5125" name="مجموعة 13"/>
          <p:cNvGrpSpPr>
            <a:grpSpLocks/>
          </p:cNvGrpSpPr>
          <p:nvPr/>
        </p:nvGrpSpPr>
        <p:grpSpPr bwMode="auto">
          <a:xfrm>
            <a:off x="3162300" y="188913"/>
            <a:ext cx="5513388" cy="2160587"/>
            <a:chOff x="214282" y="214290"/>
            <a:chExt cx="8929718" cy="6215106"/>
          </a:xfrm>
        </p:grpSpPr>
        <p:sp>
          <p:nvSpPr>
            <p:cNvPr id="8" name="32-Point Star 3"/>
            <p:cNvSpPr/>
            <p:nvPr/>
          </p:nvSpPr>
          <p:spPr>
            <a:xfrm>
              <a:off x="214282" y="214290"/>
              <a:ext cx="8929718" cy="6215106"/>
            </a:xfrm>
            <a:prstGeom prst="star32">
              <a:avLst>
                <a:gd name="adj" fmla="val 27049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0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5127" name="Rectangle 9"/>
            <p:cNvSpPr>
              <a:spLocks noChangeArrowheads="1"/>
            </p:cNvSpPr>
            <p:nvPr/>
          </p:nvSpPr>
          <p:spPr bwMode="auto">
            <a:xfrm>
              <a:off x="1654585" y="2276691"/>
              <a:ext cx="6091132" cy="2655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/>
              <a:r>
                <a:rPr lang="ar-EG" sz="5400" b="1">
                  <a:solidFill>
                    <a:schemeClr val="bg1"/>
                  </a:solidFill>
                  <a:latin typeface="Calibri" pitchFamily="34" charset="0"/>
                </a:rPr>
                <a:t>الفكرة العامة</a:t>
              </a:r>
            </a:p>
          </p:txBody>
        </p:sp>
      </p:grp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 هي القيمة التي يأخذها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5"/>
          <p:cNvGrpSpPr>
            <a:grpSpLocks/>
          </p:cNvGrpSpPr>
          <p:nvPr/>
        </p:nvGrpSpPr>
        <p:grpSpPr bwMode="auto">
          <a:xfrm>
            <a:off x="395288" y="260350"/>
            <a:ext cx="8280400" cy="2808288"/>
            <a:chOff x="3929058" y="285728"/>
            <a:chExt cx="4572032" cy="1021552"/>
          </a:xfrm>
        </p:grpSpPr>
        <p:sp>
          <p:nvSpPr>
            <p:cNvPr id="12" name="Rounded Rectangular Callout 4"/>
            <p:cNvSpPr/>
            <p:nvPr/>
          </p:nvSpPr>
          <p:spPr>
            <a:xfrm>
              <a:off x="3929058" y="285728"/>
              <a:ext cx="4572032" cy="1021552"/>
            </a:xfrm>
            <a:prstGeom prst="wedgeRoundRectCallout">
              <a:avLst>
                <a:gd name="adj1" fmla="val -20323"/>
                <a:gd name="adj2" fmla="val 50442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087711" y="311137"/>
              <a:ext cx="4333613" cy="469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</a:rPr>
                <a:t>اكتب العدد الذي يمثل كل نقطةٍ على خط الأعداد فيما يأتي: ( مهارة سابقة)</a:t>
              </a:r>
            </a:p>
          </p:txBody>
        </p:sp>
      </p:grp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44675"/>
            <a:ext cx="81359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27313" y="4076700"/>
            <a:ext cx="3024187" cy="1368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08275" y="4221163"/>
            <a:ext cx="2871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>
                <a:solidFill>
                  <a:srgbClr val="C00000"/>
                </a:solidFill>
                <a:latin typeface="Calibri" pitchFamily="34" charset="0"/>
              </a:rPr>
              <a:t>15</a:t>
            </a:r>
            <a:endParaRPr lang="en-US" sz="6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ش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Picture 10" descr="BCKMN019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3716338"/>
            <a:ext cx="74882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1050" y="4508500"/>
            <a:ext cx="59055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FF00"/>
                </a:solidFill>
                <a:latin typeface="Calibri" pitchFamily="34" charset="0"/>
              </a:rPr>
              <a:t>13) 8 أصغر من 12</a:t>
            </a:r>
            <a:endParaRPr lang="en-US" sz="44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7" name="Picture 16" descr="LaST (Graphs)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188" y="4005263"/>
            <a:ext cx="1693862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كل جملةٍ مما يأتي مستعملاً إح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73 - arcade game point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أصغر من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4035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11188" y="3789363"/>
            <a:ext cx="7416800" cy="1655762"/>
            <a:chOff x="725831" y="284141"/>
            <a:chExt cx="7549466" cy="4572032"/>
          </a:xfrm>
        </p:grpSpPr>
        <p:grpSp>
          <p:nvGrpSpPr>
            <p:cNvPr id="44037" name="Group 5"/>
            <p:cNvGrpSpPr>
              <a:grpSpLocks/>
            </p:cNvGrpSpPr>
            <p:nvPr/>
          </p:nvGrpSpPr>
          <p:grpSpPr bwMode="auto">
            <a:xfrm rot="10800000">
              <a:off x="857226" y="284141"/>
              <a:ext cx="7358114" cy="4572032"/>
              <a:chOff x="4033787" y="429695"/>
              <a:chExt cx="3929090" cy="3143272"/>
            </a:xfrm>
          </p:grpSpPr>
          <p:sp>
            <p:nvSpPr>
              <p:cNvPr id="44039" name="Flowchart: Punched Tape 6"/>
              <p:cNvSpPr>
                <a:spLocks noChangeArrowheads="1"/>
              </p:cNvSpPr>
              <p:nvPr/>
            </p:nvSpPr>
            <p:spPr bwMode="auto">
              <a:xfrm>
                <a:off x="4070876" y="429695"/>
                <a:ext cx="3509524" cy="3143272"/>
              </a:xfrm>
              <a:prstGeom prst="flowChartPunchedTape">
                <a:avLst/>
              </a:prstGeom>
              <a:solidFill>
                <a:srgbClr val="FF0066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ar-EG" b="1">
                  <a:latin typeface="Calibri" pitchFamily="34" charset="0"/>
                </a:endParaRPr>
              </a:p>
            </p:txBody>
          </p:sp>
          <p:grpSp>
            <p:nvGrpSpPr>
              <p:cNvPr id="44040" name="Round Single Corner Rectangle 7"/>
              <p:cNvGrpSpPr>
                <a:grpSpLocks/>
              </p:cNvGrpSpPr>
              <p:nvPr/>
            </p:nvGrpSpPr>
            <p:grpSpPr bwMode="auto">
              <a:xfrm rot="10800000">
                <a:off x="4025627" y="763220"/>
                <a:ext cx="3946244" cy="2526515"/>
                <a:chOff x="481584" y="2042160"/>
                <a:chExt cx="8107680" cy="3560064"/>
              </a:xfrm>
            </p:grpSpPr>
            <p:pic>
              <p:nvPicPr>
                <p:cNvPr id="44041" name="Round Single Corner Rectangle 7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81584" y="2042160"/>
                  <a:ext cx="8107680" cy="3560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042" name="Text Box 1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1016013" y="2059803"/>
                  <a:ext cx="7556487" cy="3523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ar-SA" b="1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44038" name="TextBox 1"/>
            <p:cNvSpPr txBox="1">
              <a:spLocks noChangeArrowheads="1"/>
            </p:cNvSpPr>
            <p:nvPr/>
          </p:nvSpPr>
          <p:spPr bwMode="auto">
            <a:xfrm>
              <a:off x="725831" y="1071545"/>
              <a:ext cx="7549466" cy="2803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>
                  <a:solidFill>
                    <a:srgbClr val="C00000"/>
                  </a:solidFill>
                  <a:latin typeface="Calibri" pitchFamily="34" charset="0"/>
                </a:rPr>
                <a:t>8    &lt;   12</a:t>
              </a:r>
              <a:endParaRPr lang="en-US" sz="600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أصغر من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5059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Picture 10" descr="BCKMN019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3716338"/>
            <a:ext cx="74882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1050" y="4508500"/>
            <a:ext cx="59055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FF00"/>
                </a:solidFill>
                <a:latin typeface="Calibri" pitchFamily="34" charset="0"/>
              </a:rPr>
              <a:t>14) 25 أكبر من 10</a:t>
            </a:r>
            <a:endParaRPr lang="en-US" sz="44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7" name="Picture 16" descr="LaST (Graphs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4005263"/>
            <a:ext cx="1693862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3 - arcade game point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5 أكبر من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6083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11188" y="3789363"/>
            <a:ext cx="7416800" cy="1655762"/>
            <a:chOff x="725831" y="284141"/>
            <a:chExt cx="7549466" cy="4572032"/>
          </a:xfrm>
        </p:grpSpPr>
        <p:grpSp>
          <p:nvGrpSpPr>
            <p:cNvPr id="46085" name="Group 5"/>
            <p:cNvGrpSpPr>
              <a:grpSpLocks/>
            </p:cNvGrpSpPr>
            <p:nvPr/>
          </p:nvGrpSpPr>
          <p:grpSpPr bwMode="auto">
            <a:xfrm rot="10800000">
              <a:off x="857226" y="284141"/>
              <a:ext cx="7358114" cy="4572032"/>
              <a:chOff x="4033787" y="429695"/>
              <a:chExt cx="3929090" cy="3143272"/>
            </a:xfrm>
          </p:grpSpPr>
          <p:sp>
            <p:nvSpPr>
              <p:cNvPr id="46087" name="Flowchart: Punched Tape 6"/>
              <p:cNvSpPr>
                <a:spLocks noChangeArrowheads="1"/>
              </p:cNvSpPr>
              <p:nvPr/>
            </p:nvSpPr>
            <p:spPr bwMode="auto">
              <a:xfrm>
                <a:off x="4070876" y="429695"/>
                <a:ext cx="3509524" cy="3143272"/>
              </a:xfrm>
              <a:prstGeom prst="flowChartPunchedTape">
                <a:avLst/>
              </a:prstGeom>
              <a:solidFill>
                <a:srgbClr val="FF0066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ar-EG" b="1">
                  <a:latin typeface="Calibri" pitchFamily="34" charset="0"/>
                </a:endParaRPr>
              </a:p>
            </p:txBody>
          </p:sp>
          <p:grpSp>
            <p:nvGrpSpPr>
              <p:cNvPr id="46088" name="Round Single Corner Rectangle 7"/>
              <p:cNvGrpSpPr>
                <a:grpSpLocks/>
              </p:cNvGrpSpPr>
              <p:nvPr/>
            </p:nvGrpSpPr>
            <p:grpSpPr bwMode="auto">
              <a:xfrm rot="10800000">
                <a:off x="4025627" y="763220"/>
                <a:ext cx="3946244" cy="2526515"/>
                <a:chOff x="481584" y="2042160"/>
                <a:chExt cx="8107680" cy="3560064"/>
              </a:xfrm>
            </p:grpSpPr>
            <p:pic>
              <p:nvPicPr>
                <p:cNvPr id="46089" name="Round Single Corner Rectangle 7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81584" y="2042160"/>
                  <a:ext cx="8107680" cy="3560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6090" name="Text Box 1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1016013" y="2059803"/>
                  <a:ext cx="7556487" cy="3523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ar-SA" b="1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46086" name="TextBox 1"/>
            <p:cNvSpPr txBox="1">
              <a:spLocks noChangeArrowheads="1"/>
            </p:cNvSpPr>
            <p:nvPr/>
          </p:nvSpPr>
          <p:spPr bwMode="auto">
            <a:xfrm>
              <a:off x="725831" y="1071545"/>
              <a:ext cx="7549466" cy="2803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>
                  <a:solidFill>
                    <a:srgbClr val="C00000"/>
                  </a:solidFill>
                  <a:latin typeface="Calibri" pitchFamily="34" charset="0"/>
                </a:rPr>
                <a:t>25    &gt;  10</a:t>
              </a:r>
              <a:endParaRPr lang="en-US" sz="600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5 أكبر من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7107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Picture 10" descr="BCKMN019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3716338"/>
            <a:ext cx="74882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1050" y="4508500"/>
            <a:ext cx="5905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FF00"/>
                </a:solidFill>
                <a:latin typeface="Calibri" pitchFamily="34" charset="0"/>
              </a:rPr>
              <a:t>15) 136 تساوي 136</a:t>
            </a:r>
            <a:endParaRPr lang="en-US" sz="48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7" name="Picture 16" descr="LaST (Graphs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4005263"/>
            <a:ext cx="1693862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3 - arcade game point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6 تساوي 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8131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11188" y="3789363"/>
            <a:ext cx="7416800" cy="1655762"/>
            <a:chOff x="725831" y="284141"/>
            <a:chExt cx="7549466" cy="4572032"/>
          </a:xfrm>
        </p:grpSpPr>
        <p:grpSp>
          <p:nvGrpSpPr>
            <p:cNvPr id="48133" name="Group 5"/>
            <p:cNvGrpSpPr>
              <a:grpSpLocks/>
            </p:cNvGrpSpPr>
            <p:nvPr/>
          </p:nvGrpSpPr>
          <p:grpSpPr bwMode="auto">
            <a:xfrm rot="10800000">
              <a:off x="857226" y="284141"/>
              <a:ext cx="7358114" cy="4572032"/>
              <a:chOff x="4033787" y="429695"/>
              <a:chExt cx="3929090" cy="3143272"/>
            </a:xfrm>
          </p:grpSpPr>
          <p:sp>
            <p:nvSpPr>
              <p:cNvPr id="48135" name="Flowchart: Punched Tape 6"/>
              <p:cNvSpPr>
                <a:spLocks noChangeArrowheads="1"/>
              </p:cNvSpPr>
              <p:nvPr/>
            </p:nvSpPr>
            <p:spPr bwMode="auto">
              <a:xfrm>
                <a:off x="4070876" y="429695"/>
                <a:ext cx="3509524" cy="3143272"/>
              </a:xfrm>
              <a:prstGeom prst="flowChartPunchedTape">
                <a:avLst/>
              </a:prstGeom>
              <a:solidFill>
                <a:srgbClr val="FF0066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ar-EG" b="1">
                  <a:latin typeface="Calibri" pitchFamily="34" charset="0"/>
                </a:endParaRPr>
              </a:p>
            </p:txBody>
          </p:sp>
          <p:grpSp>
            <p:nvGrpSpPr>
              <p:cNvPr id="48136" name="Round Single Corner Rectangle 7"/>
              <p:cNvGrpSpPr>
                <a:grpSpLocks/>
              </p:cNvGrpSpPr>
              <p:nvPr/>
            </p:nvGrpSpPr>
            <p:grpSpPr bwMode="auto">
              <a:xfrm rot="10800000">
                <a:off x="4025627" y="763220"/>
                <a:ext cx="3946244" cy="2526515"/>
                <a:chOff x="481584" y="2042160"/>
                <a:chExt cx="8107680" cy="3560064"/>
              </a:xfrm>
            </p:grpSpPr>
            <p:pic>
              <p:nvPicPr>
                <p:cNvPr id="48137" name="Round Single Corner Rectangle 7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81584" y="2042160"/>
                  <a:ext cx="8107680" cy="3560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8138" name="Text Box 1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1016013" y="2059803"/>
                  <a:ext cx="7556487" cy="3523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ar-SA" b="1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48134" name="TextBox 1"/>
            <p:cNvSpPr txBox="1">
              <a:spLocks noChangeArrowheads="1"/>
            </p:cNvSpPr>
            <p:nvPr/>
          </p:nvSpPr>
          <p:spPr bwMode="auto">
            <a:xfrm>
              <a:off x="725831" y="1071545"/>
              <a:ext cx="7549466" cy="2803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>
                  <a:solidFill>
                    <a:srgbClr val="C00000"/>
                  </a:solidFill>
                  <a:latin typeface="Calibri" pitchFamily="34" charset="0"/>
                </a:rPr>
                <a:t> 136  =   136</a:t>
              </a:r>
              <a:endParaRPr lang="en-US" sz="600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6 تساوي 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9155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Picture 10" descr="BCKMN019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3716338"/>
            <a:ext cx="74882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1050" y="4508500"/>
            <a:ext cx="5905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FF00"/>
                </a:solidFill>
                <a:latin typeface="Calibri" pitchFamily="34" charset="0"/>
              </a:rPr>
              <a:t>16) 471 أكبر من 470 </a:t>
            </a:r>
            <a:endParaRPr lang="en-US" sz="48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7" name="Picture 16" descr="LaST (Graphs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4005263"/>
            <a:ext cx="1693862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3 - arcade game point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71 أكبر من 4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3"/>
          <p:cNvGrpSpPr>
            <a:grpSpLocks/>
          </p:cNvGrpSpPr>
          <p:nvPr/>
        </p:nvGrpSpPr>
        <p:grpSpPr bwMode="auto">
          <a:xfrm>
            <a:off x="250825" y="404813"/>
            <a:ext cx="8353425" cy="1871662"/>
            <a:chOff x="285720" y="58027"/>
            <a:chExt cx="8786874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7896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20" y="996261"/>
              <a:ext cx="87153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15393" h="5428032">
                  <a:moveTo>
                    <a:pt x="0" y="0"/>
                  </a:moveTo>
                  <a:lnTo>
                    <a:pt x="6392195" y="0"/>
                  </a:lnTo>
                  <a:lnTo>
                    <a:pt x="6392194" y="0"/>
                  </a:lnTo>
                  <a:cubicBezTo>
                    <a:pt x="767526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lnTo>
                    <a:pt x="8715393" y="5428032"/>
                  </a:lnTo>
                  <a:lnTo>
                    <a:pt x="0" y="542803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0179" name="Rectangle 9"/>
          <p:cNvSpPr>
            <a:spLocks noChangeArrowheads="1"/>
          </p:cNvSpPr>
          <p:nvPr/>
        </p:nvSpPr>
        <p:spPr bwMode="auto">
          <a:xfrm>
            <a:off x="468313" y="758825"/>
            <a:ext cx="7667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  <a:latin typeface="Calibri" pitchFamily="34" charset="0"/>
              </a:rPr>
              <a:t>اكتب كل جملةٍ مما يأتي مستعملاً إحدى الإشارات (&lt; ، &gt; ، = ):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(مهارة سابقة)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11188" y="3789363"/>
            <a:ext cx="7416800" cy="1655762"/>
            <a:chOff x="725831" y="284141"/>
            <a:chExt cx="7549466" cy="4572032"/>
          </a:xfrm>
        </p:grpSpPr>
        <p:grpSp>
          <p:nvGrpSpPr>
            <p:cNvPr id="50181" name="Group 5"/>
            <p:cNvGrpSpPr>
              <a:grpSpLocks/>
            </p:cNvGrpSpPr>
            <p:nvPr/>
          </p:nvGrpSpPr>
          <p:grpSpPr bwMode="auto">
            <a:xfrm rot="10800000">
              <a:off x="857226" y="284141"/>
              <a:ext cx="7358114" cy="4572032"/>
              <a:chOff x="4033787" y="429695"/>
              <a:chExt cx="3929090" cy="3143272"/>
            </a:xfrm>
          </p:grpSpPr>
          <p:sp>
            <p:nvSpPr>
              <p:cNvPr id="50183" name="Flowchart: Punched Tape 6"/>
              <p:cNvSpPr>
                <a:spLocks noChangeArrowheads="1"/>
              </p:cNvSpPr>
              <p:nvPr/>
            </p:nvSpPr>
            <p:spPr bwMode="auto">
              <a:xfrm>
                <a:off x="4070876" y="429695"/>
                <a:ext cx="3509524" cy="3143272"/>
              </a:xfrm>
              <a:prstGeom prst="flowChartPunchedTape">
                <a:avLst/>
              </a:prstGeom>
              <a:solidFill>
                <a:srgbClr val="FF0066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ar-EG" b="1">
                  <a:latin typeface="Calibri" pitchFamily="34" charset="0"/>
                </a:endParaRPr>
              </a:p>
            </p:txBody>
          </p:sp>
          <p:grpSp>
            <p:nvGrpSpPr>
              <p:cNvPr id="50184" name="Round Single Corner Rectangle 7"/>
              <p:cNvGrpSpPr>
                <a:grpSpLocks/>
              </p:cNvGrpSpPr>
              <p:nvPr/>
            </p:nvGrpSpPr>
            <p:grpSpPr bwMode="auto">
              <a:xfrm rot="10800000">
                <a:off x="4025627" y="763220"/>
                <a:ext cx="3946244" cy="2526515"/>
                <a:chOff x="481584" y="2042160"/>
                <a:chExt cx="8107680" cy="3560064"/>
              </a:xfrm>
            </p:grpSpPr>
            <p:pic>
              <p:nvPicPr>
                <p:cNvPr id="50185" name="Round Single Corner Rectangle 7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81584" y="2042160"/>
                  <a:ext cx="8107680" cy="3560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0186" name="Text Box 1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1016013" y="2059803"/>
                  <a:ext cx="7556487" cy="3523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ar-SA" b="1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50182" name="TextBox 1"/>
            <p:cNvSpPr txBox="1">
              <a:spLocks noChangeArrowheads="1"/>
            </p:cNvSpPr>
            <p:nvPr/>
          </p:nvSpPr>
          <p:spPr bwMode="auto">
            <a:xfrm>
              <a:off x="725831" y="1071545"/>
              <a:ext cx="7549466" cy="2803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>
                  <a:solidFill>
                    <a:srgbClr val="C00000"/>
                  </a:solidFill>
                  <a:latin typeface="Calibri" pitchFamily="34" charset="0"/>
                </a:rPr>
                <a:t>471    &gt;  470</a:t>
              </a:r>
              <a:endParaRPr lang="en-US" sz="600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71 أكبر من 4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0824" y="404813"/>
            <a:ext cx="8803111" cy="5184775"/>
            <a:chOff x="285719" y="58027"/>
            <a:chExt cx="9259893" cy="6366266"/>
          </a:xfrm>
        </p:grpSpPr>
        <p:sp>
          <p:nvSpPr>
            <p:cNvPr id="8" name="Cloud 4"/>
            <p:cNvSpPr/>
            <p:nvPr/>
          </p:nvSpPr>
          <p:spPr>
            <a:xfrm>
              <a:off x="499464" y="58027"/>
              <a:ext cx="8573130" cy="1999935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 Single Corner Rectangle 5"/>
            <p:cNvSpPr>
              <a:spLocks noChangeArrowheads="1"/>
            </p:cNvSpPr>
            <p:nvPr/>
          </p:nvSpPr>
          <p:spPr bwMode="auto">
            <a:xfrm>
              <a:off x="285719" y="996261"/>
              <a:ext cx="9259893" cy="5428032"/>
            </a:xfrm>
            <a:custGeom>
              <a:avLst/>
              <a:gdLst>
                <a:gd name="T0" fmla="*/ 4357697 w 8715393"/>
                <a:gd name="T1" fmla="*/ 0 h 5428032"/>
                <a:gd name="T2" fmla="*/ 0 w 8715393"/>
                <a:gd name="T3" fmla="*/ 2714016 h 5428032"/>
                <a:gd name="T4" fmla="*/ 4357697 w 8715393"/>
                <a:gd name="T5" fmla="*/ 5428032 h 5428032"/>
                <a:gd name="T6" fmla="*/ 8715393 w 8715393"/>
                <a:gd name="T7" fmla="*/ 2714016 h 542803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715393"/>
                <a:gd name="T13" fmla="*/ 0 h 5428032"/>
                <a:gd name="T14" fmla="*/ 8034952 w 8715393"/>
                <a:gd name="T15" fmla="*/ 5428032 h 5428032"/>
                <a:gd name="connsiteX0" fmla="*/ 0 w 8715393"/>
                <a:gd name="connsiteY0" fmla="*/ 0 h 5428032"/>
                <a:gd name="connsiteX1" fmla="*/ 6392195 w 8715393"/>
                <a:gd name="connsiteY1" fmla="*/ 0 h 5428032"/>
                <a:gd name="connsiteX2" fmla="*/ 7267432 w 8715393"/>
                <a:gd name="connsiteY2" fmla="*/ 0 h 5428032"/>
                <a:gd name="connsiteX3" fmla="*/ 8715390 w 8715393"/>
                <a:gd name="connsiteY3" fmla="*/ 2323198 h 5428032"/>
                <a:gd name="connsiteX4" fmla="*/ 8715389 w 8715393"/>
                <a:gd name="connsiteY4" fmla="*/ 2323201 h 5428032"/>
                <a:gd name="connsiteX5" fmla="*/ 8715393 w 8715393"/>
                <a:gd name="connsiteY5" fmla="*/ 5428032 h 5428032"/>
                <a:gd name="connsiteX6" fmla="*/ 0 w 8715393"/>
                <a:gd name="connsiteY6" fmla="*/ 5428032 h 5428032"/>
                <a:gd name="connsiteX7" fmla="*/ 0 w 8715393"/>
                <a:gd name="connsiteY7" fmla="*/ 0 h 5428032"/>
                <a:gd name="connsiteX0" fmla="*/ 0 w 8988100"/>
                <a:gd name="connsiteY0" fmla="*/ 0 h 5428032"/>
                <a:gd name="connsiteX1" fmla="*/ 6392195 w 8988100"/>
                <a:gd name="connsiteY1" fmla="*/ 0 h 5428032"/>
                <a:gd name="connsiteX2" fmla="*/ 7705034 w 8988100"/>
                <a:gd name="connsiteY2" fmla="*/ 0 h 5428032"/>
                <a:gd name="connsiteX3" fmla="*/ 8715390 w 8988100"/>
                <a:gd name="connsiteY3" fmla="*/ 2323198 h 5428032"/>
                <a:gd name="connsiteX4" fmla="*/ 8715389 w 8988100"/>
                <a:gd name="connsiteY4" fmla="*/ 2323201 h 5428032"/>
                <a:gd name="connsiteX5" fmla="*/ 8715393 w 8988100"/>
                <a:gd name="connsiteY5" fmla="*/ 5428032 h 5428032"/>
                <a:gd name="connsiteX6" fmla="*/ 0 w 8988100"/>
                <a:gd name="connsiteY6" fmla="*/ 5428032 h 5428032"/>
                <a:gd name="connsiteX7" fmla="*/ 0 w 8988100"/>
                <a:gd name="connsiteY7" fmla="*/ 0 h 542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88100" h="5428032">
                  <a:moveTo>
                    <a:pt x="0" y="0"/>
                  </a:moveTo>
                  <a:lnTo>
                    <a:pt x="6392195" y="0"/>
                  </a:lnTo>
                  <a:lnTo>
                    <a:pt x="7705034" y="0"/>
                  </a:lnTo>
                  <a:cubicBezTo>
                    <a:pt x="8988100" y="1"/>
                    <a:pt x="8715390" y="1040132"/>
                    <a:pt x="8715390" y="2323198"/>
                  </a:cubicBezTo>
                  <a:cubicBezTo>
                    <a:pt x="8715390" y="2323199"/>
                    <a:pt x="8715389" y="2323200"/>
                    <a:pt x="8715389" y="2323201"/>
                  </a:cubicBezTo>
                  <a:cubicBezTo>
                    <a:pt x="8715390" y="3358145"/>
                    <a:pt x="8715392" y="4393088"/>
                    <a:pt x="8715393" y="5428032"/>
                  </a:cubicBezTo>
                  <a:lnTo>
                    <a:pt x="0" y="5428032"/>
                  </a:lnTo>
                  <a:lnTo>
                    <a:pt x="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2876" y="1587500"/>
            <a:ext cx="864396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17) في إحدى المدن ليوم أمس بلغت درجة الحرارة العظمى 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38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درجةً </a:t>
            </a:r>
            <a:r>
              <a:rPr lang="ar-EG" sz="4000" b="1" dirty="0" err="1">
                <a:solidFill>
                  <a:srgbClr val="0000FF"/>
                </a:solidFill>
                <a:latin typeface="Calibri" pitchFamily="34" charset="0"/>
              </a:rPr>
              <a:t>سيليزيةً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، أما درجة الحرارة العظمى لهذا اليوم فكانت 35 درجة </a:t>
            </a:r>
            <a:r>
              <a:rPr lang="ar-EG" sz="4000" b="1" dirty="0" err="1" smtClean="0">
                <a:solidFill>
                  <a:srgbClr val="0000FF"/>
                </a:solidFill>
                <a:latin typeface="Calibri" pitchFamily="34" charset="0"/>
              </a:rPr>
              <a:t>سيليزية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.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اكتب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الجملة </a:t>
            </a:r>
          </a:p>
          <a:p>
            <a:pPr algn="ctr"/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(35 أقل من 38) مستعملاً إحدى 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الإشارات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(&gt;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، &lt; ، = ) ( </a:t>
            </a:r>
            <a:r>
              <a:rPr lang="ar-EG" sz="4000" b="1" dirty="0">
                <a:solidFill>
                  <a:srgbClr val="FFFF00"/>
                </a:solidFill>
                <a:latin typeface="Calibri" pitchFamily="34" charset="0"/>
              </a:rPr>
              <a:t>مهارة سابقة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)</a:t>
            </a:r>
            <a:endParaRPr lang="en-US" sz="36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إحدى المدن ليوم أمس بلغت در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43663" y="115888"/>
            <a:ext cx="2520950" cy="1081087"/>
            <a:chOff x="2032818" y="3000372"/>
            <a:chExt cx="5880474" cy="3214710"/>
          </a:xfrm>
        </p:grpSpPr>
        <p:pic>
          <p:nvPicPr>
            <p:cNvPr id="3" name="Picture 2" descr="BANNR028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F0066">
                  <a:tint val="45000"/>
                  <a:satMod val="400000"/>
                </a:srgbClr>
              </a:duotone>
              <a:lum bright="46000" contrast="93000"/>
            </a:blip>
            <a:stretch>
              <a:fillRect/>
            </a:stretch>
          </p:blipFill>
          <p:spPr>
            <a:xfrm rot="10800000">
              <a:off x="2032818" y="3000372"/>
              <a:ext cx="5880474" cy="3214710"/>
            </a:xfrm>
            <a:prstGeom prst="rect">
              <a:avLst/>
            </a:prstGeom>
            <a:effectLst>
              <a:innerShdw blurRad="774700">
                <a:srgbClr val="FF0000"/>
              </a:innerShdw>
            </a:effectLst>
          </p:spPr>
        </p:pic>
        <p:sp>
          <p:nvSpPr>
            <p:cNvPr id="6150" name="TextBox 3"/>
            <p:cNvSpPr txBox="1">
              <a:spLocks noChangeArrowheads="1"/>
            </p:cNvSpPr>
            <p:nvPr/>
          </p:nvSpPr>
          <p:spPr bwMode="auto">
            <a:xfrm>
              <a:off x="2277839" y="3214683"/>
              <a:ext cx="5586450" cy="214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>
                  <a:solidFill>
                    <a:srgbClr val="FFFF00"/>
                  </a:solidFill>
                  <a:latin typeface="Calibri" pitchFamily="34" charset="0"/>
                </a:rPr>
                <a:t>مثال</a:t>
              </a:r>
              <a:endParaRPr lang="en-US" sz="6000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pic>
        <p:nvPicPr>
          <p:cNvPr id="5" name="Picture 4" descr="BCKLN066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1916113"/>
            <a:ext cx="786288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35150" y="2060575"/>
            <a:ext cx="6121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B0F0"/>
                </a:solidFill>
                <a:latin typeface="Calibri" pitchFamily="34" charset="0"/>
              </a:rPr>
              <a:t>يبلغ مجموع أطوال الطرق البرية في المملكة العربية السعودية 172615كلم.</a:t>
            </a:r>
          </a:p>
          <a:p>
            <a:pPr algn="ctr"/>
            <a:r>
              <a:rPr lang="ar-EG" sz="3600" b="1">
                <a:solidFill>
                  <a:srgbClr val="00B0F0"/>
                </a:solidFill>
                <a:latin typeface="Calibri" pitchFamily="34" charset="0"/>
              </a:rPr>
              <a:t>و</a:t>
            </a:r>
            <a:r>
              <a:rPr lang="ar-EG" sz="3600" b="1">
                <a:solidFill>
                  <a:srgbClr val="FF0000"/>
                </a:solidFill>
                <a:latin typeface="Calibri" pitchFamily="34" charset="0"/>
              </a:rPr>
              <a:t>جدول المنازل </a:t>
            </a:r>
            <a:r>
              <a:rPr lang="ar-EG" sz="3600" b="1">
                <a:solidFill>
                  <a:srgbClr val="00B0F0"/>
                </a:solidFill>
                <a:latin typeface="Calibri" pitchFamily="34" charset="0"/>
              </a:rPr>
              <a:t>أدناه يوضح القيمة المنزلية لكل رقم في ذلك العدد.</a:t>
            </a:r>
            <a:endParaRPr lang="en-US" sz="3600">
              <a:solidFill>
                <a:srgbClr val="00B0F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gemvanis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بلغ مجموع أطوال الطرق البري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39750" y="2852738"/>
            <a:ext cx="7993063" cy="2160587"/>
            <a:chOff x="725831" y="284141"/>
            <a:chExt cx="7549466" cy="4572032"/>
          </a:xfrm>
        </p:grpSpPr>
        <p:grpSp>
          <p:nvGrpSpPr>
            <p:cNvPr id="52227" name="Group 5"/>
            <p:cNvGrpSpPr>
              <a:grpSpLocks/>
            </p:cNvGrpSpPr>
            <p:nvPr/>
          </p:nvGrpSpPr>
          <p:grpSpPr bwMode="auto">
            <a:xfrm rot="10800000">
              <a:off x="857226" y="284141"/>
              <a:ext cx="7358114" cy="4572032"/>
              <a:chOff x="4033787" y="429695"/>
              <a:chExt cx="3929090" cy="3143272"/>
            </a:xfrm>
          </p:grpSpPr>
          <p:sp>
            <p:nvSpPr>
              <p:cNvPr id="52229" name="Flowchart: Punched Tape 6"/>
              <p:cNvSpPr>
                <a:spLocks noChangeArrowheads="1"/>
              </p:cNvSpPr>
              <p:nvPr/>
            </p:nvSpPr>
            <p:spPr bwMode="auto">
              <a:xfrm>
                <a:off x="4070876" y="429695"/>
                <a:ext cx="3509524" cy="3143272"/>
              </a:xfrm>
              <a:prstGeom prst="flowChartPunchedTape">
                <a:avLst/>
              </a:prstGeom>
              <a:solidFill>
                <a:srgbClr val="FF0066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ar-EG" b="1">
                  <a:latin typeface="Calibri" pitchFamily="34" charset="0"/>
                </a:endParaRPr>
              </a:p>
            </p:txBody>
          </p:sp>
          <p:grpSp>
            <p:nvGrpSpPr>
              <p:cNvPr id="52230" name="Round Single Corner Rectangle 7"/>
              <p:cNvGrpSpPr>
                <a:grpSpLocks/>
              </p:cNvGrpSpPr>
              <p:nvPr/>
            </p:nvGrpSpPr>
            <p:grpSpPr bwMode="auto">
              <a:xfrm rot="10800000">
                <a:off x="4025627" y="763220"/>
                <a:ext cx="3946244" cy="2526515"/>
                <a:chOff x="481584" y="2042160"/>
                <a:chExt cx="8107680" cy="3560064"/>
              </a:xfrm>
            </p:grpSpPr>
            <p:pic>
              <p:nvPicPr>
                <p:cNvPr id="52231" name="Round Single Corner Rectangle 7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81584" y="2042160"/>
                  <a:ext cx="8107680" cy="3560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232" name="Text Box 1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1016013" y="2059803"/>
                  <a:ext cx="7556487" cy="3523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ar-SA" b="1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52228" name="TextBox 1"/>
            <p:cNvSpPr txBox="1">
              <a:spLocks noChangeArrowheads="1"/>
            </p:cNvSpPr>
            <p:nvPr/>
          </p:nvSpPr>
          <p:spPr bwMode="auto">
            <a:xfrm>
              <a:off x="725831" y="1319283"/>
              <a:ext cx="7549466" cy="214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>
                  <a:solidFill>
                    <a:srgbClr val="FF0066"/>
                  </a:solidFill>
                </a:rPr>
                <a:t>35 &lt; 38</a:t>
              </a:r>
              <a:endParaRPr lang="en-US" sz="6000">
                <a:solidFill>
                  <a:srgbClr val="FF0066"/>
                </a:solidFill>
              </a:endParaRPr>
            </a:p>
          </p:txBody>
        </p:sp>
      </p:grp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5 أصغر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6443663" y="115888"/>
            <a:ext cx="2520950" cy="1081087"/>
            <a:chOff x="2032818" y="3000372"/>
            <a:chExt cx="5880474" cy="3214710"/>
          </a:xfrm>
        </p:grpSpPr>
        <p:pic>
          <p:nvPicPr>
            <p:cNvPr id="3" name="Picture 2" descr="BANNR028.WMF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FF0066">
                  <a:tint val="45000"/>
                  <a:satMod val="400000"/>
                </a:srgbClr>
              </a:duotone>
              <a:lum bright="46000" contrast="93000"/>
            </a:blip>
            <a:stretch>
              <a:fillRect/>
            </a:stretch>
          </p:blipFill>
          <p:spPr>
            <a:xfrm rot="10800000">
              <a:off x="2032818" y="3000372"/>
              <a:ext cx="5880474" cy="3214710"/>
            </a:xfrm>
            <a:prstGeom prst="rect">
              <a:avLst/>
            </a:prstGeom>
            <a:effectLst>
              <a:innerShdw blurRad="774700">
                <a:srgbClr val="FF0000"/>
              </a:innerShdw>
            </a:effectLst>
          </p:spPr>
        </p:pic>
        <p:sp>
          <p:nvSpPr>
            <p:cNvPr id="7209" name="TextBox 3"/>
            <p:cNvSpPr txBox="1">
              <a:spLocks noChangeArrowheads="1"/>
            </p:cNvSpPr>
            <p:nvPr/>
          </p:nvSpPr>
          <p:spPr bwMode="auto">
            <a:xfrm>
              <a:off x="2277839" y="3214683"/>
              <a:ext cx="5586450" cy="214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>
                  <a:solidFill>
                    <a:srgbClr val="FFFF00"/>
                  </a:solidFill>
                  <a:latin typeface="Calibri" pitchFamily="34" charset="0"/>
                </a:rPr>
                <a:t>مثال</a:t>
              </a:r>
              <a:endParaRPr lang="en-US" sz="6000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8313" y="2997200"/>
          <a:ext cx="8136906" cy="266429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56151"/>
                <a:gridCol w="1356151"/>
                <a:gridCol w="1356151"/>
                <a:gridCol w="1356151"/>
                <a:gridCol w="1356151"/>
                <a:gridCol w="1356151"/>
              </a:tblGrid>
              <a:tr h="1332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2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nip Same Side Corner Rectangle 7"/>
          <p:cNvSpPr/>
          <p:nvPr/>
        </p:nvSpPr>
        <p:spPr>
          <a:xfrm>
            <a:off x="2843213" y="1412875"/>
            <a:ext cx="2665412" cy="936625"/>
          </a:xfrm>
          <a:prstGeom prst="snip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16238" y="1557338"/>
            <a:ext cx="2447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جدول المنازل</a:t>
            </a:r>
            <a:endParaRPr lang="en-US" sz="4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451725" y="3213100"/>
            <a:ext cx="1008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0000FF"/>
                </a:solidFill>
                <a:latin typeface="Calibri" pitchFamily="34" charset="0"/>
              </a:rPr>
              <a:t>آحاد</a:t>
            </a:r>
            <a:endParaRPr lang="en-US" sz="3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40425" y="3213100"/>
            <a:ext cx="143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0000FF"/>
                </a:solidFill>
                <a:latin typeface="Calibri" pitchFamily="34" charset="0"/>
              </a:rPr>
              <a:t>عشرات</a:t>
            </a:r>
            <a:endParaRPr lang="en-US" sz="3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16463" y="3213100"/>
            <a:ext cx="1008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0000FF"/>
                </a:solidFill>
                <a:latin typeface="Calibri" pitchFamily="34" charset="0"/>
              </a:rPr>
              <a:t>مئات</a:t>
            </a:r>
            <a:endParaRPr lang="en-US" sz="3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03575" y="3068638"/>
            <a:ext cx="1368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0000FF"/>
                </a:solidFill>
                <a:latin typeface="Calibri" pitchFamily="34" charset="0"/>
              </a:rPr>
              <a:t>آحاد</a:t>
            </a:r>
          </a:p>
          <a:p>
            <a:pPr algn="ctr" rtl="0"/>
            <a:r>
              <a:rPr lang="ar-EG" sz="3600" b="1">
                <a:solidFill>
                  <a:srgbClr val="0000FF"/>
                </a:solidFill>
                <a:latin typeface="Calibri" pitchFamily="34" charset="0"/>
              </a:rPr>
              <a:t>الألوف</a:t>
            </a:r>
            <a:endParaRPr lang="en-US" sz="3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35150" y="3021013"/>
            <a:ext cx="144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0000FF"/>
                </a:solidFill>
                <a:latin typeface="Calibri" pitchFamily="34" charset="0"/>
              </a:rPr>
              <a:t>عشرات الألوف</a:t>
            </a:r>
            <a:endParaRPr lang="en-US" sz="3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5288" y="3021013"/>
            <a:ext cx="1584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0000FF"/>
                </a:solidFill>
                <a:latin typeface="Calibri" pitchFamily="34" charset="0"/>
              </a:rPr>
              <a:t>مئات الألوف</a:t>
            </a:r>
            <a:endParaRPr lang="en-US" sz="3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451725" y="4583113"/>
            <a:ext cx="1008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5</a:t>
            </a:r>
            <a:endParaRPr lang="en-US" sz="36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84888" y="4583113"/>
            <a:ext cx="1008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1</a:t>
            </a:r>
            <a:endParaRPr lang="en-US" sz="36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16463" y="4583113"/>
            <a:ext cx="1008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6</a:t>
            </a:r>
            <a:endParaRPr lang="en-US" sz="36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19475" y="4583113"/>
            <a:ext cx="1008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2</a:t>
            </a:r>
            <a:endParaRPr lang="en-US" sz="36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051050" y="4583113"/>
            <a:ext cx="1008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7</a:t>
            </a:r>
            <a:endParaRPr lang="en-US" sz="36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4213" y="4583113"/>
            <a:ext cx="1008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1</a:t>
            </a:r>
            <a:endParaRPr lang="en-US" sz="3600" b="1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دول المناز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حاد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شرات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ئات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آحادالألوف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شرات الألوف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ئات الألوف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59125" y="404813"/>
            <a:ext cx="5516563" cy="1231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5" name="Picture 4" descr="BDRRC034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250" y="188913"/>
            <a:ext cx="7524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03575" y="693738"/>
            <a:ext cx="4248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ماذا أتعلم في هذا الفصل؟</a:t>
            </a:r>
            <a:endParaRPr lang="ar-EG" sz="36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 descr="076_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2636912"/>
            <a:ext cx="77768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24075" y="3141663"/>
            <a:ext cx="572452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0066"/>
                </a:solidFill>
                <a:latin typeface="Calibri" pitchFamily="34" charset="0"/>
              </a:rPr>
              <a:t>- استعمال القيمة المنزلية لقراءة الأعداد وكتابتها ومقارنتها وترتيبها.</a:t>
            </a:r>
            <a:endParaRPr lang="en-US" sz="440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extra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extra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ذا أتعلم في هذا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ched_butt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ستعمال القيمة المنزلية لقراءة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59125" y="404813"/>
            <a:ext cx="5516563" cy="1231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9219" name="Picture 4" descr="BDRRC034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188913"/>
            <a:ext cx="7524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3203575" y="693738"/>
            <a:ext cx="4248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ماذا أتعلم في هذا الفصل؟</a:t>
            </a:r>
            <a:endParaRPr lang="ar-EG" sz="36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 descr="076_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2636912"/>
            <a:ext cx="77768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24075" y="3141663"/>
            <a:ext cx="572452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0066"/>
                </a:solidFill>
                <a:latin typeface="Calibri" pitchFamily="34" charset="0"/>
              </a:rPr>
              <a:t>- استعمال القيمة المنزلية لقراءة الكسور العشرية  وكتابتها ومقارنتها وترتيبها.</a:t>
            </a:r>
            <a:endParaRPr lang="en-US" sz="440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ال القيمة المنزلية لقراءة الكس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59125" y="404813"/>
            <a:ext cx="5516563" cy="1231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10243" name="Picture 4" descr="BDRRC034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188913"/>
            <a:ext cx="7524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203575" y="693738"/>
            <a:ext cx="4248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ماذا أتعلم في هذا الفصل؟</a:t>
            </a:r>
            <a:endParaRPr lang="ar-EG" sz="36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 descr="076_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2636912"/>
            <a:ext cx="777686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51050" y="3206750"/>
            <a:ext cx="57245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0066"/>
                </a:solidFill>
                <a:latin typeface="Calibri" pitchFamily="34" charset="0"/>
              </a:rPr>
              <a:t>- حل المسائل باستعمال خطة التخمين والتحقق.</a:t>
            </a:r>
            <a:endParaRPr lang="en-US" sz="440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تررو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المسائل باستعمال خطة التخمين والتحق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904</Words>
  <Application>Microsoft Office PowerPoint</Application>
  <PresentationFormat>عرض على الشاشة (3:4)‏</PresentationFormat>
  <Paragraphs>126</Paragraphs>
  <Slides>50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51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5ابتدائي الفصل الأول</dc:title>
  <dc:subject>المقدمة والتهيئة</dc:subject>
  <dc:creator>أ/ بندر الحازمي</dc:creator>
  <cp:keywords>حقيبة إنجاز المعلم والمعلمة</cp:keywords>
  <cp:lastModifiedBy>Dell</cp:lastModifiedBy>
  <cp:revision>108</cp:revision>
  <dcterms:created xsi:type="dcterms:W3CDTF">2011-12-27T09:04:34Z</dcterms:created>
  <dcterms:modified xsi:type="dcterms:W3CDTF">2016-09-21T09:55:21Z</dcterms:modified>
</cp:coreProperties>
</file>