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16" r:id="rId3"/>
    <p:sldId id="426" r:id="rId4"/>
    <p:sldId id="335" r:id="rId5"/>
    <p:sldId id="429" r:id="rId6"/>
    <p:sldId id="433" r:id="rId7"/>
    <p:sldId id="411" r:id="rId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15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1536"/>
      </p:cViewPr>
      <p:guideLst>
        <p:guide orient="horz" pos="2183"/>
        <p:guide pos="3840"/>
        <p:guide orient="horz" pos="3015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935426" y="2670931"/>
            <a:ext cx="8289590" cy="1265254"/>
            <a:chOff x="9198889" y="2670931"/>
            <a:chExt cx="8289590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11986" y="3128340"/>
              <a:ext cx="5676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الطَّهَارَةُ و النَّظَافَة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0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2764" y="1448742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299" y="1179448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349640" y="1515512"/>
            <a:ext cx="2954179" cy="1390378"/>
            <a:chOff x="453982" y="1531765"/>
            <a:chExt cx="2818516" cy="11126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53982" y="1531765"/>
              <a:ext cx="2818516" cy="1112679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499305" y="1602874"/>
              <a:ext cx="707121" cy="5172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96621" y="2008525"/>
              <a:ext cx="1897142" cy="578123"/>
              <a:chOff x="3408260" y="5466316"/>
              <a:chExt cx="1897142" cy="57812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08260" y="5748873"/>
                <a:ext cx="1897142" cy="2955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الطّهارة وَالنَّظَافَةُ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186987" y="41999"/>
            <a:ext cx="62717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Century Gothic" panose="020B0502020202020204" pitchFamily="34" charset="0"/>
              </a:rPr>
              <a:t>الطَّهَارَةُ و </a:t>
            </a:r>
            <a:r>
              <a:rPr lang="ar-SY" sz="3200" b="1" dirty="0"/>
              <a:t>النَّظَافَة</a:t>
            </a:r>
          </a:p>
          <a:p>
            <a:pPr algn="r"/>
            <a:r>
              <a:rPr lang="ar-SY" sz="2800" b="1" dirty="0"/>
              <a:t>أولاً : الطَّهَارَةُ</a:t>
            </a:r>
          </a:p>
          <a:p>
            <a:pPr algn="r"/>
            <a:endParaRPr lang="ar-SY" sz="3200" b="1" dirty="0">
              <a:latin typeface="Century Gothic" panose="020B0502020202020204" pitchFamily="34" charset="0"/>
            </a:endParaRPr>
          </a:p>
        </p:txBody>
      </p:sp>
      <p:sp>
        <p:nvSpPr>
          <p:cNvPr id="42" name="Oval 132">
            <a:extLst>
              <a:ext uri="{FF2B5EF4-FFF2-40B4-BE49-F238E27FC236}">
                <a16:creationId xmlns:a16="http://schemas.microsoft.com/office/drawing/2014/main" id="{2311F8E6-3BC4-4B0C-8855-CDB6B3EB53B9}"/>
              </a:ext>
            </a:extLst>
          </p:cNvPr>
          <p:cNvSpPr/>
          <p:nvPr/>
        </p:nvSpPr>
        <p:spPr>
          <a:xfrm>
            <a:off x="3176188" y="6902219"/>
            <a:ext cx="3194829" cy="24705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3">
            <a:extLst>
              <a:ext uri="{FF2B5EF4-FFF2-40B4-BE49-F238E27FC236}">
                <a16:creationId xmlns:a16="http://schemas.microsoft.com/office/drawing/2014/main" id="{FF9C262C-CB00-4FDE-A006-322D175876F3}"/>
              </a:ext>
            </a:extLst>
          </p:cNvPr>
          <p:cNvSpPr/>
          <p:nvPr/>
        </p:nvSpPr>
        <p:spPr>
          <a:xfrm>
            <a:off x="2811944" y="2991400"/>
            <a:ext cx="8989256" cy="391081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perspectiveRelaxedModerately" fov="7200000">
              <a:rot lat="17040000" lon="0" rev="0"/>
            </a:camera>
            <a:lightRig rig="twoPt" dir="t"/>
          </a:scene3d>
          <a:sp3d extrusionH="76200"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25">
            <a:extLst>
              <a:ext uri="{FF2B5EF4-FFF2-40B4-BE49-F238E27FC236}">
                <a16:creationId xmlns:a16="http://schemas.microsoft.com/office/drawing/2014/main" id="{94B5683D-9FCF-421D-9FC2-5B0278D01963}"/>
              </a:ext>
            </a:extLst>
          </p:cNvPr>
          <p:cNvGrpSpPr/>
          <p:nvPr/>
        </p:nvGrpSpPr>
        <p:grpSpPr>
          <a:xfrm>
            <a:off x="3176188" y="2190436"/>
            <a:ext cx="2455994" cy="2905819"/>
            <a:chOff x="1945032" y="1424780"/>
            <a:chExt cx="2455994" cy="2905819"/>
          </a:xfrm>
        </p:grpSpPr>
        <p:grpSp>
          <p:nvGrpSpPr>
            <p:cNvPr id="84" name="Group 14">
              <a:extLst>
                <a:ext uri="{FF2B5EF4-FFF2-40B4-BE49-F238E27FC236}">
                  <a16:creationId xmlns:a16="http://schemas.microsoft.com/office/drawing/2014/main" id="{713869EB-44C6-40B3-BA10-A8882C5CD439}"/>
                </a:ext>
              </a:extLst>
            </p:cNvPr>
            <p:cNvGrpSpPr/>
            <p:nvPr/>
          </p:nvGrpSpPr>
          <p:grpSpPr>
            <a:xfrm>
              <a:off x="2042057" y="1424780"/>
              <a:ext cx="2358969" cy="2905819"/>
              <a:chOff x="4570017" y="917774"/>
              <a:chExt cx="3010843" cy="3708808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88" name="Rectangle 15">
                <a:extLst>
                  <a:ext uri="{FF2B5EF4-FFF2-40B4-BE49-F238E27FC236}">
                    <a16:creationId xmlns:a16="http://schemas.microsoft.com/office/drawing/2014/main" id="{5996725C-6D51-46FF-8D49-6E4D2DAE3444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16">
                <a:extLst>
                  <a:ext uri="{FF2B5EF4-FFF2-40B4-BE49-F238E27FC236}">
                    <a16:creationId xmlns:a16="http://schemas.microsoft.com/office/drawing/2014/main" id="{E9B77711-E0CC-408B-8C52-1DA02F689693}"/>
                  </a:ext>
                </a:extLst>
              </p:cNvPr>
              <p:cNvSpPr/>
              <p:nvPr/>
            </p:nvSpPr>
            <p:spPr>
              <a:xfrm flipV="1">
                <a:off x="4570017" y="917774"/>
                <a:ext cx="3010485" cy="1051704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10">
              <a:extLst>
                <a:ext uri="{FF2B5EF4-FFF2-40B4-BE49-F238E27FC236}">
                  <a16:creationId xmlns:a16="http://schemas.microsoft.com/office/drawing/2014/main" id="{69BAD47B-2903-4199-AC1E-AE2AEC301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545" y="3194920"/>
              <a:ext cx="1395711" cy="930473"/>
            </a:xfrm>
            <a:prstGeom prst="rect">
              <a:avLst/>
            </a:prstGeom>
          </p:spPr>
        </p:pic>
        <p:sp>
          <p:nvSpPr>
            <p:cNvPr id="86" name="TextBox 20">
              <a:extLst>
                <a:ext uri="{FF2B5EF4-FFF2-40B4-BE49-F238E27FC236}">
                  <a16:creationId xmlns:a16="http://schemas.microsoft.com/office/drawing/2014/main" id="{5CCEA2C2-84AD-4A64-B53E-576282DE9A25}"/>
                </a:ext>
              </a:extLst>
            </p:cNvPr>
            <p:cNvSpPr txBox="1"/>
            <p:nvPr/>
          </p:nvSpPr>
          <p:spPr>
            <a:xfrm>
              <a:off x="3071672" y="1552422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87" name="TextBox 22">
              <a:extLst>
                <a:ext uri="{FF2B5EF4-FFF2-40B4-BE49-F238E27FC236}">
                  <a16:creationId xmlns:a16="http://schemas.microsoft.com/office/drawing/2014/main" id="{60D441B5-F96D-4774-BB84-7A6C12673C8D}"/>
                </a:ext>
              </a:extLst>
            </p:cNvPr>
            <p:cNvSpPr txBox="1"/>
            <p:nvPr/>
          </p:nvSpPr>
          <p:spPr>
            <a:xfrm>
              <a:off x="1945032" y="2246711"/>
              <a:ext cx="24078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أنظف مخرج البول و الغائط بالماء حتّى تزول النجاسة</a:t>
              </a:r>
            </a:p>
            <a:p>
              <a:pPr algn="r"/>
              <a:r>
                <a:rPr lang="ar-SY" b="1" dirty="0"/>
                <a:t>يُسمَّى هَذا العَمَلُ ( </a:t>
              </a:r>
              <a:r>
                <a:rPr lang="ar-SY" sz="2000" b="1" dirty="0">
                  <a:solidFill>
                    <a:srgbClr val="FF0000"/>
                  </a:solidFill>
                </a:rPr>
                <a:t>استنجاءً</a:t>
              </a:r>
              <a:r>
                <a:rPr lang="ar-SY" sz="2000" b="1" dirty="0"/>
                <a:t> </a:t>
              </a:r>
              <a:r>
                <a:rPr lang="ar-SY" b="1" dirty="0"/>
                <a:t>)</a:t>
              </a:r>
              <a:endParaRPr lang="en-US" b="1" dirty="0"/>
            </a:p>
          </p:txBody>
        </p:sp>
      </p:grpSp>
      <p:grpSp>
        <p:nvGrpSpPr>
          <p:cNvPr id="90" name="Group 24">
            <a:extLst>
              <a:ext uri="{FF2B5EF4-FFF2-40B4-BE49-F238E27FC236}">
                <a16:creationId xmlns:a16="http://schemas.microsoft.com/office/drawing/2014/main" id="{C65010FE-6FBC-4B64-BA17-384139C4B86E}"/>
              </a:ext>
            </a:extLst>
          </p:cNvPr>
          <p:cNvGrpSpPr/>
          <p:nvPr/>
        </p:nvGrpSpPr>
        <p:grpSpPr>
          <a:xfrm>
            <a:off x="5617519" y="1407817"/>
            <a:ext cx="3378509" cy="4161705"/>
            <a:chOff x="4386363" y="642161"/>
            <a:chExt cx="3378509" cy="4161705"/>
          </a:xfrm>
        </p:grpSpPr>
        <p:grpSp>
          <p:nvGrpSpPr>
            <p:cNvPr id="91" name="Group 9">
              <a:extLst>
                <a:ext uri="{FF2B5EF4-FFF2-40B4-BE49-F238E27FC236}">
                  <a16:creationId xmlns:a16="http://schemas.microsoft.com/office/drawing/2014/main" id="{0D4D2B6B-04D8-407E-BCA1-42D1DC2582F3}"/>
                </a:ext>
              </a:extLst>
            </p:cNvPr>
            <p:cNvGrpSpPr/>
            <p:nvPr/>
          </p:nvGrpSpPr>
          <p:grpSpPr>
            <a:xfrm>
              <a:off x="4386363" y="642161"/>
              <a:ext cx="3378509" cy="4161705"/>
              <a:chOff x="4570017" y="917774"/>
              <a:chExt cx="3010843" cy="3708808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1000" endPos="14000" dir="5400000" sy="-100000" algn="bl" rotWithShape="0"/>
            </a:effectLst>
          </p:grpSpPr>
          <p:sp>
            <p:nvSpPr>
              <p:cNvPr id="95" name="Rectangle 5">
                <a:extLst>
                  <a:ext uri="{FF2B5EF4-FFF2-40B4-BE49-F238E27FC236}">
                    <a16:creationId xmlns:a16="http://schemas.microsoft.com/office/drawing/2014/main" id="{F3170FFD-1FDC-43EE-881B-5D21C1DE5196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: Shape 8">
                <a:extLst>
                  <a:ext uri="{FF2B5EF4-FFF2-40B4-BE49-F238E27FC236}">
                    <a16:creationId xmlns:a16="http://schemas.microsoft.com/office/drawing/2014/main" id="{48FA055A-2529-4FA9-9C7C-A452094C41A6}"/>
                  </a:ext>
                </a:extLst>
              </p:cNvPr>
              <p:cNvSpPr/>
              <p:nvPr/>
            </p:nvSpPr>
            <p:spPr>
              <a:xfrm flipV="1">
                <a:off x="4570017" y="917774"/>
                <a:ext cx="3010485" cy="1051704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CC00CC"/>
              </a:solidFill>
              <a:ln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TextBox 1">
              <a:extLst>
                <a:ext uri="{FF2B5EF4-FFF2-40B4-BE49-F238E27FC236}">
                  <a16:creationId xmlns:a16="http://schemas.microsoft.com/office/drawing/2014/main" id="{1EF9D6C6-49C5-454F-A394-800A537A39B1}"/>
                </a:ext>
              </a:extLst>
            </p:cNvPr>
            <p:cNvSpPr txBox="1"/>
            <p:nvPr/>
          </p:nvSpPr>
          <p:spPr>
            <a:xfrm>
              <a:off x="5663915" y="883939"/>
              <a:ext cx="1061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الطَّهَارَةُ</a:t>
              </a:r>
              <a:endParaRPr lang="en-US" sz="28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pic>
          <p:nvPicPr>
            <p:cNvPr id="93" name="Picture 6">
              <a:extLst>
                <a:ext uri="{FF2B5EF4-FFF2-40B4-BE49-F238E27FC236}">
                  <a16:creationId xmlns:a16="http://schemas.microsoft.com/office/drawing/2014/main" id="{00F64433-C4DC-41A8-B042-6A4C9BE18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899" y="3113511"/>
              <a:ext cx="2945601" cy="1617899"/>
            </a:xfrm>
            <a:prstGeom prst="rect">
              <a:avLst/>
            </a:prstGeom>
          </p:spPr>
        </p:pic>
        <p:sp>
          <p:nvSpPr>
            <p:cNvPr id="94" name="TextBox 13">
              <a:extLst>
                <a:ext uri="{FF2B5EF4-FFF2-40B4-BE49-F238E27FC236}">
                  <a16:creationId xmlns:a16="http://schemas.microsoft.com/office/drawing/2014/main" id="{3DD97259-86B9-434A-A5F8-3E259CB0CCDB}"/>
                </a:ext>
              </a:extLst>
            </p:cNvPr>
            <p:cNvSpPr txBox="1"/>
            <p:nvPr/>
          </p:nvSpPr>
          <p:spPr>
            <a:xfrm>
              <a:off x="4618900" y="1877379"/>
              <a:ext cx="310048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الطهارة َواجِبَةٌ أَمَرَنَا الله بِهَا</a:t>
              </a:r>
            </a:p>
            <a:p>
              <a:pPr algn="ctr"/>
              <a:r>
                <a:rPr lang="ar-SY" sz="2400" b="1" dirty="0"/>
                <a:t>والدليل قول الله تعالى :</a:t>
              </a:r>
            </a:p>
            <a:p>
              <a:pPr algn="ctr"/>
              <a:r>
                <a:rPr lang="ar-SY" sz="2400" b="1" dirty="0">
                  <a:solidFill>
                    <a:srgbClr val="00B050"/>
                  </a:solidFill>
                </a:rPr>
                <a:t>&lt; وَ ثِيَابَكَ فَطَهِّرْ &gt;</a:t>
              </a:r>
            </a:p>
            <a:p>
              <a:endParaRPr lang="en-US" sz="2400" b="1" dirty="0"/>
            </a:p>
          </p:txBody>
        </p:sp>
      </p:grpSp>
      <p:grpSp>
        <p:nvGrpSpPr>
          <p:cNvPr id="97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8950536" y="2190436"/>
            <a:ext cx="2389440" cy="2905819"/>
            <a:chOff x="7719380" y="1424780"/>
            <a:chExt cx="2389440" cy="2905819"/>
          </a:xfrm>
        </p:grpSpPr>
        <p:grpSp>
          <p:nvGrpSpPr>
            <p:cNvPr id="98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80"/>
              <a:ext cx="2358969" cy="2905819"/>
              <a:chOff x="4570017" y="917774"/>
              <a:chExt cx="3010843" cy="3708808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02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4"/>
                <a:ext cx="3010485" cy="1051704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9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243" y="3572025"/>
              <a:ext cx="1766030" cy="745060"/>
            </a:xfrm>
            <a:prstGeom prst="rect">
              <a:avLst/>
            </a:prstGeom>
          </p:spPr>
        </p:pic>
        <p:sp>
          <p:nvSpPr>
            <p:cNvPr id="100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8764727" y="1514881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01" name="TextBox 23">
              <a:extLst>
                <a:ext uri="{FF2B5EF4-FFF2-40B4-BE49-F238E27FC236}">
                  <a16:creationId xmlns:a16="http://schemas.microsoft.com/office/drawing/2014/main" id="{E5F6A9C0-39A0-4BA5-8A62-2067680BA9D3}"/>
                </a:ext>
              </a:extLst>
            </p:cNvPr>
            <p:cNvSpPr txBox="1"/>
            <p:nvPr/>
          </p:nvSpPr>
          <p:spPr>
            <a:xfrm>
              <a:off x="7719380" y="2108211"/>
              <a:ext cx="2389439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أُنَظِّفُ مخْرَجَ البَوْلِ وَالغَائِط بِالمَنَاَدِيلِ أَوْ الأَحْجَارِ ثلاث مَرات أو أكثَر حَتَّى تَزُولَ النَّجَاسةُ يُسمَّى هَذا العَمَلُ  (</a:t>
              </a:r>
              <a:r>
                <a:rPr lang="ar-SY" sz="2000" b="1" dirty="0">
                  <a:solidFill>
                    <a:srgbClr val="FF0000"/>
                  </a:solidFill>
                </a:rPr>
                <a:t>استِجْمَاراً</a:t>
              </a:r>
              <a:r>
                <a:rPr lang="ar-SY" dirty="0"/>
                <a:t>)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910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4000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5" dur="5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6" dur="5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2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2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3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8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2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8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11708" y="2008525"/>
              <a:ext cx="1897142" cy="603106"/>
              <a:chOff x="3423347" y="5466316"/>
              <a:chExt cx="1897142" cy="603106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23347" y="5773856"/>
                <a:ext cx="1897142" cy="2955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الطّهارة وَالنَّظَافَةُ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3927163" y="173608"/>
            <a:ext cx="736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تَعَلَّمْتُ فِي مَوْضوعِ آدَابِ </a:t>
            </a:r>
            <a:r>
              <a:rPr lang="ar-SY" sz="2400" b="1" dirty="0"/>
              <a:t>قَضاءِ الحَاجَةِ أَنْ َأقُولَ</a:t>
            </a:r>
            <a:r>
              <a:rPr lang="ar-SY" sz="2800" b="1" dirty="0"/>
              <a:t>:</a:t>
            </a:r>
            <a:endParaRPr lang="ar-SY" sz="2800" b="1" dirty="0">
              <a:latin typeface="Century Gothic" panose="020B0502020202020204" pitchFamily="34" charset="0"/>
            </a:endParaRPr>
          </a:p>
        </p:txBody>
      </p:sp>
      <p:grpSp>
        <p:nvGrpSpPr>
          <p:cNvPr id="48" name="Group 2">
            <a:extLst>
              <a:ext uri="{FF2B5EF4-FFF2-40B4-BE49-F238E27FC236}">
                <a16:creationId xmlns:a16="http://schemas.microsoft.com/office/drawing/2014/main" id="{E771C9B2-82D5-44AA-8F2C-EB52EEAEEB11}"/>
              </a:ext>
            </a:extLst>
          </p:cNvPr>
          <p:cNvGrpSpPr/>
          <p:nvPr/>
        </p:nvGrpSpPr>
        <p:grpSpPr>
          <a:xfrm>
            <a:off x="7211203" y="1738762"/>
            <a:ext cx="2318768" cy="2434510"/>
            <a:chOff x="2733509" y="1637949"/>
            <a:chExt cx="2318768" cy="2434510"/>
          </a:xfrm>
        </p:grpSpPr>
        <p:grpSp>
          <p:nvGrpSpPr>
            <p:cNvPr id="52" name="Group 31">
              <a:extLst>
                <a:ext uri="{FF2B5EF4-FFF2-40B4-BE49-F238E27FC236}">
                  <a16:creationId xmlns:a16="http://schemas.microsoft.com/office/drawing/2014/main" id="{B6E5F608-C3A9-41FC-B97B-3CB78CE45FEB}"/>
                </a:ext>
              </a:extLst>
            </p:cNvPr>
            <p:cNvGrpSpPr/>
            <p:nvPr/>
          </p:nvGrpSpPr>
          <p:grpSpPr>
            <a:xfrm>
              <a:off x="2807778" y="1637949"/>
              <a:ext cx="2244499" cy="2434510"/>
              <a:chOff x="2728686" y="1944914"/>
              <a:chExt cx="3055724" cy="3314410"/>
            </a:xfrm>
          </p:grpSpPr>
          <p:sp>
            <p:nvSpPr>
              <p:cNvPr id="55" name="Rectangle 37">
                <a:extLst>
                  <a:ext uri="{FF2B5EF4-FFF2-40B4-BE49-F238E27FC236}">
                    <a16:creationId xmlns:a16="http://schemas.microsoft.com/office/drawing/2014/main" id="{3AC48A58-F819-4DA0-96B5-DF365AA7CC8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Top Corners One Rounded and One Snipped 38">
                <a:extLst>
                  <a:ext uri="{FF2B5EF4-FFF2-40B4-BE49-F238E27FC236}">
                    <a16:creationId xmlns:a16="http://schemas.microsoft.com/office/drawing/2014/main" id="{A4DE224C-7D79-4BEB-B9B7-C8F018D4556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ight Triangle 19">
                <a:extLst>
                  <a:ext uri="{FF2B5EF4-FFF2-40B4-BE49-F238E27FC236}">
                    <a16:creationId xmlns:a16="http://schemas.microsoft.com/office/drawing/2014/main" id="{7F5C78CA-A608-4D59-A902-8F6E1A936CE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0091C4"/>
                  </a:gs>
                  <a:gs pos="0">
                    <a:srgbClr val="00A1DA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71">
              <a:extLst>
                <a:ext uri="{FF2B5EF4-FFF2-40B4-BE49-F238E27FC236}">
                  <a16:creationId xmlns:a16="http://schemas.microsoft.com/office/drawing/2014/main" id="{47FF40ED-65A1-4F2C-B8D4-30ED17732F01}"/>
                </a:ext>
              </a:extLst>
            </p:cNvPr>
            <p:cNvSpPr txBox="1"/>
            <p:nvPr/>
          </p:nvSpPr>
          <p:spPr>
            <a:xfrm>
              <a:off x="2733509" y="1796467"/>
              <a:ext cx="20746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عِنْد الخُروجِ مِن الخَلاء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4" name="Graphic 82">
              <a:extLst>
                <a:ext uri="{FF2B5EF4-FFF2-40B4-BE49-F238E27FC236}">
                  <a16:creationId xmlns:a16="http://schemas.microsoft.com/office/drawing/2014/main" id="{0E11A389-0DB0-4C0C-A4D5-1D1600C42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801" y="2157064"/>
              <a:ext cx="876295" cy="1291384"/>
            </a:xfrm>
            <a:prstGeom prst="rect">
              <a:avLst/>
            </a:prstGeom>
          </p:spPr>
        </p:pic>
      </p:grpSp>
      <p:grpSp>
        <p:nvGrpSpPr>
          <p:cNvPr id="61" name="Group 32">
            <a:extLst>
              <a:ext uri="{FF2B5EF4-FFF2-40B4-BE49-F238E27FC236}">
                <a16:creationId xmlns:a16="http://schemas.microsoft.com/office/drawing/2014/main" id="{9DC28827-90BA-4BED-B06B-CEE966E3C2AF}"/>
              </a:ext>
            </a:extLst>
          </p:cNvPr>
          <p:cNvGrpSpPr/>
          <p:nvPr/>
        </p:nvGrpSpPr>
        <p:grpSpPr>
          <a:xfrm>
            <a:off x="8047425" y="1189965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BCAB0AB3-E831-4233-BF41-7C93C37474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34">
              <a:extLst>
                <a:ext uri="{FF2B5EF4-FFF2-40B4-BE49-F238E27FC236}">
                  <a16:creationId xmlns:a16="http://schemas.microsoft.com/office/drawing/2014/main" id="{DB3C1A5A-8C12-474E-A329-402E5FDC436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rapezoid 10">
              <a:extLst>
                <a:ext uri="{FF2B5EF4-FFF2-40B4-BE49-F238E27FC236}">
                  <a16:creationId xmlns:a16="http://schemas.microsoft.com/office/drawing/2014/main" id="{E1E5144C-43A5-4F4A-856C-D0D5C6E94356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36">
              <a:extLst>
                <a:ext uri="{FF2B5EF4-FFF2-40B4-BE49-F238E27FC236}">
                  <a16:creationId xmlns:a16="http://schemas.microsoft.com/office/drawing/2014/main" id="{2F0C8257-48DE-4EE1-A5C3-DCEA1CDA1293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1">
            <a:extLst>
              <a:ext uri="{FF2B5EF4-FFF2-40B4-BE49-F238E27FC236}">
                <a16:creationId xmlns:a16="http://schemas.microsoft.com/office/drawing/2014/main" id="{D2809115-BC63-479B-A7E3-B90DAE554C4C}"/>
              </a:ext>
            </a:extLst>
          </p:cNvPr>
          <p:cNvGrpSpPr/>
          <p:nvPr/>
        </p:nvGrpSpPr>
        <p:grpSpPr>
          <a:xfrm>
            <a:off x="4876884" y="1755971"/>
            <a:ext cx="2244499" cy="2434510"/>
            <a:chOff x="399190" y="1655158"/>
            <a:chExt cx="2244499" cy="2434510"/>
          </a:xfrm>
        </p:grpSpPr>
        <p:grpSp>
          <p:nvGrpSpPr>
            <p:cNvPr id="72" name="Group 28">
              <a:extLst>
                <a:ext uri="{FF2B5EF4-FFF2-40B4-BE49-F238E27FC236}">
                  <a16:creationId xmlns:a16="http://schemas.microsoft.com/office/drawing/2014/main" id="{E9AA90E7-0F50-4C7E-AE17-B422819F6C15}"/>
                </a:ext>
              </a:extLst>
            </p:cNvPr>
            <p:cNvGrpSpPr/>
            <p:nvPr/>
          </p:nvGrpSpPr>
          <p:grpSpPr>
            <a:xfrm>
              <a:off x="399190" y="1655158"/>
              <a:ext cx="2244499" cy="2434510"/>
              <a:chOff x="2728686" y="1944914"/>
              <a:chExt cx="3055724" cy="3314410"/>
            </a:xfrm>
          </p:grpSpPr>
          <p:sp>
            <p:nvSpPr>
              <p:cNvPr id="75" name="Rectangle 15">
                <a:extLst>
                  <a:ext uri="{FF2B5EF4-FFF2-40B4-BE49-F238E27FC236}">
                    <a16:creationId xmlns:a16="http://schemas.microsoft.com/office/drawing/2014/main" id="{72149E3A-A61D-4E93-A21B-94876A0667C5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Top Corners One Rounded and One Snipped 4">
                <a:extLst>
                  <a:ext uri="{FF2B5EF4-FFF2-40B4-BE49-F238E27FC236}">
                    <a16:creationId xmlns:a16="http://schemas.microsoft.com/office/drawing/2014/main" id="{192CABDA-48E9-4A9F-88DA-2E05F248400E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8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ight Triangle 19">
                <a:extLst>
                  <a:ext uri="{FF2B5EF4-FFF2-40B4-BE49-F238E27FC236}">
                    <a16:creationId xmlns:a16="http://schemas.microsoft.com/office/drawing/2014/main" id="{1B87133E-D4E1-49DB-8C13-45A402AB559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C79200"/>
                  </a:gs>
                  <a:gs pos="0">
                    <a:srgbClr val="E6AA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70">
              <a:extLst>
                <a:ext uri="{FF2B5EF4-FFF2-40B4-BE49-F238E27FC236}">
                  <a16:creationId xmlns:a16="http://schemas.microsoft.com/office/drawing/2014/main" id="{F54E39D1-F7C8-4EB3-B988-25DA395E327A}"/>
                </a:ext>
              </a:extLst>
            </p:cNvPr>
            <p:cNvSpPr txBox="1"/>
            <p:nvPr/>
          </p:nvSpPr>
          <p:spPr>
            <a:xfrm>
              <a:off x="496976" y="1763354"/>
              <a:ext cx="15872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عِندَ دُخُول الخَلاَءِ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4" name="Graphic 84">
              <a:extLst>
                <a:ext uri="{FF2B5EF4-FFF2-40B4-BE49-F238E27FC236}">
                  <a16:creationId xmlns:a16="http://schemas.microsoft.com/office/drawing/2014/main" id="{1EB78EC6-C82A-4DCE-B30C-66E65DD07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43" y="2118873"/>
              <a:ext cx="862226" cy="1273052"/>
            </a:xfrm>
            <a:prstGeom prst="rect">
              <a:avLst/>
            </a:prstGeom>
          </p:spPr>
        </p:pic>
      </p:grpSp>
      <p:grpSp>
        <p:nvGrpSpPr>
          <p:cNvPr id="78" name="Group 88">
            <a:extLst>
              <a:ext uri="{FF2B5EF4-FFF2-40B4-BE49-F238E27FC236}">
                <a16:creationId xmlns:a16="http://schemas.microsoft.com/office/drawing/2014/main" id="{65CD0D46-ADEE-400D-9E15-B8FF15E2D054}"/>
              </a:ext>
            </a:extLst>
          </p:cNvPr>
          <p:cNvGrpSpPr/>
          <p:nvPr/>
        </p:nvGrpSpPr>
        <p:grpSpPr>
          <a:xfrm rot="21236315">
            <a:off x="4828948" y="4012454"/>
            <a:ext cx="1884145" cy="2223187"/>
            <a:chOff x="395817" y="4339014"/>
            <a:chExt cx="1884145" cy="2223187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TextBox 89">
              <a:extLst>
                <a:ext uri="{FF2B5EF4-FFF2-40B4-BE49-F238E27FC236}">
                  <a16:creationId xmlns:a16="http://schemas.microsoft.com/office/drawing/2014/main" id="{38081810-0FDB-44B7-894D-F75DCA0570EB}"/>
                </a:ext>
              </a:extLst>
            </p:cNvPr>
            <p:cNvSpPr txBox="1"/>
            <p:nvPr/>
          </p:nvSpPr>
          <p:spPr>
            <a:xfrm>
              <a:off x="395817" y="4339014"/>
              <a:ext cx="1884145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TextBox 90">
              <a:extLst>
                <a:ext uri="{FF2B5EF4-FFF2-40B4-BE49-F238E27FC236}">
                  <a16:creationId xmlns:a16="http://schemas.microsoft.com/office/drawing/2014/main" id="{A1AD0748-CC0D-4898-9EE0-2280E4355C73}"/>
                </a:ext>
              </a:extLst>
            </p:cNvPr>
            <p:cNvSpPr txBox="1"/>
            <p:nvPr/>
          </p:nvSpPr>
          <p:spPr>
            <a:xfrm>
              <a:off x="418314" y="4623209"/>
              <a:ext cx="1854655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Century Gothic" panose="020B0502020202020204" pitchFamily="34" charset="0"/>
                </a:rPr>
                <a:t>(بِسْمِ اللهِ اللَّهُمَّ إنِّي أَعُوذُ بِكَ مِنْ </a:t>
              </a:r>
              <a:r>
                <a:rPr lang="ar-SY" sz="2400" b="1" dirty="0"/>
                <a:t>الخُبْثِ وَالخَبَائِثِ) </a:t>
              </a: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  <a:p>
              <a:pPr algn="r"/>
              <a:endParaRPr lang="en-US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1" name="Rectangle 21">
            <a:extLst>
              <a:ext uri="{FF2B5EF4-FFF2-40B4-BE49-F238E27FC236}">
                <a16:creationId xmlns:a16="http://schemas.microsoft.com/office/drawing/2014/main" id="{777CF810-8BD5-4CC1-8636-B969E1CA6D1C}"/>
              </a:ext>
            </a:extLst>
          </p:cNvPr>
          <p:cNvSpPr/>
          <p:nvPr/>
        </p:nvSpPr>
        <p:spPr>
          <a:xfrm rot="15142371">
            <a:off x="5489464" y="3579509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2" name="Group 79">
            <a:extLst>
              <a:ext uri="{FF2B5EF4-FFF2-40B4-BE49-F238E27FC236}">
                <a16:creationId xmlns:a16="http://schemas.microsoft.com/office/drawing/2014/main" id="{23528074-1478-461B-99CC-09B9E29A2A24}"/>
              </a:ext>
            </a:extLst>
          </p:cNvPr>
          <p:cNvGrpSpPr/>
          <p:nvPr/>
        </p:nvGrpSpPr>
        <p:grpSpPr>
          <a:xfrm rot="270453">
            <a:off x="7089348" y="4009251"/>
            <a:ext cx="1897284" cy="2082731"/>
            <a:chOff x="382678" y="4339014"/>
            <a:chExt cx="1897284" cy="2082731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TextBox 81">
              <a:extLst>
                <a:ext uri="{FF2B5EF4-FFF2-40B4-BE49-F238E27FC236}">
                  <a16:creationId xmlns:a16="http://schemas.microsoft.com/office/drawing/2014/main" id="{F5B8056D-8E26-44AF-9F0A-645D9AFC30A3}"/>
                </a:ext>
              </a:extLst>
            </p:cNvPr>
            <p:cNvSpPr txBox="1"/>
            <p:nvPr/>
          </p:nvSpPr>
          <p:spPr>
            <a:xfrm>
              <a:off x="395817" y="4339014"/>
              <a:ext cx="1884145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FF86B88-37FF-4E48-BD56-277BEE9A26A6}"/>
                </a:ext>
              </a:extLst>
            </p:cNvPr>
            <p:cNvSpPr txBox="1"/>
            <p:nvPr/>
          </p:nvSpPr>
          <p:spPr>
            <a:xfrm>
              <a:off x="382678" y="4636641"/>
              <a:ext cx="1891426" cy="17851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غفرانك</a:t>
              </a:r>
              <a:endParaRPr lang="ar-SY" sz="2400" b="1" dirty="0">
                <a:latin typeface="Century Gothic" panose="020B0502020202020204" pitchFamily="34" charset="0"/>
              </a:endParaRPr>
            </a:p>
            <a:p>
              <a:pPr algn="just"/>
              <a:endParaRPr lang="ar-SY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algn="just"/>
              <a:endParaRPr lang="ar-SY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algn="just"/>
              <a:endParaRPr lang="ar-SY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5" name="Rectangle 21">
            <a:extLst>
              <a:ext uri="{FF2B5EF4-FFF2-40B4-BE49-F238E27FC236}">
                <a16:creationId xmlns:a16="http://schemas.microsoft.com/office/drawing/2014/main" id="{38CB00ED-884C-41A9-AA2A-21ADDBBBD0E5}"/>
              </a:ext>
            </a:extLst>
          </p:cNvPr>
          <p:cNvSpPr/>
          <p:nvPr/>
        </p:nvSpPr>
        <p:spPr>
          <a:xfrm rot="15142371">
            <a:off x="7910467" y="3679370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6" name="Group 20">
            <a:extLst>
              <a:ext uri="{FF2B5EF4-FFF2-40B4-BE49-F238E27FC236}">
                <a16:creationId xmlns:a16="http://schemas.microsoft.com/office/drawing/2014/main" id="{C382EE96-33D9-4FBD-A118-BCF2E6B33FB7}"/>
              </a:ext>
            </a:extLst>
          </p:cNvPr>
          <p:cNvGrpSpPr/>
          <p:nvPr/>
        </p:nvGrpSpPr>
        <p:grpSpPr>
          <a:xfrm>
            <a:off x="5638838" y="1207174"/>
            <a:ext cx="389900" cy="815066"/>
            <a:chOff x="3976915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7" name="Rectangle 13">
              <a:extLst>
                <a:ext uri="{FF2B5EF4-FFF2-40B4-BE49-F238E27FC236}">
                  <a16:creationId xmlns:a16="http://schemas.microsoft.com/office/drawing/2014/main" id="{88F35C1D-2269-41CD-B0E2-5C2295B6E0FB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9">
              <a:extLst>
                <a:ext uri="{FF2B5EF4-FFF2-40B4-BE49-F238E27FC236}">
                  <a16:creationId xmlns:a16="http://schemas.microsoft.com/office/drawing/2014/main" id="{7ADF4923-A416-4754-9761-0D6992BC5848}"/>
                </a:ext>
              </a:extLst>
            </p:cNvPr>
            <p:cNvSpPr/>
            <p:nvPr/>
          </p:nvSpPr>
          <p:spPr>
            <a:xfrm>
              <a:off x="3976915" y="1546638"/>
              <a:ext cx="421209" cy="421209"/>
            </a:xfrm>
            <a:prstGeom prst="ellipse">
              <a:avLst/>
            </a:prstGeom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rapezoid 10">
              <a:extLst>
                <a:ext uri="{FF2B5EF4-FFF2-40B4-BE49-F238E27FC236}">
                  <a16:creationId xmlns:a16="http://schemas.microsoft.com/office/drawing/2014/main" id="{51E5A6D4-1FE5-4DF4-AC44-AAE22CEF66A4}"/>
                </a:ext>
              </a:extLst>
            </p:cNvPr>
            <p:cNvSpPr/>
            <p:nvPr/>
          </p:nvSpPr>
          <p:spPr>
            <a:xfrm rot="1060331">
              <a:off x="4130545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>
              <a:extLst>
                <a:ext uri="{FF2B5EF4-FFF2-40B4-BE49-F238E27FC236}">
                  <a16:creationId xmlns:a16="http://schemas.microsoft.com/office/drawing/2014/main" id="{ADBB7020-8369-48CB-8B57-387983CE2605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69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8632FB7-5CD1-43A2-83E1-3C8326110D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89BCB8F4-DAB1-4D48-B160-A4CD32F92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C91A8413-425A-4446-A9CA-635FE856E9BB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BEDF4FA-BCFA-4877-9801-E0E7768EAEC0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D6FBC39B-2513-4A3D-80A6-642EF257C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51689" y="2008525"/>
              <a:ext cx="1432743" cy="558874"/>
              <a:chOff x="3563328" y="5466316"/>
              <a:chExt cx="1432743" cy="55887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63328" y="5729624"/>
                <a:ext cx="1432743" cy="2955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الطّهارة وَالنَّظَافَةُ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927233" y="13951"/>
            <a:ext cx="489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مِنَ الطَّهَارَةِ</a:t>
            </a:r>
          </a:p>
        </p:txBody>
      </p:sp>
      <p:pic>
        <p:nvPicPr>
          <p:cNvPr id="84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76" y="1135759"/>
            <a:ext cx="3613342" cy="2787036"/>
          </a:xfrm>
          <a:prstGeom prst="rect">
            <a:avLst/>
          </a:prstGeom>
        </p:spPr>
      </p:pic>
      <p:pic>
        <p:nvPicPr>
          <p:cNvPr id="85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75" y="1063617"/>
            <a:ext cx="3185184" cy="2787037"/>
          </a:xfrm>
          <a:prstGeom prst="rect">
            <a:avLst/>
          </a:prstGeom>
        </p:spPr>
      </p:pic>
      <p:sp>
        <p:nvSpPr>
          <p:cNvPr id="23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8649987">
            <a:off x="6414101" y="3709283"/>
            <a:ext cx="566516" cy="1729902"/>
          </a:xfrm>
          <a:custGeom>
            <a:avLst/>
            <a:gdLst>
              <a:gd name="connsiteX0" fmla="*/ 566516 w 566516"/>
              <a:gd name="connsiteY0" fmla="*/ 51458 h 1729902"/>
              <a:gd name="connsiteX1" fmla="*/ 371424 w 566516"/>
              <a:gd name="connsiteY1" fmla="*/ 125236 h 1729902"/>
              <a:gd name="connsiteX2" fmla="*/ 307644 w 566516"/>
              <a:gd name="connsiteY2" fmla="*/ 1139680 h 1729902"/>
              <a:gd name="connsiteX3" fmla="*/ 86290 w 566516"/>
              <a:gd name="connsiteY3" fmla="*/ 1471680 h 1729902"/>
              <a:gd name="connsiteX4" fmla="*/ 0 w 566516"/>
              <a:gd name="connsiteY4" fmla="*/ 1729902 h 172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516" h="1729902" extrusionOk="0">
                <a:moveTo>
                  <a:pt x="566516" y="51458"/>
                </a:moveTo>
                <a:cubicBezTo>
                  <a:pt x="499679" y="8959"/>
                  <a:pt x="414055" y="-40513"/>
                  <a:pt x="371424" y="125236"/>
                </a:cubicBezTo>
                <a:cubicBezTo>
                  <a:pt x="312564" y="319639"/>
                  <a:pt x="324965" y="970027"/>
                  <a:pt x="307644" y="1139680"/>
                </a:cubicBezTo>
                <a:cubicBezTo>
                  <a:pt x="242635" y="1379052"/>
                  <a:pt x="146726" y="1358277"/>
                  <a:pt x="86290" y="1471680"/>
                </a:cubicBezTo>
                <a:cubicBezTo>
                  <a:pt x="19338" y="1568043"/>
                  <a:pt x="19691" y="1660446"/>
                  <a:pt x="0" y="1729902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80" y="5459794"/>
            <a:ext cx="1595839" cy="1201465"/>
          </a:xfrm>
          <a:prstGeom prst="rect">
            <a:avLst/>
          </a:prstGeom>
        </p:spPr>
      </p:pic>
      <p:sp>
        <p:nvSpPr>
          <p:cNvPr id="30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8653038">
            <a:off x="4900583" y="4037495"/>
            <a:ext cx="1086339" cy="969811"/>
          </a:xfrm>
          <a:custGeom>
            <a:avLst/>
            <a:gdLst>
              <a:gd name="connsiteX0" fmla="*/ 1086339 w 1086339"/>
              <a:gd name="connsiteY0" fmla="*/ 28848 h 969811"/>
              <a:gd name="connsiteX1" fmla="*/ 712235 w 1086339"/>
              <a:gd name="connsiteY1" fmla="*/ 70209 h 969811"/>
              <a:gd name="connsiteX2" fmla="*/ 589932 w 1086339"/>
              <a:gd name="connsiteY2" fmla="*/ 638923 h 969811"/>
              <a:gd name="connsiteX3" fmla="*/ 165468 w 1086339"/>
              <a:gd name="connsiteY3" fmla="*/ 825048 h 969811"/>
              <a:gd name="connsiteX4" fmla="*/ 0 w 1086339"/>
              <a:gd name="connsiteY4" fmla="*/ 969811 h 96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339" h="969811" extrusionOk="0">
                <a:moveTo>
                  <a:pt x="1086339" y="28848"/>
                </a:moveTo>
                <a:cubicBezTo>
                  <a:pt x="954304" y="15566"/>
                  <a:pt x="794006" y="-2184"/>
                  <a:pt x="712235" y="70209"/>
                </a:cubicBezTo>
                <a:cubicBezTo>
                  <a:pt x="619067" y="180541"/>
                  <a:pt x="660694" y="550038"/>
                  <a:pt x="589932" y="638923"/>
                </a:cubicBezTo>
                <a:cubicBezTo>
                  <a:pt x="483928" y="777459"/>
                  <a:pt x="275927" y="749985"/>
                  <a:pt x="165468" y="825048"/>
                </a:cubicBezTo>
                <a:cubicBezTo>
                  <a:pt x="65131" y="879938"/>
                  <a:pt x="34279" y="928390"/>
                  <a:pt x="0" y="969811"/>
                </a:cubicBezTo>
              </a:path>
            </a:pathLst>
          </a:custGeom>
          <a:noFill/>
          <a:ln w="38100">
            <a:solidFill>
              <a:srgbClr val="D60093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71" y="5426167"/>
            <a:ext cx="1100162" cy="1396359"/>
          </a:xfrm>
          <a:prstGeom prst="rect">
            <a:avLst/>
          </a:prstGeom>
        </p:spPr>
      </p:pic>
      <p:sp>
        <p:nvSpPr>
          <p:cNvPr id="32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53561">
            <a:off x="3861544" y="3825212"/>
            <a:ext cx="1044219" cy="984907"/>
          </a:xfrm>
          <a:custGeom>
            <a:avLst/>
            <a:gdLst>
              <a:gd name="connsiteX0" fmla="*/ 1044219 w 1044219"/>
              <a:gd name="connsiteY0" fmla="*/ 29297 h 984907"/>
              <a:gd name="connsiteX1" fmla="*/ 684620 w 1044219"/>
              <a:gd name="connsiteY1" fmla="*/ 71302 h 984907"/>
              <a:gd name="connsiteX2" fmla="*/ 567059 w 1044219"/>
              <a:gd name="connsiteY2" fmla="*/ 648868 h 984907"/>
              <a:gd name="connsiteX3" fmla="*/ 159053 w 1044219"/>
              <a:gd name="connsiteY3" fmla="*/ 837890 h 984907"/>
              <a:gd name="connsiteX4" fmla="*/ 0 w 1044219"/>
              <a:gd name="connsiteY4" fmla="*/ 984907 h 98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219" h="984907" extrusionOk="0">
                <a:moveTo>
                  <a:pt x="1044219" y="29297"/>
                </a:moveTo>
                <a:cubicBezTo>
                  <a:pt x="913893" y="10676"/>
                  <a:pt x="763520" y="-12918"/>
                  <a:pt x="684620" y="71302"/>
                </a:cubicBezTo>
                <a:cubicBezTo>
                  <a:pt x="579486" y="195801"/>
                  <a:pt x="633696" y="559099"/>
                  <a:pt x="567059" y="648868"/>
                </a:cubicBezTo>
                <a:cubicBezTo>
                  <a:pt x="460856" y="792557"/>
                  <a:pt x="256116" y="777693"/>
                  <a:pt x="159053" y="837890"/>
                </a:cubicBezTo>
                <a:cubicBezTo>
                  <a:pt x="60959" y="893438"/>
                  <a:pt x="33894" y="947186"/>
                  <a:pt x="0" y="984907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50" y="4832943"/>
            <a:ext cx="1502952" cy="13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51689" y="2008525"/>
              <a:ext cx="1432743" cy="558874"/>
              <a:chOff x="3563328" y="5466316"/>
              <a:chExt cx="1432743" cy="55887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63328" y="5729624"/>
                <a:ext cx="1432743" cy="2955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الطّهارة وَالنَّظَافَةُ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099221" y="173608"/>
            <a:ext cx="489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ثَانياً : النَّظَافَةُ</a:t>
            </a:r>
          </a:p>
        </p:txBody>
      </p:sp>
      <p:sp>
        <p:nvSpPr>
          <p:cNvPr id="24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647602" y="970688"/>
            <a:ext cx="3544397" cy="790004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دِينُنا الإسلاَمي يَدْعُونَا إلَى النَّظَافَةِ</a:t>
            </a:r>
          </a:p>
        </p:txBody>
      </p:sp>
      <p:pic>
        <p:nvPicPr>
          <p:cNvPr id="25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68" y="2622132"/>
            <a:ext cx="1956072" cy="2787036"/>
          </a:xfrm>
          <a:prstGeom prst="rect">
            <a:avLst/>
          </a:prstGeom>
        </p:spPr>
      </p:pic>
      <p:pic>
        <p:nvPicPr>
          <p:cNvPr id="26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42" y="2641802"/>
            <a:ext cx="1934136" cy="278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6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129</Words>
  <Application>Microsoft Office PowerPoint</Application>
  <PresentationFormat>شاشة عريضة</PresentationFormat>
  <Paragraphs>40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Cooper Black</vt:lpstr>
      <vt:lpstr>Helvetica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1056</cp:revision>
  <dcterms:created xsi:type="dcterms:W3CDTF">2020-10-10T04:32:51Z</dcterms:created>
  <dcterms:modified xsi:type="dcterms:W3CDTF">2021-02-06T15:34:46Z</dcterms:modified>
</cp:coreProperties>
</file>