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0" r:id="rId2"/>
    <p:sldId id="416" r:id="rId3"/>
    <p:sldId id="426" r:id="rId4"/>
    <p:sldId id="335" r:id="rId5"/>
    <p:sldId id="429" r:id="rId6"/>
    <p:sldId id="433" r:id="rId7"/>
    <p:sldId id="411" r:id="rId8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015">
          <p15:clr>
            <a:srgbClr val="A4A3A4"/>
          </p15:clr>
        </p15:guide>
        <p15:guide id="4" pos="38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00CC99"/>
    <a:srgbClr val="9933FF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5" autoAdjust="0"/>
    <p:restoredTop sz="94660"/>
  </p:normalViewPr>
  <p:slideViewPr>
    <p:cSldViewPr snapToGrid="0">
      <p:cViewPr varScale="1">
        <p:scale>
          <a:sx n="55" d="100"/>
          <a:sy n="55" d="100"/>
        </p:scale>
        <p:origin x="96" y="1536"/>
      </p:cViewPr>
      <p:guideLst>
        <p:guide orient="horz" pos="2183"/>
        <p:guide pos="3840"/>
        <p:guide orient="horz" pos="3015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24/06/1442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0935426" y="2670931"/>
            <a:ext cx="8289590" cy="1265254"/>
            <a:chOff x="9198889" y="2670931"/>
            <a:chExt cx="8289590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811986" y="3128340"/>
              <a:ext cx="56764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الطَّهَارَةُ و النَّظَافَة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6035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2764" y="1448742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299" y="1179448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349640" y="1515512"/>
            <a:ext cx="2954179" cy="1390378"/>
            <a:chOff x="453982" y="1531765"/>
            <a:chExt cx="2818516" cy="1112679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453982" y="1531765"/>
              <a:ext cx="2818516" cy="1112679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499305" y="1602874"/>
              <a:ext cx="707121" cy="5172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896621" y="2008525"/>
              <a:ext cx="1897142" cy="578123"/>
              <a:chOff x="3408260" y="5466316"/>
              <a:chExt cx="1897142" cy="578123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408260" y="5748873"/>
                <a:ext cx="1897142" cy="29556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الطّهارة وَالنَّظَافَةُ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4186987" y="41999"/>
            <a:ext cx="627173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800" b="1" dirty="0">
                <a:latin typeface="Century Gothic" panose="020B0502020202020204" pitchFamily="34" charset="0"/>
              </a:rPr>
              <a:t>الطَّهَارَةُ و </a:t>
            </a:r>
            <a:r>
              <a:rPr lang="ar-SY" sz="3200" b="1" dirty="0"/>
              <a:t>النَّظَافَة</a:t>
            </a:r>
          </a:p>
          <a:p>
            <a:pPr algn="r"/>
            <a:r>
              <a:rPr lang="ar-SY" sz="2800" b="1" dirty="0"/>
              <a:t>أولاً : الطَّهَارَةُ</a:t>
            </a:r>
          </a:p>
          <a:p>
            <a:pPr algn="r"/>
            <a:endParaRPr lang="ar-SY" sz="3200" b="1" dirty="0">
              <a:latin typeface="Century Gothic" panose="020B0502020202020204" pitchFamily="34" charset="0"/>
            </a:endParaRPr>
          </a:p>
        </p:txBody>
      </p:sp>
      <p:sp>
        <p:nvSpPr>
          <p:cNvPr id="42" name="Oval 132">
            <a:extLst>
              <a:ext uri="{FF2B5EF4-FFF2-40B4-BE49-F238E27FC236}">
                <a16:creationId xmlns:a16="http://schemas.microsoft.com/office/drawing/2014/main" id="{2311F8E6-3BC4-4B0C-8855-CDB6B3EB53B9}"/>
              </a:ext>
            </a:extLst>
          </p:cNvPr>
          <p:cNvSpPr/>
          <p:nvPr/>
        </p:nvSpPr>
        <p:spPr>
          <a:xfrm>
            <a:off x="3176188" y="6902219"/>
            <a:ext cx="3194829" cy="247051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rgbClr val="E6E6E6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3">
            <a:extLst>
              <a:ext uri="{FF2B5EF4-FFF2-40B4-BE49-F238E27FC236}">
                <a16:creationId xmlns:a16="http://schemas.microsoft.com/office/drawing/2014/main" id="{FF9C262C-CB00-4FDE-A006-322D175876F3}"/>
              </a:ext>
            </a:extLst>
          </p:cNvPr>
          <p:cNvSpPr/>
          <p:nvPr/>
        </p:nvSpPr>
        <p:spPr>
          <a:xfrm>
            <a:off x="2811944" y="2991400"/>
            <a:ext cx="8989256" cy="391081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perspectiveRelaxedModerately" fov="7200000">
              <a:rot lat="17040000" lon="0" rev="0"/>
            </a:camera>
            <a:lightRig rig="twoPt" dir="t"/>
          </a:scene3d>
          <a:sp3d extrusionH="76200" prstMaterial="plastic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3" name="Group 25">
            <a:extLst>
              <a:ext uri="{FF2B5EF4-FFF2-40B4-BE49-F238E27FC236}">
                <a16:creationId xmlns:a16="http://schemas.microsoft.com/office/drawing/2014/main" id="{94B5683D-9FCF-421D-9FC2-5B0278D01963}"/>
              </a:ext>
            </a:extLst>
          </p:cNvPr>
          <p:cNvGrpSpPr/>
          <p:nvPr/>
        </p:nvGrpSpPr>
        <p:grpSpPr>
          <a:xfrm>
            <a:off x="3176188" y="2190436"/>
            <a:ext cx="2455994" cy="2905819"/>
            <a:chOff x="1945032" y="1424780"/>
            <a:chExt cx="2455994" cy="2905819"/>
          </a:xfrm>
        </p:grpSpPr>
        <p:grpSp>
          <p:nvGrpSpPr>
            <p:cNvPr id="84" name="Group 14">
              <a:extLst>
                <a:ext uri="{FF2B5EF4-FFF2-40B4-BE49-F238E27FC236}">
                  <a16:creationId xmlns:a16="http://schemas.microsoft.com/office/drawing/2014/main" id="{713869EB-44C6-40B3-BA10-A8882C5CD439}"/>
                </a:ext>
              </a:extLst>
            </p:cNvPr>
            <p:cNvGrpSpPr/>
            <p:nvPr/>
          </p:nvGrpSpPr>
          <p:grpSpPr>
            <a:xfrm>
              <a:off x="2042057" y="1424780"/>
              <a:ext cx="2358969" cy="2905819"/>
              <a:chOff x="4570017" y="917774"/>
              <a:chExt cx="3010843" cy="3708808"/>
            </a:xfrm>
            <a:effectLst>
              <a:reflection blurRad="6350" stA="51000" endPos="14000" dir="5400000" sy="-100000" algn="bl" rotWithShape="0"/>
            </a:effectLst>
          </p:grpSpPr>
          <p:sp>
            <p:nvSpPr>
              <p:cNvPr id="88" name="Rectangle 15">
                <a:extLst>
                  <a:ext uri="{FF2B5EF4-FFF2-40B4-BE49-F238E27FC236}">
                    <a16:creationId xmlns:a16="http://schemas.microsoft.com/office/drawing/2014/main" id="{5996725C-6D51-46FF-8D49-6E4D2DAE3444}"/>
                  </a:ext>
                </a:extLst>
              </p:cNvPr>
              <p:cNvSpPr/>
              <p:nvPr/>
            </p:nvSpPr>
            <p:spPr>
              <a:xfrm>
                <a:off x="4570375" y="921436"/>
                <a:ext cx="3010485" cy="3705146"/>
              </a:xfrm>
              <a:prstGeom prst="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95000"/>
                    </a:schemeClr>
                  </a:gs>
                </a:gsLst>
                <a:lin ang="5400000" scaled="1"/>
                <a:tileRect/>
              </a:gra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Freeform: Shape 16">
                <a:extLst>
                  <a:ext uri="{FF2B5EF4-FFF2-40B4-BE49-F238E27FC236}">
                    <a16:creationId xmlns:a16="http://schemas.microsoft.com/office/drawing/2014/main" id="{E9B77711-E0CC-408B-8C52-1DA02F689693}"/>
                  </a:ext>
                </a:extLst>
              </p:cNvPr>
              <p:cNvSpPr/>
              <p:nvPr/>
            </p:nvSpPr>
            <p:spPr>
              <a:xfrm flipV="1">
                <a:off x="4570017" y="917774"/>
                <a:ext cx="3010485" cy="1051704"/>
              </a:xfrm>
              <a:custGeom>
                <a:avLst/>
                <a:gdLst>
                  <a:gd name="connsiteX0" fmla="*/ 0 w 3010485"/>
                  <a:gd name="connsiteY0" fmla="*/ 1051704 h 1051704"/>
                  <a:gd name="connsiteX1" fmla="*/ 3010485 w 3010485"/>
                  <a:gd name="connsiteY1" fmla="*/ 1051704 h 1051704"/>
                  <a:gd name="connsiteX2" fmla="*/ 3010485 w 3010485"/>
                  <a:gd name="connsiteY2" fmla="*/ 281356 h 1051704"/>
                  <a:gd name="connsiteX3" fmla="*/ 1668429 w 3010485"/>
                  <a:gd name="connsiteY3" fmla="*/ 281356 h 1051704"/>
                  <a:gd name="connsiteX4" fmla="*/ 1505243 w 3010485"/>
                  <a:gd name="connsiteY4" fmla="*/ 0 h 1051704"/>
                  <a:gd name="connsiteX5" fmla="*/ 1342056 w 3010485"/>
                  <a:gd name="connsiteY5" fmla="*/ 281356 h 1051704"/>
                  <a:gd name="connsiteX6" fmla="*/ 0 w 3010485"/>
                  <a:gd name="connsiteY6" fmla="*/ 281356 h 105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0485" h="1051704">
                    <a:moveTo>
                      <a:pt x="0" y="1051704"/>
                    </a:moveTo>
                    <a:lnTo>
                      <a:pt x="3010485" y="1051704"/>
                    </a:lnTo>
                    <a:lnTo>
                      <a:pt x="3010485" y="281356"/>
                    </a:lnTo>
                    <a:lnTo>
                      <a:pt x="1668429" y="281356"/>
                    </a:lnTo>
                    <a:lnTo>
                      <a:pt x="1505243" y="0"/>
                    </a:lnTo>
                    <a:lnTo>
                      <a:pt x="1342056" y="281356"/>
                    </a:lnTo>
                    <a:lnTo>
                      <a:pt x="0" y="281356"/>
                    </a:lnTo>
                    <a:close/>
                  </a:path>
                </a:pathLst>
              </a:custGeom>
              <a:solidFill>
                <a:srgbClr val="FF9900"/>
              </a:solidFill>
              <a:ln>
                <a:solidFill>
                  <a:srgbClr val="FF99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85" name="Picture 10">
              <a:extLst>
                <a:ext uri="{FF2B5EF4-FFF2-40B4-BE49-F238E27FC236}">
                  <a16:creationId xmlns:a16="http://schemas.microsoft.com/office/drawing/2014/main" id="{69BAD47B-2903-4199-AC1E-AE2AEC3017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23545" y="3194920"/>
              <a:ext cx="1395711" cy="930473"/>
            </a:xfrm>
            <a:prstGeom prst="rect">
              <a:avLst/>
            </a:prstGeom>
          </p:spPr>
        </p:pic>
        <p:sp>
          <p:nvSpPr>
            <p:cNvPr id="86" name="TextBox 20">
              <a:extLst>
                <a:ext uri="{FF2B5EF4-FFF2-40B4-BE49-F238E27FC236}">
                  <a16:creationId xmlns:a16="http://schemas.microsoft.com/office/drawing/2014/main" id="{5CCEA2C2-84AD-4A64-B53E-576282DE9A25}"/>
                </a:ext>
              </a:extLst>
            </p:cNvPr>
            <p:cNvSpPr txBox="1"/>
            <p:nvPr/>
          </p:nvSpPr>
          <p:spPr>
            <a:xfrm>
              <a:off x="3071672" y="1552422"/>
              <a:ext cx="3577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400" b="1" dirty="0">
                  <a:solidFill>
                    <a:schemeClr val="bg1"/>
                  </a:solidFill>
                  <a:latin typeface="Helvetica" panose="020B0604020202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Helvetica" panose="020B0604020202020204" pitchFamily="34" charset="0"/>
              </a:endParaRPr>
            </a:p>
          </p:txBody>
        </p:sp>
        <p:sp>
          <p:nvSpPr>
            <p:cNvPr id="87" name="TextBox 22">
              <a:extLst>
                <a:ext uri="{FF2B5EF4-FFF2-40B4-BE49-F238E27FC236}">
                  <a16:creationId xmlns:a16="http://schemas.microsoft.com/office/drawing/2014/main" id="{60D441B5-F96D-4774-BB84-7A6C12673C8D}"/>
                </a:ext>
              </a:extLst>
            </p:cNvPr>
            <p:cNvSpPr txBox="1"/>
            <p:nvPr/>
          </p:nvSpPr>
          <p:spPr>
            <a:xfrm>
              <a:off x="1945032" y="2246711"/>
              <a:ext cx="240786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أنظف مخرج البول و الغائط بالماء حتّى تزول النجاسة</a:t>
              </a:r>
            </a:p>
            <a:p>
              <a:pPr algn="r"/>
              <a:r>
                <a:rPr lang="ar-SY" b="1" dirty="0"/>
                <a:t>يُسمَّى هَذا العَمَلُ ( </a:t>
              </a:r>
              <a:r>
                <a:rPr lang="ar-SY" sz="2000" b="1" dirty="0">
                  <a:solidFill>
                    <a:srgbClr val="FF0000"/>
                  </a:solidFill>
                </a:rPr>
                <a:t>استنجاءً</a:t>
              </a:r>
              <a:r>
                <a:rPr lang="ar-SY" sz="2000" b="1" dirty="0"/>
                <a:t> </a:t>
              </a:r>
              <a:r>
                <a:rPr lang="ar-SY" b="1" dirty="0"/>
                <a:t>)</a:t>
              </a:r>
              <a:endParaRPr lang="en-US" b="1" dirty="0"/>
            </a:p>
          </p:txBody>
        </p:sp>
      </p:grpSp>
      <p:grpSp>
        <p:nvGrpSpPr>
          <p:cNvPr id="90" name="Group 24">
            <a:extLst>
              <a:ext uri="{FF2B5EF4-FFF2-40B4-BE49-F238E27FC236}">
                <a16:creationId xmlns:a16="http://schemas.microsoft.com/office/drawing/2014/main" id="{C65010FE-6FBC-4B64-BA17-384139C4B86E}"/>
              </a:ext>
            </a:extLst>
          </p:cNvPr>
          <p:cNvGrpSpPr/>
          <p:nvPr/>
        </p:nvGrpSpPr>
        <p:grpSpPr>
          <a:xfrm>
            <a:off x="5617519" y="1407817"/>
            <a:ext cx="3378509" cy="4161705"/>
            <a:chOff x="4386363" y="642161"/>
            <a:chExt cx="3378509" cy="4161705"/>
          </a:xfrm>
        </p:grpSpPr>
        <p:grpSp>
          <p:nvGrpSpPr>
            <p:cNvPr id="91" name="Group 9">
              <a:extLst>
                <a:ext uri="{FF2B5EF4-FFF2-40B4-BE49-F238E27FC236}">
                  <a16:creationId xmlns:a16="http://schemas.microsoft.com/office/drawing/2014/main" id="{0D4D2B6B-04D8-407E-BCA1-42D1DC2582F3}"/>
                </a:ext>
              </a:extLst>
            </p:cNvPr>
            <p:cNvGrpSpPr/>
            <p:nvPr/>
          </p:nvGrpSpPr>
          <p:grpSpPr>
            <a:xfrm>
              <a:off x="4386363" y="642161"/>
              <a:ext cx="3378509" cy="4161705"/>
              <a:chOff x="4570017" y="917774"/>
              <a:chExt cx="3010843" cy="3708808"/>
            </a:xfrm>
            <a:effectLst>
              <a:outerShdw blurRad="50800" dist="38100" dir="10800000" algn="r" rotWithShape="0">
                <a:prstClr val="black">
                  <a:alpha val="40000"/>
                </a:prstClr>
              </a:outerShdw>
              <a:reflection blurRad="6350" stA="51000" endPos="14000" dir="5400000" sy="-100000" algn="bl" rotWithShape="0"/>
            </a:effectLst>
          </p:grpSpPr>
          <p:sp>
            <p:nvSpPr>
              <p:cNvPr id="95" name="Rectangle 5">
                <a:extLst>
                  <a:ext uri="{FF2B5EF4-FFF2-40B4-BE49-F238E27FC236}">
                    <a16:creationId xmlns:a16="http://schemas.microsoft.com/office/drawing/2014/main" id="{F3170FFD-1FDC-43EE-881B-5D21C1DE5196}"/>
                  </a:ext>
                </a:extLst>
              </p:cNvPr>
              <p:cNvSpPr/>
              <p:nvPr/>
            </p:nvSpPr>
            <p:spPr>
              <a:xfrm>
                <a:off x="4570375" y="921436"/>
                <a:ext cx="3010485" cy="3705146"/>
              </a:xfrm>
              <a:prstGeom prst="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95000"/>
                    </a:schemeClr>
                  </a:gs>
                </a:gsLst>
                <a:lin ang="5400000" scaled="1"/>
                <a:tileRect/>
              </a:gra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Freeform: Shape 8">
                <a:extLst>
                  <a:ext uri="{FF2B5EF4-FFF2-40B4-BE49-F238E27FC236}">
                    <a16:creationId xmlns:a16="http://schemas.microsoft.com/office/drawing/2014/main" id="{48FA055A-2529-4FA9-9C7C-A452094C41A6}"/>
                  </a:ext>
                </a:extLst>
              </p:cNvPr>
              <p:cNvSpPr/>
              <p:nvPr/>
            </p:nvSpPr>
            <p:spPr>
              <a:xfrm flipV="1">
                <a:off x="4570017" y="917774"/>
                <a:ext cx="3010485" cy="1051704"/>
              </a:xfrm>
              <a:custGeom>
                <a:avLst/>
                <a:gdLst>
                  <a:gd name="connsiteX0" fmla="*/ 0 w 3010485"/>
                  <a:gd name="connsiteY0" fmla="*/ 1051704 h 1051704"/>
                  <a:gd name="connsiteX1" fmla="*/ 3010485 w 3010485"/>
                  <a:gd name="connsiteY1" fmla="*/ 1051704 h 1051704"/>
                  <a:gd name="connsiteX2" fmla="*/ 3010485 w 3010485"/>
                  <a:gd name="connsiteY2" fmla="*/ 281356 h 1051704"/>
                  <a:gd name="connsiteX3" fmla="*/ 1668429 w 3010485"/>
                  <a:gd name="connsiteY3" fmla="*/ 281356 h 1051704"/>
                  <a:gd name="connsiteX4" fmla="*/ 1505243 w 3010485"/>
                  <a:gd name="connsiteY4" fmla="*/ 0 h 1051704"/>
                  <a:gd name="connsiteX5" fmla="*/ 1342056 w 3010485"/>
                  <a:gd name="connsiteY5" fmla="*/ 281356 h 1051704"/>
                  <a:gd name="connsiteX6" fmla="*/ 0 w 3010485"/>
                  <a:gd name="connsiteY6" fmla="*/ 281356 h 105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0485" h="1051704">
                    <a:moveTo>
                      <a:pt x="0" y="1051704"/>
                    </a:moveTo>
                    <a:lnTo>
                      <a:pt x="3010485" y="1051704"/>
                    </a:lnTo>
                    <a:lnTo>
                      <a:pt x="3010485" y="281356"/>
                    </a:lnTo>
                    <a:lnTo>
                      <a:pt x="1668429" y="281356"/>
                    </a:lnTo>
                    <a:lnTo>
                      <a:pt x="1505243" y="0"/>
                    </a:lnTo>
                    <a:lnTo>
                      <a:pt x="1342056" y="281356"/>
                    </a:lnTo>
                    <a:lnTo>
                      <a:pt x="0" y="281356"/>
                    </a:lnTo>
                    <a:close/>
                  </a:path>
                </a:pathLst>
              </a:custGeom>
              <a:solidFill>
                <a:srgbClr val="CC00CC"/>
              </a:solidFill>
              <a:ln>
                <a:solidFill>
                  <a:srgbClr val="CC00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2" name="TextBox 1">
              <a:extLst>
                <a:ext uri="{FF2B5EF4-FFF2-40B4-BE49-F238E27FC236}">
                  <a16:creationId xmlns:a16="http://schemas.microsoft.com/office/drawing/2014/main" id="{1EF9D6C6-49C5-454F-A394-800A537A39B1}"/>
                </a:ext>
              </a:extLst>
            </p:cNvPr>
            <p:cNvSpPr txBox="1"/>
            <p:nvPr/>
          </p:nvSpPr>
          <p:spPr>
            <a:xfrm>
              <a:off x="5663915" y="883939"/>
              <a:ext cx="106150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800" b="1" dirty="0">
                  <a:solidFill>
                    <a:schemeClr val="bg1"/>
                  </a:solidFill>
                  <a:latin typeface="Helvetica" panose="020B0604020202020204" pitchFamily="34" charset="0"/>
                </a:rPr>
                <a:t>الطَّهَارَةُ</a:t>
              </a:r>
              <a:endParaRPr lang="en-US" sz="2800" b="1" dirty="0">
                <a:solidFill>
                  <a:schemeClr val="bg1"/>
                </a:solidFill>
                <a:latin typeface="Helvetica" panose="020B0604020202020204" pitchFamily="34" charset="0"/>
              </a:endParaRPr>
            </a:p>
          </p:txBody>
        </p:sp>
        <p:pic>
          <p:nvPicPr>
            <p:cNvPr id="93" name="Picture 6">
              <a:extLst>
                <a:ext uri="{FF2B5EF4-FFF2-40B4-BE49-F238E27FC236}">
                  <a16:creationId xmlns:a16="http://schemas.microsoft.com/office/drawing/2014/main" id="{00F64433-C4DC-41A8-B042-6A4C9BE183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8899" y="3113511"/>
              <a:ext cx="2945601" cy="1617899"/>
            </a:xfrm>
            <a:prstGeom prst="rect">
              <a:avLst/>
            </a:prstGeom>
          </p:spPr>
        </p:pic>
        <p:sp>
          <p:nvSpPr>
            <p:cNvPr id="94" name="TextBox 13">
              <a:extLst>
                <a:ext uri="{FF2B5EF4-FFF2-40B4-BE49-F238E27FC236}">
                  <a16:creationId xmlns:a16="http://schemas.microsoft.com/office/drawing/2014/main" id="{3DD97259-86B9-434A-A5F8-3E259CB0CCDB}"/>
                </a:ext>
              </a:extLst>
            </p:cNvPr>
            <p:cNvSpPr txBox="1"/>
            <p:nvPr/>
          </p:nvSpPr>
          <p:spPr>
            <a:xfrm>
              <a:off x="4618900" y="1877379"/>
              <a:ext cx="310048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/>
                <a:t>الطهارة َواجِبَةٌ أَمَرَنَا الله بِهَا</a:t>
              </a:r>
            </a:p>
            <a:p>
              <a:pPr algn="ctr"/>
              <a:r>
                <a:rPr lang="ar-SY" sz="2400" b="1" dirty="0"/>
                <a:t>والدليل قول الله تعالى :</a:t>
              </a:r>
            </a:p>
            <a:p>
              <a:pPr algn="ctr"/>
              <a:r>
                <a:rPr lang="ar-SY" sz="2400" b="1" dirty="0">
                  <a:solidFill>
                    <a:srgbClr val="00B050"/>
                  </a:solidFill>
                </a:rPr>
                <a:t>&lt; وَ ثِيَابَكَ فَطَهِّرْ &gt;</a:t>
              </a:r>
            </a:p>
            <a:p>
              <a:endParaRPr lang="en-US" sz="2400" b="1" dirty="0"/>
            </a:p>
          </p:txBody>
        </p:sp>
      </p:grpSp>
      <p:grpSp>
        <p:nvGrpSpPr>
          <p:cNvPr id="97" name="Group 26">
            <a:extLst>
              <a:ext uri="{FF2B5EF4-FFF2-40B4-BE49-F238E27FC236}">
                <a16:creationId xmlns:a16="http://schemas.microsoft.com/office/drawing/2014/main" id="{2AC1D5D3-5F91-471B-8D64-41C3AFEB8EA0}"/>
              </a:ext>
            </a:extLst>
          </p:cNvPr>
          <p:cNvGrpSpPr/>
          <p:nvPr/>
        </p:nvGrpSpPr>
        <p:grpSpPr>
          <a:xfrm>
            <a:off x="8950536" y="2190436"/>
            <a:ext cx="2389440" cy="2905819"/>
            <a:chOff x="7719380" y="1424780"/>
            <a:chExt cx="2389440" cy="2905819"/>
          </a:xfrm>
        </p:grpSpPr>
        <p:grpSp>
          <p:nvGrpSpPr>
            <p:cNvPr id="98" name="Group 17">
              <a:extLst>
                <a:ext uri="{FF2B5EF4-FFF2-40B4-BE49-F238E27FC236}">
                  <a16:creationId xmlns:a16="http://schemas.microsoft.com/office/drawing/2014/main" id="{53137BCD-AB69-43BC-ACDF-D10660BCA645}"/>
                </a:ext>
              </a:extLst>
            </p:cNvPr>
            <p:cNvGrpSpPr/>
            <p:nvPr/>
          </p:nvGrpSpPr>
          <p:grpSpPr>
            <a:xfrm>
              <a:off x="7749851" y="1424780"/>
              <a:ext cx="2358969" cy="2905819"/>
              <a:chOff x="4570017" y="917774"/>
              <a:chExt cx="3010843" cy="3708808"/>
            </a:xfrm>
            <a:effectLst>
              <a:reflection blurRad="6350" stA="51000" endPos="14000" dir="5400000" sy="-100000" algn="bl" rotWithShape="0"/>
            </a:effectLst>
          </p:grpSpPr>
          <p:sp>
            <p:nvSpPr>
              <p:cNvPr id="102" name="Rectangle 18">
                <a:extLst>
                  <a:ext uri="{FF2B5EF4-FFF2-40B4-BE49-F238E27FC236}">
                    <a16:creationId xmlns:a16="http://schemas.microsoft.com/office/drawing/2014/main" id="{FCBD6FA9-07F9-4D1E-8F2A-B5AA8C77D81F}"/>
                  </a:ext>
                </a:extLst>
              </p:cNvPr>
              <p:cNvSpPr/>
              <p:nvPr/>
            </p:nvSpPr>
            <p:spPr>
              <a:xfrm>
                <a:off x="4570375" y="921436"/>
                <a:ext cx="3010485" cy="3705146"/>
              </a:xfrm>
              <a:prstGeom prst="rect">
                <a:avLst/>
              </a:prstGeom>
              <a:gradFill flip="none" rotWithShape="1">
                <a:gsLst>
                  <a:gs pos="100000">
                    <a:schemeClr val="bg1"/>
                  </a:gs>
                  <a:gs pos="0">
                    <a:schemeClr val="bg1">
                      <a:lumMod val="95000"/>
                    </a:schemeClr>
                  </a:gs>
                </a:gsLst>
                <a:lin ang="5400000" scaled="1"/>
                <a:tileRect/>
              </a:gradFill>
              <a:ln>
                <a:solidFill>
                  <a:schemeClr val="bg1">
                    <a:lumMod val="50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Freeform: Shape 19">
                <a:extLst>
                  <a:ext uri="{FF2B5EF4-FFF2-40B4-BE49-F238E27FC236}">
                    <a16:creationId xmlns:a16="http://schemas.microsoft.com/office/drawing/2014/main" id="{41D7193C-94B5-4C66-A4CF-3DB8A9019A8E}"/>
                  </a:ext>
                </a:extLst>
              </p:cNvPr>
              <p:cNvSpPr/>
              <p:nvPr/>
            </p:nvSpPr>
            <p:spPr>
              <a:xfrm flipV="1">
                <a:off x="4570017" y="917774"/>
                <a:ext cx="3010485" cy="1051704"/>
              </a:xfrm>
              <a:custGeom>
                <a:avLst/>
                <a:gdLst>
                  <a:gd name="connsiteX0" fmla="*/ 0 w 3010485"/>
                  <a:gd name="connsiteY0" fmla="*/ 1051704 h 1051704"/>
                  <a:gd name="connsiteX1" fmla="*/ 3010485 w 3010485"/>
                  <a:gd name="connsiteY1" fmla="*/ 1051704 h 1051704"/>
                  <a:gd name="connsiteX2" fmla="*/ 3010485 w 3010485"/>
                  <a:gd name="connsiteY2" fmla="*/ 281356 h 1051704"/>
                  <a:gd name="connsiteX3" fmla="*/ 1668429 w 3010485"/>
                  <a:gd name="connsiteY3" fmla="*/ 281356 h 1051704"/>
                  <a:gd name="connsiteX4" fmla="*/ 1505243 w 3010485"/>
                  <a:gd name="connsiteY4" fmla="*/ 0 h 1051704"/>
                  <a:gd name="connsiteX5" fmla="*/ 1342056 w 3010485"/>
                  <a:gd name="connsiteY5" fmla="*/ 281356 h 1051704"/>
                  <a:gd name="connsiteX6" fmla="*/ 0 w 3010485"/>
                  <a:gd name="connsiteY6" fmla="*/ 281356 h 105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010485" h="1051704">
                    <a:moveTo>
                      <a:pt x="0" y="1051704"/>
                    </a:moveTo>
                    <a:lnTo>
                      <a:pt x="3010485" y="1051704"/>
                    </a:lnTo>
                    <a:lnTo>
                      <a:pt x="3010485" y="281356"/>
                    </a:lnTo>
                    <a:lnTo>
                      <a:pt x="1668429" y="281356"/>
                    </a:lnTo>
                    <a:lnTo>
                      <a:pt x="1505243" y="0"/>
                    </a:lnTo>
                    <a:lnTo>
                      <a:pt x="1342056" y="281356"/>
                    </a:lnTo>
                    <a:lnTo>
                      <a:pt x="0" y="281356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solidFill>
                  <a:srgbClr val="0066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99" name="Picture 12">
              <a:extLst>
                <a:ext uri="{FF2B5EF4-FFF2-40B4-BE49-F238E27FC236}">
                  <a16:creationId xmlns:a16="http://schemas.microsoft.com/office/drawing/2014/main" id="{039FBA9A-A698-4B3C-979A-FA7C649AAE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06243" y="3572025"/>
              <a:ext cx="1766030" cy="745060"/>
            </a:xfrm>
            <a:prstGeom prst="rect">
              <a:avLst/>
            </a:prstGeom>
          </p:spPr>
        </p:pic>
        <p:sp>
          <p:nvSpPr>
            <p:cNvPr id="100" name="TextBox 21">
              <a:extLst>
                <a:ext uri="{FF2B5EF4-FFF2-40B4-BE49-F238E27FC236}">
                  <a16:creationId xmlns:a16="http://schemas.microsoft.com/office/drawing/2014/main" id="{3FFEC7E5-9AAA-420D-9D59-9AD5230E6B3C}"/>
                </a:ext>
              </a:extLst>
            </p:cNvPr>
            <p:cNvSpPr txBox="1"/>
            <p:nvPr/>
          </p:nvSpPr>
          <p:spPr>
            <a:xfrm>
              <a:off x="8764727" y="1514881"/>
              <a:ext cx="35779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400" b="1" dirty="0">
                  <a:solidFill>
                    <a:schemeClr val="bg1"/>
                  </a:solidFill>
                  <a:latin typeface="Helvetica" panose="020B0604020202020204" pitchFamily="34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Helvetica" panose="020B0604020202020204" pitchFamily="34" charset="0"/>
              </a:endParaRPr>
            </a:p>
          </p:txBody>
        </p:sp>
        <p:sp>
          <p:nvSpPr>
            <p:cNvPr id="101" name="TextBox 23">
              <a:extLst>
                <a:ext uri="{FF2B5EF4-FFF2-40B4-BE49-F238E27FC236}">
                  <a16:creationId xmlns:a16="http://schemas.microsoft.com/office/drawing/2014/main" id="{E5F6A9C0-39A0-4BA5-8A62-2067680BA9D3}"/>
                </a:ext>
              </a:extLst>
            </p:cNvPr>
            <p:cNvSpPr txBox="1"/>
            <p:nvPr/>
          </p:nvSpPr>
          <p:spPr>
            <a:xfrm>
              <a:off x="7719380" y="2108211"/>
              <a:ext cx="2389439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/>
                <a:t>أُنَظِّفُ مخْرَجَ البَوْلِ وَالغَائِط بِالمَنَاَدِيلِ أَوْ الأَحْجَارِ ثلاث مَرات أو أكثَر حَتَّى تَزُولَ النَّجَاسةُ يُسمَّى هَذا العَمَلُ  (</a:t>
              </a:r>
              <a:r>
                <a:rPr lang="ar-SY" sz="2000" b="1" dirty="0">
                  <a:solidFill>
                    <a:srgbClr val="FF0000"/>
                  </a:solidFill>
                </a:rPr>
                <a:t>استِجْمَاراً</a:t>
              </a:r>
              <a:r>
                <a:rPr lang="ar-SY" dirty="0"/>
                <a:t>)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19105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44000" fill="hold" grpId="0" nodeType="withEffect" p14:presetBounceEnd="4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15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16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8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9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0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2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7" dur="20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2" presetClass="entr" presetSubtype="1" accel="38000" fill="hold" nodeType="clickEffect" p14:presetBounceEnd="5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000">
                                          <p:cBhvr additive="base">
                                            <p:cTn id="32" dur="10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000">
                                          <p:cBhvr additive="base">
                                            <p:cTn id="33" dur="10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1" accel="38000" fill="hold" nodeType="clickEffect" p14:presetBounceEnd="5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000">
                                          <p:cBhvr additive="base">
                                            <p:cTn id="38" dur="10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000">
                                          <p:cBhvr additive="base">
                                            <p:cTn id="39" dur="10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" presetClass="entr" presetSubtype="1" accel="38000" fill="hold" nodeType="clickEffect" p14:presetBounceEnd="53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000">
                                          <p:cBhvr additive="base">
                                            <p:cTn id="44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000">
                                          <p:cBhvr additive="base">
                                            <p:cTn id="45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2" grpId="0" animBg="1"/>
          <p:bldP spid="42" grpId="1" animBg="1"/>
          <p:bldP spid="8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2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accel="44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32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8" dur="5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9" dur="1000" fill="hold">
                                              <p:stCondLst>
                                                <p:cond delay="1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0" dur="1000" fill="hold">
                                              <p:stCondLst>
                                                <p:cond delay="2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1" dur="1000" fill="hold">
                                              <p:stCondLst>
                                                <p:cond delay="3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2" dur="1000" fill="hold">
                                              <p:stCondLst>
                                                <p:cond delay="400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1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7" dur="2000"/>
                                            <p:tgtEl>
                                              <p:spTgt spid="8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2" presetClass="entr" presetSubtype="1" accel="3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1" accel="3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" presetClass="entr" presetSubtype="1" accel="38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2" grpId="0" animBg="1"/>
          <p:bldP spid="42" grpId="1" animBg="1"/>
          <p:bldP spid="82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5"/>
            <a:ext cx="2786743" cy="1371175"/>
            <a:chOff x="538318" y="1529365"/>
            <a:chExt cx="2658769" cy="109731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911708" y="2008525"/>
              <a:ext cx="1897142" cy="603106"/>
              <a:chOff x="3423347" y="5466316"/>
              <a:chExt cx="1897142" cy="603106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423347" y="5773856"/>
                <a:ext cx="1897142" cy="29556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الطّهارة وَالنَّظَافَةُ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3927163" y="173608"/>
            <a:ext cx="736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latin typeface="Century Gothic" panose="020B0502020202020204" pitchFamily="34" charset="0"/>
              </a:rPr>
              <a:t>تَعَلَّمْتُ فِي مَوْضوعِ آدَابِ </a:t>
            </a:r>
            <a:r>
              <a:rPr lang="ar-SY" sz="2400" b="1" dirty="0"/>
              <a:t>قَضاءِ الحَاجَةِ أَنْ َأقُولَ</a:t>
            </a:r>
            <a:r>
              <a:rPr lang="ar-SY" sz="2800" b="1" dirty="0"/>
              <a:t>:</a:t>
            </a:r>
            <a:endParaRPr lang="ar-SY" sz="2800" b="1" dirty="0">
              <a:latin typeface="Century Gothic" panose="020B0502020202020204" pitchFamily="34" charset="0"/>
            </a:endParaRPr>
          </a:p>
        </p:txBody>
      </p:sp>
      <p:grpSp>
        <p:nvGrpSpPr>
          <p:cNvPr id="48" name="Group 2">
            <a:extLst>
              <a:ext uri="{FF2B5EF4-FFF2-40B4-BE49-F238E27FC236}">
                <a16:creationId xmlns:a16="http://schemas.microsoft.com/office/drawing/2014/main" id="{E771C9B2-82D5-44AA-8F2C-EB52EEAEEB11}"/>
              </a:ext>
            </a:extLst>
          </p:cNvPr>
          <p:cNvGrpSpPr/>
          <p:nvPr/>
        </p:nvGrpSpPr>
        <p:grpSpPr>
          <a:xfrm>
            <a:off x="7211203" y="1738762"/>
            <a:ext cx="2318768" cy="2434510"/>
            <a:chOff x="2733509" y="1637949"/>
            <a:chExt cx="2318768" cy="2434510"/>
          </a:xfrm>
        </p:grpSpPr>
        <p:grpSp>
          <p:nvGrpSpPr>
            <p:cNvPr id="52" name="Group 31">
              <a:extLst>
                <a:ext uri="{FF2B5EF4-FFF2-40B4-BE49-F238E27FC236}">
                  <a16:creationId xmlns:a16="http://schemas.microsoft.com/office/drawing/2014/main" id="{B6E5F608-C3A9-41FC-B97B-3CB78CE45FEB}"/>
                </a:ext>
              </a:extLst>
            </p:cNvPr>
            <p:cNvGrpSpPr/>
            <p:nvPr/>
          </p:nvGrpSpPr>
          <p:grpSpPr>
            <a:xfrm>
              <a:off x="2807778" y="1637949"/>
              <a:ext cx="2244499" cy="2434510"/>
              <a:chOff x="2728686" y="1944914"/>
              <a:chExt cx="3055724" cy="3314410"/>
            </a:xfrm>
          </p:grpSpPr>
          <p:sp>
            <p:nvSpPr>
              <p:cNvPr id="55" name="Rectangle 37">
                <a:extLst>
                  <a:ext uri="{FF2B5EF4-FFF2-40B4-BE49-F238E27FC236}">
                    <a16:creationId xmlns:a16="http://schemas.microsoft.com/office/drawing/2014/main" id="{3AC48A58-F819-4DA0-96B5-DF365AA7CC8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: Top Corners One Rounded and One Snipped 38">
                <a:extLst>
                  <a:ext uri="{FF2B5EF4-FFF2-40B4-BE49-F238E27FC236}">
                    <a16:creationId xmlns:a16="http://schemas.microsoft.com/office/drawing/2014/main" id="{A4DE224C-7D79-4BEB-B9B7-C8F018D4556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ight Triangle 19">
                <a:extLst>
                  <a:ext uri="{FF2B5EF4-FFF2-40B4-BE49-F238E27FC236}">
                    <a16:creationId xmlns:a16="http://schemas.microsoft.com/office/drawing/2014/main" id="{7F5C78CA-A608-4D59-A902-8F6E1A936CE7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0091C4"/>
                  </a:gs>
                  <a:gs pos="0">
                    <a:srgbClr val="00A1DA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3" name="TextBox 71">
              <a:extLst>
                <a:ext uri="{FF2B5EF4-FFF2-40B4-BE49-F238E27FC236}">
                  <a16:creationId xmlns:a16="http://schemas.microsoft.com/office/drawing/2014/main" id="{47FF40ED-65A1-4F2C-B8D4-30ED17732F01}"/>
                </a:ext>
              </a:extLst>
            </p:cNvPr>
            <p:cNvSpPr txBox="1"/>
            <p:nvPr/>
          </p:nvSpPr>
          <p:spPr>
            <a:xfrm>
              <a:off x="2733509" y="1796467"/>
              <a:ext cx="20746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عِنْد الخُروجِ مِن الخَلاء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4" name="Graphic 82">
              <a:extLst>
                <a:ext uri="{FF2B5EF4-FFF2-40B4-BE49-F238E27FC236}">
                  <a16:creationId xmlns:a16="http://schemas.microsoft.com/office/drawing/2014/main" id="{0E11A389-0DB0-4C0C-A4D5-1D1600C42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4801" y="2157064"/>
              <a:ext cx="876295" cy="1291384"/>
            </a:xfrm>
            <a:prstGeom prst="rect">
              <a:avLst/>
            </a:prstGeom>
          </p:spPr>
        </p:pic>
      </p:grpSp>
      <p:grpSp>
        <p:nvGrpSpPr>
          <p:cNvPr id="61" name="Group 32">
            <a:extLst>
              <a:ext uri="{FF2B5EF4-FFF2-40B4-BE49-F238E27FC236}">
                <a16:creationId xmlns:a16="http://schemas.microsoft.com/office/drawing/2014/main" id="{9DC28827-90BA-4BED-B06B-CEE966E3C2AF}"/>
              </a:ext>
            </a:extLst>
          </p:cNvPr>
          <p:cNvGrpSpPr/>
          <p:nvPr/>
        </p:nvGrpSpPr>
        <p:grpSpPr>
          <a:xfrm>
            <a:off x="8047425" y="1189965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BCAB0AB3-E831-4233-BF41-7C93C37474BA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34">
              <a:extLst>
                <a:ext uri="{FF2B5EF4-FFF2-40B4-BE49-F238E27FC236}">
                  <a16:creationId xmlns:a16="http://schemas.microsoft.com/office/drawing/2014/main" id="{DB3C1A5A-8C12-474E-A329-402E5FDC436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rapezoid 10">
              <a:extLst>
                <a:ext uri="{FF2B5EF4-FFF2-40B4-BE49-F238E27FC236}">
                  <a16:creationId xmlns:a16="http://schemas.microsoft.com/office/drawing/2014/main" id="{E1E5144C-43A5-4F4A-856C-D0D5C6E94356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36">
              <a:extLst>
                <a:ext uri="{FF2B5EF4-FFF2-40B4-BE49-F238E27FC236}">
                  <a16:creationId xmlns:a16="http://schemas.microsoft.com/office/drawing/2014/main" id="{2F0C8257-48DE-4EE1-A5C3-DCEA1CDA1293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" name="Group 1">
            <a:extLst>
              <a:ext uri="{FF2B5EF4-FFF2-40B4-BE49-F238E27FC236}">
                <a16:creationId xmlns:a16="http://schemas.microsoft.com/office/drawing/2014/main" id="{D2809115-BC63-479B-A7E3-B90DAE554C4C}"/>
              </a:ext>
            </a:extLst>
          </p:cNvPr>
          <p:cNvGrpSpPr/>
          <p:nvPr/>
        </p:nvGrpSpPr>
        <p:grpSpPr>
          <a:xfrm>
            <a:off x="4876884" y="1755971"/>
            <a:ext cx="2244499" cy="2434510"/>
            <a:chOff x="399190" y="1655158"/>
            <a:chExt cx="2244499" cy="2434510"/>
          </a:xfrm>
        </p:grpSpPr>
        <p:grpSp>
          <p:nvGrpSpPr>
            <p:cNvPr id="72" name="Group 28">
              <a:extLst>
                <a:ext uri="{FF2B5EF4-FFF2-40B4-BE49-F238E27FC236}">
                  <a16:creationId xmlns:a16="http://schemas.microsoft.com/office/drawing/2014/main" id="{E9AA90E7-0F50-4C7E-AE17-B422819F6C15}"/>
                </a:ext>
              </a:extLst>
            </p:cNvPr>
            <p:cNvGrpSpPr/>
            <p:nvPr/>
          </p:nvGrpSpPr>
          <p:grpSpPr>
            <a:xfrm>
              <a:off x="399190" y="1655158"/>
              <a:ext cx="2244499" cy="2434510"/>
              <a:chOff x="2728686" y="1944914"/>
              <a:chExt cx="3055724" cy="3314410"/>
            </a:xfrm>
          </p:grpSpPr>
          <p:sp>
            <p:nvSpPr>
              <p:cNvPr id="75" name="Rectangle 15">
                <a:extLst>
                  <a:ext uri="{FF2B5EF4-FFF2-40B4-BE49-F238E27FC236}">
                    <a16:creationId xmlns:a16="http://schemas.microsoft.com/office/drawing/2014/main" id="{72149E3A-A61D-4E93-A21B-94876A0667C5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: Top Corners One Rounded and One Snipped 4">
                <a:extLst>
                  <a:ext uri="{FF2B5EF4-FFF2-40B4-BE49-F238E27FC236}">
                    <a16:creationId xmlns:a16="http://schemas.microsoft.com/office/drawing/2014/main" id="{192CABDA-48E9-4A9F-88DA-2E05F248400E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8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ight Triangle 19">
                <a:extLst>
                  <a:ext uri="{FF2B5EF4-FFF2-40B4-BE49-F238E27FC236}">
                    <a16:creationId xmlns:a16="http://schemas.microsoft.com/office/drawing/2014/main" id="{1B87133E-D4E1-49DB-8C13-45A402AB559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C79200"/>
                  </a:gs>
                  <a:gs pos="0">
                    <a:srgbClr val="E6AA00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3" name="TextBox 70">
              <a:extLst>
                <a:ext uri="{FF2B5EF4-FFF2-40B4-BE49-F238E27FC236}">
                  <a16:creationId xmlns:a16="http://schemas.microsoft.com/office/drawing/2014/main" id="{F54E39D1-F7C8-4EB3-B988-25DA395E327A}"/>
                </a:ext>
              </a:extLst>
            </p:cNvPr>
            <p:cNvSpPr txBox="1"/>
            <p:nvPr/>
          </p:nvSpPr>
          <p:spPr>
            <a:xfrm>
              <a:off x="496976" y="1763354"/>
              <a:ext cx="15872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عِندَ دُخُول الخَلاَءِ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74" name="Graphic 84">
              <a:extLst>
                <a:ext uri="{FF2B5EF4-FFF2-40B4-BE49-F238E27FC236}">
                  <a16:creationId xmlns:a16="http://schemas.microsoft.com/office/drawing/2014/main" id="{1EB78EC6-C82A-4DCE-B30C-66E65DD07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1443" y="2118873"/>
              <a:ext cx="862226" cy="1273052"/>
            </a:xfrm>
            <a:prstGeom prst="rect">
              <a:avLst/>
            </a:prstGeom>
          </p:spPr>
        </p:pic>
      </p:grpSp>
      <p:grpSp>
        <p:nvGrpSpPr>
          <p:cNvPr id="78" name="Group 88">
            <a:extLst>
              <a:ext uri="{FF2B5EF4-FFF2-40B4-BE49-F238E27FC236}">
                <a16:creationId xmlns:a16="http://schemas.microsoft.com/office/drawing/2014/main" id="{65CD0D46-ADEE-400D-9E15-B8FF15E2D054}"/>
              </a:ext>
            </a:extLst>
          </p:cNvPr>
          <p:cNvGrpSpPr/>
          <p:nvPr/>
        </p:nvGrpSpPr>
        <p:grpSpPr>
          <a:xfrm rot="21236315">
            <a:off x="4828948" y="4012454"/>
            <a:ext cx="1884145" cy="2223187"/>
            <a:chOff x="395817" y="4339014"/>
            <a:chExt cx="1884145" cy="2223187"/>
          </a:xfrm>
          <a:solidFill>
            <a:schemeClr val="bg1"/>
          </a:solidFill>
          <a:effectLst>
            <a:outerShdw blurRad="317500" dist="889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9" name="TextBox 89">
              <a:extLst>
                <a:ext uri="{FF2B5EF4-FFF2-40B4-BE49-F238E27FC236}">
                  <a16:creationId xmlns:a16="http://schemas.microsoft.com/office/drawing/2014/main" id="{38081810-0FDB-44B7-894D-F75DCA0570EB}"/>
                </a:ext>
              </a:extLst>
            </p:cNvPr>
            <p:cNvSpPr txBox="1"/>
            <p:nvPr/>
          </p:nvSpPr>
          <p:spPr>
            <a:xfrm>
              <a:off x="395817" y="4339014"/>
              <a:ext cx="1884145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endParaRPr lang="en-US" sz="14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0" name="TextBox 90">
              <a:extLst>
                <a:ext uri="{FF2B5EF4-FFF2-40B4-BE49-F238E27FC236}">
                  <a16:creationId xmlns:a16="http://schemas.microsoft.com/office/drawing/2014/main" id="{A1AD0748-CC0D-4898-9EE0-2280E4355C73}"/>
                </a:ext>
              </a:extLst>
            </p:cNvPr>
            <p:cNvSpPr txBox="1"/>
            <p:nvPr/>
          </p:nvSpPr>
          <p:spPr>
            <a:xfrm>
              <a:off x="418314" y="4623209"/>
              <a:ext cx="1854655" cy="193899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latin typeface="Century Gothic" panose="020B0502020202020204" pitchFamily="34" charset="0"/>
                </a:rPr>
                <a:t>(بِسْمِ اللهِ اللَّهُمَّ إنِّي أَعُوذُ بِكَ مِنْ </a:t>
              </a:r>
              <a:r>
                <a:rPr lang="ar-SY" sz="2400" b="1" dirty="0"/>
                <a:t>الخُبْثِ وَالخَبَائِثِ) </a:t>
              </a:r>
            </a:p>
            <a:p>
              <a:pPr algn="r"/>
              <a:endParaRPr lang="ar-SY" sz="2400" b="1" dirty="0">
                <a:latin typeface="Century Gothic" panose="020B0502020202020204" pitchFamily="34" charset="0"/>
              </a:endParaRPr>
            </a:p>
            <a:p>
              <a:pPr algn="r"/>
              <a:endParaRPr lang="en-US" sz="2400" b="1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81" name="Rectangle 21">
            <a:extLst>
              <a:ext uri="{FF2B5EF4-FFF2-40B4-BE49-F238E27FC236}">
                <a16:creationId xmlns:a16="http://schemas.microsoft.com/office/drawing/2014/main" id="{777CF810-8BD5-4CC1-8636-B969E1CA6D1C}"/>
              </a:ext>
            </a:extLst>
          </p:cNvPr>
          <p:cNvSpPr/>
          <p:nvPr/>
        </p:nvSpPr>
        <p:spPr>
          <a:xfrm rot="15142371">
            <a:off x="5489464" y="3579509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2" name="Group 79">
            <a:extLst>
              <a:ext uri="{FF2B5EF4-FFF2-40B4-BE49-F238E27FC236}">
                <a16:creationId xmlns:a16="http://schemas.microsoft.com/office/drawing/2014/main" id="{23528074-1478-461B-99CC-09B9E29A2A24}"/>
              </a:ext>
            </a:extLst>
          </p:cNvPr>
          <p:cNvGrpSpPr/>
          <p:nvPr/>
        </p:nvGrpSpPr>
        <p:grpSpPr>
          <a:xfrm rot="270453">
            <a:off x="7089348" y="4009251"/>
            <a:ext cx="1897284" cy="2082731"/>
            <a:chOff x="382678" y="4339014"/>
            <a:chExt cx="1897284" cy="2082731"/>
          </a:xfrm>
          <a:solidFill>
            <a:schemeClr val="bg1"/>
          </a:solidFill>
          <a:effectLst>
            <a:outerShdw blurRad="317500" dist="889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3" name="TextBox 81">
              <a:extLst>
                <a:ext uri="{FF2B5EF4-FFF2-40B4-BE49-F238E27FC236}">
                  <a16:creationId xmlns:a16="http://schemas.microsoft.com/office/drawing/2014/main" id="{F5B8056D-8E26-44AF-9F0A-645D9AFC30A3}"/>
                </a:ext>
              </a:extLst>
            </p:cNvPr>
            <p:cNvSpPr txBox="1"/>
            <p:nvPr/>
          </p:nvSpPr>
          <p:spPr>
            <a:xfrm>
              <a:off x="395817" y="4339014"/>
              <a:ext cx="1884145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endParaRPr lang="en-US" sz="14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7FF86B88-37FF-4E48-BD56-277BEE9A26A6}"/>
                </a:ext>
              </a:extLst>
            </p:cNvPr>
            <p:cNvSpPr txBox="1"/>
            <p:nvPr/>
          </p:nvSpPr>
          <p:spPr>
            <a:xfrm>
              <a:off x="382678" y="4636641"/>
              <a:ext cx="1891426" cy="178510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latin typeface="Century Gothic" panose="020B0502020202020204" pitchFamily="34" charset="0"/>
                </a:rPr>
                <a:t>غفرانك</a:t>
              </a:r>
              <a:endParaRPr lang="ar-SY" sz="2400" b="1" dirty="0">
                <a:latin typeface="Century Gothic" panose="020B0502020202020204" pitchFamily="34" charset="0"/>
              </a:endParaRPr>
            </a:p>
            <a:p>
              <a:pPr algn="just"/>
              <a:endParaRPr lang="ar-SY" sz="24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ar-SY" sz="24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ar-SY" sz="24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just"/>
              <a:endParaRPr lang="en-US" sz="1000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85" name="Rectangle 21">
            <a:extLst>
              <a:ext uri="{FF2B5EF4-FFF2-40B4-BE49-F238E27FC236}">
                <a16:creationId xmlns:a16="http://schemas.microsoft.com/office/drawing/2014/main" id="{38CB00ED-884C-41A9-AA2A-21ADDBBBD0E5}"/>
              </a:ext>
            </a:extLst>
          </p:cNvPr>
          <p:cNvSpPr/>
          <p:nvPr/>
        </p:nvSpPr>
        <p:spPr>
          <a:xfrm rot="15142371">
            <a:off x="7910467" y="3679370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FFFF0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6" name="Group 20">
            <a:extLst>
              <a:ext uri="{FF2B5EF4-FFF2-40B4-BE49-F238E27FC236}">
                <a16:creationId xmlns:a16="http://schemas.microsoft.com/office/drawing/2014/main" id="{C382EE96-33D9-4FBD-A118-BCF2E6B33FB7}"/>
              </a:ext>
            </a:extLst>
          </p:cNvPr>
          <p:cNvGrpSpPr/>
          <p:nvPr/>
        </p:nvGrpSpPr>
        <p:grpSpPr>
          <a:xfrm>
            <a:off x="5638838" y="1207174"/>
            <a:ext cx="389900" cy="815066"/>
            <a:chOff x="3976915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87" name="Rectangle 13">
              <a:extLst>
                <a:ext uri="{FF2B5EF4-FFF2-40B4-BE49-F238E27FC236}">
                  <a16:creationId xmlns:a16="http://schemas.microsoft.com/office/drawing/2014/main" id="{88F35C1D-2269-41CD-B0E2-5C2295B6E0FB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9">
              <a:extLst>
                <a:ext uri="{FF2B5EF4-FFF2-40B4-BE49-F238E27FC236}">
                  <a16:creationId xmlns:a16="http://schemas.microsoft.com/office/drawing/2014/main" id="{7ADF4923-A416-4754-9761-0D6992BC5848}"/>
                </a:ext>
              </a:extLst>
            </p:cNvPr>
            <p:cNvSpPr/>
            <p:nvPr/>
          </p:nvSpPr>
          <p:spPr>
            <a:xfrm>
              <a:off x="3976915" y="1546638"/>
              <a:ext cx="421209" cy="421209"/>
            </a:xfrm>
            <a:prstGeom prst="ellipse">
              <a:avLst/>
            </a:prstGeom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Trapezoid 10">
              <a:extLst>
                <a:ext uri="{FF2B5EF4-FFF2-40B4-BE49-F238E27FC236}">
                  <a16:creationId xmlns:a16="http://schemas.microsoft.com/office/drawing/2014/main" id="{51E5A6D4-1FE5-4DF4-AC44-AAE22CEF66A4}"/>
                </a:ext>
              </a:extLst>
            </p:cNvPr>
            <p:cNvSpPr/>
            <p:nvPr/>
          </p:nvSpPr>
          <p:spPr>
            <a:xfrm rot="1060331">
              <a:off x="4130545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18">
              <a:extLst>
                <a:ext uri="{FF2B5EF4-FFF2-40B4-BE49-F238E27FC236}">
                  <a16:creationId xmlns:a16="http://schemas.microsoft.com/office/drawing/2014/main" id="{ADBB7020-8369-48CB-8B57-387983CE2605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5690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08632FB7-5CD1-43A2-83E1-3C8326110D8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89BCB8F4-DAB1-4D48-B160-A4CD32F92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C91A8413-425A-4446-A9CA-635FE856E9BB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9BEDF4FA-BCFA-4877-9801-E0E7768EAEC0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D6FBC39B-2513-4A3D-80A6-642EF257C1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5"/>
            <a:ext cx="2786743" cy="1371175"/>
            <a:chOff x="538318" y="1529365"/>
            <a:chExt cx="2658769" cy="109731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51689" y="2008525"/>
              <a:ext cx="1432743" cy="558874"/>
              <a:chOff x="3563328" y="5466316"/>
              <a:chExt cx="1432743" cy="558874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63328" y="5729624"/>
                <a:ext cx="1432743" cy="29556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الطّهارة وَالنَّظَافَةُ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4927233" y="13951"/>
            <a:ext cx="4891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>
                <a:latin typeface="Century Gothic" panose="020B0502020202020204" pitchFamily="34" charset="0"/>
              </a:rPr>
              <a:t>مِنَ الطَّهَارَةِ</a:t>
            </a:r>
          </a:p>
        </p:txBody>
      </p:sp>
      <p:pic>
        <p:nvPicPr>
          <p:cNvPr id="84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1876" y="1135759"/>
            <a:ext cx="3613342" cy="2787036"/>
          </a:xfrm>
          <a:prstGeom prst="rect">
            <a:avLst/>
          </a:prstGeom>
        </p:spPr>
      </p:pic>
      <p:pic>
        <p:nvPicPr>
          <p:cNvPr id="85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075" y="1063617"/>
            <a:ext cx="3185184" cy="2787037"/>
          </a:xfrm>
          <a:prstGeom prst="rect">
            <a:avLst/>
          </a:prstGeom>
        </p:spPr>
      </p:pic>
      <p:sp>
        <p:nvSpPr>
          <p:cNvPr id="23" name="Freeform: Shape 34">
            <a:extLst>
              <a:ext uri="{FF2B5EF4-FFF2-40B4-BE49-F238E27FC236}">
                <a16:creationId xmlns:a16="http://schemas.microsoft.com/office/drawing/2014/main" id="{8E8A3D2E-4E5A-45CA-8893-96C042F0ECEA}"/>
              </a:ext>
            </a:extLst>
          </p:cNvPr>
          <p:cNvSpPr/>
          <p:nvPr/>
        </p:nvSpPr>
        <p:spPr>
          <a:xfrm rot="18649987">
            <a:off x="6414101" y="3709283"/>
            <a:ext cx="566516" cy="1729902"/>
          </a:xfrm>
          <a:custGeom>
            <a:avLst/>
            <a:gdLst>
              <a:gd name="connsiteX0" fmla="*/ 566516 w 566516"/>
              <a:gd name="connsiteY0" fmla="*/ 51458 h 1729902"/>
              <a:gd name="connsiteX1" fmla="*/ 371424 w 566516"/>
              <a:gd name="connsiteY1" fmla="*/ 125236 h 1729902"/>
              <a:gd name="connsiteX2" fmla="*/ 307644 w 566516"/>
              <a:gd name="connsiteY2" fmla="*/ 1139680 h 1729902"/>
              <a:gd name="connsiteX3" fmla="*/ 86290 w 566516"/>
              <a:gd name="connsiteY3" fmla="*/ 1471680 h 1729902"/>
              <a:gd name="connsiteX4" fmla="*/ 0 w 566516"/>
              <a:gd name="connsiteY4" fmla="*/ 1729902 h 1729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6516" h="1729902" extrusionOk="0">
                <a:moveTo>
                  <a:pt x="566516" y="51458"/>
                </a:moveTo>
                <a:cubicBezTo>
                  <a:pt x="499679" y="8959"/>
                  <a:pt x="414055" y="-40513"/>
                  <a:pt x="371424" y="125236"/>
                </a:cubicBezTo>
                <a:cubicBezTo>
                  <a:pt x="312564" y="319639"/>
                  <a:pt x="324965" y="970027"/>
                  <a:pt x="307644" y="1139680"/>
                </a:cubicBezTo>
                <a:cubicBezTo>
                  <a:pt x="242635" y="1379052"/>
                  <a:pt x="146726" y="1358277"/>
                  <a:pt x="86290" y="1471680"/>
                </a:cubicBezTo>
                <a:cubicBezTo>
                  <a:pt x="19338" y="1568043"/>
                  <a:pt x="19691" y="1660446"/>
                  <a:pt x="0" y="1729902"/>
                </a:cubicBezTo>
              </a:path>
            </a:pathLst>
          </a:custGeom>
          <a:noFill/>
          <a:ln w="38100">
            <a:solidFill>
              <a:srgbClr val="C0000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880" y="5459794"/>
            <a:ext cx="1595839" cy="1201465"/>
          </a:xfrm>
          <a:prstGeom prst="rect">
            <a:avLst/>
          </a:prstGeom>
        </p:spPr>
      </p:pic>
      <p:sp>
        <p:nvSpPr>
          <p:cNvPr id="30" name="Freeform: Shape 34">
            <a:extLst>
              <a:ext uri="{FF2B5EF4-FFF2-40B4-BE49-F238E27FC236}">
                <a16:creationId xmlns:a16="http://schemas.microsoft.com/office/drawing/2014/main" id="{8E8A3D2E-4E5A-45CA-8893-96C042F0ECEA}"/>
              </a:ext>
            </a:extLst>
          </p:cNvPr>
          <p:cNvSpPr/>
          <p:nvPr/>
        </p:nvSpPr>
        <p:spPr>
          <a:xfrm rot="18653038">
            <a:off x="4900583" y="4037495"/>
            <a:ext cx="1086339" cy="969811"/>
          </a:xfrm>
          <a:custGeom>
            <a:avLst/>
            <a:gdLst>
              <a:gd name="connsiteX0" fmla="*/ 1086339 w 1086339"/>
              <a:gd name="connsiteY0" fmla="*/ 28848 h 969811"/>
              <a:gd name="connsiteX1" fmla="*/ 712235 w 1086339"/>
              <a:gd name="connsiteY1" fmla="*/ 70209 h 969811"/>
              <a:gd name="connsiteX2" fmla="*/ 589932 w 1086339"/>
              <a:gd name="connsiteY2" fmla="*/ 638923 h 969811"/>
              <a:gd name="connsiteX3" fmla="*/ 165468 w 1086339"/>
              <a:gd name="connsiteY3" fmla="*/ 825048 h 969811"/>
              <a:gd name="connsiteX4" fmla="*/ 0 w 1086339"/>
              <a:gd name="connsiteY4" fmla="*/ 969811 h 969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6339" h="969811" extrusionOk="0">
                <a:moveTo>
                  <a:pt x="1086339" y="28848"/>
                </a:moveTo>
                <a:cubicBezTo>
                  <a:pt x="954304" y="15566"/>
                  <a:pt x="794006" y="-2184"/>
                  <a:pt x="712235" y="70209"/>
                </a:cubicBezTo>
                <a:cubicBezTo>
                  <a:pt x="619067" y="180541"/>
                  <a:pt x="660694" y="550038"/>
                  <a:pt x="589932" y="638923"/>
                </a:cubicBezTo>
                <a:cubicBezTo>
                  <a:pt x="483928" y="777459"/>
                  <a:pt x="275927" y="749985"/>
                  <a:pt x="165468" y="825048"/>
                </a:cubicBezTo>
                <a:cubicBezTo>
                  <a:pt x="65131" y="879938"/>
                  <a:pt x="34279" y="928390"/>
                  <a:pt x="0" y="969811"/>
                </a:cubicBezTo>
              </a:path>
            </a:pathLst>
          </a:custGeom>
          <a:noFill/>
          <a:ln w="38100">
            <a:solidFill>
              <a:srgbClr val="D60093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071" y="5426167"/>
            <a:ext cx="1100162" cy="1396359"/>
          </a:xfrm>
          <a:prstGeom prst="rect">
            <a:avLst/>
          </a:prstGeom>
        </p:spPr>
      </p:pic>
      <p:sp>
        <p:nvSpPr>
          <p:cNvPr id="32" name="Freeform: Shape 34">
            <a:extLst>
              <a:ext uri="{FF2B5EF4-FFF2-40B4-BE49-F238E27FC236}">
                <a16:creationId xmlns:a16="http://schemas.microsoft.com/office/drawing/2014/main" id="{8E8A3D2E-4E5A-45CA-8893-96C042F0ECEA}"/>
              </a:ext>
            </a:extLst>
          </p:cNvPr>
          <p:cNvSpPr/>
          <p:nvPr/>
        </p:nvSpPr>
        <p:spPr>
          <a:xfrm rot="153561">
            <a:off x="3861544" y="3825212"/>
            <a:ext cx="1044219" cy="984907"/>
          </a:xfrm>
          <a:custGeom>
            <a:avLst/>
            <a:gdLst>
              <a:gd name="connsiteX0" fmla="*/ 1044219 w 1044219"/>
              <a:gd name="connsiteY0" fmla="*/ 29297 h 984907"/>
              <a:gd name="connsiteX1" fmla="*/ 684620 w 1044219"/>
              <a:gd name="connsiteY1" fmla="*/ 71302 h 984907"/>
              <a:gd name="connsiteX2" fmla="*/ 567059 w 1044219"/>
              <a:gd name="connsiteY2" fmla="*/ 648868 h 984907"/>
              <a:gd name="connsiteX3" fmla="*/ 159053 w 1044219"/>
              <a:gd name="connsiteY3" fmla="*/ 837890 h 984907"/>
              <a:gd name="connsiteX4" fmla="*/ 0 w 1044219"/>
              <a:gd name="connsiteY4" fmla="*/ 984907 h 984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4219" h="984907" extrusionOk="0">
                <a:moveTo>
                  <a:pt x="1044219" y="29297"/>
                </a:moveTo>
                <a:cubicBezTo>
                  <a:pt x="913893" y="10676"/>
                  <a:pt x="763520" y="-12918"/>
                  <a:pt x="684620" y="71302"/>
                </a:cubicBezTo>
                <a:cubicBezTo>
                  <a:pt x="579486" y="195801"/>
                  <a:pt x="633696" y="559099"/>
                  <a:pt x="567059" y="648868"/>
                </a:cubicBezTo>
                <a:cubicBezTo>
                  <a:pt x="460856" y="792557"/>
                  <a:pt x="256116" y="777693"/>
                  <a:pt x="159053" y="837890"/>
                </a:cubicBezTo>
                <a:cubicBezTo>
                  <a:pt x="60959" y="893438"/>
                  <a:pt x="33894" y="947186"/>
                  <a:pt x="0" y="984907"/>
                </a:cubicBezTo>
              </a:path>
            </a:pathLst>
          </a:custGeom>
          <a:noFill/>
          <a:ln w="38100">
            <a:solidFill>
              <a:schemeClr val="accent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2124222 w 2124222"/>
                      <a:gd name="connsiteY0" fmla="*/ 39248 h 1319408"/>
                      <a:gd name="connsiteX1" fmla="*/ 1392702 w 2124222"/>
                      <a:gd name="connsiteY1" fmla="*/ 95519 h 1319408"/>
                      <a:gd name="connsiteX2" fmla="*/ 1153551 w 2124222"/>
                      <a:gd name="connsiteY2" fmla="*/ 869242 h 1319408"/>
                      <a:gd name="connsiteX3" fmla="*/ 323557 w 2124222"/>
                      <a:gd name="connsiteY3" fmla="*/ 1122461 h 1319408"/>
                      <a:gd name="connsiteX4" fmla="*/ 0 w 2124222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124222" h="1319408">
                        <a:moveTo>
                          <a:pt x="2124222" y="39248"/>
                        </a:moveTo>
                        <a:cubicBezTo>
                          <a:pt x="1839351" y="-1783"/>
                          <a:pt x="1554481" y="-42813"/>
                          <a:pt x="1392702" y="95519"/>
                        </a:cubicBezTo>
                        <a:cubicBezTo>
                          <a:pt x="1230923" y="233851"/>
                          <a:pt x="1331742" y="698085"/>
                          <a:pt x="1153551" y="869242"/>
                        </a:cubicBezTo>
                        <a:cubicBezTo>
                          <a:pt x="975360" y="1040399"/>
                          <a:pt x="515815" y="1047433"/>
                          <a:pt x="323557" y="1122461"/>
                        </a:cubicBezTo>
                        <a:cubicBezTo>
                          <a:pt x="131299" y="1197489"/>
                          <a:pt x="65649" y="1258448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750" y="4832943"/>
            <a:ext cx="1502952" cy="139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506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0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C7324F54-E829-47E4-A440-25DE8F409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38" y="2888893"/>
            <a:ext cx="1253359" cy="1126757"/>
          </a:xfrm>
          <a:prstGeom prst="rect">
            <a:avLst/>
          </a:prstGeom>
        </p:spPr>
      </p:pic>
      <p:sp>
        <p:nvSpPr>
          <p:cNvPr id="49" name="Trapezoid 48">
            <a:extLst>
              <a:ext uri="{FF2B5EF4-FFF2-40B4-BE49-F238E27FC236}">
                <a16:creationId xmlns:a16="http://schemas.microsoft.com/office/drawing/2014/main" id="{3919A275-ECE7-4CC0-9B16-8EA556F8FF80}"/>
              </a:ext>
            </a:extLst>
          </p:cNvPr>
          <p:cNvSpPr/>
          <p:nvPr/>
        </p:nvSpPr>
        <p:spPr>
          <a:xfrm>
            <a:off x="-604012" y="6655412"/>
            <a:ext cx="1208024" cy="238125"/>
          </a:xfrm>
          <a:prstGeom prst="trapezoid">
            <a:avLst>
              <a:gd name="adj" fmla="val 110268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innerShdw blurRad="635000">
              <a:prstClr val="black"/>
            </a:innerShdw>
          </a:effectLst>
          <a:scene3d>
            <a:camera prst="orthographicFront"/>
            <a:lightRig rig="threePt" dir="t"/>
          </a:scene3d>
          <a:sp3d>
            <a:bevelB w="0" h="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9DD5E9EE-8E2C-422E-9CEF-C4DA77576D45}"/>
              </a:ext>
            </a:extLst>
          </p:cNvPr>
          <p:cNvSpPr/>
          <p:nvPr/>
        </p:nvSpPr>
        <p:spPr>
          <a:xfrm>
            <a:off x="24835" y="173608"/>
            <a:ext cx="1842869" cy="2011680"/>
          </a:xfrm>
          <a:prstGeom prst="blockArc">
            <a:avLst>
              <a:gd name="adj1" fmla="val 10800000"/>
              <a:gd name="adj2" fmla="val 72660"/>
              <a:gd name="adj3" fmla="val 6097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02DC31B-5279-4748-9CBC-62BD4193E1EB}"/>
              </a:ext>
            </a:extLst>
          </p:cNvPr>
          <p:cNvSpPr/>
          <p:nvPr/>
        </p:nvSpPr>
        <p:spPr>
          <a:xfrm>
            <a:off x="1673028" y="1471309"/>
            <a:ext cx="270099" cy="327350"/>
          </a:xfrm>
          <a:custGeom>
            <a:avLst/>
            <a:gdLst>
              <a:gd name="connsiteX0" fmla="*/ 200516 w 593186"/>
              <a:gd name="connsiteY0" fmla="*/ 0 h 718919"/>
              <a:gd name="connsiteX1" fmla="*/ 392667 w 593186"/>
              <a:gd name="connsiteY1" fmla="*/ 0 h 718919"/>
              <a:gd name="connsiteX2" fmla="*/ 432736 w 593186"/>
              <a:gd name="connsiteY2" fmla="*/ 160274 h 718919"/>
              <a:gd name="connsiteX3" fmla="*/ 462421 w 593186"/>
              <a:gd name="connsiteY3" fmla="*/ 176387 h 718919"/>
              <a:gd name="connsiteX4" fmla="*/ 593186 w 593186"/>
              <a:gd name="connsiteY4" fmla="*/ 422326 h 718919"/>
              <a:gd name="connsiteX5" fmla="*/ 296593 w 593186"/>
              <a:gd name="connsiteY5" fmla="*/ 718919 h 718919"/>
              <a:gd name="connsiteX6" fmla="*/ 0 w 593186"/>
              <a:gd name="connsiteY6" fmla="*/ 422326 h 718919"/>
              <a:gd name="connsiteX7" fmla="*/ 130765 w 593186"/>
              <a:gd name="connsiteY7" fmla="*/ 176387 h 718919"/>
              <a:gd name="connsiteX8" fmla="*/ 160447 w 593186"/>
              <a:gd name="connsiteY8" fmla="*/ 160276 h 718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3186" h="718919">
                <a:moveTo>
                  <a:pt x="200516" y="0"/>
                </a:moveTo>
                <a:lnTo>
                  <a:pt x="392667" y="0"/>
                </a:lnTo>
                <a:lnTo>
                  <a:pt x="432736" y="160274"/>
                </a:lnTo>
                <a:lnTo>
                  <a:pt x="462421" y="176387"/>
                </a:lnTo>
                <a:cubicBezTo>
                  <a:pt x="541315" y="229686"/>
                  <a:pt x="593186" y="319949"/>
                  <a:pt x="593186" y="422326"/>
                </a:cubicBezTo>
                <a:cubicBezTo>
                  <a:pt x="593186" y="586130"/>
                  <a:pt x="460397" y="718919"/>
                  <a:pt x="296593" y="718919"/>
                </a:cubicBezTo>
                <a:cubicBezTo>
                  <a:pt x="132789" y="718919"/>
                  <a:pt x="0" y="586130"/>
                  <a:pt x="0" y="422326"/>
                </a:cubicBezTo>
                <a:cubicBezTo>
                  <a:pt x="0" y="319949"/>
                  <a:pt x="51871" y="229686"/>
                  <a:pt x="130765" y="176387"/>
                </a:cubicBezTo>
                <a:lnTo>
                  <a:pt x="160447" y="16027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rapezoid 59">
            <a:extLst>
              <a:ext uri="{FF2B5EF4-FFF2-40B4-BE49-F238E27FC236}">
                <a16:creationId xmlns:a16="http://schemas.microsoft.com/office/drawing/2014/main" id="{F9A6A69F-7E2B-41B9-8F05-F2407D5B7214}"/>
              </a:ext>
            </a:extLst>
          </p:cNvPr>
          <p:cNvSpPr/>
          <p:nvPr/>
        </p:nvSpPr>
        <p:spPr>
          <a:xfrm>
            <a:off x="1492563" y="1202015"/>
            <a:ext cx="647114" cy="327350"/>
          </a:xfrm>
          <a:prstGeom prst="trapezoid">
            <a:avLst>
              <a:gd name="adj" fmla="val 46659"/>
            </a:avLst>
          </a:prstGeom>
          <a:gradFill flip="none" rotWithShape="1">
            <a:gsLst>
              <a:gs pos="0">
                <a:srgbClr val="FF9900"/>
              </a:gs>
              <a:gs pos="58000">
                <a:srgbClr val="FFCC00"/>
              </a:gs>
              <a:gs pos="100000">
                <a:srgbClr val="FF99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8E33203-93C6-4D80-9254-88389AFA5750}"/>
              </a:ext>
            </a:extLst>
          </p:cNvPr>
          <p:cNvGrpSpPr/>
          <p:nvPr/>
        </p:nvGrpSpPr>
        <p:grpSpPr>
          <a:xfrm>
            <a:off x="422485" y="1529365"/>
            <a:ext cx="2786743" cy="1371175"/>
            <a:chOff x="538318" y="1529365"/>
            <a:chExt cx="2658769" cy="109731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792D787F-8608-45A7-A093-B22A236054F7}"/>
                </a:ext>
              </a:extLst>
            </p:cNvPr>
            <p:cNvSpPr/>
            <p:nvPr/>
          </p:nvSpPr>
          <p:spPr>
            <a:xfrm>
              <a:off x="538318" y="1529365"/>
              <a:ext cx="2658769" cy="1097311"/>
            </a:xfrm>
            <a:prstGeom prst="trapezoid">
              <a:avLst>
                <a:gd name="adj" fmla="val 8086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E7AAA2E-2BD1-4E18-950F-A1CC8554B8E0}"/>
                </a:ext>
              </a:extLst>
            </p:cNvPr>
            <p:cNvSpPr txBox="1"/>
            <p:nvPr/>
          </p:nvSpPr>
          <p:spPr>
            <a:xfrm>
              <a:off x="1508385" y="1583326"/>
              <a:ext cx="639591" cy="51724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الوحدة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1</a:t>
              </a: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9E187D-3086-4571-A297-3EEBD2781B44}"/>
                </a:ext>
              </a:extLst>
            </p:cNvPr>
            <p:cNvGrpSpPr/>
            <p:nvPr/>
          </p:nvGrpSpPr>
          <p:grpSpPr>
            <a:xfrm>
              <a:off x="1051689" y="2008525"/>
              <a:ext cx="1432743" cy="558874"/>
              <a:chOff x="3563328" y="5466316"/>
              <a:chExt cx="1432743" cy="558874"/>
            </a:xfrm>
            <a:grpFill/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05544E9D-0049-49F2-92F4-974B8FC40365}"/>
                  </a:ext>
                </a:extLst>
              </p:cNvPr>
              <p:cNvSpPr txBox="1"/>
              <p:nvPr/>
            </p:nvSpPr>
            <p:spPr>
              <a:xfrm>
                <a:off x="3769041" y="5466316"/>
                <a:ext cx="1162713" cy="27093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:r>
                  <a:rPr lang="ar-SY" sz="1600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الدرس الأول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C2177BA-2E75-481E-9117-23AFF73CD963}"/>
                  </a:ext>
                </a:extLst>
              </p:cNvPr>
              <p:cNvSpPr txBox="1"/>
              <p:nvPr/>
            </p:nvSpPr>
            <p:spPr>
              <a:xfrm>
                <a:off x="3563328" y="5729624"/>
                <a:ext cx="1432743" cy="29556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ar-SY" b="1" dirty="0">
                    <a:solidFill>
                      <a:prstClr val="black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الطّهارة وَالنَّظَافَةُ</a:t>
                </a:r>
              </a:p>
            </p:txBody>
          </p:sp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8CAF92AA-59CB-40D8-90EF-B8D497232F6D}"/>
              </a:ext>
            </a:extLst>
          </p:cNvPr>
          <p:cNvSpPr/>
          <p:nvPr/>
        </p:nvSpPr>
        <p:spPr>
          <a:xfrm>
            <a:off x="24835" y="1179448"/>
            <a:ext cx="112542" cy="5475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47">
            <a:extLst>
              <a:ext uri="{FF2B5EF4-FFF2-40B4-BE49-F238E27FC236}">
                <a16:creationId xmlns:a16="http://schemas.microsoft.com/office/drawing/2014/main" id="{05869D3F-2203-4D1C-A97B-9AFE3BA08CEE}"/>
              </a:ext>
            </a:extLst>
          </p:cNvPr>
          <p:cNvSpPr txBox="1"/>
          <p:nvPr/>
        </p:nvSpPr>
        <p:spPr>
          <a:xfrm>
            <a:off x="4099221" y="173608"/>
            <a:ext cx="4891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>
                <a:latin typeface="Century Gothic" panose="020B0502020202020204" pitchFamily="34" charset="0"/>
              </a:rPr>
              <a:t>ثَانياً : النَّظَافَةُ</a:t>
            </a:r>
          </a:p>
        </p:txBody>
      </p:sp>
      <p:sp>
        <p:nvSpPr>
          <p:cNvPr id="24" name="Rectangle 146">
            <a:extLst>
              <a:ext uri="{FF2B5EF4-FFF2-40B4-BE49-F238E27FC236}">
                <a16:creationId xmlns:a16="http://schemas.microsoft.com/office/drawing/2014/main" id="{BFBC0FB0-17F0-4A94-A0E8-3C42C225ECFE}"/>
              </a:ext>
            </a:extLst>
          </p:cNvPr>
          <p:cNvSpPr/>
          <p:nvPr/>
        </p:nvSpPr>
        <p:spPr>
          <a:xfrm>
            <a:off x="8647602" y="970688"/>
            <a:ext cx="3544397" cy="790004"/>
          </a:xfrm>
          <a:prstGeom prst="rect">
            <a:avLst/>
          </a:prstGeom>
          <a:solidFill>
            <a:srgbClr val="FFFF0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400" b="1" dirty="0">
                <a:solidFill>
                  <a:schemeClr val="tx1"/>
                </a:solidFill>
              </a:rPr>
              <a:t>دِينُنا الإسلاَمي يَدْعُونَا إلَى النَّظَافَةِ</a:t>
            </a:r>
          </a:p>
        </p:txBody>
      </p:sp>
      <p:pic>
        <p:nvPicPr>
          <p:cNvPr id="25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168" y="2622132"/>
            <a:ext cx="1956072" cy="2787036"/>
          </a:xfrm>
          <a:prstGeom prst="rect">
            <a:avLst/>
          </a:prstGeom>
        </p:spPr>
      </p:pic>
      <p:pic>
        <p:nvPicPr>
          <p:cNvPr id="26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742" y="2641802"/>
            <a:ext cx="1934136" cy="278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33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666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2210</TotalTime>
  <Words>129</Words>
  <Application>Microsoft Office PowerPoint</Application>
  <PresentationFormat>شاشة عريضة</PresentationFormat>
  <Paragraphs>40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Cooper Black</vt:lpstr>
      <vt:lpstr>Helvetica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1056</cp:revision>
  <dcterms:created xsi:type="dcterms:W3CDTF">2020-10-10T04:32:51Z</dcterms:created>
  <dcterms:modified xsi:type="dcterms:W3CDTF">2021-02-06T15:34:46Z</dcterms:modified>
</cp:coreProperties>
</file>