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932" r:id="rId2"/>
    <p:sldId id="970" r:id="rId3"/>
    <p:sldId id="965" r:id="rId4"/>
    <p:sldId id="971" r:id="rId5"/>
    <p:sldId id="973" r:id="rId6"/>
    <p:sldId id="974" r:id="rId7"/>
    <p:sldId id="975" r:id="rId8"/>
    <p:sldId id="977" r:id="rId9"/>
    <p:sldId id="937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33CC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5" autoAdjust="0"/>
    <p:restoredTop sz="94660"/>
  </p:normalViewPr>
  <p:slideViewPr>
    <p:cSldViewPr snapToGrid="0">
      <p:cViewPr>
        <p:scale>
          <a:sx n="75" d="100"/>
          <a:sy n="75" d="100"/>
        </p:scale>
        <p:origin x="-462" y="-66"/>
      </p:cViewPr>
      <p:guideLst>
        <p:guide orient="horz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28/11/1442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svg"/><Relationship Id="rId5" Type="http://schemas.openxmlformats.org/officeDocument/2006/relationships/image" Target="../media/image4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94765" y="2956271"/>
            <a:ext cx="2972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Y" sz="3200" b="1" dirty="0" smtClean="0">
                <a:solidFill>
                  <a:srgbClr val="FF0000"/>
                </a:solidFill>
                <a:latin typeface="Economica" panose="02000506040000020004" pitchFamily="2" charset="0"/>
              </a:rPr>
              <a:t>سيِّدةُ نساءِ أهلِ الجنَّةِ</a:t>
            </a:r>
            <a:endParaRPr lang="ar-SY" sz="3200" b="1" dirty="0">
              <a:solidFill>
                <a:srgbClr val="FF0000"/>
              </a:solidFill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77756" y="4320380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6955" y="3580450"/>
              <a:ext cx="1308295" cy="30245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22498" y="2812918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992729" y="182472"/>
            <a:ext cx="984887" cy="2365989"/>
            <a:chOff x="1232840" y="2808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808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886832" y="1217447"/>
            <a:ext cx="2072851" cy="5356965"/>
            <a:chOff x="5229732" y="938047"/>
            <a:chExt cx="2072851" cy="535696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5472D723-F708-419C-8A1F-10914BBA3DC9}"/>
                </a:ext>
              </a:extLst>
            </p:cNvPr>
            <p:cNvGrpSpPr/>
            <p:nvPr/>
          </p:nvGrpSpPr>
          <p:grpSpPr>
            <a:xfrm>
              <a:off x="5229732" y="938047"/>
              <a:ext cx="2072851" cy="5356965"/>
              <a:chOff x="1292999" y="749708"/>
              <a:chExt cx="1618058" cy="5029389"/>
            </a:xfrm>
          </p:grpSpPr>
          <p:grpSp>
            <p:nvGrpSpPr>
              <p:cNvPr id="62" name="Group 16">
                <a:extLst>
                  <a:ext uri="{FF2B5EF4-FFF2-40B4-BE49-F238E27FC236}">
                    <a16:creationId xmlns:a16="http://schemas.microsoft.com/office/drawing/2014/main" xmlns="" id="{7022BA68-68BC-43BA-A8F4-8A2FFA86EFBA}"/>
                  </a:ext>
                </a:extLst>
              </p:cNvPr>
              <p:cNvGrpSpPr/>
              <p:nvPr/>
            </p:nvGrpSpPr>
            <p:grpSpPr>
              <a:xfrm>
                <a:off x="1292999" y="749708"/>
                <a:ext cx="1618058" cy="5029389"/>
                <a:chOff x="5371514" y="882559"/>
                <a:chExt cx="1618058" cy="5029389"/>
              </a:xfrm>
            </p:grpSpPr>
            <p:sp>
              <p:nvSpPr>
                <p:cNvPr id="66" name="Rectangle: Rounded Corners 13">
                  <a:extLst>
                    <a:ext uri="{FF2B5EF4-FFF2-40B4-BE49-F238E27FC236}">
                      <a16:creationId xmlns:a16="http://schemas.microsoft.com/office/drawing/2014/main" xmlns="" id="{790F437E-D890-48AE-9407-43B007559FA5}"/>
                    </a:ext>
                  </a:extLst>
                </p:cNvPr>
                <p:cNvSpPr/>
                <p:nvPr/>
              </p:nvSpPr>
              <p:spPr>
                <a:xfrm rot="236669">
                  <a:off x="5540600" y="882559"/>
                  <a:ext cx="1448972" cy="4965896"/>
                </a:xfrm>
                <a:prstGeom prst="roundRect">
                  <a:avLst/>
                </a:prstGeom>
                <a:solidFill>
                  <a:srgbClr val="C1C6CA">
                    <a:alpha val="70000"/>
                  </a:srgbClr>
                </a:solidFill>
                <a:ln w="31750">
                  <a:noFill/>
                </a:ln>
                <a:effectLst>
                  <a:softEdge rad="889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7" name="Group 11">
                  <a:extLst>
                    <a:ext uri="{FF2B5EF4-FFF2-40B4-BE49-F238E27FC236}">
                      <a16:creationId xmlns:a16="http://schemas.microsoft.com/office/drawing/2014/main" xmlns="" id="{B8194632-8423-47DD-A2A9-487170C687C2}"/>
                    </a:ext>
                  </a:extLst>
                </p:cNvPr>
                <p:cNvGrpSpPr/>
                <p:nvPr/>
              </p:nvGrpSpPr>
              <p:grpSpPr>
                <a:xfrm>
                  <a:off x="5371514" y="946052"/>
                  <a:ext cx="1456885" cy="4965896"/>
                  <a:chOff x="5371514" y="946052"/>
                  <a:chExt cx="1456885" cy="4965896"/>
                </a:xfrm>
              </p:grpSpPr>
              <p:sp>
                <p:nvSpPr>
                  <p:cNvPr id="68" name="Rectangle: Rounded Corners 4">
                    <a:extLst>
                      <a:ext uri="{FF2B5EF4-FFF2-40B4-BE49-F238E27FC236}">
                        <a16:creationId xmlns:a16="http://schemas.microsoft.com/office/drawing/2014/main" xmlns="" id="{41D27C86-8B0A-475A-B9AD-38CDD1AFE509}"/>
                      </a:ext>
                    </a:extLst>
                  </p:cNvPr>
                  <p:cNvSpPr/>
                  <p:nvPr/>
                </p:nvSpPr>
                <p:spPr>
                  <a:xfrm>
                    <a:off x="5371514" y="946052"/>
                    <a:ext cx="1448972" cy="496589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00CC99"/>
                      </a:gs>
                      <a:gs pos="100000">
                        <a:srgbClr val="008080"/>
                      </a:gs>
                    </a:gsLst>
                    <a:lin ang="5400000" scaled="1"/>
                  </a:gradFill>
                  <a:ln w="31750">
                    <a:gradFill>
                      <a:gsLst>
                        <a:gs pos="100000">
                          <a:srgbClr val="00CC99"/>
                        </a:gs>
                        <a:gs pos="0">
                          <a:srgbClr val="008080"/>
                        </a:gs>
                      </a:gsLst>
                      <a:lin ang="5400000" scaled="1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Freeform: Shape 7">
                    <a:extLst>
                      <a:ext uri="{FF2B5EF4-FFF2-40B4-BE49-F238E27FC236}">
                        <a16:creationId xmlns:a16="http://schemas.microsoft.com/office/drawing/2014/main" xmlns="" id="{FD75290E-6E61-4383-BD0C-4C40F71A05CA}"/>
                      </a:ext>
                    </a:extLst>
                  </p:cNvPr>
                  <p:cNvSpPr/>
                  <p:nvPr/>
                </p:nvSpPr>
                <p:spPr>
                  <a:xfrm>
                    <a:off x="5387340" y="4368800"/>
                    <a:ext cx="1417320" cy="1543148"/>
                  </a:xfrm>
                  <a:custGeom>
                    <a:avLst/>
                    <a:gdLst>
                      <a:gd name="connsiteX0" fmla="*/ 0 w 1417320"/>
                      <a:gd name="connsiteY0" fmla="*/ 0 h 1543148"/>
                      <a:gd name="connsiteX1" fmla="*/ 1417320 w 1417320"/>
                      <a:gd name="connsiteY1" fmla="*/ 0 h 1543148"/>
                      <a:gd name="connsiteX2" fmla="*/ 1417320 w 1417320"/>
                      <a:gd name="connsiteY2" fmla="*/ 1306923 h 1543148"/>
                      <a:gd name="connsiteX3" fmla="*/ 1181095 w 1417320"/>
                      <a:gd name="connsiteY3" fmla="*/ 1543148 h 1543148"/>
                      <a:gd name="connsiteX4" fmla="*/ 236225 w 1417320"/>
                      <a:gd name="connsiteY4" fmla="*/ 1543148 h 1543148"/>
                      <a:gd name="connsiteX5" fmla="*/ 0 w 1417320"/>
                      <a:gd name="connsiteY5" fmla="*/ 1306923 h 1543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17320" h="1543148">
                        <a:moveTo>
                          <a:pt x="0" y="0"/>
                        </a:moveTo>
                        <a:lnTo>
                          <a:pt x="1417320" y="0"/>
                        </a:lnTo>
                        <a:lnTo>
                          <a:pt x="1417320" y="1306923"/>
                        </a:lnTo>
                        <a:cubicBezTo>
                          <a:pt x="1417320" y="1437386"/>
                          <a:pt x="1311558" y="1543148"/>
                          <a:pt x="1181095" y="1543148"/>
                        </a:cubicBezTo>
                        <a:lnTo>
                          <a:pt x="236225" y="1543148"/>
                        </a:lnTo>
                        <a:cubicBezTo>
                          <a:pt x="105762" y="1543148"/>
                          <a:pt x="0" y="1437386"/>
                          <a:pt x="0" y="1306923"/>
                        </a:cubicBezTo>
                        <a:close/>
                      </a:path>
                    </a:pathLst>
                  </a:custGeom>
                  <a:solidFill>
                    <a:srgbClr val="C1C6CA"/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Freeform: Shape 10">
                    <a:extLst>
                      <a:ext uri="{FF2B5EF4-FFF2-40B4-BE49-F238E27FC236}">
                        <a16:creationId xmlns:a16="http://schemas.microsoft.com/office/drawing/2014/main" xmlns="" id="{1A4EDE0B-FA95-4B5D-9060-97802D88D943}"/>
                      </a:ext>
                    </a:extLst>
                  </p:cNvPr>
                  <p:cNvSpPr/>
                  <p:nvPr/>
                </p:nvSpPr>
                <p:spPr>
                  <a:xfrm>
                    <a:off x="5479999" y="946052"/>
                    <a:ext cx="1348400" cy="4838912"/>
                  </a:xfrm>
                  <a:custGeom>
                    <a:avLst/>
                    <a:gdLst>
                      <a:gd name="connsiteX0" fmla="*/ 140928 w 1348400"/>
                      <a:gd name="connsiteY0" fmla="*/ 0 h 4838912"/>
                      <a:gd name="connsiteX1" fmla="*/ 1106900 w 1348400"/>
                      <a:gd name="connsiteY1" fmla="*/ 0 h 4838912"/>
                      <a:gd name="connsiteX2" fmla="*/ 1348400 w 1348400"/>
                      <a:gd name="connsiteY2" fmla="*/ 241500 h 4838912"/>
                      <a:gd name="connsiteX3" fmla="*/ 1348400 w 1348400"/>
                      <a:gd name="connsiteY3" fmla="*/ 4724396 h 4838912"/>
                      <a:gd name="connsiteX4" fmla="*/ 1329422 w 1348400"/>
                      <a:gd name="connsiteY4" fmla="*/ 4818399 h 4838912"/>
                      <a:gd name="connsiteX5" fmla="*/ 1318288 w 1348400"/>
                      <a:gd name="connsiteY5" fmla="*/ 4838912 h 4838912"/>
                      <a:gd name="connsiteX6" fmla="*/ 0 w 1348400"/>
                      <a:gd name="connsiteY6" fmla="*/ 50616 h 4838912"/>
                      <a:gd name="connsiteX7" fmla="*/ 46925 w 1348400"/>
                      <a:gd name="connsiteY7" fmla="*/ 18978 h 4838912"/>
                      <a:gd name="connsiteX8" fmla="*/ 140928 w 1348400"/>
                      <a:gd name="connsiteY8" fmla="*/ 0 h 4838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8400" h="4838912">
                        <a:moveTo>
                          <a:pt x="140928" y="0"/>
                        </a:moveTo>
                        <a:lnTo>
                          <a:pt x="1106900" y="0"/>
                        </a:lnTo>
                        <a:cubicBezTo>
                          <a:pt x="1240277" y="0"/>
                          <a:pt x="1348400" y="108123"/>
                          <a:pt x="1348400" y="241500"/>
                        </a:cubicBezTo>
                        <a:lnTo>
                          <a:pt x="1348400" y="4724396"/>
                        </a:lnTo>
                        <a:cubicBezTo>
                          <a:pt x="1348400" y="4757740"/>
                          <a:pt x="1341642" y="4789506"/>
                          <a:pt x="1329422" y="4818399"/>
                        </a:cubicBezTo>
                        <a:lnTo>
                          <a:pt x="1318288" y="4838912"/>
                        </a:lnTo>
                        <a:lnTo>
                          <a:pt x="0" y="50616"/>
                        </a:lnTo>
                        <a:lnTo>
                          <a:pt x="46925" y="18978"/>
                        </a:lnTo>
                        <a:cubicBezTo>
                          <a:pt x="75818" y="6758"/>
                          <a:pt x="107584" y="0"/>
                          <a:pt x="140928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alpha val="18000"/>
                    </a:schemeClr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3" name="TextBox 17">
                <a:extLst>
                  <a:ext uri="{FF2B5EF4-FFF2-40B4-BE49-F238E27FC236}">
                    <a16:creationId xmlns:a16="http://schemas.microsoft.com/office/drawing/2014/main" xmlns="" id="{8380D9F0-4D23-4BAF-A50B-E67072C7B12C}"/>
                  </a:ext>
                </a:extLst>
              </p:cNvPr>
              <p:cNvSpPr txBox="1"/>
              <p:nvPr/>
            </p:nvSpPr>
            <p:spPr>
              <a:xfrm>
                <a:off x="1879091" y="4335926"/>
                <a:ext cx="276787" cy="664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1</a:t>
                </a:r>
                <a:endParaRPr lang="en-US" sz="40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4" name="TextBox 21">
                <a:extLst>
                  <a:ext uri="{FF2B5EF4-FFF2-40B4-BE49-F238E27FC236}">
                    <a16:creationId xmlns:a16="http://schemas.microsoft.com/office/drawing/2014/main" xmlns="" id="{F423DA6C-6610-48A5-BF07-F8D58311B786}"/>
                  </a:ext>
                </a:extLst>
              </p:cNvPr>
              <p:cNvSpPr txBox="1"/>
              <p:nvPr/>
            </p:nvSpPr>
            <p:spPr>
              <a:xfrm>
                <a:off x="1467773" y="940185"/>
                <a:ext cx="144200" cy="375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pic>
          <p:nvPicPr>
            <p:cNvPr id="74" name="Picture 161">
              <a:extLst>
                <a:ext uri="{FF2B5EF4-FFF2-40B4-BE49-F238E27FC236}">
                  <a16:creationId xmlns:a16="http://schemas.microsoft.com/office/drawing/2014/main" xmlns="" id="{6D79FB35-9FF1-44F6-BB5F-AA70EE5E94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66"/>
            <a:stretch/>
          </p:blipFill>
          <p:spPr>
            <a:xfrm>
              <a:off x="5277632" y="1756117"/>
              <a:ext cx="1773420" cy="25861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7" name="مجموعة 6"/>
          <p:cNvGrpSpPr/>
          <p:nvPr/>
        </p:nvGrpSpPr>
        <p:grpSpPr>
          <a:xfrm>
            <a:off x="7719136" y="1204747"/>
            <a:ext cx="2072851" cy="5356965"/>
            <a:chOff x="7655636" y="938047"/>
            <a:chExt cx="2072851" cy="5356965"/>
          </a:xfrm>
        </p:grpSpPr>
        <p:grpSp>
          <p:nvGrpSpPr>
            <p:cNvPr id="43" name="Group 61">
              <a:extLst>
                <a:ext uri="{FF2B5EF4-FFF2-40B4-BE49-F238E27FC236}">
                  <a16:creationId xmlns:a16="http://schemas.microsoft.com/office/drawing/2014/main" xmlns="" id="{DD462407-30DC-4BF2-BDF3-B1C1BCA68043}"/>
                </a:ext>
              </a:extLst>
            </p:cNvPr>
            <p:cNvGrpSpPr/>
            <p:nvPr/>
          </p:nvGrpSpPr>
          <p:grpSpPr>
            <a:xfrm>
              <a:off x="7655636" y="938047"/>
              <a:ext cx="2072851" cy="5356965"/>
              <a:chOff x="3718903" y="749708"/>
              <a:chExt cx="1618058" cy="5029389"/>
            </a:xfrm>
          </p:grpSpPr>
          <p:grpSp>
            <p:nvGrpSpPr>
              <p:cNvPr id="44" name="Group 15">
                <a:extLst>
                  <a:ext uri="{FF2B5EF4-FFF2-40B4-BE49-F238E27FC236}">
                    <a16:creationId xmlns:a16="http://schemas.microsoft.com/office/drawing/2014/main" xmlns="" id="{839FD4B1-9CA0-4BB8-A797-0FBFE231C2F4}"/>
                  </a:ext>
                </a:extLst>
              </p:cNvPr>
              <p:cNvGrpSpPr/>
              <p:nvPr/>
            </p:nvGrpSpPr>
            <p:grpSpPr>
              <a:xfrm>
                <a:off x="3718903" y="749708"/>
                <a:ext cx="1618058" cy="5029389"/>
                <a:chOff x="5371514" y="882559"/>
                <a:chExt cx="1618058" cy="5029389"/>
              </a:xfrm>
            </p:grpSpPr>
            <p:sp>
              <p:nvSpPr>
                <p:cNvPr id="49" name="Rectangle: Rounded Corners 27">
                  <a:extLst>
                    <a:ext uri="{FF2B5EF4-FFF2-40B4-BE49-F238E27FC236}">
                      <a16:creationId xmlns:a16="http://schemas.microsoft.com/office/drawing/2014/main" xmlns="" id="{A80AA72C-7A56-4F76-B1D7-1935979909AD}"/>
                    </a:ext>
                  </a:extLst>
                </p:cNvPr>
                <p:cNvSpPr/>
                <p:nvPr/>
              </p:nvSpPr>
              <p:spPr>
                <a:xfrm rot="236669">
                  <a:off x="5540600" y="882559"/>
                  <a:ext cx="1448972" cy="4965896"/>
                </a:xfrm>
                <a:prstGeom prst="roundRect">
                  <a:avLst/>
                </a:prstGeom>
                <a:solidFill>
                  <a:srgbClr val="C1C6CA">
                    <a:alpha val="70000"/>
                  </a:srgbClr>
                </a:solidFill>
                <a:ln w="31750">
                  <a:noFill/>
                </a:ln>
                <a:effectLst>
                  <a:softEdge rad="889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" name="Group 28">
                  <a:extLst>
                    <a:ext uri="{FF2B5EF4-FFF2-40B4-BE49-F238E27FC236}">
                      <a16:creationId xmlns:a16="http://schemas.microsoft.com/office/drawing/2014/main" xmlns="" id="{6369E4ED-BCE4-45DD-98B7-BF13C78D2E1D}"/>
                    </a:ext>
                  </a:extLst>
                </p:cNvPr>
                <p:cNvGrpSpPr/>
                <p:nvPr/>
              </p:nvGrpSpPr>
              <p:grpSpPr>
                <a:xfrm>
                  <a:off x="5371514" y="946052"/>
                  <a:ext cx="1456885" cy="4965896"/>
                  <a:chOff x="5371514" y="946052"/>
                  <a:chExt cx="1456885" cy="4965896"/>
                </a:xfrm>
              </p:grpSpPr>
              <p:sp>
                <p:nvSpPr>
                  <p:cNvPr id="55" name="Rectangle: Rounded Corners 29">
                    <a:extLst>
                      <a:ext uri="{FF2B5EF4-FFF2-40B4-BE49-F238E27FC236}">
                        <a16:creationId xmlns:a16="http://schemas.microsoft.com/office/drawing/2014/main" xmlns="" id="{E816269F-10E2-4E9F-9613-873C2BFB1971}"/>
                      </a:ext>
                    </a:extLst>
                  </p:cNvPr>
                  <p:cNvSpPr/>
                  <p:nvPr/>
                </p:nvSpPr>
                <p:spPr>
                  <a:xfrm>
                    <a:off x="5371514" y="946052"/>
                    <a:ext cx="1448972" cy="496589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FF33CC"/>
                      </a:gs>
                      <a:gs pos="100000">
                        <a:srgbClr val="CC0066"/>
                      </a:gs>
                    </a:gsLst>
                    <a:lin ang="5400000" scaled="1"/>
                  </a:gradFill>
                  <a:ln w="31750">
                    <a:gradFill>
                      <a:gsLst>
                        <a:gs pos="100000">
                          <a:srgbClr val="FF33CC"/>
                        </a:gs>
                        <a:gs pos="0">
                          <a:srgbClr val="CC0066"/>
                        </a:gs>
                      </a:gsLst>
                      <a:lin ang="5400000" scaled="1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Freeform: Shape 30">
                    <a:extLst>
                      <a:ext uri="{FF2B5EF4-FFF2-40B4-BE49-F238E27FC236}">
                        <a16:creationId xmlns:a16="http://schemas.microsoft.com/office/drawing/2014/main" xmlns="" id="{5488E0BF-B2A9-4AB8-B196-CB61923069D0}"/>
                      </a:ext>
                    </a:extLst>
                  </p:cNvPr>
                  <p:cNvSpPr/>
                  <p:nvPr/>
                </p:nvSpPr>
                <p:spPr>
                  <a:xfrm>
                    <a:off x="5387340" y="4368800"/>
                    <a:ext cx="1417320" cy="1543148"/>
                  </a:xfrm>
                  <a:custGeom>
                    <a:avLst/>
                    <a:gdLst>
                      <a:gd name="connsiteX0" fmla="*/ 0 w 1417320"/>
                      <a:gd name="connsiteY0" fmla="*/ 0 h 1543148"/>
                      <a:gd name="connsiteX1" fmla="*/ 1417320 w 1417320"/>
                      <a:gd name="connsiteY1" fmla="*/ 0 h 1543148"/>
                      <a:gd name="connsiteX2" fmla="*/ 1417320 w 1417320"/>
                      <a:gd name="connsiteY2" fmla="*/ 1306923 h 1543148"/>
                      <a:gd name="connsiteX3" fmla="*/ 1181095 w 1417320"/>
                      <a:gd name="connsiteY3" fmla="*/ 1543148 h 1543148"/>
                      <a:gd name="connsiteX4" fmla="*/ 236225 w 1417320"/>
                      <a:gd name="connsiteY4" fmla="*/ 1543148 h 1543148"/>
                      <a:gd name="connsiteX5" fmla="*/ 0 w 1417320"/>
                      <a:gd name="connsiteY5" fmla="*/ 1306923 h 1543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17320" h="1543148">
                        <a:moveTo>
                          <a:pt x="0" y="0"/>
                        </a:moveTo>
                        <a:lnTo>
                          <a:pt x="1417320" y="0"/>
                        </a:lnTo>
                        <a:lnTo>
                          <a:pt x="1417320" y="1306923"/>
                        </a:lnTo>
                        <a:cubicBezTo>
                          <a:pt x="1417320" y="1437386"/>
                          <a:pt x="1311558" y="1543148"/>
                          <a:pt x="1181095" y="1543148"/>
                        </a:cubicBezTo>
                        <a:lnTo>
                          <a:pt x="236225" y="1543148"/>
                        </a:lnTo>
                        <a:cubicBezTo>
                          <a:pt x="105762" y="1543148"/>
                          <a:pt x="0" y="1437386"/>
                          <a:pt x="0" y="1306923"/>
                        </a:cubicBezTo>
                        <a:close/>
                      </a:path>
                    </a:pathLst>
                  </a:custGeom>
                  <a:solidFill>
                    <a:srgbClr val="C1C6CA"/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Freeform: Shape 31">
                    <a:extLst>
                      <a:ext uri="{FF2B5EF4-FFF2-40B4-BE49-F238E27FC236}">
                        <a16:creationId xmlns:a16="http://schemas.microsoft.com/office/drawing/2014/main" xmlns="" id="{AAA5B702-5060-43F4-AD53-FE56996C7401}"/>
                      </a:ext>
                    </a:extLst>
                  </p:cNvPr>
                  <p:cNvSpPr/>
                  <p:nvPr/>
                </p:nvSpPr>
                <p:spPr>
                  <a:xfrm>
                    <a:off x="5479999" y="946052"/>
                    <a:ext cx="1348400" cy="4838912"/>
                  </a:xfrm>
                  <a:custGeom>
                    <a:avLst/>
                    <a:gdLst>
                      <a:gd name="connsiteX0" fmla="*/ 140928 w 1348400"/>
                      <a:gd name="connsiteY0" fmla="*/ 0 h 4838912"/>
                      <a:gd name="connsiteX1" fmla="*/ 1106900 w 1348400"/>
                      <a:gd name="connsiteY1" fmla="*/ 0 h 4838912"/>
                      <a:gd name="connsiteX2" fmla="*/ 1348400 w 1348400"/>
                      <a:gd name="connsiteY2" fmla="*/ 241500 h 4838912"/>
                      <a:gd name="connsiteX3" fmla="*/ 1348400 w 1348400"/>
                      <a:gd name="connsiteY3" fmla="*/ 4724396 h 4838912"/>
                      <a:gd name="connsiteX4" fmla="*/ 1329422 w 1348400"/>
                      <a:gd name="connsiteY4" fmla="*/ 4818399 h 4838912"/>
                      <a:gd name="connsiteX5" fmla="*/ 1318288 w 1348400"/>
                      <a:gd name="connsiteY5" fmla="*/ 4838912 h 4838912"/>
                      <a:gd name="connsiteX6" fmla="*/ 0 w 1348400"/>
                      <a:gd name="connsiteY6" fmla="*/ 50616 h 4838912"/>
                      <a:gd name="connsiteX7" fmla="*/ 46925 w 1348400"/>
                      <a:gd name="connsiteY7" fmla="*/ 18978 h 4838912"/>
                      <a:gd name="connsiteX8" fmla="*/ 140928 w 1348400"/>
                      <a:gd name="connsiteY8" fmla="*/ 0 h 4838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8400" h="4838912">
                        <a:moveTo>
                          <a:pt x="140928" y="0"/>
                        </a:moveTo>
                        <a:lnTo>
                          <a:pt x="1106900" y="0"/>
                        </a:lnTo>
                        <a:cubicBezTo>
                          <a:pt x="1240277" y="0"/>
                          <a:pt x="1348400" y="108123"/>
                          <a:pt x="1348400" y="241500"/>
                        </a:cubicBezTo>
                        <a:lnTo>
                          <a:pt x="1348400" y="4724396"/>
                        </a:lnTo>
                        <a:cubicBezTo>
                          <a:pt x="1348400" y="4757740"/>
                          <a:pt x="1341642" y="4789506"/>
                          <a:pt x="1329422" y="4818399"/>
                        </a:cubicBezTo>
                        <a:lnTo>
                          <a:pt x="1318288" y="4838912"/>
                        </a:lnTo>
                        <a:lnTo>
                          <a:pt x="0" y="50616"/>
                        </a:lnTo>
                        <a:lnTo>
                          <a:pt x="46925" y="18978"/>
                        </a:lnTo>
                        <a:cubicBezTo>
                          <a:pt x="75818" y="6758"/>
                          <a:pt x="107584" y="0"/>
                          <a:pt x="140928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alpha val="18000"/>
                    </a:schemeClr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xmlns="" id="{C36682CC-2E3A-4971-BA18-48FD831CF812}"/>
                  </a:ext>
                </a:extLst>
              </p:cNvPr>
              <p:cNvSpPr txBox="1"/>
              <p:nvPr/>
            </p:nvSpPr>
            <p:spPr>
              <a:xfrm>
                <a:off x="4359597" y="4335407"/>
                <a:ext cx="276787" cy="664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2</a:t>
                </a:r>
                <a:endParaRPr lang="en-US" sz="40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6" name="TextBox 25">
                <a:extLst>
                  <a:ext uri="{FF2B5EF4-FFF2-40B4-BE49-F238E27FC236}">
                    <a16:creationId xmlns:a16="http://schemas.microsoft.com/office/drawing/2014/main" xmlns="" id="{4F3CFA07-04DC-4F4C-8240-9544D6BB0253}"/>
                  </a:ext>
                </a:extLst>
              </p:cNvPr>
              <p:cNvSpPr txBox="1"/>
              <p:nvPr/>
            </p:nvSpPr>
            <p:spPr>
              <a:xfrm>
                <a:off x="3893677" y="940185"/>
                <a:ext cx="144200" cy="375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pic>
          <p:nvPicPr>
            <p:cNvPr id="75" name="Picture 161">
              <a:extLst>
                <a:ext uri="{FF2B5EF4-FFF2-40B4-BE49-F238E27FC236}">
                  <a16:creationId xmlns:a16="http://schemas.microsoft.com/office/drawing/2014/main" xmlns="" id="{6D79FB35-9FF1-44F6-BB5F-AA70EE5E9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536" y="1826166"/>
              <a:ext cx="1773420" cy="222751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71" name="Group 2">
            <a:extLst>
              <a:ext uri="{FF2B5EF4-FFF2-40B4-BE49-F238E27FC236}">
                <a16:creationId xmlns:a16="http://schemas.microsoft.com/office/drawing/2014/main" xmlns="" id="{137B9BBA-806A-4323-A4E0-D307EC6C1993}"/>
              </a:ext>
            </a:extLst>
          </p:cNvPr>
          <p:cNvGrpSpPr/>
          <p:nvPr/>
        </p:nvGrpSpPr>
        <p:grpSpPr>
          <a:xfrm>
            <a:off x="3882307" y="4751864"/>
            <a:ext cx="3280228" cy="1872343"/>
            <a:chOff x="217714" y="4235949"/>
            <a:chExt cx="3280228" cy="1872343"/>
          </a:xfrm>
        </p:grpSpPr>
        <p:sp>
          <p:nvSpPr>
            <p:cNvPr id="73" name="Right Triangle 19">
              <a:extLst>
                <a:ext uri="{FF2B5EF4-FFF2-40B4-BE49-F238E27FC236}">
                  <a16:creationId xmlns:a16="http://schemas.microsoft.com/office/drawing/2014/main" xmlns="" id="{9D63E415-445A-4C3B-B00F-95EB0EFE5907}"/>
                </a:ext>
              </a:extLst>
            </p:cNvPr>
            <p:cNvSpPr/>
            <p:nvPr/>
          </p:nvSpPr>
          <p:spPr>
            <a:xfrm>
              <a:off x="217714" y="4235949"/>
              <a:ext cx="3280228" cy="1872343"/>
            </a:xfrm>
            <a:prstGeom prst="rtTriangle">
              <a:avLst/>
            </a:prstGeom>
            <a:solidFill>
              <a:srgbClr val="F1F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0">
              <a:extLst>
                <a:ext uri="{FF2B5EF4-FFF2-40B4-BE49-F238E27FC236}">
                  <a16:creationId xmlns:a16="http://schemas.microsoft.com/office/drawing/2014/main" xmlns="" id="{EA5B5133-8504-499B-9DA2-0D0ECAA90042}"/>
                </a:ext>
              </a:extLst>
            </p:cNvPr>
            <p:cNvSpPr/>
            <p:nvPr/>
          </p:nvSpPr>
          <p:spPr>
            <a:xfrm rot="1727599">
              <a:off x="484557" y="5127617"/>
              <a:ext cx="2989943" cy="203200"/>
            </a:xfrm>
            <a:prstGeom prst="rect">
              <a:avLst/>
            </a:prstGeom>
            <a:gradFill flip="none" rotWithShape="1">
              <a:gsLst>
                <a:gs pos="17000">
                  <a:schemeClr val="tx1">
                    <a:lumMod val="50000"/>
                    <a:lumOff val="50000"/>
                  </a:schemeClr>
                </a:gs>
                <a:gs pos="100000">
                  <a:srgbClr val="F1F2F4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6">
            <a:extLst>
              <a:ext uri="{FF2B5EF4-FFF2-40B4-BE49-F238E27FC236}">
                <a16:creationId xmlns:a16="http://schemas.microsoft.com/office/drawing/2014/main" xmlns="" id="{AB53CC82-BC41-484E-9A4B-A2F5FE268D75}"/>
              </a:ext>
            </a:extLst>
          </p:cNvPr>
          <p:cNvGrpSpPr/>
          <p:nvPr/>
        </p:nvGrpSpPr>
        <p:grpSpPr>
          <a:xfrm>
            <a:off x="6765909" y="4751862"/>
            <a:ext cx="3280228" cy="1872343"/>
            <a:chOff x="2719818" y="4235949"/>
            <a:chExt cx="3280228" cy="1872343"/>
          </a:xfrm>
        </p:grpSpPr>
        <p:sp>
          <p:nvSpPr>
            <p:cNvPr id="60" name="Right Triangle 24">
              <a:extLst>
                <a:ext uri="{FF2B5EF4-FFF2-40B4-BE49-F238E27FC236}">
                  <a16:creationId xmlns:a16="http://schemas.microsoft.com/office/drawing/2014/main" xmlns="" id="{A3B09127-9E66-4DFC-8188-3975872A9764}"/>
                </a:ext>
              </a:extLst>
            </p:cNvPr>
            <p:cNvSpPr/>
            <p:nvPr/>
          </p:nvSpPr>
          <p:spPr>
            <a:xfrm>
              <a:off x="2719818" y="4235949"/>
              <a:ext cx="3280228" cy="1872343"/>
            </a:xfrm>
            <a:prstGeom prst="rtTriangle">
              <a:avLst/>
            </a:prstGeom>
            <a:solidFill>
              <a:srgbClr val="F1F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3">
              <a:extLst>
                <a:ext uri="{FF2B5EF4-FFF2-40B4-BE49-F238E27FC236}">
                  <a16:creationId xmlns:a16="http://schemas.microsoft.com/office/drawing/2014/main" xmlns="" id="{79BD915D-CD38-425B-ABA4-306B6328EA70}"/>
                </a:ext>
              </a:extLst>
            </p:cNvPr>
            <p:cNvSpPr/>
            <p:nvPr/>
          </p:nvSpPr>
          <p:spPr>
            <a:xfrm rot="1727599">
              <a:off x="2923161" y="5127617"/>
              <a:ext cx="2989943" cy="203200"/>
            </a:xfrm>
            <a:prstGeom prst="rect">
              <a:avLst/>
            </a:prstGeom>
            <a:gradFill flip="none" rotWithShape="1">
              <a:gsLst>
                <a:gs pos="17000">
                  <a:schemeClr val="tx1">
                    <a:lumMod val="50000"/>
                    <a:lumOff val="50000"/>
                  </a:schemeClr>
                </a:gs>
                <a:gs pos="100000">
                  <a:srgbClr val="F1F2F4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29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859" y="3459249"/>
              <a:ext cx="1260868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7765664" y="78583"/>
            <a:ext cx="3134573" cy="1096781"/>
            <a:chOff x="7765664" y="78583"/>
            <a:chExt cx="3134573" cy="1096781"/>
          </a:xfrm>
        </p:grpSpPr>
        <p:grpSp>
          <p:nvGrpSpPr>
            <p:cNvPr id="30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31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000" b="1" dirty="0" smtClean="0">
                    <a:solidFill>
                      <a:schemeClr val="tx1"/>
                    </a:solidFill>
                  </a:rPr>
                  <a:t>أستمعُ ثم أجيبُ :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38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" name="مجموعة 1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42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7718189" y="1340983"/>
            <a:ext cx="3597509" cy="457200"/>
            <a:chOff x="6808680" y="2432388"/>
            <a:chExt cx="3597508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574629" y="1146929"/>
              <a:ext cx="457200" cy="3028117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79806" y="2392903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3015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1-</a:t>
              </a:r>
              <a:r>
                <a:rPr lang="ar-SY" b="1" dirty="0" smtClean="0">
                  <a:solidFill>
                    <a:schemeClr val="bg1"/>
                  </a:solidFill>
                </a:rPr>
                <a:t> أختارُ الإجابة الصحيحة فيما يأتي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22376" y="3068359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490595" y="3080126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5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22376" y="2054614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487445" y="2082504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8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7532013" y="2026461"/>
            <a:ext cx="2749978" cy="457200"/>
            <a:chOff x="2358988" y="2646425"/>
            <a:chExt cx="2749978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457363" y="1548050"/>
              <a:ext cx="457200" cy="265395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2358988" y="2720146"/>
              <a:ext cx="2559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نوع النّص الذي استمعْتُ إليه:</a:t>
              </a:r>
              <a:endParaRPr lang="en-US" b="1" dirty="0"/>
            </a:p>
          </p:txBody>
        </p:sp>
      </p:grpSp>
      <p:grpSp>
        <p:nvGrpSpPr>
          <p:cNvPr id="62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7532012" y="3032528"/>
            <a:ext cx="2749977" cy="457200"/>
            <a:chOff x="1332987" y="3373092"/>
            <a:chExt cx="3775978" cy="457200"/>
          </a:xfrm>
        </p:grpSpPr>
        <p:sp>
          <p:nvSpPr>
            <p:cNvPr id="63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944363" y="1761716"/>
              <a:ext cx="457200" cy="367995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1332988" y="3428237"/>
              <a:ext cx="3514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العنوان المناسب للنص:</a:t>
              </a:r>
              <a:endParaRPr lang="en-US" b="1" dirty="0"/>
            </a:p>
          </p:txBody>
        </p:sp>
      </p:grpSp>
      <p:grpSp>
        <p:nvGrpSpPr>
          <p:cNvPr id="82" name="Group 135">
            <a:extLst>
              <a:ext uri="{FF2B5EF4-FFF2-40B4-BE49-F238E27FC236}">
                <a16:creationId xmlns="" xmlns:a16="http://schemas.microsoft.com/office/drawing/2014/main" id="{BDF5E0B0-9624-4543-9DFC-E4226AED067B}"/>
              </a:ext>
            </a:extLst>
          </p:cNvPr>
          <p:cNvGrpSpPr/>
          <p:nvPr/>
        </p:nvGrpSpPr>
        <p:grpSpPr>
          <a:xfrm>
            <a:off x="2922632" y="2045148"/>
            <a:ext cx="1128308" cy="411606"/>
            <a:chOff x="1046683" y="1425160"/>
            <a:chExt cx="1460606" cy="532828"/>
          </a:xfrm>
        </p:grpSpPr>
        <p:sp>
          <p:nvSpPr>
            <p:cNvPr id="83" name="TextBox 136">
              <a:extLst>
                <a:ext uri="{FF2B5EF4-FFF2-40B4-BE49-F238E27FC236}">
                  <a16:creationId xmlns="" xmlns:a16="http://schemas.microsoft.com/office/drawing/2014/main" id="{E599E9B9-3067-40BC-A7CC-C678440F4F04}"/>
                </a:ext>
              </a:extLst>
            </p:cNvPr>
            <p:cNvSpPr txBox="1"/>
            <p:nvPr/>
          </p:nvSpPr>
          <p:spPr>
            <a:xfrm>
              <a:off x="1086472" y="1479884"/>
              <a:ext cx="1333679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مقابلةٌ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Rectangle 137">
              <a:extLst>
                <a:ext uri="{FF2B5EF4-FFF2-40B4-BE49-F238E27FC236}">
                  <a16:creationId xmlns="" xmlns:a16="http://schemas.microsoft.com/office/drawing/2014/main" id="{7BF54C82-1B77-4506-A4D4-5AAC994B642D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6158821" y="2053175"/>
            <a:ext cx="1128308" cy="411606"/>
            <a:chOff x="1046683" y="1425160"/>
            <a:chExt cx="1460606" cy="532828"/>
          </a:xfrm>
        </p:grpSpPr>
        <p:sp>
          <p:nvSpPr>
            <p:cNvPr id="86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1086472" y="1479884"/>
              <a:ext cx="1333679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قصّةٌ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132">
            <a:extLst>
              <a:ext uri="{FF2B5EF4-FFF2-40B4-BE49-F238E27FC236}">
                <a16:creationId xmlns="" xmlns:a16="http://schemas.microsoft.com/office/drawing/2014/main" id="{7FD797EF-60A4-4599-97B4-1F599560E21A}"/>
              </a:ext>
            </a:extLst>
          </p:cNvPr>
          <p:cNvGrpSpPr/>
          <p:nvPr/>
        </p:nvGrpSpPr>
        <p:grpSpPr>
          <a:xfrm>
            <a:off x="4565366" y="2049889"/>
            <a:ext cx="1128308" cy="411606"/>
            <a:chOff x="1046683" y="1425160"/>
            <a:chExt cx="1460606" cy="532828"/>
          </a:xfrm>
        </p:grpSpPr>
        <p:sp>
          <p:nvSpPr>
            <p:cNvPr id="89" name="TextBox 133">
              <a:extLst>
                <a:ext uri="{FF2B5EF4-FFF2-40B4-BE49-F238E27FC236}">
                  <a16:creationId xmlns="" xmlns:a16="http://schemas.microsoft.com/office/drawing/2014/main" id="{873A033B-61DA-45CD-9303-D799FE7CC477}"/>
                </a:ext>
              </a:extLst>
            </p:cNvPr>
            <p:cNvSpPr txBox="1"/>
            <p:nvPr/>
          </p:nvSpPr>
          <p:spPr>
            <a:xfrm>
              <a:off x="1086472" y="1479884"/>
              <a:ext cx="1333679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سيرةٌ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0" name="Rectangle 134">
              <a:extLst>
                <a:ext uri="{FF2B5EF4-FFF2-40B4-BE49-F238E27FC236}">
                  <a16:creationId xmlns="" xmlns:a16="http://schemas.microsoft.com/office/drawing/2014/main" id="{A084C806-1535-433F-8AC7-5B6BC95BA581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6140533" y="3069819"/>
            <a:ext cx="1146595" cy="373505"/>
            <a:chOff x="1046683" y="1425160"/>
            <a:chExt cx="1484279" cy="483507"/>
          </a:xfrm>
        </p:grpSpPr>
        <p:sp>
          <p:nvSpPr>
            <p:cNvPr id="92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1086471" y="1430563"/>
              <a:ext cx="1444491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وفاة الرسول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3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132">
            <a:extLst>
              <a:ext uri="{FF2B5EF4-FFF2-40B4-BE49-F238E27FC236}">
                <a16:creationId xmlns="" xmlns:a16="http://schemas.microsoft.com/office/drawing/2014/main" id="{7FD797EF-60A4-4599-97B4-1F599560E21A}"/>
              </a:ext>
            </a:extLst>
          </p:cNvPr>
          <p:cNvGrpSpPr/>
          <p:nvPr/>
        </p:nvGrpSpPr>
        <p:grpSpPr>
          <a:xfrm>
            <a:off x="4547078" y="3053834"/>
            <a:ext cx="1128308" cy="386206"/>
            <a:chOff x="1046683" y="1425160"/>
            <a:chExt cx="1460606" cy="499948"/>
          </a:xfrm>
        </p:grpSpPr>
        <p:sp>
          <p:nvSpPr>
            <p:cNvPr id="95" name="TextBox 133">
              <a:extLst>
                <a:ext uri="{FF2B5EF4-FFF2-40B4-BE49-F238E27FC236}">
                  <a16:creationId xmlns="" xmlns:a16="http://schemas.microsoft.com/office/drawing/2014/main" id="{873A033B-61DA-45CD-9303-D799FE7CC477}"/>
                </a:ext>
              </a:extLst>
            </p:cNvPr>
            <p:cNvSpPr txBox="1"/>
            <p:nvPr/>
          </p:nvSpPr>
          <p:spPr>
            <a:xfrm>
              <a:off x="1086472" y="1447004"/>
              <a:ext cx="1333679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أم ُّ أبيها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6" name="Rectangle 134">
              <a:extLst>
                <a:ext uri="{FF2B5EF4-FFF2-40B4-BE49-F238E27FC236}">
                  <a16:creationId xmlns="" xmlns:a16="http://schemas.microsoft.com/office/drawing/2014/main" id="{A084C806-1535-433F-8AC7-5B6BC95BA581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6667500" y="3931812"/>
            <a:ext cx="4648199" cy="457200"/>
            <a:chOff x="6870363" y="2432390"/>
            <a:chExt cx="4648198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175265" y="546294"/>
              <a:ext cx="457200" cy="422939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00334" y="2434057"/>
              <a:ext cx="193927" cy="45386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412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2-</a:t>
              </a:r>
              <a:r>
                <a:rPr lang="ar-SY" b="1" dirty="0" smtClean="0">
                  <a:solidFill>
                    <a:schemeClr val="bg1"/>
                  </a:solidFill>
                </a:rPr>
                <a:t> أُحدِّد معاني الكلمات الآتية من النص المسموع: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47545" y="5484402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515764" y="5496169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0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35076" y="4680368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500145" y="4708258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6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9226086" y="4652215"/>
            <a:ext cx="1066788" cy="457200"/>
            <a:chOff x="4042178" y="2646425"/>
            <a:chExt cx="1066788" cy="457200"/>
          </a:xfrm>
        </p:grpSpPr>
        <p:sp>
          <p:nvSpPr>
            <p:cNvPr id="107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4298958" y="2389645"/>
              <a:ext cx="457200" cy="97076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8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4239492" y="2720146"/>
              <a:ext cx="679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نضال</a:t>
              </a:r>
              <a:endParaRPr lang="en-US" b="1" dirty="0"/>
            </a:p>
          </p:txBody>
        </p:sp>
      </p:grpSp>
      <p:grpSp>
        <p:nvGrpSpPr>
          <p:cNvPr id="110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9179630" y="5448574"/>
            <a:ext cx="1113246" cy="457200"/>
            <a:chOff x="3580374" y="3373095"/>
            <a:chExt cx="1528591" cy="457200"/>
          </a:xfrm>
        </p:grpSpPr>
        <p:sp>
          <p:nvSpPr>
            <p:cNvPr id="111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4068057" y="2885412"/>
              <a:ext cx="457200" cy="143256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2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3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3752334" y="3428237"/>
              <a:ext cx="1095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نَسلِهما</a:t>
              </a:r>
              <a:endParaRPr lang="en-US" b="1" dirty="0"/>
            </a:p>
          </p:txBody>
        </p:sp>
      </p:grpSp>
      <p:sp>
        <p:nvSpPr>
          <p:cNvPr id="11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43221" y="6312349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524140" y="6311416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ج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16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9084570" y="6276520"/>
            <a:ext cx="1191280" cy="457200"/>
            <a:chOff x="3473225" y="3373094"/>
            <a:chExt cx="1635740" cy="457200"/>
          </a:xfrm>
        </p:grpSpPr>
        <p:sp>
          <p:nvSpPr>
            <p:cNvPr id="117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4079745" y="2897101"/>
              <a:ext cx="457200" cy="140918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3473225" y="3428237"/>
              <a:ext cx="1374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اضطَجَعَت</a:t>
              </a:r>
              <a:endParaRPr lang="en-US" b="1" dirty="0"/>
            </a:p>
          </p:txBody>
        </p:sp>
      </p:grpSp>
      <p:sp>
        <p:nvSpPr>
          <p:cNvPr id="123" name="شكل بيضاوي 122"/>
          <p:cNvSpPr/>
          <p:nvPr/>
        </p:nvSpPr>
        <p:spPr>
          <a:xfrm>
            <a:off x="4230953" y="1727369"/>
            <a:ext cx="1797133" cy="95195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4212665" y="2887032"/>
            <a:ext cx="1797133" cy="95195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grpSp>
        <p:nvGrpSpPr>
          <p:cNvPr id="125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854702" y="4725938"/>
            <a:ext cx="2658522" cy="376473"/>
            <a:chOff x="-934194" y="1425160"/>
            <a:chExt cx="3441483" cy="487347"/>
          </a:xfrm>
        </p:grpSpPr>
        <p:sp>
          <p:nvSpPr>
            <p:cNvPr id="126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145063" y="1434405"/>
              <a:ext cx="2544907" cy="478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الدفاع </a:t>
              </a:r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قولاً وفعلاً 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7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934194" y="1425160"/>
              <a:ext cx="3441483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842001" y="5482579"/>
            <a:ext cx="2704193" cy="411606"/>
            <a:chOff x="-993313" y="1425160"/>
            <a:chExt cx="3500603" cy="532828"/>
          </a:xfrm>
        </p:grpSpPr>
        <p:sp>
          <p:nvSpPr>
            <p:cNvPr id="129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453903" y="1479884"/>
              <a:ext cx="2791854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ذريتهما / </a:t>
              </a:r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أولادهما 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0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993313" y="1425160"/>
              <a:ext cx="3500603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815694" y="6313367"/>
            <a:ext cx="2730500" cy="379383"/>
            <a:chOff x="-968249" y="1397683"/>
            <a:chExt cx="3534658" cy="491116"/>
          </a:xfrm>
        </p:grpSpPr>
        <p:sp>
          <p:nvSpPr>
            <p:cNvPr id="132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968249" y="1397683"/>
              <a:ext cx="3534658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استلقت، وضعت جنبها بالأرض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3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934194" y="1425160"/>
              <a:ext cx="3441485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79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8" grpId="0" animBg="1"/>
      <p:bldP spid="49" grpId="0"/>
      <p:bldP spid="56" grpId="0" animBg="1"/>
      <p:bldP spid="57" grpId="0"/>
      <p:bldP spid="102" grpId="0" animBg="1"/>
      <p:bldP spid="103" grpId="0"/>
      <p:bldP spid="104" grpId="0" animBg="1"/>
      <p:bldP spid="105" grpId="0"/>
      <p:bldP spid="114" grpId="0" animBg="1"/>
      <p:bldP spid="115" grpId="0"/>
      <p:bldP spid="123" grpId="0" animBg="1"/>
      <p:bldP spid="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859" y="3459249"/>
              <a:ext cx="1260868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3810001" y="644423"/>
            <a:ext cx="7404099" cy="457200"/>
            <a:chOff x="6910279" y="2432388"/>
            <a:chExt cx="7404097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573173" y="-851615"/>
              <a:ext cx="457200" cy="702520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42230" y="2432077"/>
              <a:ext cx="150048" cy="4139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6923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3- </a:t>
              </a:r>
              <a:r>
                <a:rPr lang="ar-SY" b="1" dirty="0" smtClean="0">
                  <a:solidFill>
                    <a:schemeClr val="bg1"/>
                  </a:solidFill>
                </a:rPr>
                <a:t>أضعُ علامة      على يمين العبارة الصحيحة, و علامة      على العبارة غير الصحيحة  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29912" y="2173804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06914" y="1521750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4127499" y="1518048"/>
            <a:ext cx="6154492" cy="457200"/>
            <a:chOff x="-1045526" y="2646425"/>
            <a:chExt cx="6154492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1755107" y="-154208"/>
              <a:ext cx="457200" cy="605846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-423224" y="2720146"/>
              <a:ext cx="534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فاطمة رضي الله عنها رابعة بنات رسول الله صلى الله عليه و سلّم</a:t>
              </a:r>
              <a:endParaRPr lang="en-US" b="1" dirty="0"/>
            </a:p>
          </p:txBody>
        </p:sp>
      </p:grpSp>
      <p:grpSp>
        <p:nvGrpSpPr>
          <p:cNvPr id="62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032499" y="2182878"/>
            <a:ext cx="4249490" cy="457200"/>
            <a:chOff x="-725986" y="3373093"/>
            <a:chExt cx="5834951" cy="457200"/>
          </a:xfrm>
        </p:grpSpPr>
        <p:sp>
          <p:nvSpPr>
            <p:cNvPr id="63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914877" y="732231"/>
              <a:ext cx="457200" cy="573892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725986" y="3428237"/>
              <a:ext cx="557384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>
                  <a:solidFill>
                    <a:schemeClr val="tx1"/>
                  </a:solidFill>
                </a:rPr>
                <a:t>أمُّ فاطمة هي عائشة رضي الله عنها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7765663" y="3777544"/>
            <a:ext cx="3575436" cy="457200"/>
            <a:chOff x="6844962" y="2432390"/>
            <a:chExt cx="3575435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572016" y="1149544"/>
              <a:ext cx="457200" cy="302289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3030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4- </a:t>
              </a:r>
              <a:r>
                <a:rPr lang="ar-SY" b="1" dirty="0" smtClean="0">
                  <a:solidFill>
                    <a:schemeClr val="bg1"/>
                  </a:solidFill>
                </a:rPr>
                <a:t>أملأ الفراغ في الجمل الآتية: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 flipV="1">
            <a:off x="10481091" y="5499040"/>
            <a:ext cx="193610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 flipV="1">
            <a:off x="10491682" y="4723982"/>
            <a:ext cx="193609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3352800" y="4588302"/>
            <a:ext cx="6940074" cy="457200"/>
            <a:chOff x="-1831108" y="2646425"/>
            <a:chExt cx="6940074" cy="457200"/>
          </a:xfrm>
        </p:grpSpPr>
        <p:sp>
          <p:nvSpPr>
            <p:cNvPr id="107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1362315" y="-546998"/>
              <a:ext cx="457200" cy="684404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8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-1831107" y="2674970"/>
              <a:ext cx="6837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ولِدت فاطمة رضي الله </a:t>
              </a:r>
              <a:r>
                <a:rPr lang="ar-SY" b="1" dirty="0" smtClean="0"/>
                <a:t>عنها قبلَ             سنوات من بعثة الرسول </a:t>
              </a:r>
              <a:r>
                <a:rPr lang="ar-SY" b="1" dirty="0"/>
                <a:t>صلى الله عليه و سلّم</a:t>
              </a:r>
              <a:r>
                <a:rPr lang="ar-SY" b="1" dirty="0" smtClean="0"/>
                <a:t> </a:t>
              </a:r>
              <a:endParaRPr lang="en-US" b="1" dirty="0"/>
            </a:p>
          </p:txBody>
        </p:sp>
      </p:grpSp>
      <p:grpSp>
        <p:nvGrpSpPr>
          <p:cNvPr id="110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4127497" y="5384661"/>
            <a:ext cx="6165379" cy="457200"/>
            <a:chOff x="-3356677" y="3373095"/>
            <a:chExt cx="8465642" cy="457200"/>
          </a:xfrm>
        </p:grpSpPr>
        <p:sp>
          <p:nvSpPr>
            <p:cNvPr id="111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599531" y="-583113"/>
              <a:ext cx="457200" cy="836961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2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3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3182290" y="3428237"/>
              <a:ext cx="8030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أَمضَت فاطمة رضي الله </a:t>
              </a:r>
              <a:r>
                <a:rPr lang="ar-SY" b="1" dirty="0" smtClean="0"/>
                <a:t>عنها طفولةً            يِحُبِّ أبيها و أُمِّها </a:t>
              </a:r>
              <a:endParaRPr lang="en-US" b="1" dirty="0"/>
            </a:p>
          </p:txBody>
        </p:sp>
      </p:grpSp>
      <p:sp>
        <p:nvSpPr>
          <p:cNvPr id="11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 flipV="1">
            <a:off x="10503479" y="6305850"/>
            <a:ext cx="193610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4254500" y="6212606"/>
            <a:ext cx="6021350" cy="457200"/>
            <a:chOff x="-3158917" y="3373093"/>
            <a:chExt cx="8267882" cy="457200"/>
          </a:xfrm>
        </p:grpSpPr>
        <p:sp>
          <p:nvSpPr>
            <p:cNvPr id="117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698411" y="-484235"/>
              <a:ext cx="457200" cy="817185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2967096" y="3428237"/>
              <a:ext cx="7814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قال </a:t>
              </a:r>
              <a:r>
                <a:rPr lang="ar-SY" b="1" dirty="0" smtClean="0"/>
                <a:t>الرسول </a:t>
              </a:r>
              <a:r>
                <a:rPr lang="ar-SY" b="1" dirty="0"/>
                <a:t>الله صلى الله عليه و </a:t>
              </a:r>
              <a:r>
                <a:rPr lang="ar-SY" b="1" dirty="0" smtClean="0"/>
                <a:t>سلّم فاطمة            نساءِ أهلِ الجنَّةِ </a:t>
              </a:r>
              <a:endParaRPr lang="en-US" b="1" dirty="0"/>
            </a:p>
          </p:txBody>
        </p:sp>
      </p:grpSp>
      <p:sp>
        <p:nvSpPr>
          <p:cNvPr id="9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20983" y="2890427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4127498" y="2854597"/>
            <a:ext cx="6153098" cy="457200"/>
            <a:chOff x="-3339818" y="3373093"/>
            <a:chExt cx="8448783" cy="457200"/>
          </a:xfrm>
        </p:grpSpPr>
        <p:sp>
          <p:nvSpPr>
            <p:cNvPr id="122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607960" y="-574685"/>
              <a:ext cx="457200" cy="835275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3339817" y="3428237"/>
              <a:ext cx="818766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ar-SY" sz="1800" b="1" dirty="0">
                  <a:solidFill>
                    <a:schemeClr val="tx1"/>
                  </a:solidFill>
                </a:rPr>
                <a:t>أنجبت فاطمة لعليٍّ الحسن و الحسين و زينب و أمُّ كلثومٍ رضي الله عنهم جميعاً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5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6908799" y="4604147"/>
            <a:ext cx="826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خمس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6593886" y="5424414"/>
            <a:ext cx="826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سعيدة 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6031070" y="6271742"/>
            <a:ext cx="826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سيِّدة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7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9192055" y="811808"/>
            <a:ext cx="228600" cy="228600"/>
            <a:chOff x="9158514" y="1814286"/>
            <a:chExt cx="435429" cy="435429"/>
          </a:xfrm>
        </p:grpSpPr>
        <p:sp>
          <p:nvSpPr>
            <p:cNvPr id="128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0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31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10544124" y="2982334"/>
            <a:ext cx="228600" cy="228600"/>
            <a:chOff x="9158514" y="1814286"/>
            <a:chExt cx="435429" cy="435429"/>
          </a:xfrm>
        </p:grpSpPr>
        <p:sp>
          <p:nvSpPr>
            <p:cNvPr id="133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37" name="Group 56">
            <a:extLst>
              <a:ext uri="{FF2B5EF4-FFF2-40B4-BE49-F238E27FC236}">
                <a16:creationId xmlns="" xmlns:a16="http://schemas.microsoft.com/office/drawing/2014/main" id="{96880128-18A3-451A-8E7E-1715259A373F}"/>
              </a:ext>
            </a:extLst>
          </p:cNvPr>
          <p:cNvGrpSpPr/>
          <p:nvPr/>
        </p:nvGrpSpPr>
        <p:grpSpPr>
          <a:xfrm>
            <a:off x="6101732" y="784264"/>
            <a:ext cx="228600" cy="228600"/>
            <a:chOff x="8498339" y="2099136"/>
            <a:chExt cx="384292" cy="384292"/>
          </a:xfrm>
        </p:grpSpPr>
        <p:sp>
          <p:nvSpPr>
            <p:cNvPr id="138" name="Oval 57">
              <a:extLst>
                <a:ext uri="{FF2B5EF4-FFF2-40B4-BE49-F238E27FC236}">
                  <a16:creationId xmlns="" xmlns:a16="http://schemas.microsoft.com/office/drawing/2014/main" id="{8D328631-1C42-4079-B822-760FD06E7503}"/>
                </a:ext>
              </a:extLst>
            </p:cNvPr>
            <p:cNvSpPr/>
            <p:nvPr/>
          </p:nvSpPr>
          <p:spPr>
            <a:xfrm>
              <a:off x="8498339" y="2099136"/>
              <a:ext cx="384292" cy="3842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9" name="Graphic 58" descr="Close">
              <a:extLst>
                <a:ext uri="{FF2B5EF4-FFF2-40B4-BE49-F238E27FC236}">
                  <a16:creationId xmlns="" xmlns:a16="http://schemas.microsoft.com/office/drawing/2014/main" id="{218B36E8-BF6C-46F2-8CC4-679CE3AB6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67041" y="2167838"/>
              <a:ext cx="246888" cy="246888"/>
            </a:xfrm>
            <a:prstGeom prst="rect">
              <a:avLst/>
            </a:prstGeom>
          </p:spPr>
        </p:pic>
      </p:grpSp>
      <p:grpSp>
        <p:nvGrpSpPr>
          <p:cNvPr id="140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10505385" y="1618123"/>
            <a:ext cx="228600" cy="228600"/>
            <a:chOff x="9158514" y="1814286"/>
            <a:chExt cx="435429" cy="435429"/>
          </a:xfrm>
        </p:grpSpPr>
        <p:sp>
          <p:nvSpPr>
            <p:cNvPr id="141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2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43" name="Group 56">
            <a:extLst>
              <a:ext uri="{FF2B5EF4-FFF2-40B4-BE49-F238E27FC236}">
                <a16:creationId xmlns="" xmlns:a16="http://schemas.microsoft.com/office/drawing/2014/main" id="{96880128-18A3-451A-8E7E-1715259A373F}"/>
              </a:ext>
            </a:extLst>
          </p:cNvPr>
          <p:cNvGrpSpPr/>
          <p:nvPr/>
        </p:nvGrpSpPr>
        <p:grpSpPr>
          <a:xfrm>
            <a:off x="10535001" y="2273507"/>
            <a:ext cx="228600" cy="228600"/>
            <a:chOff x="8476989" y="2099136"/>
            <a:chExt cx="384292" cy="384292"/>
          </a:xfrm>
        </p:grpSpPr>
        <p:sp>
          <p:nvSpPr>
            <p:cNvPr id="144" name="Oval 57">
              <a:extLst>
                <a:ext uri="{FF2B5EF4-FFF2-40B4-BE49-F238E27FC236}">
                  <a16:creationId xmlns="" xmlns:a16="http://schemas.microsoft.com/office/drawing/2014/main" id="{8D328631-1C42-4079-B822-760FD06E7503}"/>
                </a:ext>
              </a:extLst>
            </p:cNvPr>
            <p:cNvSpPr/>
            <p:nvPr/>
          </p:nvSpPr>
          <p:spPr>
            <a:xfrm>
              <a:off x="8476989" y="2099136"/>
              <a:ext cx="384292" cy="3842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5" name="Graphic 58" descr="Close">
              <a:extLst>
                <a:ext uri="{FF2B5EF4-FFF2-40B4-BE49-F238E27FC236}">
                  <a16:creationId xmlns="" xmlns:a16="http://schemas.microsoft.com/office/drawing/2014/main" id="{218B36E8-BF6C-46F2-8CC4-679CE3AB6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67041" y="2167838"/>
              <a:ext cx="246888" cy="246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3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8" grpId="0" animBg="1"/>
      <p:bldP spid="56" grpId="0" animBg="1"/>
      <p:bldP spid="102" grpId="0" animBg="1"/>
      <p:bldP spid="104" grpId="0" animBg="1"/>
      <p:bldP spid="114" grpId="0" animBg="1"/>
      <p:bldP spid="98" grpId="0" animBg="1"/>
      <p:bldP spid="115" grpId="0"/>
      <p:bldP spid="120" grpId="0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859" y="3459249"/>
              <a:ext cx="1260868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8801099" y="662045"/>
            <a:ext cx="2539999" cy="457200"/>
            <a:chOff x="6844962" y="2432390"/>
            <a:chExt cx="2539998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108466" y="1613095"/>
              <a:ext cx="457200" cy="209578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5" y="2463763"/>
              <a:ext cx="18929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5-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أملأ الخريطة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77" name="Picture 45">
            <a:extLst>
              <a:ext uri="{FF2B5EF4-FFF2-40B4-BE49-F238E27FC236}">
                <a16:creationId xmlns="" xmlns:a16="http://schemas.microsoft.com/office/drawing/2014/main" id="{68AC86C9-62BF-4A9B-8E84-789874B531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46" l="5330" r="98858">
                        <a14:foregroundMark x1="76904" y1="46275" x2="90863" y2="45824"/>
                        <a14:foregroundMark x1="69924" y1="7223" x2="79569" y2="7223"/>
                        <a14:foregroundMark x1="7995" y1="7675" x2="21701" y2="7675"/>
                        <a14:foregroundMark x1="8756" y1="45372" x2="14975" y2="44921"/>
                        <a14:foregroundMark x1="10152" y1="86456" x2="21193" y2="86456"/>
                        <a14:foregroundMark x1="67259" y1="87810" x2="80584" y2="87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45" t="1215" r="1266" b="2534"/>
          <a:stretch/>
        </p:blipFill>
        <p:spPr>
          <a:xfrm>
            <a:off x="4051301" y="2002098"/>
            <a:ext cx="6654800" cy="3827202"/>
          </a:xfrm>
          <a:prstGeom prst="rect">
            <a:avLst/>
          </a:prstGeom>
          <a:effectLst>
            <a:outerShdw blurRad="2032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8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8326733" y="2100492"/>
            <a:ext cx="1151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أمُّ </a:t>
            </a:r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أبيها 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8826498" y="3652144"/>
            <a:ext cx="1803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خديجة بنت خويلد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4241800" y="2098202"/>
            <a:ext cx="166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علي بن أبي طالب 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4241799" y="3628389"/>
            <a:ext cx="948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أربعة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4309132" y="5169737"/>
            <a:ext cx="152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الزهراء، البتول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8326733" y="5231597"/>
            <a:ext cx="1483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11/9/2هجري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6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859" y="3459249"/>
              <a:ext cx="1260868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448300" y="662046"/>
            <a:ext cx="5892798" cy="457200"/>
            <a:chOff x="6844962" y="2432391"/>
            <a:chExt cx="5892796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708664" y="12897"/>
              <a:ext cx="457200" cy="5296187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8" y="2463763"/>
              <a:ext cx="5347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6-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أيُّ الصِّفاتِ الآتيةِ اتَّصفَت بها </a:t>
              </a:r>
              <a:r>
                <a:rPr lang="ar-SY" sz="2000" b="1" dirty="0">
                  <a:solidFill>
                    <a:schemeClr val="bg1"/>
                  </a:solidFill>
                </a:rPr>
                <a:t>فاطمة رضي الله عنها</a:t>
              </a:r>
              <a:r>
                <a:rPr lang="ar-SY" sz="2000" b="1" dirty="0"/>
                <a:t>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582312" y="2173804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559314" y="1521750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4127499" y="1518048"/>
            <a:ext cx="6279414" cy="457200"/>
            <a:chOff x="-1045526" y="2646425"/>
            <a:chExt cx="6279414" cy="457200"/>
          </a:xfrm>
        </p:grpSpPr>
        <p:sp>
          <p:nvSpPr>
            <p:cNvPr id="33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5008630" y="2743527"/>
              <a:ext cx="184078" cy="266439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1755107" y="-154208"/>
              <a:ext cx="457200" cy="605846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4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-1045526" y="2720146"/>
              <a:ext cx="5964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أ- كانت فاطمة رضي الله عنها أَحبَّ أَهلِ رسول الله صلى الله عليه و سلّم إليهِ</a:t>
              </a:r>
              <a:endParaRPr lang="en-US" b="1" dirty="0"/>
            </a:p>
          </p:txBody>
        </p:sp>
      </p:grpSp>
      <p:grpSp>
        <p:nvGrpSpPr>
          <p:cNvPr id="35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3365500" y="2182878"/>
            <a:ext cx="7055483" cy="457200"/>
            <a:chOff x="-4388027" y="3373093"/>
            <a:chExt cx="9687844" cy="457200"/>
          </a:xfrm>
        </p:grpSpPr>
        <p:sp>
          <p:nvSpPr>
            <p:cNvPr id="36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83856" y="-1098790"/>
              <a:ext cx="457200" cy="940096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36669" y="3431612"/>
              <a:ext cx="193927" cy="332368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4388027" y="3428237"/>
              <a:ext cx="923588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أَنجبَتْ فاطمة رضي </a:t>
              </a:r>
              <a:r>
                <a:rPr lang="ar-SY" sz="1800" b="1" dirty="0">
                  <a:solidFill>
                    <a:schemeClr val="tx1"/>
                  </a:solidFill>
                </a:rPr>
                <a:t>الله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عنها لعليٍّ رضي الله عنه </a:t>
              </a:r>
              <a:r>
                <a:rPr lang="ar-SY" sz="1800" b="1" dirty="0">
                  <a:solidFill>
                    <a:schemeClr val="tx1"/>
                  </a:solidFill>
                </a:rPr>
                <a:t>الحسن و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الحسين </a:t>
              </a:r>
              <a:r>
                <a:rPr lang="ar-SY" sz="1800" b="1" dirty="0">
                  <a:solidFill>
                    <a:schemeClr val="tx1"/>
                  </a:solidFill>
                </a:rPr>
                <a:t>رضي الله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عنهما فقط 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573383" y="2890427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4127498" y="2854597"/>
            <a:ext cx="6279415" cy="457200"/>
            <a:chOff x="-3339818" y="3373093"/>
            <a:chExt cx="8622227" cy="457200"/>
          </a:xfrm>
        </p:grpSpPr>
        <p:sp>
          <p:nvSpPr>
            <p:cNvPr id="43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607960" y="-574685"/>
              <a:ext cx="457200" cy="835275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27965" y="3440312"/>
              <a:ext cx="193925" cy="31496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3339817" y="3428237"/>
              <a:ext cx="818766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كانت فاطمة </a:t>
              </a:r>
              <a:r>
                <a:rPr lang="ar-SY" sz="1800" b="1" dirty="0">
                  <a:solidFill>
                    <a:schemeClr val="tx1"/>
                  </a:solidFill>
                </a:rPr>
                <a:t>رضي الله عنها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أَشبَهُ كلاماً و حديثاً بالرسول </a:t>
              </a:r>
              <a:r>
                <a:rPr lang="ar-SY" sz="1800" b="1" dirty="0">
                  <a:solidFill>
                    <a:schemeClr val="tx1"/>
                  </a:solidFill>
                </a:rPr>
                <a:t>صلى الله عليه و سلّم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 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10682416" y="2957865"/>
            <a:ext cx="228600" cy="228600"/>
            <a:chOff x="9158514" y="1814286"/>
            <a:chExt cx="435429" cy="435429"/>
          </a:xfrm>
        </p:grpSpPr>
        <p:sp>
          <p:nvSpPr>
            <p:cNvPr id="48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54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10668575" y="1611806"/>
            <a:ext cx="228600" cy="228600"/>
            <a:chOff x="9158514" y="1814286"/>
            <a:chExt cx="435429" cy="435429"/>
          </a:xfrm>
        </p:grpSpPr>
        <p:sp>
          <p:nvSpPr>
            <p:cNvPr id="55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6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60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3771900" y="3931567"/>
            <a:ext cx="7623472" cy="457200"/>
            <a:chOff x="6844962" y="2432391"/>
            <a:chExt cx="7623470" cy="457200"/>
          </a:xfrm>
        </p:grpSpPr>
        <p:sp>
          <p:nvSpPr>
            <p:cNvPr id="61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650201" y="-928640"/>
              <a:ext cx="457200" cy="717926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8" y="2463763"/>
              <a:ext cx="70780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7-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&lt;</a:t>
              </a:r>
              <a:r>
                <a:rPr lang="ar-SY" sz="2000" b="1" dirty="0" smtClean="0">
                  <a:solidFill>
                    <a:srgbClr val="FFFF00"/>
                  </a:solidFill>
                </a:rPr>
                <a:t>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أَغمضَت فاطمة </a:t>
              </a:r>
              <a:r>
                <a:rPr lang="ar-SY" sz="2000" b="1" dirty="0">
                  <a:solidFill>
                    <a:schemeClr val="bg1"/>
                  </a:solidFill>
                </a:rPr>
                <a:t>رضي الله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عنها عَيْنيها و فاضَت روحُها الطَّاهرةُ إلى بارِئها ..&gt;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636586" y="5443325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613588" y="4791271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5448299" y="4787569"/>
            <a:ext cx="5012888" cy="457200"/>
            <a:chOff x="221000" y="2646425"/>
            <a:chExt cx="5012888" cy="457200"/>
          </a:xfrm>
        </p:grpSpPr>
        <p:sp>
          <p:nvSpPr>
            <p:cNvPr id="67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2515370" y="606055"/>
              <a:ext cx="457200" cy="453793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8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5008630" y="2743527"/>
              <a:ext cx="184078" cy="26643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9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221000" y="2720146"/>
              <a:ext cx="4697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أ- فدُفِنَت رضي الله عنها في دارِ عقيلِ بنُ أبي طالبٍ بمكَّةَ</a:t>
              </a:r>
              <a:endParaRPr lang="en-US" b="1" dirty="0"/>
            </a:p>
          </p:txBody>
        </p:sp>
      </p:grpSp>
      <p:grpSp>
        <p:nvGrpSpPr>
          <p:cNvPr id="70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5702298" y="5452398"/>
            <a:ext cx="4772959" cy="457200"/>
            <a:chOff x="-1253906" y="3373092"/>
            <a:chExt cx="6553723" cy="457200"/>
          </a:xfrm>
        </p:grpSpPr>
        <p:sp>
          <p:nvSpPr>
            <p:cNvPr id="71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650916" y="468270"/>
              <a:ext cx="457200" cy="626684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2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36669" y="3431612"/>
              <a:ext cx="193927" cy="332368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3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695878" y="3428237"/>
              <a:ext cx="5543738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ب- فدُفِنَت ْرضي </a:t>
              </a:r>
              <a:r>
                <a:rPr lang="ar-SY" sz="1800" b="1" dirty="0">
                  <a:solidFill>
                    <a:schemeClr val="tx1"/>
                  </a:solidFill>
                </a:rPr>
                <a:t>الله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عنها بالبقيع بالمدينةِ المنوَّرةِ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627657" y="6159948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5702299" y="6124118"/>
            <a:ext cx="4758888" cy="457200"/>
            <a:chOff x="-1251992" y="3373093"/>
            <a:chExt cx="6534401" cy="457200"/>
          </a:xfrm>
        </p:grpSpPr>
        <p:sp>
          <p:nvSpPr>
            <p:cNvPr id="76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651873" y="469228"/>
              <a:ext cx="457200" cy="626492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27965" y="3440312"/>
              <a:ext cx="193925" cy="31496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118502" y="3428237"/>
              <a:ext cx="496635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>
                  <a:solidFill>
                    <a:schemeClr val="tx1"/>
                  </a:solidFill>
                </a:rPr>
                <a:t>ج- فدُفِنَت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رضي </a:t>
              </a:r>
              <a:r>
                <a:rPr lang="ar-SY" sz="1800" b="1" dirty="0">
                  <a:solidFill>
                    <a:schemeClr val="tx1"/>
                  </a:solidFill>
                </a:rPr>
                <a:t>الله عنها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في بلادِ الشَّامِ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10757475" y="5507543"/>
            <a:ext cx="228600" cy="228600"/>
            <a:chOff x="9158514" y="1814286"/>
            <a:chExt cx="435429" cy="435429"/>
          </a:xfrm>
        </p:grpSpPr>
        <p:sp>
          <p:nvSpPr>
            <p:cNvPr id="90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793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29" grpId="0" animBg="1"/>
      <p:bldP spid="30" grpId="0" animBg="1"/>
      <p:bldP spid="40" grpId="0" animBg="1"/>
      <p:bldP spid="64" grpId="0" animBg="1"/>
      <p:bldP spid="65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859" y="3459249"/>
              <a:ext cx="1260868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4998255" y="459712"/>
            <a:ext cx="6108698" cy="457200"/>
            <a:chOff x="6844962" y="2432391"/>
            <a:chExt cx="6108696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892814" y="-171253"/>
              <a:ext cx="457200" cy="566448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8" y="2463763"/>
              <a:ext cx="55632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8-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أَنسبُ كلّ قولٍ إلى قائلِهِ على ضوءِ ما استَمَعْتُ إليه مِنَ النَّص: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309191" y="1465742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>
                <a:solidFill>
                  <a:schemeClr val="tx1"/>
                </a:solidFill>
              </a:rPr>
              <a:t>أ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294744" y="2259671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>
                <a:solidFill>
                  <a:schemeClr val="tx1"/>
                </a:solidFill>
              </a:rPr>
              <a:t>ب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60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4018764" y="3313488"/>
            <a:ext cx="7623472" cy="457200"/>
            <a:chOff x="6844962" y="2432391"/>
            <a:chExt cx="7623470" cy="457200"/>
          </a:xfrm>
        </p:grpSpPr>
        <p:sp>
          <p:nvSpPr>
            <p:cNvPr id="61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650201" y="-928640"/>
              <a:ext cx="457200" cy="717926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8" y="2463763"/>
              <a:ext cx="70780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9-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أَربطُ بينَ الشَّخصيّةِ و ما يُناسبها من خلالِ ما استمعْتُ إِليه من النَّص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757178" y="4855721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>
                <a:solidFill>
                  <a:schemeClr val="tx1"/>
                </a:solidFill>
              </a:rPr>
              <a:t>ب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734180" y="4203667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>
                <a:solidFill>
                  <a:schemeClr val="tx1"/>
                </a:solidFill>
              </a:rPr>
              <a:t>أ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5796683" y="4199965"/>
            <a:ext cx="4758887" cy="457200"/>
            <a:chOff x="475001" y="2646425"/>
            <a:chExt cx="4758887" cy="457200"/>
          </a:xfrm>
        </p:grpSpPr>
        <p:sp>
          <p:nvSpPr>
            <p:cNvPr id="67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2624113" y="714798"/>
              <a:ext cx="457200" cy="432045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8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5008630" y="2743527"/>
              <a:ext cx="184078" cy="26643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9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475001" y="2720146"/>
              <a:ext cx="4443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أَمضَت رضي الله عنها طفولةً سعيدةً بحبِّ أبيها و أُمّها</a:t>
              </a:r>
              <a:endParaRPr lang="en-US" b="1" dirty="0"/>
            </a:p>
          </p:txBody>
        </p:sp>
      </p:grpSp>
      <p:grpSp>
        <p:nvGrpSpPr>
          <p:cNvPr id="70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014169" y="4864794"/>
            <a:ext cx="4555471" cy="457200"/>
            <a:chOff x="-955274" y="3373092"/>
            <a:chExt cx="6255091" cy="457200"/>
          </a:xfrm>
        </p:grpSpPr>
        <p:sp>
          <p:nvSpPr>
            <p:cNvPr id="71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800232" y="617586"/>
              <a:ext cx="457200" cy="596821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2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36669" y="3431612"/>
              <a:ext cx="193927" cy="332368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3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695878" y="3428237"/>
              <a:ext cx="5543738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فقبَّلَها و رَحَّبَ بها كما كانت تَصنعُ هي بهِ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748249" y="5572344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>
                <a:solidFill>
                  <a:schemeClr val="tx1"/>
                </a:solidFill>
              </a:rPr>
              <a:t>ج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5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5898283" y="5536513"/>
            <a:ext cx="4657287" cy="457200"/>
            <a:chOff x="-1112484" y="3373092"/>
            <a:chExt cx="6394893" cy="457200"/>
          </a:xfrm>
        </p:grpSpPr>
        <p:sp>
          <p:nvSpPr>
            <p:cNvPr id="76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801187" y="618541"/>
              <a:ext cx="457200" cy="596630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27965" y="3440312"/>
              <a:ext cx="193925" cy="31496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1112484" y="3428237"/>
              <a:ext cx="596033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ثمّ جعَلَت فراشَ فاطمةَ </a:t>
              </a:r>
              <a:r>
                <a:rPr lang="ar-SY" sz="1800" b="1" dirty="0">
                  <a:solidFill>
                    <a:schemeClr val="tx1"/>
                  </a:solidFill>
                </a:rPr>
                <a:t>رضي الله </a:t>
              </a:r>
              <a:r>
                <a:rPr lang="ar-SY" sz="1800" b="1" dirty="0" smtClean="0">
                  <a:solidFill>
                    <a:schemeClr val="tx1"/>
                  </a:solidFill>
                </a:rPr>
                <a:t>عنها في وسطِ الدَّارِ 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385780" y="1405100"/>
            <a:ext cx="3555651" cy="457200"/>
            <a:chOff x="392558" y="3373094"/>
            <a:chExt cx="4882241" cy="457200"/>
          </a:xfrm>
        </p:grpSpPr>
        <p:sp>
          <p:nvSpPr>
            <p:cNvPr id="80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24161" y="3444119"/>
              <a:ext cx="193925" cy="30735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9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474148" y="1291504"/>
              <a:ext cx="457200" cy="462038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1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566461" y="3428237"/>
              <a:ext cx="4281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فاطمة رضي الله </a:t>
              </a:r>
              <a:r>
                <a:rPr lang="ar-SY" b="1" dirty="0" smtClean="0"/>
                <a:t>عنها سيِّدَةُ نساءِ الجنَّةِ</a:t>
              </a:r>
              <a:endParaRPr lang="en-US" b="1" dirty="0"/>
            </a:p>
          </p:txBody>
        </p:sp>
      </p:grpSp>
      <p:grpSp>
        <p:nvGrpSpPr>
          <p:cNvPr id="83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385779" y="2233046"/>
            <a:ext cx="3555653" cy="457200"/>
            <a:chOff x="415931" y="3373093"/>
            <a:chExt cx="4882246" cy="457200"/>
          </a:xfrm>
        </p:grpSpPr>
        <p:sp>
          <p:nvSpPr>
            <p:cNvPr id="87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5032503" y="3435778"/>
              <a:ext cx="200619" cy="33072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6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485835" y="1303189"/>
              <a:ext cx="457200" cy="459700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8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415933" y="3428237"/>
              <a:ext cx="4431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ما رأيْتُ أَحداً أفْضَلَ من فاطمةَ غيرَ أبيها</a:t>
              </a:r>
              <a:endParaRPr lang="en-US" b="1" dirty="0"/>
            </a:p>
          </p:txBody>
        </p:sp>
      </p:grpSp>
      <p:sp>
        <p:nvSpPr>
          <p:cNvPr id="92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3635515" y="1403557"/>
            <a:ext cx="2514600" cy="40011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الرسول صلى الله عليه وسلم</a:t>
            </a:r>
            <a:endParaRPr lang="en-US" sz="20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3635514" y="2360785"/>
            <a:ext cx="2514599" cy="40011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عائشة رضي الله عنها </a:t>
            </a:r>
            <a:endParaRPr lang="en-US" sz="20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4" name="Group 23">
            <a:extLst>
              <a:ext uri="{FF2B5EF4-FFF2-40B4-BE49-F238E27FC236}">
                <a16:creationId xmlns:a16="http://schemas.microsoft.com/office/drawing/2014/main" xmlns="" id="{8797A132-326C-41AC-B28B-ECE11C15EFD7}"/>
              </a:ext>
            </a:extLst>
          </p:cNvPr>
          <p:cNvGrpSpPr/>
          <p:nvPr/>
        </p:nvGrpSpPr>
        <p:grpSpPr>
          <a:xfrm>
            <a:off x="2739499" y="4190470"/>
            <a:ext cx="2640769" cy="457200"/>
            <a:chOff x="7182715" y="3901195"/>
            <a:chExt cx="2640769" cy="457200"/>
          </a:xfrm>
        </p:grpSpPr>
        <p:sp>
          <p:nvSpPr>
            <p:cNvPr id="95" name="Rectangle: Top Corners Rounded 53">
              <a:extLst>
                <a:ext uri="{FF2B5EF4-FFF2-40B4-BE49-F238E27FC236}">
                  <a16:creationId xmlns:a16="http://schemas.microsoft.com/office/drawing/2014/main" xmlns="" id="{32AAAFD6-08E1-4F95-9B4A-CE0AFE75DA4C}"/>
                </a:ext>
              </a:extLst>
            </p:cNvPr>
            <p:cNvSpPr/>
            <p:nvPr/>
          </p:nvSpPr>
          <p:spPr>
            <a:xfrm rot="16200000" flipH="1">
              <a:off x="8302328" y="2888039"/>
              <a:ext cx="457200" cy="248351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Isosceles Triangle 54">
              <a:extLst>
                <a:ext uri="{FF2B5EF4-FFF2-40B4-BE49-F238E27FC236}">
                  <a16:creationId xmlns:a16="http://schemas.microsoft.com/office/drawing/2014/main" xmlns="" id="{1EEED010-6B4C-4A78-966C-F851EC39A30F}"/>
                </a:ext>
              </a:extLst>
            </p:cNvPr>
            <p:cNvSpPr/>
            <p:nvPr/>
          </p:nvSpPr>
          <p:spPr>
            <a:xfrm rot="16200000" flipH="1">
              <a:off x="7156511" y="4068982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79">
              <a:extLst>
                <a:ext uri="{FF2B5EF4-FFF2-40B4-BE49-F238E27FC236}">
                  <a16:creationId xmlns:a16="http://schemas.microsoft.com/office/drawing/2014/main" xmlns="" id="{2D8351C2-FA88-4830-A76F-1A46E5765413}"/>
                </a:ext>
              </a:extLst>
            </p:cNvPr>
            <p:cNvSpPr txBox="1"/>
            <p:nvPr/>
          </p:nvSpPr>
          <p:spPr>
            <a:xfrm>
              <a:off x="7218172" y="3967686"/>
              <a:ext cx="2605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النبيُّ مُحَمَدٌ صلى الله عليه و سلّم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23">
            <a:extLst>
              <a:ext uri="{FF2B5EF4-FFF2-40B4-BE49-F238E27FC236}">
                <a16:creationId xmlns:a16="http://schemas.microsoft.com/office/drawing/2014/main" xmlns="" id="{8797A132-326C-41AC-B28B-ECE11C15EFD7}"/>
              </a:ext>
            </a:extLst>
          </p:cNvPr>
          <p:cNvGrpSpPr/>
          <p:nvPr/>
        </p:nvGrpSpPr>
        <p:grpSpPr>
          <a:xfrm>
            <a:off x="2790881" y="4876005"/>
            <a:ext cx="2062553" cy="457200"/>
            <a:chOff x="7182715" y="3901195"/>
            <a:chExt cx="2062553" cy="457200"/>
          </a:xfrm>
        </p:grpSpPr>
        <p:sp>
          <p:nvSpPr>
            <p:cNvPr id="103" name="Rectangle: Top Corners Rounded 53">
              <a:extLst>
                <a:ext uri="{FF2B5EF4-FFF2-40B4-BE49-F238E27FC236}">
                  <a16:creationId xmlns:a16="http://schemas.microsoft.com/office/drawing/2014/main" xmlns="" id="{32AAAFD6-08E1-4F95-9B4A-CE0AFE75DA4C}"/>
                </a:ext>
              </a:extLst>
            </p:cNvPr>
            <p:cNvSpPr/>
            <p:nvPr/>
          </p:nvSpPr>
          <p:spPr>
            <a:xfrm rot="16200000" flipH="1">
              <a:off x="8038620" y="3151747"/>
              <a:ext cx="457200" cy="195609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54">
              <a:extLst>
                <a:ext uri="{FF2B5EF4-FFF2-40B4-BE49-F238E27FC236}">
                  <a16:creationId xmlns:a16="http://schemas.microsoft.com/office/drawing/2014/main" xmlns="" id="{1EEED010-6B4C-4A78-966C-F851EC39A30F}"/>
                </a:ext>
              </a:extLst>
            </p:cNvPr>
            <p:cNvSpPr/>
            <p:nvPr/>
          </p:nvSpPr>
          <p:spPr>
            <a:xfrm rot="16200000" flipH="1">
              <a:off x="7156511" y="4068982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79">
              <a:extLst>
                <a:ext uri="{FF2B5EF4-FFF2-40B4-BE49-F238E27FC236}">
                  <a16:creationId xmlns:a16="http://schemas.microsoft.com/office/drawing/2014/main" xmlns="" id="{2D8351C2-FA88-4830-A76F-1A46E5765413}"/>
                </a:ext>
              </a:extLst>
            </p:cNvPr>
            <p:cNvSpPr txBox="1"/>
            <p:nvPr/>
          </p:nvSpPr>
          <p:spPr>
            <a:xfrm>
              <a:off x="7289172" y="3967686"/>
              <a:ext cx="195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أُمُّ رافعٍ رضي الله عنها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23">
            <a:extLst>
              <a:ext uri="{FF2B5EF4-FFF2-40B4-BE49-F238E27FC236}">
                <a16:creationId xmlns:a16="http://schemas.microsoft.com/office/drawing/2014/main" xmlns="" id="{8797A132-326C-41AC-B28B-ECE11C15EFD7}"/>
              </a:ext>
            </a:extLst>
          </p:cNvPr>
          <p:cNvGrpSpPr/>
          <p:nvPr/>
        </p:nvGrpSpPr>
        <p:grpSpPr>
          <a:xfrm>
            <a:off x="2689617" y="5539207"/>
            <a:ext cx="2163817" cy="457200"/>
            <a:chOff x="7081451" y="3901195"/>
            <a:chExt cx="2163817" cy="457200"/>
          </a:xfrm>
        </p:grpSpPr>
        <p:sp>
          <p:nvSpPr>
            <p:cNvPr id="107" name="Rectangle: Top Corners Rounded 53">
              <a:extLst>
                <a:ext uri="{FF2B5EF4-FFF2-40B4-BE49-F238E27FC236}">
                  <a16:creationId xmlns:a16="http://schemas.microsoft.com/office/drawing/2014/main" xmlns="" id="{32AAAFD6-08E1-4F95-9B4A-CE0AFE75DA4C}"/>
                </a:ext>
              </a:extLst>
            </p:cNvPr>
            <p:cNvSpPr/>
            <p:nvPr/>
          </p:nvSpPr>
          <p:spPr>
            <a:xfrm rot="16200000" flipH="1">
              <a:off x="8038620" y="3151747"/>
              <a:ext cx="457200" cy="195609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54">
              <a:extLst>
                <a:ext uri="{FF2B5EF4-FFF2-40B4-BE49-F238E27FC236}">
                  <a16:creationId xmlns:a16="http://schemas.microsoft.com/office/drawing/2014/main" xmlns="" id="{1EEED010-6B4C-4A78-966C-F851EC39A30F}"/>
                </a:ext>
              </a:extLst>
            </p:cNvPr>
            <p:cNvSpPr/>
            <p:nvPr/>
          </p:nvSpPr>
          <p:spPr>
            <a:xfrm rot="16200000" flipH="1">
              <a:off x="7156511" y="4068982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79">
              <a:extLst>
                <a:ext uri="{FF2B5EF4-FFF2-40B4-BE49-F238E27FC236}">
                  <a16:creationId xmlns:a16="http://schemas.microsoft.com/office/drawing/2014/main" xmlns="" id="{2D8351C2-FA88-4830-A76F-1A46E5765413}"/>
                </a:ext>
              </a:extLst>
            </p:cNvPr>
            <p:cNvSpPr txBox="1"/>
            <p:nvPr/>
          </p:nvSpPr>
          <p:spPr>
            <a:xfrm>
              <a:off x="7081451" y="3967686"/>
              <a:ext cx="2163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</a:rPr>
                <a:t>فاطمة رضي الله عنها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3781000">
            <a:off x="5052389" y="4506405"/>
            <a:ext cx="1159385" cy="698632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9933FF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>
            <a:off x="4686506" y="4514002"/>
            <a:ext cx="1387525" cy="1150991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3781000">
            <a:off x="4725184" y="5013859"/>
            <a:ext cx="1250307" cy="853245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9933FF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4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29" grpId="0" animBg="1"/>
      <p:bldP spid="40" grpId="0" animBg="1"/>
      <p:bldP spid="64" grpId="0" animBg="1"/>
      <p:bldP spid="65" grpId="0" animBg="1"/>
      <p:bldP spid="74" grpId="0" animBg="1"/>
      <p:bldP spid="92" grpId="0" animBg="1"/>
      <p:bldP spid="93" grpId="0" animBg="1"/>
      <p:bldP spid="110" grpId="0" animBg="1"/>
      <p:bldP spid="111" grpId="0" animBg="1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859" y="3459249"/>
              <a:ext cx="1260868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قُدُواتٌ و مُثُلٌ عُلْيا</a:t>
              </a:r>
              <a:endParaRPr lang="ar-SY" sz="2000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سيِّدةُ نساءِ أهلِ الجنَّةِ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8513224" y="78583"/>
            <a:ext cx="2387013" cy="1096781"/>
            <a:chOff x="8513224" y="78583"/>
            <a:chExt cx="2387013" cy="1096781"/>
          </a:xfrm>
        </p:grpSpPr>
        <p:grpSp>
          <p:nvGrpSpPr>
            <p:cNvPr id="30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8513224" y="78583"/>
              <a:ext cx="1893690" cy="1036307"/>
              <a:chOff x="2140318" y="795384"/>
              <a:chExt cx="4486150" cy="1036307"/>
            </a:xfrm>
          </p:grpSpPr>
          <p:sp>
            <p:nvSpPr>
              <p:cNvPr id="31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400" b="1" dirty="0" smtClean="0">
                    <a:solidFill>
                      <a:srgbClr val="FFFF00"/>
                    </a:solidFill>
                  </a:rPr>
                  <a:t>جماعي</a:t>
                </a:r>
                <a:endParaRPr lang="ar-SA" sz="2000" b="1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34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38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" name="مجموعة 1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42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245101" y="1340983"/>
            <a:ext cx="6070597" cy="457200"/>
            <a:chOff x="6808680" y="2432388"/>
            <a:chExt cx="6070595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855623" y="-134065"/>
              <a:ext cx="457200" cy="559010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79806" y="2392903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53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* </a:t>
              </a:r>
              <a:r>
                <a:rPr lang="ar-SY" b="1" dirty="0" smtClean="0">
                  <a:solidFill>
                    <a:schemeClr val="bg1"/>
                  </a:solidFill>
                </a:rPr>
                <a:t>أُقومُ مع مجموعتي بتصويب الأخطاء الواردة في العبارات الآتية :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22376" y="2054614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487445" y="2082504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8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5854702" y="2026461"/>
            <a:ext cx="4427289" cy="457200"/>
            <a:chOff x="681677" y="2646425"/>
            <a:chExt cx="4427289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2618708" y="709394"/>
              <a:ext cx="457200" cy="433126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836774" y="2720146"/>
              <a:ext cx="4082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رُوِيَ عن فاطمةَ رضي الله عنها ستَّةَ عشَرَ حديثاً</a:t>
              </a:r>
              <a:endParaRPr lang="en-US" b="1" dirty="0"/>
            </a:p>
          </p:txBody>
        </p:sp>
      </p:grpSp>
      <p:sp>
        <p:nvSpPr>
          <p:cNvPr id="10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75564" y="3669589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540633" y="3697479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6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6339442" y="3681372"/>
            <a:ext cx="3936408" cy="457200"/>
            <a:chOff x="1172558" y="2646425"/>
            <a:chExt cx="3936408" cy="457200"/>
          </a:xfrm>
        </p:grpSpPr>
        <p:sp>
          <p:nvSpPr>
            <p:cNvPr id="107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2927648" y="1018335"/>
              <a:ext cx="457200" cy="371338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8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1172558" y="2707446"/>
              <a:ext cx="3746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ترتيبُ فاطمةَ رضي الله عنها </a:t>
              </a:r>
              <a:r>
                <a:rPr lang="ar-SY" b="1" dirty="0" smtClean="0"/>
                <a:t>بين أخواتها الثَّالثةُ</a:t>
              </a:r>
              <a:endParaRPr lang="en-US" b="1" dirty="0"/>
            </a:p>
          </p:txBody>
        </p:sp>
      </p:grpSp>
      <p:sp>
        <p:nvSpPr>
          <p:cNvPr id="11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470763" y="5401086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576843" y="5417242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ج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16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3621641" y="5365257"/>
            <a:ext cx="6681751" cy="457200"/>
            <a:chOff x="-4065711" y="3373094"/>
            <a:chExt cx="9174676" cy="457200"/>
          </a:xfrm>
        </p:grpSpPr>
        <p:sp>
          <p:nvSpPr>
            <p:cNvPr id="117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45014" y="-937631"/>
              <a:ext cx="457200" cy="907864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4065710" y="3428237"/>
              <a:ext cx="8913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وُلِدَتْ فاطمةَ رضي الله </a:t>
              </a:r>
              <a:r>
                <a:rPr lang="ar-SY" b="1" dirty="0" smtClean="0"/>
                <a:t>عنها قبل أربع سنوات من بعثة الرسول صلى الله عليه و سلّم </a:t>
              </a:r>
              <a:endParaRPr lang="en-US" b="1" dirty="0"/>
            </a:p>
          </p:txBody>
        </p:sp>
      </p:grpSp>
      <p:sp>
        <p:nvSpPr>
          <p:cNvPr id="98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5889949" y="2872266"/>
            <a:ext cx="4321729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 smtClean="0"/>
              <a:t>    روي </a:t>
            </a:r>
            <a:r>
              <a:rPr lang="ar-SY" b="1" dirty="0"/>
              <a:t>عن فاطمة رضي الله عنها ثمانية عشر </a:t>
            </a:r>
            <a:r>
              <a:rPr lang="ar-SY" b="1" dirty="0" smtClean="0"/>
              <a:t>حديثا</a:t>
            </a:r>
            <a:endParaRPr lang="en-US" b="1" dirty="0"/>
          </a:p>
        </p:txBody>
      </p:sp>
      <p:sp>
        <p:nvSpPr>
          <p:cNvPr id="121" name="Rectangle: Rounded Corners 42">
            <a:extLst>
              <a:ext uri="{FF2B5EF4-FFF2-40B4-BE49-F238E27FC236}">
                <a16:creationId xmlns:a16="http://schemas.microsoft.com/office/drawing/2014/main" xmlns="" id="{EE816F77-2882-4F60-B0D8-65AAC0CA55DE}"/>
              </a:ext>
            </a:extLst>
          </p:cNvPr>
          <p:cNvSpPr/>
          <p:nvPr/>
        </p:nvSpPr>
        <p:spPr>
          <a:xfrm>
            <a:off x="5941182" y="4463792"/>
            <a:ext cx="4292275" cy="460972"/>
          </a:xfrm>
          <a:prstGeom prst="roundRect">
            <a:avLst>
              <a:gd name="adj" fmla="val 50000"/>
            </a:avLst>
          </a:prstGeom>
          <a:solidFill>
            <a:srgbClr val="03A0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 smtClean="0"/>
              <a:t>     ترتيب </a:t>
            </a:r>
            <a:r>
              <a:rPr lang="ar-SY" b="1" dirty="0"/>
              <a:t>فاطمة رضي الله عنها بين أخواتها الرابعة </a:t>
            </a:r>
            <a:endParaRPr lang="en-US" b="1" dirty="0"/>
          </a:p>
        </p:txBody>
      </p:sp>
      <p:sp>
        <p:nvSpPr>
          <p:cNvPr id="123" name="Rectangle: Rounded Corners 45">
            <a:extLst>
              <a:ext uri="{FF2B5EF4-FFF2-40B4-BE49-F238E27FC236}">
                <a16:creationId xmlns:a16="http://schemas.microsoft.com/office/drawing/2014/main" xmlns="" id="{E0A6A008-9D26-46D5-89C1-0ED27EFC4628}"/>
              </a:ext>
            </a:extLst>
          </p:cNvPr>
          <p:cNvSpPr/>
          <p:nvPr/>
        </p:nvSpPr>
        <p:spPr>
          <a:xfrm>
            <a:off x="3537591" y="6205283"/>
            <a:ext cx="6779915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 smtClean="0"/>
              <a:t>    ولدت </a:t>
            </a:r>
            <a:r>
              <a:rPr lang="ar-SY" b="1" dirty="0"/>
              <a:t>فاطمة رضي الله عنها قبل خمس سنوات من بعثة الرسول صلى الله عليه </a:t>
            </a:r>
            <a:r>
              <a:rPr lang="ar-SY" b="1" dirty="0" smtClean="0"/>
              <a:t>وسلم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623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56" grpId="0" animBg="1"/>
      <p:bldP spid="57" grpId="0"/>
      <p:bldP spid="104" grpId="0" animBg="1"/>
      <p:bldP spid="105" grpId="0"/>
      <p:bldP spid="114" grpId="0" animBg="1"/>
      <p:bldP spid="115" grpId="0"/>
      <p:bldP spid="98" grpId="0" animBg="1"/>
      <p:bldP spid="121" grpId="0" animBg="1"/>
      <p:bldP spid="1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60163" y="2967335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11185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9503</TotalTime>
  <Words>557</Words>
  <Application>Microsoft Office PowerPoint</Application>
  <PresentationFormat>مخصص</PresentationFormat>
  <Paragraphs>114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6906</cp:revision>
  <dcterms:created xsi:type="dcterms:W3CDTF">2020-10-10T04:32:51Z</dcterms:created>
  <dcterms:modified xsi:type="dcterms:W3CDTF">2021-07-07T09:58:49Z</dcterms:modified>
</cp:coreProperties>
</file>