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1" r:id="rId2"/>
  </p:sldMasterIdLst>
  <p:sldIdLst>
    <p:sldId id="256" r:id="rId3"/>
    <p:sldId id="291" r:id="rId4"/>
    <p:sldId id="278" r:id="rId5"/>
    <p:sldId id="279" r:id="rId6"/>
    <p:sldId id="257" r:id="rId7"/>
    <p:sldId id="258" r:id="rId8"/>
    <p:sldId id="282" r:id="rId9"/>
    <p:sldId id="283" r:id="rId10"/>
    <p:sldId id="280" r:id="rId11"/>
    <p:sldId id="284" r:id="rId12"/>
    <p:sldId id="269" r:id="rId13"/>
    <p:sldId id="285" r:id="rId14"/>
    <p:sldId id="286" r:id="rId15"/>
    <p:sldId id="287" r:id="rId16"/>
    <p:sldId id="288" r:id="rId17"/>
    <p:sldId id="289" r:id="rId18"/>
    <p:sldId id="290"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314" r:id="rId42"/>
    <p:sldId id="315" r:id="rId43"/>
    <p:sldId id="316" r:id="rId44"/>
    <p:sldId id="318"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4" r:id="rId60"/>
    <p:sldId id="335" r:id="rId61"/>
    <p:sldId id="336" r:id="rId62"/>
    <p:sldId id="337" r:id="rId63"/>
    <p:sldId id="338" r:id="rId64"/>
    <p:sldId id="339" r:id="rId65"/>
    <p:sldId id="340" r:id="rId66"/>
    <p:sldId id="341" r:id="rId67"/>
    <p:sldId id="342" r:id="rId68"/>
    <p:sldId id="343" r:id="rId69"/>
    <p:sldId id="344" r:id="rId70"/>
  </p:sldIdLst>
  <p:sldSz cx="9144000" cy="6858000" type="screen4x3"/>
  <p:notesSz cx="6858000" cy="9144000"/>
  <p:defaultTextStyle>
    <a:defPPr>
      <a:defRPr lang="ar-SA"/>
    </a:defPPr>
    <a:lvl1pPr algn="ctr" rtl="1" fontAlgn="base">
      <a:spcBef>
        <a:spcPct val="20000"/>
      </a:spcBef>
      <a:spcAft>
        <a:spcPct val="0"/>
      </a:spcAft>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1pPr>
    <a:lvl2pPr marL="457200" algn="ctr" rtl="1" fontAlgn="base">
      <a:spcBef>
        <a:spcPct val="20000"/>
      </a:spcBef>
      <a:spcAft>
        <a:spcPct val="0"/>
      </a:spcAft>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2pPr>
    <a:lvl3pPr marL="914400" algn="ctr" rtl="1" fontAlgn="base">
      <a:spcBef>
        <a:spcPct val="20000"/>
      </a:spcBef>
      <a:spcAft>
        <a:spcPct val="0"/>
      </a:spcAft>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3pPr>
    <a:lvl4pPr marL="1371600" algn="ctr" rtl="1" fontAlgn="base">
      <a:spcBef>
        <a:spcPct val="20000"/>
      </a:spcBef>
      <a:spcAft>
        <a:spcPct val="0"/>
      </a:spcAft>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4pPr>
    <a:lvl5pPr marL="1828800" algn="ctr" rtl="1" fontAlgn="base">
      <a:spcBef>
        <a:spcPct val="20000"/>
      </a:spcBef>
      <a:spcAft>
        <a:spcPct val="0"/>
      </a:spcAft>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5pPr>
    <a:lvl6pPr marL="2286000" algn="r" defTabSz="914400" rtl="1" eaLnBrk="1" latinLnBrk="0" hangingPunct="1">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6pPr>
    <a:lvl7pPr marL="2743200" algn="r" defTabSz="914400" rtl="1" eaLnBrk="1" latinLnBrk="0" hangingPunct="1">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7pPr>
    <a:lvl8pPr marL="3200400" algn="r" defTabSz="914400" rtl="1" eaLnBrk="1" latinLnBrk="0" hangingPunct="1">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8pPr>
    <a:lvl9pPr marL="3657600" algn="r" defTabSz="914400" rtl="1" eaLnBrk="1" latinLnBrk="0" hangingPunct="1">
      <a:defRPr sz="2800" b="1" kern="1200">
        <a:solidFill>
          <a:srgbClr val="FFFF00"/>
        </a:solidFill>
        <a:effectLst>
          <a:outerShdw blurRad="38100" dist="38100" dir="2700000" algn="tl">
            <a:srgbClr val="000000">
              <a:alpha val="43137"/>
            </a:srgbClr>
          </a:outerShdw>
        </a:effectLst>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a:srgbClr val="FFFF99"/>
    <a:srgbClr val="FF9900"/>
    <a:srgbClr val="FF6600"/>
    <a:srgbClr val="FFCC00"/>
    <a:srgbClr val="0000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54" autoAdjust="0"/>
    <p:restoredTop sz="94699" autoAdjust="0"/>
  </p:normalViewPr>
  <p:slideViewPr>
    <p:cSldViewPr>
      <p:cViewPr varScale="1">
        <p:scale>
          <a:sx n="70" d="100"/>
          <a:sy n="70" d="100"/>
        </p:scale>
        <p:origin x="138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90" y="230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1" Type="http://schemas.openxmlformats.org/officeDocument/2006/relationships/slideMaster" Target="slideMasters/slideMaster1.xml"/><Relationship Id="rId6"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805876-46FF-4517-82F2-DCF8013DEDE4}" type="slidenum">
              <a:rPr lang="ar-SA"/>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EB24AF-F62C-4C0A-ADED-F5D9546B227B}" type="slidenum">
              <a:rPr lang="ar-SA"/>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BABEC6-4726-4B79-BF86-988EAD909DC0}" type="slidenum">
              <a:rPr lang="ar-SA"/>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ar-SA"/>
          </a:p>
        </p:txBody>
      </p:sp>
      <p:sp>
        <p:nvSpPr>
          <p:cNvPr id="3" name="Table Placeholder 2"/>
          <p:cNvSpPr>
            <a:spLocks noGrp="1"/>
          </p:cNvSpPr>
          <p:nvPr>
            <p:ph type="tbl" idx="1"/>
          </p:nvPr>
        </p:nvSpPr>
        <p:spPr>
          <a:xfrm>
            <a:off x="457200" y="1600200"/>
            <a:ext cx="8229600" cy="4525963"/>
          </a:xfrm>
        </p:spPr>
        <p:txBody>
          <a:bodyPr/>
          <a:lstStyle/>
          <a:p>
            <a:endParaRPr lang="ar-SA"/>
          </a:p>
        </p:txBody>
      </p:sp>
      <p:sp>
        <p:nvSpPr>
          <p:cNvPr id="4" name="Date Placeholder 3"/>
          <p:cNvSpPr>
            <a:spLocks noGrp="1"/>
          </p:cNvSpPr>
          <p:nvPr>
            <p:ph type="dt" sz="half" idx="10"/>
          </p:nvPr>
        </p:nvSpPr>
        <p:spPr>
          <a:xfrm>
            <a:off x="6553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457200" y="6245225"/>
            <a:ext cx="2133600" cy="476250"/>
          </a:xfrm>
        </p:spPr>
        <p:txBody>
          <a:bodyPr/>
          <a:lstStyle>
            <a:lvl1pPr>
              <a:defRPr/>
            </a:lvl1pPr>
          </a:lstStyle>
          <a:p>
            <a:fld id="{B97AC302-9FDC-49D1-964C-E8A3D59840FC}" type="slidenum">
              <a:rPr lang="ar-SA"/>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1805876-46FF-4517-82F2-DCF8013DEDE4}" type="slidenum">
              <a:rPr lang="ar-SA"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5544A63-38F3-4E34-A9E6-8BD60D5BE278}" type="slidenum">
              <a:rPr lang="ar-SA"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3CEB5C9-96A4-4510-952E-158967323E40}" type="slidenum">
              <a:rPr lang="ar-SA"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A4EFAA2-77BB-450D-A89E-48836CECCC59}" type="slidenum">
              <a:rPr lang="ar-SA"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05A1FD4-6276-4283-A9BD-00080A1313D8}" type="slidenum">
              <a:rPr lang="ar-SA"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528208D-EC7E-4827-A9FE-A2D90B58DF54}" type="slidenum">
              <a:rPr lang="ar-SA"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7240189-1820-46E3-8966-C7B0830D0ECD}" type="slidenum">
              <a:rPr lang="ar-SA"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544A63-38F3-4E34-A9E6-8BD60D5BE278}" type="slidenum">
              <a:rPr lang="ar-SA"/>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A868DC1-97C4-47CC-B2F5-C690B46EBCA7}" type="slidenum">
              <a:rPr lang="ar-SA"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4A8CAA8-773D-48F6-8F86-CD65DCDB8C1E}" type="slidenum">
              <a:rPr lang="ar-SA"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B24AF-F62C-4C0A-ADED-F5D9546B227B}" type="slidenum">
              <a:rPr lang="ar-SA"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0BABEC6-4726-4B79-BF86-988EAD909DC0}" type="slidenum">
              <a:rPr lang="ar-SA"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ar-SA"/>
          </a:p>
        </p:txBody>
      </p:sp>
      <p:sp>
        <p:nvSpPr>
          <p:cNvPr id="3" name="Table Placeholder 2"/>
          <p:cNvSpPr>
            <a:spLocks noGrp="1"/>
          </p:cNvSpPr>
          <p:nvPr>
            <p:ph type="tbl" idx="1"/>
          </p:nvPr>
        </p:nvSpPr>
        <p:spPr>
          <a:xfrm>
            <a:off x="457200" y="1600200"/>
            <a:ext cx="8229600" cy="4525963"/>
          </a:xfrm>
        </p:spPr>
        <p:txBody>
          <a:bodyPr/>
          <a:lstStyle/>
          <a:p>
            <a:endParaRPr lang="ar-SA"/>
          </a:p>
        </p:txBody>
      </p:sp>
      <p:sp>
        <p:nvSpPr>
          <p:cNvPr id="4" name="Date Placeholder 3"/>
          <p:cNvSpPr>
            <a:spLocks noGrp="1"/>
          </p:cNvSpPr>
          <p:nvPr>
            <p:ph type="dt" sz="half" idx="10"/>
          </p:nvPr>
        </p:nvSpPr>
        <p:spPr>
          <a:xfrm>
            <a:off x="6553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457200" y="6245225"/>
            <a:ext cx="2133600" cy="476250"/>
          </a:xfrm>
        </p:spPr>
        <p:txBody>
          <a:bodyPr/>
          <a:lstStyle>
            <a:lvl1pPr>
              <a:defRPr/>
            </a:lvl1pPr>
          </a:lstStyle>
          <a:p>
            <a:fld id="{B97AC302-9FDC-49D1-964C-E8A3D59840FC}" type="slidenum">
              <a:rPr lang="ar-SA"/>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CEB5C9-96A4-4510-952E-158967323E40}" type="slidenum">
              <a:rPr lang="ar-SA"/>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4EFAA2-77BB-450D-A89E-48836CECCC59}" type="slidenum">
              <a:rPr lang="ar-SA"/>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05A1FD4-6276-4283-A9BD-00080A1313D8}" type="slidenum">
              <a:rPr lang="ar-SA"/>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528208D-EC7E-4827-A9FE-A2D90B58DF54}" type="slidenum">
              <a:rPr lang="ar-SA"/>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7240189-1820-46E3-8966-C7B0830D0ECD}" type="slidenum">
              <a:rPr lang="ar-SA"/>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A868DC1-97C4-47CC-B2F5-C690B46EBCA7}" type="slidenum">
              <a:rPr lang="ar-SA"/>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A8CAA8-773D-48F6-8F86-CD65DCDB8C1E}" type="slidenum">
              <a:rPr lang="ar-SA"/>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rgbClr val="5E9EFF"/>
            </a:gs>
            <a:gs pos="39999">
              <a:srgbClr val="85C2FF"/>
            </a:gs>
            <a:gs pos="70000">
              <a:srgbClr val="C4D6EB"/>
            </a:gs>
            <a:gs pos="100000">
              <a:srgbClr val="FFEBFA"/>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a:solidFill>
                  <a:schemeClr val="tx1"/>
                </a:solidFill>
                <a:effectLs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b="0">
                <a:solidFill>
                  <a:schemeClr val="tx1"/>
                </a:solidFill>
                <a:effectLst/>
              </a:defRPr>
            </a:lvl1pPr>
          </a:lstStyle>
          <a:p>
            <a:endParaRPr lang="en-US"/>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b="0">
                <a:solidFill>
                  <a:schemeClr val="tx1"/>
                </a:solidFill>
                <a:effectLst/>
              </a:defRPr>
            </a:lvl1pPr>
          </a:lstStyle>
          <a:p>
            <a:fld id="{487B6544-A7A7-44FB-9F95-222CE7692D89}"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1" fontAlgn="base">
        <a:spcBef>
          <a:spcPct val="0"/>
        </a:spcBef>
        <a:spcAft>
          <a:spcPct val="0"/>
        </a:spcAft>
        <a:defRPr sz="4400">
          <a:solidFill>
            <a:schemeClr val="tx2"/>
          </a:solidFill>
          <a:latin typeface="+mj-lt"/>
          <a:ea typeface="+mj-ea"/>
          <a:cs typeface="+mj-cs"/>
        </a:defRPr>
      </a:lvl1pPr>
      <a:lvl2pPr algn="ctr" rtl="1" fontAlgn="base">
        <a:spcBef>
          <a:spcPct val="0"/>
        </a:spcBef>
        <a:spcAft>
          <a:spcPct val="0"/>
        </a:spcAft>
        <a:defRPr sz="4400">
          <a:solidFill>
            <a:schemeClr val="tx2"/>
          </a:solidFill>
          <a:latin typeface="Arial" pitchFamily="34" charset="0"/>
          <a:cs typeface="Arial" pitchFamily="34" charset="0"/>
        </a:defRPr>
      </a:lvl2pPr>
      <a:lvl3pPr algn="ctr" rtl="1" fontAlgn="base">
        <a:spcBef>
          <a:spcPct val="0"/>
        </a:spcBef>
        <a:spcAft>
          <a:spcPct val="0"/>
        </a:spcAft>
        <a:defRPr sz="4400">
          <a:solidFill>
            <a:schemeClr val="tx2"/>
          </a:solidFill>
          <a:latin typeface="Arial" pitchFamily="34" charset="0"/>
          <a:cs typeface="Arial" pitchFamily="34" charset="0"/>
        </a:defRPr>
      </a:lvl3pPr>
      <a:lvl4pPr algn="ctr" rtl="1" fontAlgn="base">
        <a:spcBef>
          <a:spcPct val="0"/>
        </a:spcBef>
        <a:spcAft>
          <a:spcPct val="0"/>
        </a:spcAft>
        <a:defRPr sz="4400">
          <a:solidFill>
            <a:schemeClr val="tx2"/>
          </a:solidFill>
          <a:latin typeface="Arial" pitchFamily="34" charset="0"/>
          <a:cs typeface="Arial" pitchFamily="34" charset="0"/>
        </a:defRPr>
      </a:lvl4pPr>
      <a:lvl5pPr algn="ctr" rtl="1" fontAlgn="base">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fontAlgn="base">
        <a:spcBef>
          <a:spcPct val="20000"/>
        </a:spcBef>
        <a:spcAft>
          <a:spcPct val="0"/>
        </a:spcAft>
        <a:buChar char="•"/>
        <a:defRPr sz="3200">
          <a:solidFill>
            <a:schemeClr val="tx1"/>
          </a:solidFill>
          <a:latin typeface="+mn-lt"/>
          <a:ea typeface="+mn-ea"/>
          <a:cs typeface="+mn-cs"/>
        </a:defRPr>
      </a:lvl1pPr>
      <a:lvl2pPr marL="742950" indent="-285750" algn="r" rtl="1" fontAlgn="base">
        <a:spcBef>
          <a:spcPct val="20000"/>
        </a:spcBef>
        <a:spcAft>
          <a:spcPct val="0"/>
        </a:spcAft>
        <a:buChar char="–"/>
        <a:defRPr sz="2800">
          <a:solidFill>
            <a:schemeClr val="tx1"/>
          </a:solidFill>
          <a:latin typeface="+mn-lt"/>
          <a:cs typeface="+mn-cs"/>
        </a:defRPr>
      </a:lvl2pPr>
      <a:lvl3pPr marL="1143000" indent="-228600" algn="r" rtl="1" fontAlgn="base">
        <a:spcBef>
          <a:spcPct val="20000"/>
        </a:spcBef>
        <a:spcAft>
          <a:spcPct val="0"/>
        </a:spcAft>
        <a:buChar char="•"/>
        <a:defRPr sz="24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87B6544-A7A7-44FB-9F95-222CE7692D89}" type="slidenum">
              <a:rPr lang="ar-SA" smtClean="0"/>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066" name="Group 18"/>
          <p:cNvGrpSpPr>
            <a:grpSpLocks/>
          </p:cNvGrpSpPr>
          <p:nvPr/>
        </p:nvGrpSpPr>
        <p:grpSpPr bwMode="auto">
          <a:xfrm>
            <a:off x="1835150" y="1125538"/>
            <a:ext cx="5832475" cy="4535487"/>
            <a:chOff x="2699" y="709"/>
            <a:chExt cx="2721" cy="3234"/>
          </a:xfrm>
        </p:grpSpPr>
        <p:sp>
          <p:nvSpPr>
            <p:cNvPr id="2052" name="WordArt 4"/>
            <p:cNvSpPr>
              <a:spLocks noChangeArrowheads="1" noChangeShapeType="1" noTextEdit="1"/>
            </p:cNvSpPr>
            <p:nvPr/>
          </p:nvSpPr>
          <p:spPr bwMode="auto">
            <a:xfrm>
              <a:off x="4086" y="709"/>
              <a:ext cx="1334" cy="641"/>
            </a:xfrm>
            <a:prstGeom prst="rect">
              <a:avLst/>
            </a:prstGeom>
          </p:spPr>
          <p:txBody>
            <a:bodyPr wrap="none" fromWordArt="1">
              <a:prstTxWarp prst="textPlain">
                <a:avLst>
                  <a:gd name="adj" fmla="val 50000"/>
                </a:avLst>
              </a:prstTxWarp>
            </a:bodyPr>
            <a:lstStyle/>
            <a:p>
              <a:r>
                <a:rPr lang="ar-SA" sz="3600" kern="1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iwani Letter"/>
                </a:rPr>
                <a:t>اساليب </a:t>
              </a:r>
            </a:p>
          </p:txBody>
        </p:sp>
        <p:sp>
          <p:nvSpPr>
            <p:cNvPr id="2053" name="WordArt 5"/>
            <p:cNvSpPr>
              <a:spLocks noChangeArrowheads="1" noChangeShapeType="1" noTextEdit="1"/>
            </p:cNvSpPr>
            <p:nvPr/>
          </p:nvSpPr>
          <p:spPr bwMode="auto">
            <a:xfrm>
              <a:off x="2699" y="709"/>
              <a:ext cx="1161" cy="900"/>
            </a:xfrm>
            <a:prstGeom prst="rect">
              <a:avLst/>
            </a:prstGeom>
          </p:spPr>
          <p:txBody>
            <a:bodyPr wrap="none" fromWordArt="1">
              <a:prstTxWarp prst="textPlain">
                <a:avLst>
                  <a:gd name="adj" fmla="val 50000"/>
                </a:avLst>
              </a:prstTxWarp>
            </a:bodyPr>
            <a:lstStyle/>
            <a:p>
              <a:r>
                <a:rPr lang="ar-SA" sz="3600" kern="10">
                  <a:ln w="9525">
                    <a:noFill/>
                    <a:round/>
                    <a:headEnd/>
                    <a:tailEnd/>
                  </a:ln>
                  <a:gradFill rotWithShape="1">
                    <a:gsLst>
                      <a:gs pos="0">
                        <a:srgbClr val="336699"/>
                      </a:gs>
                      <a:gs pos="50000">
                        <a:srgbClr val="FFFFFF"/>
                      </a:gs>
                      <a:gs pos="100000">
                        <a:srgbClr val="336699"/>
                      </a:gs>
                    </a:gsLst>
                    <a:lin ang="5400000" scaled="1"/>
                  </a:gradFill>
                  <a:effectLst>
                    <a:prstShdw prst="shdw17" dist="17961" dir="2700000">
                      <a:srgbClr val="336699">
                        <a:gamma/>
                        <a:shade val="60000"/>
                        <a:invGamma/>
                      </a:srgbClr>
                    </a:prstShdw>
                  </a:effectLst>
                  <a:latin typeface="Diwani Letter"/>
                </a:rPr>
                <a:t> التعليم </a:t>
              </a:r>
            </a:p>
          </p:txBody>
        </p:sp>
        <p:sp>
          <p:nvSpPr>
            <p:cNvPr id="2054" name="WordArt 6"/>
            <p:cNvSpPr>
              <a:spLocks noChangeArrowheads="1" noChangeShapeType="1" noTextEdit="1"/>
            </p:cNvSpPr>
            <p:nvPr/>
          </p:nvSpPr>
          <p:spPr bwMode="auto">
            <a:xfrm>
              <a:off x="3366" y="1657"/>
              <a:ext cx="1494" cy="1103"/>
            </a:xfrm>
            <a:prstGeom prst="rect">
              <a:avLst/>
            </a:prstGeom>
          </p:spPr>
          <p:txBody>
            <a:bodyPr wrap="none" fromWordArt="1">
              <a:prstTxWarp prst="textPlain">
                <a:avLst>
                  <a:gd name="adj" fmla="val 50000"/>
                </a:avLst>
              </a:prstTxWarp>
            </a:bodyPr>
            <a:lstStyle/>
            <a:p>
              <a:r>
                <a:rPr lang="ar-SA" sz="3600" kern="1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iwani Letter"/>
                </a:rPr>
                <a:t> في التربية</a:t>
              </a:r>
            </a:p>
          </p:txBody>
        </p:sp>
        <p:sp>
          <p:nvSpPr>
            <p:cNvPr id="2055" name="WordArt 7"/>
            <p:cNvSpPr>
              <a:spLocks noChangeArrowheads="1" noChangeShapeType="1" noTextEdit="1"/>
            </p:cNvSpPr>
            <p:nvPr/>
          </p:nvSpPr>
          <p:spPr bwMode="auto">
            <a:xfrm>
              <a:off x="3419" y="2983"/>
              <a:ext cx="1467" cy="960"/>
            </a:xfrm>
            <a:prstGeom prst="rect">
              <a:avLst/>
            </a:prstGeom>
          </p:spPr>
          <p:txBody>
            <a:bodyPr wrap="none" fromWordArt="1">
              <a:prstTxWarp prst="textPlain">
                <a:avLst>
                  <a:gd name="adj" fmla="val 50000"/>
                </a:avLst>
              </a:prstTxWarp>
            </a:bodyPr>
            <a:lstStyle/>
            <a:p>
              <a:r>
                <a:rPr lang="ar-SA" sz="3600" kern="1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iwani Letter"/>
                </a:rPr>
                <a:t> البدنية</a:t>
              </a:r>
            </a:p>
          </p:txBody>
        </p:sp>
      </p:grpSp>
      <p:sp>
        <p:nvSpPr>
          <p:cNvPr id="2056" name="Rectangle 8"/>
          <p:cNvSpPr>
            <a:spLocks noChangeArrowheads="1"/>
          </p:cNvSpPr>
          <p:nvPr/>
        </p:nvSpPr>
        <p:spPr bwMode="auto">
          <a:xfrm>
            <a:off x="539750" y="692150"/>
            <a:ext cx="8135938" cy="5545138"/>
          </a:xfrm>
          <a:prstGeom prst="rect">
            <a:avLst/>
          </a:prstGeom>
          <a:noFill/>
          <a:ln w="9525" algn="ctr">
            <a:noFill/>
            <a:miter lim="800000"/>
            <a:headEnd/>
            <a:tailEnd/>
          </a:ln>
          <a:effectLst/>
        </p:spPr>
        <p:txBody>
          <a:bodyPr wrap="none" anchor="ctr"/>
          <a:lstStyle/>
          <a:p>
            <a:endParaRPr lang="ar-SA"/>
          </a:p>
        </p:txBody>
      </p:sp>
      <p:sp>
        <p:nvSpPr>
          <p:cNvPr id="2058" name="Text Box 10"/>
          <p:cNvSpPr txBox="1">
            <a:spLocks noChangeArrowheads="1"/>
          </p:cNvSpPr>
          <p:nvPr/>
        </p:nvSpPr>
        <p:spPr bwMode="auto">
          <a:xfrm>
            <a:off x="5940425" y="5805488"/>
            <a:ext cx="2879725" cy="519112"/>
          </a:xfrm>
          <a:prstGeom prst="rect">
            <a:avLst/>
          </a:prstGeom>
          <a:noFill/>
          <a:ln w="9525" algn="ctr">
            <a:noFill/>
            <a:miter lim="800000"/>
            <a:headEnd/>
            <a:tailEnd/>
          </a:ln>
          <a:effectLst/>
        </p:spPr>
        <p:txBody>
          <a:bodyPr>
            <a:spAutoFit/>
          </a:bodyPr>
          <a:lstStyle/>
          <a:p>
            <a:pPr marL="342900" indent="-342900" algn="r">
              <a:spcBef>
                <a:spcPct val="50000"/>
              </a:spcBef>
            </a:pPr>
            <a:endParaRPr lang="en-US">
              <a:effectLst/>
            </a:endParaRPr>
          </a:p>
        </p:txBody>
      </p:sp>
    </p:spTree>
  </p:cSld>
  <p:clrMapOvr>
    <a:masterClrMapping/>
  </p:clrMapOvr>
  <p:transition spd="med">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ar-SA" sz="4800" b="1">
                <a:solidFill>
                  <a:srgbClr val="FF6600"/>
                </a:solidFill>
                <a:effectLst>
                  <a:outerShdw blurRad="38100" dist="38100" dir="2700000" algn="tl">
                    <a:srgbClr val="000000"/>
                  </a:outerShdw>
                </a:effectLst>
              </a:rPr>
              <a:t>بنية اساليب موسكا موستن للتدريس :</a:t>
            </a:r>
            <a:endParaRPr lang="en-US" sz="4800" b="1">
              <a:solidFill>
                <a:srgbClr val="FF6600"/>
              </a:solidFill>
              <a:effectLst>
                <a:outerShdw blurRad="38100" dist="38100" dir="2700000" algn="tl">
                  <a:srgbClr val="000000"/>
                </a:outerShdw>
              </a:effectLst>
            </a:endParaRPr>
          </a:p>
        </p:txBody>
      </p:sp>
      <p:sp>
        <p:nvSpPr>
          <p:cNvPr id="55299" name="Rectangle 3"/>
          <p:cNvSpPr>
            <a:spLocks noGrp="1" noChangeArrowheads="1"/>
          </p:cNvSpPr>
          <p:nvPr>
            <p:ph type="body" sz="half" idx="2"/>
          </p:nvPr>
        </p:nvSpPr>
        <p:spPr>
          <a:xfrm>
            <a:off x="684213" y="1412875"/>
            <a:ext cx="8070850" cy="4248150"/>
          </a:xfrm>
        </p:spPr>
        <p:txBody>
          <a:bodyPr/>
          <a:lstStyle/>
          <a:p>
            <a:pPr>
              <a:spcBef>
                <a:spcPct val="50000"/>
              </a:spcBef>
              <a:buFontTx/>
              <a:buNone/>
            </a:pPr>
            <a:r>
              <a:rPr lang="ar-SA"/>
              <a:t>    </a:t>
            </a:r>
            <a:r>
              <a:rPr lang="ar-SA" sz="3200" b="1">
                <a:effectLst>
                  <a:outerShdw blurRad="38100" dist="38100" dir="2700000" algn="tl">
                    <a:srgbClr val="FFFFFF"/>
                  </a:outerShdw>
                </a:effectLst>
              </a:rPr>
              <a:t>لكل اسلوب من هذه الاساليب بنية رئيسة تتكون عادة من مجموعة من القرارات التي تشمل المراحل الثلاث للدرس بحيث تتخذ قرارات التخطيط ( </a:t>
            </a:r>
            <a:r>
              <a:rPr lang="ar-SA" sz="3200" b="1">
                <a:solidFill>
                  <a:srgbClr val="FF6600"/>
                </a:solidFill>
                <a:effectLst>
                  <a:outerShdw blurRad="38100" dist="38100" dir="2700000" algn="tl">
                    <a:srgbClr val="000000"/>
                  </a:outerShdw>
                </a:effectLst>
              </a:rPr>
              <a:t>ماقبل التأثير</a:t>
            </a:r>
            <a:r>
              <a:rPr lang="ar-SA" sz="3200" b="1">
                <a:effectLst>
                  <a:outerShdw blurRad="38100" dist="38100" dir="2700000" algn="tl">
                    <a:srgbClr val="FFFFFF"/>
                  </a:outerShdw>
                </a:effectLst>
              </a:rPr>
              <a:t> ) قبل تنفيذ الدروس بينما تتخذ قرارات التنفيذ ( </a:t>
            </a:r>
            <a:r>
              <a:rPr lang="ar-SA" sz="3200" b="1">
                <a:solidFill>
                  <a:srgbClr val="FF6600"/>
                </a:solidFill>
                <a:effectLst>
                  <a:outerShdw blurRad="38100" dist="38100" dir="2700000" algn="tl">
                    <a:srgbClr val="000000"/>
                  </a:outerShdw>
                </a:effectLst>
              </a:rPr>
              <a:t>التأثير</a:t>
            </a:r>
            <a:r>
              <a:rPr lang="ar-SA" sz="3200" b="1">
                <a:effectLst>
                  <a:outerShdw blurRad="38100" dist="38100" dir="2700000" algn="tl">
                    <a:srgbClr val="FFFFFF"/>
                  </a:outerShdw>
                </a:effectLst>
              </a:rPr>
              <a:t> ) اثناء اداء العمل ، وتكون قرارات التقويم ( </a:t>
            </a:r>
            <a:r>
              <a:rPr lang="ar-SA" sz="3200" b="1">
                <a:solidFill>
                  <a:srgbClr val="FF6600"/>
                </a:solidFill>
                <a:effectLst>
                  <a:outerShdw blurRad="38100" dist="38100" dir="2700000" algn="tl">
                    <a:srgbClr val="000000"/>
                  </a:outerShdw>
                </a:effectLst>
              </a:rPr>
              <a:t>مابعد التأثير</a:t>
            </a:r>
            <a:r>
              <a:rPr lang="ar-SA" sz="3200" b="1">
                <a:effectLst>
                  <a:outerShdw blurRad="38100" dist="38100" dir="2700000" algn="tl">
                    <a:srgbClr val="FFFFFF"/>
                  </a:outerShdw>
                </a:effectLst>
              </a:rPr>
              <a:t> ) التي تختص بتقويم الاداء وتقديم التغذية الراجعة اثناء العمل وبعد الانتهاء منه 0</a:t>
            </a:r>
            <a:endParaRPr lang="en-US" sz="3200" b="1">
              <a:effectLst>
                <a:outerShdw blurRad="38100" dist="38100" dir="2700000" algn="tl">
                  <a:srgbClr val="FFFFFF"/>
                </a:outerShdw>
              </a:effectLst>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5298"/>
                                        </p:tgtEl>
                                        <p:attrNameLst>
                                          <p:attrName>style.visibility</p:attrName>
                                        </p:attrNameLst>
                                      </p:cBhvr>
                                      <p:to>
                                        <p:strVal val="visible"/>
                                      </p:to>
                                    </p:set>
                                    <p:anim by="(-#ppt_w*2)" calcmode="lin" valueType="num">
                                      <p:cBhvr rctx="PPT">
                                        <p:cTn id="7" dur="500" autoRev="1" fill="hold">
                                          <p:stCondLst>
                                            <p:cond delay="0"/>
                                          </p:stCondLst>
                                        </p:cTn>
                                        <p:tgtEl>
                                          <p:spTgt spid="55298"/>
                                        </p:tgtEl>
                                        <p:attrNameLst>
                                          <p:attrName>ppt_w</p:attrName>
                                        </p:attrNameLst>
                                      </p:cBhvr>
                                    </p:anim>
                                    <p:anim by="(#ppt_w*0.50)" calcmode="lin" valueType="num">
                                      <p:cBhvr>
                                        <p:cTn id="8" dur="500" decel="50000" autoRev="1" fill="hold">
                                          <p:stCondLst>
                                            <p:cond delay="0"/>
                                          </p:stCondLst>
                                        </p:cTn>
                                        <p:tgtEl>
                                          <p:spTgt spid="55298"/>
                                        </p:tgtEl>
                                        <p:attrNameLst>
                                          <p:attrName>ppt_x</p:attrName>
                                        </p:attrNameLst>
                                      </p:cBhvr>
                                    </p:anim>
                                    <p:anim from="(-#ppt_h/2)" to="(#ppt_y)" calcmode="lin" valueType="num">
                                      <p:cBhvr>
                                        <p:cTn id="9" dur="1000" fill="hold">
                                          <p:stCondLst>
                                            <p:cond delay="0"/>
                                          </p:stCondLst>
                                        </p:cTn>
                                        <p:tgtEl>
                                          <p:spTgt spid="55298"/>
                                        </p:tgtEl>
                                        <p:attrNameLst>
                                          <p:attrName>ppt_y</p:attrName>
                                        </p:attrNameLst>
                                      </p:cBhvr>
                                    </p:anim>
                                    <p:animRot by="21600000">
                                      <p:cBhvr>
                                        <p:cTn id="10" dur="1000" fill="hold">
                                          <p:stCondLst>
                                            <p:cond delay="0"/>
                                          </p:stCondLst>
                                        </p:cTn>
                                        <p:tgtEl>
                                          <p:spTgt spid="5529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0" presetClass="entr" presetSubtype="0" fill="hold" grpId="0" nodeType="clickEffect">
                                  <p:stCondLst>
                                    <p:cond delay="0"/>
                                  </p:stCondLst>
                                  <p:childTnLst>
                                    <p:set>
                                      <p:cBhvr>
                                        <p:cTn id="14" dur="1" fill="hold">
                                          <p:stCondLst>
                                            <p:cond delay="0"/>
                                          </p:stCondLst>
                                        </p:cTn>
                                        <p:tgtEl>
                                          <p:spTgt spid="55299">
                                            <p:txEl>
                                              <p:pRg st="0" end="0"/>
                                            </p:txEl>
                                          </p:spTgt>
                                        </p:tgtEl>
                                        <p:attrNameLst>
                                          <p:attrName>style.visibility</p:attrName>
                                        </p:attrNameLst>
                                      </p:cBhvr>
                                      <p:to>
                                        <p:strVal val="visible"/>
                                      </p:to>
                                    </p:set>
                                    <p:animEffect transition="in" filter="fade">
                                      <p:cBhvr>
                                        <p:cTn id="15" dur="800" decel="100000"/>
                                        <p:tgtEl>
                                          <p:spTgt spid="55299">
                                            <p:txEl>
                                              <p:pRg st="0" end="0"/>
                                            </p:txEl>
                                          </p:spTgt>
                                        </p:tgtEl>
                                      </p:cBhvr>
                                    </p:animEffect>
                                    <p:anim calcmode="lin" valueType="num">
                                      <p:cBhvr>
                                        <p:cTn id="16" dur="800" decel="100000" fill="hold"/>
                                        <p:tgtEl>
                                          <p:spTgt spid="55299">
                                            <p:txEl>
                                              <p:pRg st="0" end="0"/>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55299">
                                            <p:txEl>
                                              <p:pRg st="0" end="0"/>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55299">
                                            <p:txEl>
                                              <p:pRg st="0" end="0"/>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55299">
                                            <p:txEl>
                                              <p:pRg st="0" end="0"/>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55299">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29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60" name="Rectangle 8"/>
          <p:cNvSpPr>
            <a:spLocks noGrp="1" noChangeArrowheads="1"/>
          </p:cNvSpPr>
          <p:nvPr>
            <p:ph type="title"/>
          </p:nvPr>
        </p:nvSpPr>
        <p:spPr/>
        <p:txBody>
          <a:bodyPr/>
          <a:lstStyle/>
          <a:p>
            <a:r>
              <a:rPr lang="ar-SA" b="1">
                <a:solidFill>
                  <a:srgbClr val="00FF00"/>
                </a:solidFill>
                <a:effectLst>
                  <a:outerShdw blurRad="38100" dist="38100" dir="2700000" algn="tl">
                    <a:srgbClr val="000000"/>
                  </a:outerShdw>
                </a:effectLst>
              </a:rPr>
              <a:t>1- القرارات المطلوبة لمرحلة ما قبل التأثير</a:t>
            </a:r>
            <a:endParaRPr lang="en-US" b="1">
              <a:solidFill>
                <a:srgbClr val="00FF00"/>
              </a:solidFill>
              <a:effectLst>
                <a:outerShdw blurRad="38100" dist="38100" dir="2700000" algn="tl">
                  <a:srgbClr val="000000"/>
                </a:outerShdw>
              </a:effectLst>
            </a:endParaRPr>
          </a:p>
        </p:txBody>
      </p:sp>
      <p:sp>
        <p:nvSpPr>
          <p:cNvPr id="23572" name="Rectangle 20"/>
          <p:cNvSpPr>
            <a:spLocks noChangeArrowheads="1"/>
          </p:cNvSpPr>
          <p:nvPr/>
        </p:nvSpPr>
        <p:spPr bwMode="auto">
          <a:xfrm>
            <a:off x="4716463" y="1341438"/>
            <a:ext cx="3965575" cy="5256212"/>
          </a:xfrm>
          <a:prstGeom prst="rect">
            <a:avLst/>
          </a:prstGeom>
          <a:noFill/>
          <a:ln w="9525">
            <a:noFill/>
            <a:miter lim="800000"/>
            <a:headEnd/>
            <a:tailEnd/>
          </a:ln>
          <a:effectLst/>
        </p:spPr>
        <p:txBody>
          <a:bodyPr/>
          <a:lstStyle/>
          <a:p>
            <a:pPr marL="533400" indent="-533400" algn="r">
              <a:lnSpc>
                <a:spcPct val="90000"/>
              </a:lnSpc>
              <a:buFontTx/>
              <a:buAutoNum type="arabicPeriod"/>
            </a:pPr>
            <a:r>
              <a:rPr lang="ar-SA" sz="2400" b="0">
                <a:solidFill>
                  <a:schemeClr val="tx1"/>
                </a:solidFill>
                <a:effectLst>
                  <a:outerShdw blurRad="38100" dist="38100" dir="2700000" algn="tl">
                    <a:srgbClr val="FFFFFF"/>
                  </a:outerShdw>
                </a:effectLst>
              </a:rPr>
              <a:t>اهداف الدرس الرئيسية والأهداف الفرعية0</a:t>
            </a:r>
          </a:p>
          <a:p>
            <a:pPr marL="533400" indent="-533400" algn="r">
              <a:lnSpc>
                <a:spcPct val="90000"/>
              </a:lnSpc>
              <a:buFontTx/>
              <a:buAutoNum type="arabicPeriod"/>
            </a:pPr>
            <a:r>
              <a:rPr lang="ar-SA" sz="2400" b="0">
                <a:solidFill>
                  <a:schemeClr val="tx1"/>
                </a:solidFill>
                <a:effectLst>
                  <a:outerShdw blurRad="38100" dist="38100" dir="2700000" algn="tl">
                    <a:srgbClr val="FFFFFF"/>
                  </a:outerShdw>
                </a:effectLst>
              </a:rPr>
              <a:t>الاسلوب المناسب للتدريس0</a:t>
            </a:r>
          </a:p>
          <a:p>
            <a:pPr marL="533400" indent="-533400" algn="r">
              <a:lnSpc>
                <a:spcPct val="90000"/>
              </a:lnSpc>
              <a:buFontTx/>
              <a:buAutoNum type="arabicPeriod"/>
            </a:pPr>
            <a:r>
              <a:rPr lang="ar-SA" sz="2400" b="0">
                <a:solidFill>
                  <a:schemeClr val="tx1"/>
                </a:solidFill>
                <a:effectLst>
                  <a:outerShdw blurRad="38100" dist="38100" dir="2700000" algn="tl">
                    <a:srgbClr val="FFFFFF"/>
                  </a:outerShdw>
                </a:effectLst>
              </a:rPr>
              <a:t>توقع اسلوب التعلم0</a:t>
            </a:r>
          </a:p>
          <a:p>
            <a:pPr marL="533400" indent="-533400" algn="r">
              <a:lnSpc>
                <a:spcPct val="90000"/>
              </a:lnSpc>
              <a:buFontTx/>
              <a:buAutoNum type="arabicPeriod"/>
            </a:pPr>
            <a:r>
              <a:rPr lang="ar-SA" sz="2400" b="0">
                <a:solidFill>
                  <a:schemeClr val="tx1"/>
                </a:solidFill>
                <a:effectLst>
                  <a:outerShdw blurRad="38100" dist="38100" dir="2700000" algn="tl">
                    <a:srgbClr val="FFFFFF"/>
                  </a:outerShdw>
                </a:effectLst>
              </a:rPr>
              <a:t>لمن يتم التدريس0</a:t>
            </a:r>
          </a:p>
          <a:p>
            <a:pPr marL="533400" indent="-533400" algn="r">
              <a:lnSpc>
                <a:spcPct val="90000"/>
              </a:lnSpc>
              <a:buFontTx/>
              <a:buAutoNum type="arabicPeriod"/>
            </a:pPr>
            <a:r>
              <a:rPr lang="ar-SA" sz="2400" b="0">
                <a:solidFill>
                  <a:schemeClr val="tx1"/>
                </a:solidFill>
                <a:effectLst>
                  <a:outerShdw blurRad="38100" dist="38100" dir="2700000" algn="tl">
                    <a:srgbClr val="FFFFFF"/>
                  </a:outerShdw>
                </a:effectLst>
              </a:rPr>
              <a:t>موضوع الدرس0</a:t>
            </a:r>
          </a:p>
          <a:p>
            <a:pPr marL="533400" indent="-533400" algn="r">
              <a:lnSpc>
                <a:spcPct val="90000"/>
              </a:lnSpc>
              <a:buFontTx/>
              <a:buAutoNum type="arabicPeriod"/>
            </a:pPr>
            <a:r>
              <a:rPr lang="ar-SA" sz="2400" b="0">
                <a:solidFill>
                  <a:schemeClr val="tx1"/>
                </a:solidFill>
                <a:effectLst>
                  <a:outerShdw blurRad="38100" dist="38100" dir="2700000" algn="tl">
                    <a:srgbClr val="FFFFFF"/>
                  </a:outerShdw>
                </a:effectLst>
              </a:rPr>
              <a:t>متى يتم التدريس:</a:t>
            </a:r>
          </a:p>
          <a:p>
            <a:pPr marL="533400" indent="-533400" algn="r">
              <a:lnSpc>
                <a:spcPct val="90000"/>
              </a:lnSpc>
              <a:buFont typeface="Wingdings" pitchFamily="2" charset="2"/>
              <a:buChar char="Ø"/>
            </a:pPr>
            <a:r>
              <a:rPr lang="ar-SA" sz="2400" b="0">
                <a:solidFill>
                  <a:srgbClr val="FF0000"/>
                </a:solidFill>
                <a:effectLst>
                  <a:outerShdw blurRad="38100" dist="38100" dir="2700000" algn="tl">
                    <a:srgbClr val="000000"/>
                  </a:outerShdw>
                </a:effectLst>
              </a:rPr>
              <a:t>وقت البدء0</a:t>
            </a:r>
          </a:p>
          <a:p>
            <a:pPr marL="533400" indent="-533400" algn="r">
              <a:lnSpc>
                <a:spcPct val="90000"/>
              </a:lnSpc>
              <a:buFont typeface="Wingdings" pitchFamily="2" charset="2"/>
              <a:buChar char="Ø"/>
            </a:pPr>
            <a:r>
              <a:rPr lang="ar-SA" sz="2400" b="0">
                <a:solidFill>
                  <a:srgbClr val="FF0000"/>
                </a:solidFill>
                <a:effectLst>
                  <a:outerShdw blurRad="38100" dist="38100" dir="2700000" algn="tl">
                    <a:srgbClr val="000000"/>
                  </a:outerShdw>
                </a:effectLst>
              </a:rPr>
              <a:t>المدة والزمن0</a:t>
            </a:r>
          </a:p>
          <a:p>
            <a:pPr marL="533400" indent="-533400" algn="r">
              <a:lnSpc>
                <a:spcPct val="90000"/>
              </a:lnSpc>
              <a:buFont typeface="Wingdings" pitchFamily="2" charset="2"/>
              <a:buChar char="Ø"/>
            </a:pPr>
            <a:r>
              <a:rPr lang="ar-SA" sz="2400" b="0">
                <a:solidFill>
                  <a:srgbClr val="FF0000"/>
                </a:solidFill>
                <a:effectLst>
                  <a:outerShdw blurRad="38100" dist="38100" dir="2700000" algn="tl">
                    <a:srgbClr val="000000"/>
                  </a:outerShdw>
                </a:effectLst>
              </a:rPr>
              <a:t>النغمة والرتم وسرعة الاداء0</a:t>
            </a:r>
          </a:p>
          <a:p>
            <a:pPr marL="533400" indent="-533400" algn="r">
              <a:lnSpc>
                <a:spcPct val="90000"/>
              </a:lnSpc>
              <a:buFont typeface="Wingdings" pitchFamily="2" charset="2"/>
              <a:buChar char="Ø"/>
            </a:pPr>
            <a:r>
              <a:rPr lang="ar-SA" sz="2400" b="0">
                <a:solidFill>
                  <a:srgbClr val="FF0000"/>
                </a:solidFill>
                <a:effectLst>
                  <a:outerShdw blurRad="38100" dist="38100" dir="2700000" algn="tl">
                    <a:srgbClr val="000000"/>
                  </a:outerShdw>
                </a:effectLst>
              </a:rPr>
              <a:t>الفواصل بين الاجزاء0</a:t>
            </a:r>
          </a:p>
          <a:p>
            <a:pPr marL="533400" indent="-533400" algn="r">
              <a:lnSpc>
                <a:spcPct val="90000"/>
              </a:lnSpc>
              <a:buFont typeface="Wingdings" pitchFamily="2" charset="2"/>
              <a:buChar char="Ø"/>
            </a:pPr>
            <a:r>
              <a:rPr lang="ar-SA" sz="2400" b="0">
                <a:solidFill>
                  <a:srgbClr val="FF0000"/>
                </a:solidFill>
                <a:effectLst>
                  <a:outerShdw blurRad="38100" dist="38100" dir="2700000" algn="tl">
                    <a:srgbClr val="000000"/>
                  </a:outerShdw>
                </a:effectLst>
              </a:rPr>
              <a:t>وقت البداية0</a:t>
            </a:r>
          </a:p>
          <a:p>
            <a:pPr marL="533400" indent="-533400" algn="r">
              <a:lnSpc>
                <a:spcPct val="90000"/>
              </a:lnSpc>
              <a:buFont typeface="Wingdings" pitchFamily="2" charset="2"/>
              <a:buChar char="Ø"/>
            </a:pPr>
            <a:r>
              <a:rPr lang="ar-SA" sz="2400" b="0">
                <a:solidFill>
                  <a:srgbClr val="FF0000"/>
                </a:solidFill>
                <a:effectLst>
                  <a:outerShdw blurRad="38100" dist="38100" dir="2700000" algn="tl">
                    <a:srgbClr val="000000"/>
                  </a:outerShdw>
                </a:effectLst>
              </a:rPr>
              <a:t>وقت النهاية0</a:t>
            </a:r>
            <a:endParaRPr lang="en-US" sz="2400" b="0">
              <a:solidFill>
                <a:srgbClr val="FF0000"/>
              </a:solidFill>
              <a:effectLst>
                <a:outerShdw blurRad="38100" dist="38100" dir="2700000" algn="tl">
                  <a:srgbClr val="000000"/>
                </a:outerShdw>
              </a:effectLst>
            </a:endParaRPr>
          </a:p>
        </p:txBody>
      </p:sp>
      <p:sp>
        <p:nvSpPr>
          <p:cNvPr id="23573" name="Rectangle 21"/>
          <p:cNvSpPr>
            <a:spLocks noChangeArrowheads="1"/>
          </p:cNvSpPr>
          <p:nvPr/>
        </p:nvSpPr>
        <p:spPr bwMode="auto">
          <a:xfrm>
            <a:off x="395288" y="1412875"/>
            <a:ext cx="4254500" cy="5256213"/>
          </a:xfrm>
          <a:prstGeom prst="rect">
            <a:avLst/>
          </a:prstGeom>
          <a:noFill/>
          <a:ln w="9525">
            <a:noFill/>
            <a:miter lim="800000"/>
            <a:headEnd/>
            <a:tailEnd/>
          </a:ln>
          <a:effectLst/>
        </p:spPr>
        <p:txBody>
          <a:bodyPr/>
          <a:lstStyle/>
          <a:p>
            <a:pPr marL="533400" indent="-533400" algn="r">
              <a:buFontTx/>
              <a:buAutoNum type="arabicPeriod" startAt="7"/>
            </a:pPr>
            <a:r>
              <a:rPr lang="ar-SA" sz="2000" b="0">
                <a:solidFill>
                  <a:schemeClr val="tx1"/>
                </a:solidFill>
                <a:effectLst>
                  <a:outerShdw blurRad="38100" dist="38100" dir="2700000" algn="tl">
                    <a:srgbClr val="FFFFFF"/>
                  </a:outerShdw>
                </a:effectLst>
              </a:rPr>
              <a:t>شكل واسلوب وسائل الاتصال 0</a:t>
            </a:r>
          </a:p>
          <a:p>
            <a:pPr marL="533400" indent="-533400" algn="r">
              <a:buFontTx/>
              <a:buAutoNum type="arabicPeriod" startAt="7"/>
            </a:pPr>
            <a:r>
              <a:rPr lang="ar-SA" sz="2000" b="0">
                <a:solidFill>
                  <a:schemeClr val="tx1"/>
                </a:solidFill>
                <a:effectLst>
                  <a:outerShdw blurRad="38100" dist="38100" dir="2700000" algn="tl">
                    <a:srgbClr val="FFFFFF"/>
                  </a:outerShdw>
                </a:effectLst>
              </a:rPr>
              <a:t> طريقة ومعالجة الاسئلة 0</a:t>
            </a:r>
          </a:p>
          <a:p>
            <a:pPr marL="533400" indent="-533400" algn="r">
              <a:buFontTx/>
              <a:buAutoNum type="arabicPeriod" startAt="7"/>
            </a:pPr>
            <a:r>
              <a:rPr lang="ar-SA" sz="2000" b="0">
                <a:solidFill>
                  <a:schemeClr val="tx1"/>
                </a:solidFill>
                <a:effectLst>
                  <a:outerShdw blurRad="38100" dist="38100" dir="2700000" algn="tl">
                    <a:srgbClr val="FFFFFF"/>
                  </a:outerShdw>
                </a:effectLst>
              </a:rPr>
              <a:t>تنظيم الاستعدادات 0</a:t>
            </a:r>
          </a:p>
          <a:p>
            <a:pPr marL="533400" indent="-533400" algn="r">
              <a:buFontTx/>
              <a:buAutoNum type="arabicPeriod" startAt="7"/>
            </a:pPr>
            <a:r>
              <a:rPr lang="ar-SA" sz="2000" b="0">
                <a:solidFill>
                  <a:schemeClr val="tx1"/>
                </a:solidFill>
                <a:effectLst>
                  <a:outerShdw blurRad="38100" dist="38100" dir="2700000" algn="tl">
                    <a:srgbClr val="FFFFFF"/>
                  </a:outerShdw>
                </a:effectLst>
              </a:rPr>
              <a:t>اين يتم التدريس ( مكان التدريس )0</a:t>
            </a:r>
          </a:p>
          <a:p>
            <a:pPr marL="533400" indent="-533400" algn="r">
              <a:buFontTx/>
              <a:buAutoNum type="arabicPeriod" startAt="7"/>
            </a:pPr>
            <a:r>
              <a:rPr lang="ar-SA" sz="2000" b="0">
                <a:solidFill>
                  <a:schemeClr val="tx1"/>
                </a:solidFill>
                <a:effectLst>
                  <a:outerShdw blurRad="38100" dist="38100" dir="2700000" algn="tl">
                    <a:srgbClr val="FFFFFF"/>
                  </a:outerShdw>
                </a:effectLst>
              </a:rPr>
              <a:t>الحالة التي يكون عليها المتعلم 0</a:t>
            </a:r>
          </a:p>
          <a:p>
            <a:pPr marL="533400" indent="-533400" algn="r">
              <a:buFontTx/>
              <a:buAutoNum type="arabicPeriod" startAt="7"/>
            </a:pPr>
            <a:r>
              <a:rPr lang="ar-SA" sz="2000" b="0">
                <a:solidFill>
                  <a:schemeClr val="tx1"/>
                </a:solidFill>
                <a:effectLst>
                  <a:outerShdw blurRad="38100" dist="38100" dir="2700000" algn="tl">
                    <a:srgbClr val="FFFFFF"/>
                  </a:outerShdw>
                </a:effectLst>
              </a:rPr>
              <a:t>الملبس والمظهر العام للمتعلمين0</a:t>
            </a:r>
          </a:p>
          <a:p>
            <a:pPr marL="533400" indent="-533400" algn="r">
              <a:buFontTx/>
              <a:buAutoNum type="arabicPeriod" startAt="7"/>
            </a:pPr>
            <a:r>
              <a:rPr lang="ar-SA" sz="2000" b="0">
                <a:solidFill>
                  <a:schemeClr val="tx1"/>
                </a:solidFill>
                <a:effectLst>
                  <a:outerShdw blurRad="38100" dist="38100" dir="2700000" algn="tl">
                    <a:srgbClr val="FFFFFF"/>
                  </a:outerShdw>
                </a:effectLst>
              </a:rPr>
              <a:t>حدود ومدى القرارات لكل المعايير السابقة0</a:t>
            </a:r>
          </a:p>
          <a:p>
            <a:pPr marL="533400" indent="-533400" algn="r">
              <a:buFontTx/>
              <a:buAutoNum type="arabicPeriod" startAt="7"/>
            </a:pPr>
            <a:r>
              <a:rPr lang="ar-SA" sz="2000" b="0">
                <a:solidFill>
                  <a:schemeClr val="tx1"/>
                </a:solidFill>
                <a:effectLst>
                  <a:outerShdw blurRad="38100" dist="38100" dir="2700000" algn="tl">
                    <a:srgbClr val="FFFFFF"/>
                  </a:outerShdw>
                </a:effectLst>
              </a:rPr>
              <a:t>المناخ العام للعملية التعليمية 0</a:t>
            </a:r>
          </a:p>
          <a:p>
            <a:pPr marL="533400" indent="-533400" algn="r">
              <a:buFontTx/>
              <a:buAutoNum type="arabicPeriod" startAt="7"/>
            </a:pPr>
            <a:r>
              <a:rPr lang="ar-SA" sz="2000" b="0">
                <a:solidFill>
                  <a:schemeClr val="tx1"/>
                </a:solidFill>
                <a:effectLst>
                  <a:outerShdw blurRad="38100" dist="38100" dir="2700000" algn="tl">
                    <a:srgbClr val="FFFFFF"/>
                  </a:outerShdw>
                </a:effectLst>
              </a:rPr>
              <a:t>اجراءات وادوات التعلم 0</a:t>
            </a:r>
          </a:p>
          <a:p>
            <a:pPr marL="533400" indent="-533400" algn="r">
              <a:buFontTx/>
              <a:buAutoNum type="arabicPeriod" startAt="7"/>
            </a:pPr>
            <a:r>
              <a:rPr lang="ar-SA" sz="2000" b="0">
                <a:solidFill>
                  <a:schemeClr val="tx1"/>
                </a:solidFill>
                <a:effectLst>
                  <a:outerShdw blurRad="38100" dist="38100" dir="2700000" algn="tl">
                    <a:srgbClr val="FFFFFF"/>
                  </a:outerShdw>
                </a:effectLst>
              </a:rPr>
              <a:t>اشياء اخرى :</a:t>
            </a:r>
          </a:p>
          <a:p>
            <a:pPr marL="533400" indent="-533400" algn="r">
              <a:buFont typeface="Wingdings" pitchFamily="2" charset="2"/>
              <a:buChar char="Ø"/>
            </a:pPr>
            <a:r>
              <a:rPr lang="ar-SA" sz="2000" b="0">
                <a:solidFill>
                  <a:srgbClr val="FF0000"/>
                </a:solidFill>
                <a:effectLst>
                  <a:outerShdw blurRad="38100" dist="38100" dir="2700000" algn="tl">
                    <a:srgbClr val="000000"/>
                  </a:outerShdw>
                </a:effectLst>
              </a:rPr>
              <a:t>ترقيم المحطات 0</a:t>
            </a:r>
          </a:p>
          <a:p>
            <a:pPr marL="533400" indent="-533400" algn="r">
              <a:buFont typeface="Wingdings" pitchFamily="2" charset="2"/>
              <a:buChar char="Ø"/>
            </a:pPr>
            <a:r>
              <a:rPr lang="ar-SA" sz="2000" b="0">
                <a:solidFill>
                  <a:srgbClr val="FF0000"/>
                </a:solidFill>
                <a:effectLst>
                  <a:outerShdw blurRad="38100" dist="38100" dir="2700000" algn="tl">
                    <a:srgbClr val="000000"/>
                  </a:outerShdw>
                </a:effectLst>
              </a:rPr>
              <a:t>طريقة ترتيب الادوات0</a:t>
            </a:r>
          </a:p>
          <a:p>
            <a:pPr marL="533400" indent="-533400" algn="r">
              <a:buFont typeface="Wingdings" pitchFamily="2" charset="2"/>
              <a:buChar char="Ø"/>
            </a:pPr>
            <a:r>
              <a:rPr lang="ar-SA" sz="2000" b="0">
                <a:solidFill>
                  <a:srgbClr val="FF0000"/>
                </a:solidFill>
                <a:effectLst>
                  <a:outerShdw blurRad="38100" dist="38100" dir="2700000" algn="tl">
                    <a:srgbClr val="000000"/>
                  </a:outerShdw>
                </a:effectLst>
              </a:rPr>
              <a:t>رسم الحدود للملاعب0</a:t>
            </a:r>
            <a:endParaRPr lang="en-US" sz="2000" b="0">
              <a:solidFill>
                <a:srgbClr val="FF0000"/>
              </a:solidFill>
              <a:effectLst>
                <a:outerShdw blurRad="38100" dist="38100" dir="2700000" algn="tl">
                  <a:srgbClr val="000000"/>
                </a:outerShdw>
              </a:effectLst>
            </a:endParaRP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1" nodeType="click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fade">
                                      <p:cBhvr>
                                        <p:cTn id="7" dur="770" decel="100000"/>
                                        <p:tgtEl>
                                          <p:spTgt spid="23560"/>
                                        </p:tgtEl>
                                      </p:cBhvr>
                                    </p:animEffect>
                                    <p:animScale>
                                      <p:cBhvr>
                                        <p:cTn id="8" dur="770" decel="100000"/>
                                        <p:tgtEl>
                                          <p:spTgt spid="23560"/>
                                        </p:tgtEl>
                                      </p:cBhvr>
                                      <p:from x="10000" y="10000"/>
                                      <p:to x="200000" y="450000"/>
                                    </p:animScale>
                                    <p:animScale>
                                      <p:cBhvr>
                                        <p:cTn id="9" dur="1230" accel="100000" fill="hold">
                                          <p:stCondLst>
                                            <p:cond delay="770"/>
                                          </p:stCondLst>
                                        </p:cTn>
                                        <p:tgtEl>
                                          <p:spTgt spid="23560"/>
                                        </p:tgtEl>
                                      </p:cBhvr>
                                      <p:from x="200000" y="450000"/>
                                      <p:to x="100000" y="100000"/>
                                    </p:animScale>
                                    <p:set>
                                      <p:cBhvr>
                                        <p:cTn id="10" dur="770" fill="hold"/>
                                        <p:tgtEl>
                                          <p:spTgt spid="23560"/>
                                        </p:tgtEl>
                                        <p:attrNameLst>
                                          <p:attrName>ppt_x</p:attrName>
                                        </p:attrNameLst>
                                      </p:cBhvr>
                                      <p:to>
                                        <p:strVal val="(0.5)"/>
                                      </p:to>
                                    </p:set>
                                    <p:anim from="(0.5)" to="(#ppt_x)" calcmode="lin" valueType="num">
                                      <p:cBhvr>
                                        <p:cTn id="11" dur="1230" accel="100000" fill="hold">
                                          <p:stCondLst>
                                            <p:cond delay="770"/>
                                          </p:stCondLst>
                                        </p:cTn>
                                        <p:tgtEl>
                                          <p:spTgt spid="23560"/>
                                        </p:tgtEl>
                                        <p:attrNameLst>
                                          <p:attrName>ppt_x</p:attrName>
                                        </p:attrNameLst>
                                      </p:cBhvr>
                                    </p:anim>
                                    <p:set>
                                      <p:cBhvr>
                                        <p:cTn id="12" dur="770" fill="hold"/>
                                        <p:tgtEl>
                                          <p:spTgt spid="23560"/>
                                        </p:tgtEl>
                                        <p:attrNameLst>
                                          <p:attrName>ppt_y</p:attrName>
                                        </p:attrNameLst>
                                      </p:cBhvr>
                                      <p:to>
                                        <p:strVal val="(#ppt_y+0.4)"/>
                                      </p:to>
                                    </p:set>
                                    <p:anim from="(#ppt_y+0.4)" to="(#ppt_y)" calcmode="lin" valueType="num">
                                      <p:cBhvr>
                                        <p:cTn id="13" dur="1230" accel="100000" fill="hold">
                                          <p:stCondLst>
                                            <p:cond delay="770"/>
                                          </p:stCondLst>
                                        </p:cTn>
                                        <p:tgtEl>
                                          <p:spTgt spid="2356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23572">
                                            <p:txEl>
                                              <p:pRg st="0" end="0"/>
                                            </p:txEl>
                                          </p:spTgt>
                                        </p:tgtEl>
                                        <p:attrNameLst>
                                          <p:attrName>style.visibility</p:attrName>
                                        </p:attrNameLst>
                                      </p:cBhvr>
                                      <p:to>
                                        <p:strVal val="visible"/>
                                      </p:to>
                                    </p:set>
                                    <p:animEffect transition="in" filter="circle(in)">
                                      <p:cBhvr>
                                        <p:cTn id="18" dur="2000"/>
                                        <p:tgtEl>
                                          <p:spTgt spid="2357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23572">
                                            <p:txEl>
                                              <p:pRg st="1" end="1"/>
                                            </p:txEl>
                                          </p:spTgt>
                                        </p:tgtEl>
                                        <p:attrNameLst>
                                          <p:attrName>style.visibility</p:attrName>
                                        </p:attrNameLst>
                                      </p:cBhvr>
                                      <p:to>
                                        <p:strVal val="visible"/>
                                      </p:to>
                                    </p:set>
                                    <p:animEffect transition="in" filter="box(in)">
                                      <p:cBhvr>
                                        <p:cTn id="23" dur="500"/>
                                        <p:tgtEl>
                                          <p:spTgt spid="2357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23572">
                                            <p:txEl>
                                              <p:pRg st="2" end="2"/>
                                            </p:txEl>
                                          </p:spTgt>
                                        </p:tgtEl>
                                        <p:attrNameLst>
                                          <p:attrName>style.visibility</p:attrName>
                                        </p:attrNameLst>
                                      </p:cBhvr>
                                      <p:to>
                                        <p:strVal val="visible"/>
                                      </p:to>
                                    </p:set>
                                    <p:animEffect transition="in" filter="circle(in)">
                                      <p:cBhvr>
                                        <p:cTn id="28" dur="2000"/>
                                        <p:tgtEl>
                                          <p:spTgt spid="23572">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4" presetClass="entr" presetSubtype="0" fill="hold" nodeType="clickEffect">
                                  <p:stCondLst>
                                    <p:cond delay="0"/>
                                  </p:stCondLst>
                                  <p:childTnLst>
                                    <p:set>
                                      <p:cBhvr>
                                        <p:cTn id="32" dur="1" fill="hold">
                                          <p:stCondLst>
                                            <p:cond delay="0"/>
                                          </p:stCondLst>
                                        </p:cTn>
                                        <p:tgtEl>
                                          <p:spTgt spid="23572">
                                            <p:txEl>
                                              <p:pRg st="3" end="3"/>
                                            </p:txEl>
                                          </p:spTgt>
                                        </p:tgtEl>
                                        <p:attrNameLst>
                                          <p:attrName>style.visibility</p:attrName>
                                        </p:attrNameLst>
                                      </p:cBhvr>
                                      <p:to>
                                        <p:strVal val="visible"/>
                                      </p:to>
                                    </p:set>
                                    <p:anim to="" calcmode="lin" valueType="num">
                                      <p:cBhvr>
                                        <p:cTn id="33" dur="1" fill="hold"/>
                                        <p:tgtEl>
                                          <p:spTgt spid="23572">
                                            <p:txEl>
                                              <p:pRg st="3" end="3"/>
                                            </p:txEl>
                                          </p:spTgt>
                                        </p:tgtEl>
                                        <p:attrNameLst>
                                          <p:attrName/>
                                        </p:attrNameLst>
                                      </p:cBhvr>
                                    </p:anim>
                                  </p:childTnLst>
                                </p:cTn>
                              </p:par>
                            </p:childTnLst>
                          </p:cTn>
                        </p:par>
                      </p:childTnLst>
                    </p:cTn>
                  </p:par>
                  <p:par>
                    <p:cTn id="34" fill="hold">
                      <p:stCondLst>
                        <p:cond delay="indefinite"/>
                      </p:stCondLst>
                      <p:childTnLst>
                        <p:par>
                          <p:cTn id="35" fill="hold">
                            <p:stCondLst>
                              <p:cond delay="0"/>
                            </p:stCondLst>
                            <p:childTnLst>
                              <p:par>
                                <p:cTn id="36" presetID="8" presetClass="emph" presetSubtype="0" fill="hold" nodeType="clickEffect">
                                  <p:stCondLst>
                                    <p:cond delay="0"/>
                                  </p:stCondLst>
                                  <p:childTnLst>
                                    <p:animRot by="21600000">
                                      <p:cBhvr>
                                        <p:cTn id="37" dur="2000" fill="hold"/>
                                        <p:tgtEl>
                                          <p:spTgt spid="23572">
                                            <p:txEl>
                                              <p:pRg st="3" end="3"/>
                                            </p:txEl>
                                          </p:spTgt>
                                        </p:tgtEl>
                                        <p:attrNameLst>
                                          <p:attrName>r</p:attrName>
                                        </p:attrNameLst>
                                      </p:cBhvr>
                                    </p:animRo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23572">
                                            <p:txEl>
                                              <p:pRg st="4" end="4"/>
                                            </p:txEl>
                                          </p:spTgt>
                                        </p:tgtEl>
                                        <p:attrNameLst>
                                          <p:attrName>style.visibility</p:attrName>
                                        </p:attrNameLst>
                                      </p:cBhvr>
                                      <p:to>
                                        <p:strVal val="visible"/>
                                      </p:to>
                                    </p:set>
                                    <p:animEffect transition="in" filter="checkerboard(across)">
                                      <p:cBhvr>
                                        <p:cTn id="42" dur="500"/>
                                        <p:tgtEl>
                                          <p:spTgt spid="23572">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3572">
                                            <p:txEl>
                                              <p:pRg st="5" end="5"/>
                                            </p:txEl>
                                          </p:spTgt>
                                        </p:tgtEl>
                                        <p:attrNameLst>
                                          <p:attrName>style.visibility</p:attrName>
                                        </p:attrNameLst>
                                      </p:cBhvr>
                                      <p:to>
                                        <p:strVal val="visible"/>
                                      </p:to>
                                    </p:set>
                                    <p:animEffect transition="in" filter="blinds(horizontal)">
                                      <p:cBhvr>
                                        <p:cTn id="47" dur="500"/>
                                        <p:tgtEl>
                                          <p:spTgt spid="23572">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nodeType="clickEffect">
                                  <p:stCondLst>
                                    <p:cond delay="0"/>
                                  </p:stCondLst>
                                  <p:childTnLst>
                                    <p:set>
                                      <p:cBhvr>
                                        <p:cTn id="51" dur="1" fill="hold">
                                          <p:stCondLst>
                                            <p:cond delay="0"/>
                                          </p:stCondLst>
                                        </p:cTn>
                                        <p:tgtEl>
                                          <p:spTgt spid="23572">
                                            <p:txEl>
                                              <p:pRg st="6" end="6"/>
                                            </p:txEl>
                                          </p:spTgt>
                                        </p:tgtEl>
                                        <p:attrNameLst>
                                          <p:attrName>style.visibility</p:attrName>
                                        </p:attrNameLst>
                                      </p:cBhvr>
                                      <p:to>
                                        <p:strVal val="visible"/>
                                      </p:to>
                                    </p:set>
                                    <p:animEffect transition="in" filter="diamond(in)">
                                      <p:cBhvr>
                                        <p:cTn id="52" dur="2000"/>
                                        <p:tgtEl>
                                          <p:spTgt spid="23572">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nodeType="clickEffect">
                                  <p:stCondLst>
                                    <p:cond delay="0"/>
                                  </p:stCondLst>
                                  <p:childTnLst>
                                    <p:set>
                                      <p:cBhvr>
                                        <p:cTn id="56" dur="1" fill="hold">
                                          <p:stCondLst>
                                            <p:cond delay="0"/>
                                          </p:stCondLst>
                                        </p:cTn>
                                        <p:tgtEl>
                                          <p:spTgt spid="23572">
                                            <p:txEl>
                                              <p:pRg st="7" end="7"/>
                                            </p:txEl>
                                          </p:spTgt>
                                        </p:tgtEl>
                                        <p:attrNameLst>
                                          <p:attrName>style.visibility</p:attrName>
                                        </p:attrNameLst>
                                      </p:cBhvr>
                                      <p:to>
                                        <p:strVal val="visible"/>
                                      </p:to>
                                    </p:set>
                                    <p:anim to="" calcmode="lin" valueType="num">
                                      <p:cBhvr>
                                        <p:cTn id="57" dur="1" fill="hold"/>
                                        <p:tgtEl>
                                          <p:spTgt spid="23572">
                                            <p:txEl>
                                              <p:pRg st="7" end="7"/>
                                            </p:txEl>
                                          </p:spTgt>
                                        </p:tgtEl>
                                        <p:attrNameLst>
                                          <p:attrName/>
                                        </p:attrNameLst>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nodeType="clickEffect">
                                  <p:stCondLst>
                                    <p:cond delay="0"/>
                                  </p:stCondLst>
                                  <p:childTnLst>
                                    <p:set>
                                      <p:cBhvr>
                                        <p:cTn id="61" dur="1" fill="hold">
                                          <p:stCondLst>
                                            <p:cond delay="0"/>
                                          </p:stCondLst>
                                        </p:cTn>
                                        <p:tgtEl>
                                          <p:spTgt spid="23572">
                                            <p:txEl>
                                              <p:pRg st="8" end="8"/>
                                            </p:txEl>
                                          </p:spTgt>
                                        </p:tgtEl>
                                        <p:attrNameLst>
                                          <p:attrName>style.visibility</p:attrName>
                                        </p:attrNameLst>
                                      </p:cBhvr>
                                      <p:to>
                                        <p:strVal val="visible"/>
                                      </p:to>
                                    </p:set>
                                    <p:anim to="" calcmode="lin" valueType="num">
                                      <p:cBhvr>
                                        <p:cTn id="62" dur="1" fill="hold"/>
                                        <p:tgtEl>
                                          <p:spTgt spid="23572">
                                            <p:txEl>
                                              <p:pRg st="8" end="8"/>
                                            </p:txEl>
                                          </p:spTgt>
                                        </p:tgtEl>
                                        <p:attrNameLst>
                                          <p:attrName/>
                                        </p:attrNameLst>
                                      </p:cBhvr>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3572">
                                            <p:txEl>
                                              <p:pRg st="9" end="9"/>
                                            </p:txEl>
                                          </p:spTgt>
                                        </p:tgtEl>
                                        <p:attrNameLst>
                                          <p:attrName>style.visibility</p:attrName>
                                        </p:attrNameLst>
                                      </p:cBhvr>
                                      <p:to>
                                        <p:strVal val="visible"/>
                                      </p:to>
                                    </p:set>
                                    <p:anim calcmode="lin" valueType="num">
                                      <p:cBhvr additive="base">
                                        <p:cTn id="67" dur="500" fill="hold"/>
                                        <p:tgtEl>
                                          <p:spTgt spid="23572">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357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3572">
                                            <p:txEl>
                                              <p:pRg st="10" end="10"/>
                                            </p:txEl>
                                          </p:spTgt>
                                        </p:tgtEl>
                                        <p:attrNameLst>
                                          <p:attrName>style.visibility</p:attrName>
                                        </p:attrNameLst>
                                      </p:cBhvr>
                                      <p:to>
                                        <p:strVal val="visible"/>
                                      </p:to>
                                    </p:set>
                                    <p:anim calcmode="lin" valueType="num">
                                      <p:cBhvr additive="base">
                                        <p:cTn id="73" dur="500" fill="hold"/>
                                        <p:tgtEl>
                                          <p:spTgt spid="23572">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357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 presetClass="entr" presetSubtype="16" fill="hold" nodeType="clickEffect">
                                  <p:stCondLst>
                                    <p:cond delay="0"/>
                                  </p:stCondLst>
                                  <p:childTnLst>
                                    <p:set>
                                      <p:cBhvr>
                                        <p:cTn id="78" dur="1" fill="hold">
                                          <p:stCondLst>
                                            <p:cond delay="0"/>
                                          </p:stCondLst>
                                        </p:cTn>
                                        <p:tgtEl>
                                          <p:spTgt spid="23572">
                                            <p:txEl>
                                              <p:pRg st="11" end="11"/>
                                            </p:txEl>
                                          </p:spTgt>
                                        </p:tgtEl>
                                        <p:attrNameLst>
                                          <p:attrName>style.visibility</p:attrName>
                                        </p:attrNameLst>
                                      </p:cBhvr>
                                      <p:to>
                                        <p:strVal val="visible"/>
                                      </p:to>
                                    </p:set>
                                    <p:animEffect transition="in" filter="box(in)">
                                      <p:cBhvr>
                                        <p:cTn id="79" dur="500"/>
                                        <p:tgtEl>
                                          <p:spTgt spid="23572">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6" presetClass="entr" presetSubtype="16" fill="hold" nodeType="clickEffect">
                                  <p:stCondLst>
                                    <p:cond delay="0"/>
                                  </p:stCondLst>
                                  <p:childTnLst>
                                    <p:set>
                                      <p:cBhvr>
                                        <p:cTn id="83" dur="1" fill="hold">
                                          <p:stCondLst>
                                            <p:cond delay="0"/>
                                          </p:stCondLst>
                                        </p:cTn>
                                        <p:tgtEl>
                                          <p:spTgt spid="23573">
                                            <p:txEl>
                                              <p:pRg st="0" end="0"/>
                                            </p:txEl>
                                          </p:spTgt>
                                        </p:tgtEl>
                                        <p:attrNameLst>
                                          <p:attrName>style.visibility</p:attrName>
                                        </p:attrNameLst>
                                      </p:cBhvr>
                                      <p:to>
                                        <p:strVal val="visible"/>
                                      </p:to>
                                    </p:set>
                                    <p:animEffect transition="in" filter="circle(in)">
                                      <p:cBhvr>
                                        <p:cTn id="84" dur="2000"/>
                                        <p:tgtEl>
                                          <p:spTgt spid="23573">
                                            <p:txEl>
                                              <p:pRg st="0" end="0"/>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6" presetClass="entr" presetSubtype="16" fill="hold" nodeType="clickEffect">
                                  <p:stCondLst>
                                    <p:cond delay="0"/>
                                  </p:stCondLst>
                                  <p:childTnLst>
                                    <p:set>
                                      <p:cBhvr>
                                        <p:cTn id="88" dur="1" fill="hold">
                                          <p:stCondLst>
                                            <p:cond delay="0"/>
                                          </p:stCondLst>
                                        </p:cTn>
                                        <p:tgtEl>
                                          <p:spTgt spid="23573">
                                            <p:txEl>
                                              <p:pRg st="1" end="1"/>
                                            </p:txEl>
                                          </p:spTgt>
                                        </p:tgtEl>
                                        <p:attrNameLst>
                                          <p:attrName>style.visibility</p:attrName>
                                        </p:attrNameLst>
                                      </p:cBhvr>
                                      <p:to>
                                        <p:strVal val="visible"/>
                                      </p:to>
                                    </p:set>
                                    <p:animEffect transition="in" filter="circle(in)">
                                      <p:cBhvr>
                                        <p:cTn id="89" dur="2000"/>
                                        <p:tgtEl>
                                          <p:spTgt spid="23573">
                                            <p:txEl>
                                              <p:pRg st="1" end="1"/>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6" presetClass="entr" presetSubtype="16" fill="hold" nodeType="clickEffect">
                                  <p:stCondLst>
                                    <p:cond delay="0"/>
                                  </p:stCondLst>
                                  <p:childTnLst>
                                    <p:set>
                                      <p:cBhvr>
                                        <p:cTn id="93" dur="1" fill="hold">
                                          <p:stCondLst>
                                            <p:cond delay="0"/>
                                          </p:stCondLst>
                                        </p:cTn>
                                        <p:tgtEl>
                                          <p:spTgt spid="23573">
                                            <p:txEl>
                                              <p:pRg st="2" end="2"/>
                                            </p:txEl>
                                          </p:spTgt>
                                        </p:tgtEl>
                                        <p:attrNameLst>
                                          <p:attrName>style.visibility</p:attrName>
                                        </p:attrNameLst>
                                      </p:cBhvr>
                                      <p:to>
                                        <p:strVal val="visible"/>
                                      </p:to>
                                    </p:set>
                                    <p:animEffect transition="in" filter="circle(in)">
                                      <p:cBhvr>
                                        <p:cTn id="94" dur="2000"/>
                                        <p:tgtEl>
                                          <p:spTgt spid="23573">
                                            <p:txEl>
                                              <p:pRg st="2" end="2"/>
                                            </p:txEl>
                                          </p:spTgt>
                                        </p:tgtEl>
                                      </p:cBhvr>
                                    </p:animEffect>
                                  </p:childTnLst>
                                </p:cTn>
                              </p:par>
                            </p:childTnLst>
                          </p:cTn>
                        </p:par>
                      </p:childTnLst>
                    </p:cTn>
                  </p:par>
                  <p:par>
                    <p:cTn id="95" fill="hold">
                      <p:stCondLst>
                        <p:cond delay="indefinite"/>
                      </p:stCondLst>
                      <p:childTnLst>
                        <p:par>
                          <p:cTn id="96" fill="hold">
                            <p:stCondLst>
                              <p:cond delay="0"/>
                            </p:stCondLst>
                            <p:childTnLst>
                              <p:par>
                                <p:cTn id="97" presetID="6" presetClass="entr" presetSubtype="16" fill="hold" nodeType="clickEffect">
                                  <p:stCondLst>
                                    <p:cond delay="0"/>
                                  </p:stCondLst>
                                  <p:childTnLst>
                                    <p:set>
                                      <p:cBhvr>
                                        <p:cTn id="98" dur="1" fill="hold">
                                          <p:stCondLst>
                                            <p:cond delay="0"/>
                                          </p:stCondLst>
                                        </p:cTn>
                                        <p:tgtEl>
                                          <p:spTgt spid="23573">
                                            <p:txEl>
                                              <p:pRg st="3" end="3"/>
                                            </p:txEl>
                                          </p:spTgt>
                                        </p:tgtEl>
                                        <p:attrNameLst>
                                          <p:attrName>style.visibility</p:attrName>
                                        </p:attrNameLst>
                                      </p:cBhvr>
                                      <p:to>
                                        <p:strVal val="visible"/>
                                      </p:to>
                                    </p:set>
                                    <p:animEffect transition="in" filter="circle(in)">
                                      <p:cBhvr>
                                        <p:cTn id="99" dur="2000"/>
                                        <p:tgtEl>
                                          <p:spTgt spid="23573">
                                            <p:txEl>
                                              <p:pRg st="3" end="3"/>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6" presetClass="entr" presetSubtype="16" fill="hold" nodeType="clickEffect">
                                  <p:stCondLst>
                                    <p:cond delay="0"/>
                                  </p:stCondLst>
                                  <p:childTnLst>
                                    <p:set>
                                      <p:cBhvr>
                                        <p:cTn id="103" dur="1" fill="hold">
                                          <p:stCondLst>
                                            <p:cond delay="0"/>
                                          </p:stCondLst>
                                        </p:cTn>
                                        <p:tgtEl>
                                          <p:spTgt spid="23573">
                                            <p:txEl>
                                              <p:pRg st="4" end="4"/>
                                            </p:txEl>
                                          </p:spTgt>
                                        </p:tgtEl>
                                        <p:attrNameLst>
                                          <p:attrName>style.visibility</p:attrName>
                                        </p:attrNameLst>
                                      </p:cBhvr>
                                      <p:to>
                                        <p:strVal val="visible"/>
                                      </p:to>
                                    </p:set>
                                    <p:animEffect transition="in" filter="circle(in)">
                                      <p:cBhvr>
                                        <p:cTn id="104" dur="2000"/>
                                        <p:tgtEl>
                                          <p:spTgt spid="23573">
                                            <p:txEl>
                                              <p:pRg st="4" end="4"/>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6" presetClass="entr" presetSubtype="16" fill="hold" nodeType="clickEffect">
                                  <p:stCondLst>
                                    <p:cond delay="0"/>
                                  </p:stCondLst>
                                  <p:childTnLst>
                                    <p:set>
                                      <p:cBhvr>
                                        <p:cTn id="108" dur="1" fill="hold">
                                          <p:stCondLst>
                                            <p:cond delay="0"/>
                                          </p:stCondLst>
                                        </p:cTn>
                                        <p:tgtEl>
                                          <p:spTgt spid="23573">
                                            <p:txEl>
                                              <p:pRg st="5" end="5"/>
                                            </p:txEl>
                                          </p:spTgt>
                                        </p:tgtEl>
                                        <p:attrNameLst>
                                          <p:attrName>style.visibility</p:attrName>
                                        </p:attrNameLst>
                                      </p:cBhvr>
                                      <p:to>
                                        <p:strVal val="visible"/>
                                      </p:to>
                                    </p:set>
                                    <p:animEffect transition="in" filter="circle(in)">
                                      <p:cBhvr>
                                        <p:cTn id="109" dur="2000"/>
                                        <p:tgtEl>
                                          <p:spTgt spid="23573">
                                            <p:txEl>
                                              <p:pRg st="5" end="5"/>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6" presetClass="entr" presetSubtype="16" fill="hold" nodeType="clickEffect">
                                  <p:stCondLst>
                                    <p:cond delay="0"/>
                                  </p:stCondLst>
                                  <p:childTnLst>
                                    <p:set>
                                      <p:cBhvr>
                                        <p:cTn id="113" dur="1" fill="hold">
                                          <p:stCondLst>
                                            <p:cond delay="0"/>
                                          </p:stCondLst>
                                        </p:cTn>
                                        <p:tgtEl>
                                          <p:spTgt spid="23573">
                                            <p:txEl>
                                              <p:pRg st="6" end="6"/>
                                            </p:txEl>
                                          </p:spTgt>
                                        </p:tgtEl>
                                        <p:attrNameLst>
                                          <p:attrName>style.visibility</p:attrName>
                                        </p:attrNameLst>
                                      </p:cBhvr>
                                      <p:to>
                                        <p:strVal val="visible"/>
                                      </p:to>
                                    </p:set>
                                    <p:animEffect transition="in" filter="circle(in)">
                                      <p:cBhvr>
                                        <p:cTn id="114" dur="2000"/>
                                        <p:tgtEl>
                                          <p:spTgt spid="23573">
                                            <p:txEl>
                                              <p:pRg st="6" end="6"/>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6" presetClass="entr" presetSubtype="16" fill="hold" nodeType="clickEffect">
                                  <p:stCondLst>
                                    <p:cond delay="0"/>
                                  </p:stCondLst>
                                  <p:childTnLst>
                                    <p:set>
                                      <p:cBhvr>
                                        <p:cTn id="118" dur="1" fill="hold">
                                          <p:stCondLst>
                                            <p:cond delay="0"/>
                                          </p:stCondLst>
                                        </p:cTn>
                                        <p:tgtEl>
                                          <p:spTgt spid="23573">
                                            <p:txEl>
                                              <p:pRg st="7" end="7"/>
                                            </p:txEl>
                                          </p:spTgt>
                                        </p:tgtEl>
                                        <p:attrNameLst>
                                          <p:attrName>style.visibility</p:attrName>
                                        </p:attrNameLst>
                                      </p:cBhvr>
                                      <p:to>
                                        <p:strVal val="visible"/>
                                      </p:to>
                                    </p:set>
                                    <p:animEffect transition="in" filter="circle(in)">
                                      <p:cBhvr>
                                        <p:cTn id="119" dur="2000"/>
                                        <p:tgtEl>
                                          <p:spTgt spid="23573">
                                            <p:txEl>
                                              <p:pRg st="7" end="7"/>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6" presetClass="entr" presetSubtype="16" fill="hold" nodeType="clickEffect">
                                  <p:stCondLst>
                                    <p:cond delay="0"/>
                                  </p:stCondLst>
                                  <p:childTnLst>
                                    <p:set>
                                      <p:cBhvr>
                                        <p:cTn id="123" dur="1" fill="hold">
                                          <p:stCondLst>
                                            <p:cond delay="0"/>
                                          </p:stCondLst>
                                        </p:cTn>
                                        <p:tgtEl>
                                          <p:spTgt spid="23573">
                                            <p:txEl>
                                              <p:pRg st="8" end="8"/>
                                            </p:txEl>
                                          </p:spTgt>
                                        </p:tgtEl>
                                        <p:attrNameLst>
                                          <p:attrName>style.visibility</p:attrName>
                                        </p:attrNameLst>
                                      </p:cBhvr>
                                      <p:to>
                                        <p:strVal val="visible"/>
                                      </p:to>
                                    </p:set>
                                    <p:animEffect transition="in" filter="circle(in)">
                                      <p:cBhvr>
                                        <p:cTn id="124" dur="2000"/>
                                        <p:tgtEl>
                                          <p:spTgt spid="23573">
                                            <p:txEl>
                                              <p:pRg st="8" end="8"/>
                                            </p:txEl>
                                          </p:spTgt>
                                        </p:tgtEl>
                                      </p:cBhvr>
                                    </p:animEffect>
                                  </p:childTnLst>
                                </p:cTn>
                              </p:par>
                            </p:childTnLst>
                          </p:cTn>
                        </p:par>
                      </p:childTnLst>
                    </p:cTn>
                  </p:par>
                  <p:par>
                    <p:cTn id="125" fill="hold">
                      <p:stCondLst>
                        <p:cond delay="indefinite"/>
                      </p:stCondLst>
                      <p:childTnLst>
                        <p:par>
                          <p:cTn id="126" fill="hold">
                            <p:stCondLst>
                              <p:cond delay="0"/>
                            </p:stCondLst>
                            <p:childTnLst>
                              <p:par>
                                <p:cTn id="127" presetID="6" presetClass="entr" presetSubtype="16" fill="hold" nodeType="clickEffect">
                                  <p:stCondLst>
                                    <p:cond delay="0"/>
                                  </p:stCondLst>
                                  <p:childTnLst>
                                    <p:set>
                                      <p:cBhvr>
                                        <p:cTn id="128" dur="1" fill="hold">
                                          <p:stCondLst>
                                            <p:cond delay="0"/>
                                          </p:stCondLst>
                                        </p:cTn>
                                        <p:tgtEl>
                                          <p:spTgt spid="23573">
                                            <p:txEl>
                                              <p:pRg st="9" end="9"/>
                                            </p:txEl>
                                          </p:spTgt>
                                        </p:tgtEl>
                                        <p:attrNameLst>
                                          <p:attrName>style.visibility</p:attrName>
                                        </p:attrNameLst>
                                      </p:cBhvr>
                                      <p:to>
                                        <p:strVal val="visible"/>
                                      </p:to>
                                    </p:set>
                                    <p:animEffect transition="in" filter="circle(in)">
                                      <p:cBhvr>
                                        <p:cTn id="129" dur="2000"/>
                                        <p:tgtEl>
                                          <p:spTgt spid="23573">
                                            <p:txEl>
                                              <p:pRg st="9" end="9"/>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6" presetClass="entr" presetSubtype="16" fill="hold" nodeType="clickEffect">
                                  <p:stCondLst>
                                    <p:cond delay="0"/>
                                  </p:stCondLst>
                                  <p:childTnLst>
                                    <p:set>
                                      <p:cBhvr>
                                        <p:cTn id="133" dur="1" fill="hold">
                                          <p:stCondLst>
                                            <p:cond delay="0"/>
                                          </p:stCondLst>
                                        </p:cTn>
                                        <p:tgtEl>
                                          <p:spTgt spid="23573">
                                            <p:txEl>
                                              <p:pRg st="10" end="10"/>
                                            </p:txEl>
                                          </p:spTgt>
                                        </p:tgtEl>
                                        <p:attrNameLst>
                                          <p:attrName>style.visibility</p:attrName>
                                        </p:attrNameLst>
                                      </p:cBhvr>
                                      <p:to>
                                        <p:strVal val="visible"/>
                                      </p:to>
                                    </p:set>
                                    <p:animEffect transition="in" filter="circle(in)">
                                      <p:cBhvr>
                                        <p:cTn id="134" dur="2000"/>
                                        <p:tgtEl>
                                          <p:spTgt spid="23573">
                                            <p:txEl>
                                              <p:pRg st="10" end="10"/>
                                            </p:txEl>
                                          </p:spTgt>
                                        </p:tgtEl>
                                      </p:cBhvr>
                                    </p:animEffect>
                                  </p:childTnLst>
                                </p:cTn>
                              </p:par>
                            </p:childTnLst>
                          </p:cTn>
                        </p:par>
                      </p:childTnLst>
                    </p:cTn>
                  </p:par>
                  <p:par>
                    <p:cTn id="135" fill="hold">
                      <p:stCondLst>
                        <p:cond delay="indefinite"/>
                      </p:stCondLst>
                      <p:childTnLst>
                        <p:par>
                          <p:cTn id="136" fill="hold">
                            <p:stCondLst>
                              <p:cond delay="0"/>
                            </p:stCondLst>
                            <p:childTnLst>
                              <p:par>
                                <p:cTn id="137" presetID="6" presetClass="entr" presetSubtype="16" fill="hold" nodeType="clickEffect">
                                  <p:stCondLst>
                                    <p:cond delay="0"/>
                                  </p:stCondLst>
                                  <p:childTnLst>
                                    <p:set>
                                      <p:cBhvr>
                                        <p:cTn id="138" dur="1" fill="hold">
                                          <p:stCondLst>
                                            <p:cond delay="0"/>
                                          </p:stCondLst>
                                        </p:cTn>
                                        <p:tgtEl>
                                          <p:spTgt spid="23573">
                                            <p:txEl>
                                              <p:pRg st="11" end="11"/>
                                            </p:txEl>
                                          </p:spTgt>
                                        </p:tgtEl>
                                        <p:attrNameLst>
                                          <p:attrName>style.visibility</p:attrName>
                                        </p:attrNameLst>
                                      </p:cBhvr>
                                      <p:to>
                                        <p:strVal val="visible"/>
                                      </p:to>
                                    </p:set>
                                    <p:animEffect transition="in" filter="circle(in)">
                                      <p:cBhvr>
                                        <p:cTn id="139" dur="2000"/>
                                        <p:tgtEl>
                                          <p:spTgt spid="23573">
                                            <p:txEl>
                                              <p:pRg st="11" end="11"/>
                                            </p:txEl>
                                          </p:spTgt>
                                        </p:tgtEl>
                                      </p:cBhvr>
                                    </p:animEffect>
                                  </p:childTnLst>
                                </p:cTn>
                              </p:par>
                            </p:childTnLst>
                          </p:cTn>
                        </p:par>
                      </p:childTnLst>
                    </p:cTn>
                  </p:par>
                  <p:par>
                    <p:cTn id="140" fill="hold">
                      <p:stCondLst>
                        <p:cond delay="indefinite"/>
                      </p:stCondLst>
                      <p:childTnLst>
                        <p:par>
                          <p:cTn id="141" fill="hold">
                            <p:stCondLst>
                              <p:cond delay="0"/>
                            </p:stCondLst>
                            <p:childTnLst>
                              <p:par>
                                <p:cTn id="142" presetID="6" presetClass="entr" presetSubtype="16" fill="hold" nodeType="clickEffect">
                                  <p:stCondLst>
                                    <p:cond delay="0"/>
                                  </p:stCondLst>
                                  <p:childTnLst>
                                    <p:set>
                                      <p:cBhvr>
                                        <p:cTn id="143" dur="1" fill="hold">
                                          <p:stCondLst>
                                            <p:cond delay="0"/>
                                          </p:stCondLst>
                                        </p:cTn>
                                        <p:tgtEl>
                                          <p:spTgt spid="23573">
                                            <p:txEl>
                                              <p:pRg st="12" end="12"/>
                                            </p:txEl>
                                          </p:spTgt>
                                        </p:tgtEl>
                                        <p:attrNameLst>
                                          <p:attrName>style.visibility</p:attrName>
                                        </p:attrNameLst>
                                      </p:cBhvr>
                                      <p:to>
                                        <p:strVal val="visible"/>
                                      </p:to>
                                    </p:set>
                                    <p:animEffect transition="in" filter="circle(in)">
                                      <p:cBhvr>
                                        <p:cTn id="144" dur="2000"/>
                                        <p:tgtEl>
                                          <p:spTgt spid="2357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ar-SA" b="1">
                <a:solidFill>
                  <a:srgbClr val="00FF00"/>
                </a:solidFill>
                <a:effectLst>
                  <a:outerShdw blurRad="38100" dist="38100" dir="2700000" algn="tl">
                    <a:srgbClr val="000000"/>
                  </a:outerShdw>
                </a:effectLst>
              </a:rPr>
              <a:t>2- </a:t>
            </a:r>
            <a:r>
              <a:rPr lang="ar-SA" sz="4000" b="1">
                <a:solidFill>
                  <a:srgbClr val="00FF00"/>
                </a:solidFill>
                <a:effectLst>
                  <a:outerShdw blurRad="38100" dist="38100" dir="2700000" algn="tl">
                    <a:srgbClr val="000000"/>
                  </a:outerShdw>
                </a:effectLst>
              </a:rPr>
              <a:t>القرارات في مرحلة التأثير او مرحلة التنفيذ</a:t>
            </a:r>
            <a:endParaRPr lang="en-US" sz="4000" b="1">
              <a:solidFill>
                <a:srgbClr val="00FF00"/>
              </a:solidFill>
              <a:effectLst>
                <a:outerShdw blurRad="38100" dist="38100" dir="2700000" algn="tl">
                  <a:srgbClr val="000000"/>
                </a:outerShdw>
              </a:effectLst>
            </a:endParaRPr>
          </a:p>
        </p:txBody>
      </p:sp>
      <p:sp>
        <p:nvSpPr>
          <p:cNvPr id="56325" name="Rectangle 5"/>
          <p:cNvSpPr>
            <a:spLocks noChangeArrowheads="1"/>
          </p:cNvSpPr>
          <p:nvPr/>
        </p:nvSpPr>
        <p:spPr bwMode="auto">
          <a:xfrm>
            <a:off x="1042988" y="1989138"/>
            <a:ext cx="7278687" cy="3311525"/>
          </a:xfrm>
          <a:prstGeom prst="rect">
            <a:avLst/>
          </a:prstGeom>
          <a:noFill/>
          <a:ln w="9525">
            <a:noFill/>
            <a:miter lim="800000"/>
            <a:headEnd/>
            <a:tailEnd/>
          </a:ln>
          <a:effectLst/>
        </p:spPr>
        <p:txBody>
          <a:bodyPr/>
          <a:lstStyle/>
          <a:p>
            <a:pPr marL="533400" indent="-533400" algn="r">
              <a:buFontTx/>
              <a:buAutoNum type="arabicPeriod"/>
            </a:pPr>
            <a:r>
              <a:rPr lang="ar-SA">
                <a:solidFill>
                  <a:schemeClr val="tx1"/>
                </a:solidFill>
                <a:effectLst>
                  <a:outerShdw blurRad="38100" dist="38100" dir="2700000" algn="tl">
                    <a:srgbClr val="FFFFFF"/>
                  </a:outerShdw>
                </a:effectLst>
              </a:rPr>
              <a:t>قرارات التخطيط من ( 1 – 13 ) </a:t>
            </a:r>
          </a:p>
          <a:p>
            <a:pPr marL="533400" indent="-533400" algn="r">
              <a:buFontTx/>
              <a:buAutoNum type="arabicPeriod"/>
            </a:pPr>
            <a:r>
              <a:rPr lang="ar-SA">
                <a:solidFill>
                  <a:schemeClr val="tx1"/>
                </a:solidFill>
                <a:effectLst>
                  <a:outerShdw blurRad="38100" dist="38100" dir="2700000" algn="tl">
                    <a:srgbClr val="FFFFFF"/>
                  </a:outerShdw>
                </a:effectLst>
              </a:rPr>
              <a:t>قرارات التعديل : وهي القرارات التي تتخذ عند وجود صعوبة في تنفيذ احد القرارات السابقة 0</a:t>
            </a:r>
          </a:p>
          <a:p>
            <a:pPr marL="533400" indent="-533400" algn="r">
              <a:buFontTx/>
              <a:buAutoNum type="arabicPeriod"/>
            </a:pPr>
            <a:r>
              <a:rPr lang="ar-SA">
                <a:solidFill>
                  <a:schemeClr val="tx1"/>
                </a:solidFill>
                <a:effectLst>
                  <a:outerShdw blurRad="38100" dist="38100" dir="2700000" algn="tl">
                    <a:srgbClr val="FFFFFF"/>
                  </a:outerShdw>
                </a:effectLst>
              </a:rPr>
              <a:t>قرارات اخرى مثل :</a:t>
            </a:r>
          </a:p>
          <a:p>
            <a:pPr marL="533400" indent="-533400" algn="r">
              <a:buFontTx/>
              <a:buChar char="•"/>
            </a:pPr>
            <a:r>
              <a:rPr lang="ar-SA" sz="3600" b="0">
                <a:solidFill>
                  <a:srgbClr val="FF0000"/>
                </a:solidFill>
                <a:effectLst>
                  <a:outerShdw blurRad="38100" dist="38100" dir="2700000" algn="tl">
                    <a:srgbClr val="000000"/>
                  </a:outerShdw>
                </a:effectLst>
              </a:rPr>
              <a:t>البدء بالتمرين0</a:t>
            </a:r>
          </a:p>
          <a:p>
            <a:pPr marL="533400" indent="-533400" algn="r">
              <a:buFontTx/>
              <a:buChar char="•"/>
            </a:pPr>
            <a:r>
              <a:rPr lang="ar-SA" sz="3600" b="0">
                <a:solidFill>
                  <a:srgbClr val="FF0000"/>
                </a:solidFill>
                <a:effectLst>
                  <a:outerShdw blurRad="38100" dist="38100" dir="2700000" algn="tl">
                    <a:srgbClr val="000000"/>
                  </a:outerShdw>
                </a:effectLst>
              </a:rPr>
              <a:t>تحديد محطة البدء0</a:t>
            </a:r>
            <a:endParaRPr lang="en-US" sz="3600" b="0">
              <a:solidFill>
                <a:srgbClr val="FF0000"/>
              </a:solidFill>
              <a:effectLst>
                <a:outerShdw blurRad="38100" dist="38100" dir="2700000" algn="tl">
                  <a:srgbClr val="000000"/>
                </a:outerShdw>
              </a:effectLst>
            </a:endParaRPr>
          </a:p>
        </p:txBody>
      </p:sp>
    </p:spTree>
  </p:cSld>
  <p:clrMapOvr>
    <a:masterClrMapping/>
  </p:clrMapOvr>
  <p:transition spd="slow">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fade">
                                      <p:cBhvr>
                                        <p:cTn id="7" dur="770" decel="100000"/>
                                        <p:tgtEl>
                                          <p:spTgt spid="56322"/>
                                        </p:tgtEl>
                                      </p:cBhvr>
                                    </p:animEffect>
                                    <p:animScale>
                                      <p:cBhvr>
                                        <p:cTn id="8" dur="770" decel="100000"/>
                                        <p:tgtEl>
                                          <p:spTgt spid="56322"/>
                                        </p:tgtEl>
                                      </p:cBhvr>
                                      <p:from x="10000" y="10000"/>
                                      <p:to x="200000" y="450000"/>
                                    </p:animScale>
                                    <p:animScale>
                                      <p:cBhvr>
                                        <p:cTn id="9" dur="1230" accel="100000" fill="hold">
                                          <p:stCondLst>
                                            <p:cond delay="770"/>
                                          </p:stCondLst>
                                        </p:cTn>
                                        <p:tgtEl>
                                          <p:spTgt spid="56322"/>
                                        </p:tgtEl>
                                      </p:cBhvr>
                                      <p:from x="200000" y="450000"/>
                                      <p:to x="100000" y="100000"/>
                                    </p:animScale>
                                    <p:set>
                                      <p:cBhvr>
                                        <p:cTn id="10" dur="770" fill="hold"/>
                                        <p:tgtEl>
                                          <p:spTgt spid="56322"/>
                                        </p:tgtEl>
                                        <p:attrNameLst>
                                          <p:attrName>ppt_x</p:attrName>
                                        </p:attrNameLst>
                                      </p:cBhvr>
                                      <p:to>
                                        <p:strVal val="(0.5)"/>
                                      </p:to>
                                    </p:set>
                                    <p:anim from="(0.5)" to="(#ppt_x)" calcmode="lin" valueType="num">
                                      <p:cBhvr>
                                        <p:cTn id="11" dur="1230" accel="100000" fill="hold">
                                          <p:stCondLst>
                                            <p:cond delay="770"/>
                                          </p:stCondLst>
                                        </p:cTn>
                                        <p:tgtEl>
                                          <p:spTgt spid="56322"/>
                                        </p:tgtEl>
                                        <p:attrNameLst>
                                          <p:attrName>ppt_x</p:attrName>
                                        </p:attrNameLst>
                                      </p:cBhvr>
                                    </p:anim>
                                    <p:set>
                                      <p:cBhvr>
                                        <p:cTn id="12" dur="770" fill="hold"/>
                                        <p:tgtEl>
                                          <p:spTgt spid="56322"/>
                                        </p:tgtEl>
                                        <p:attrNameLst>
                                          <p:attrName>ppt_y</p:attrName>
                                        </p:attrNameLst>
                                      </p:cBhvr>
                                      <p:to>
                                        <p:strVal val="(#ppt_y+0.4)"/>
                                      </p:to>
                                    </p:set>
                                    <p:anim from="(#ppt_y+0.4)" to="(#ppt_y)" calcmode="lin" valueType="num">
                                      <p:cBhvr>
                                        <p:cTn id="13" dur="1230" accel="100000" fill="hold">
                                          <p:stCondLst>
                                            <p:cond delay="770"/>
                                          </p:stCondLst>
                                        </p:cTn>
                                        <p:tgtEl>
                                          <p:spTgt spid="5632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56325">
                                            <p:txEl>
                                              <p:pRg st="0" end="0"/>
                                            </p:txEl>
                                          </p:spTgt>
                                        </p:tgtEl>
                                        <p:attrNameLst>
                                          <p:attrName>style.visibility</p:attrName>
                                        </p:attrNameLst>
                                      </p:cBhvr>
                                      <p:to>
                                        <p:strVal val="visible"/>
                                      </p:to>
                                    </p:set>
                                    <p:animEffect transition="in" filter="circle(in)">
                                      <p:cBhvr>
                                        <p:cTn id="18" dur="2000"/>
                                        <p:tgtEl>
                                          <p:spTgt spid="5632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56325">
                                            <p:txEl>
                                              <p:pRg st="1" end="1"/>
                                            </p:txEl>
                                          </p:spTgt>
                                        </p:tgtEl>
                                        <p:attrNameLst>
                                          <p:attrName>style.visibility</p:attrName>
                                        </p:attrNameLst>
                                      </p:cBhvr>
                                      <p:to>
                                        <p:strVal val="visible"/>
                                      </p:to>
                                    </p:set>
                                    <p:animEffect transition="in" filter="circle(in)">
                                      <p:cBhvr>
                                        <p:cTn id="23" dur="2000"/>
                                        <p:tgtEl>
                                          <p:spTgt spid="5632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56325">
                                            <p:txEl>
                                              <p:pRg st="2" end="2"/>
                                            </p:txEl>
                                          </p:spTgt>
                                        </p:tgtEl>
                                        <p:attrNameLst>
                                          <p:attrName>style.visibility</p:attrName>
                                        </p:attrNameLst>
                                      </p:cBhvr>
                                      <p:to>
                                        <p:strVal val="visible"/>
                                      </p:to>
                                    </p:set>
                                    <p:animEffect transition="in" filter="circle(in)">
                                      <p:cBhvr>
                                        <p:cTn id="28" dur="2000"/>
                                        <p:tgtEl>
                                          <p:spTgt spid="56325">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56325">
                                            <p:txEl>
                                              <p:pRg st="3" end="3"/>
                                            </p:txEl>
                                          </p:spTgt>
                                        </p:tgtEl>
                                        <p:attrNameLst>
                                          <p:attrName>style.visibility</p:attrName>
                                        </p:attrNameLst>
                                      </p:cBhvr>
                                      <p:to>
                                        <p:strVal val="visible"/>
                                      </p:to>
                                    </p:set>
                                    <p:animEffect transition="in" filter="circle(in)">
                                      <p:cBhvr>
                                        <p:cTn id="33" dur="2000"/>
                                        <p:tgtEl>
                                          <p:spTgt spid="56325">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56325">
                                            <p:txEl>
                                              <p:pRg st="4" end="4"/>
                                            </p:txEl>
                                          </p:spTgt>
                                        </p:tgtEl>
                                        <p:attrNameLst>
                                          <p:attrName>style.visibility</p:attrName>
                                        </p:attrNameLst>
                                      </p:cBhvr>
                                      <p:to>
                                        <p:strVal val="visible"/>
                                      </p:to>
                                    </p:set>
                                    <p:animEffect transition="in" filter="circle(in)">
                                      <p:cBhvr>
                                        <p:cTn id="38" dur="2000"/>
                                        <p:tgtEl>
                                          <p:spTgt spid="563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68313" y="274638"/>
            <a:ext cx="8218487" cy="1498600"/>
          </a:xfrm>
        </p:spPr>
        <p:txBody>
          <a:bodyPr/>
          <a:lstStyle/>
          <a:p>
            <a:r>
              <a:rPr lang="ar-SA" sz="4000" b="1">
                <a:solidFill>
                  <a:srgbClr val="00FF00"/>
                </a:solidFill>
                <a:effectLst>
                  <a:outerShdw blurRad="38100" dist="38100" dir="2700000" algn="tl">
                    <a:srgbClr val="000000"/>
                  </a:outerShdw>
                </a:effectLst>
              </a:rPr>
              <a:t>3- </a:t>
            </a:r>
            <a:r>
              <a:rPr lang="ar-SA">
                <a:solidFill>
                  <a:srgbClr val="00FF00"/>
                </a:solidFill>
                <a:effectLst>
                  <a:outerShdw blurRad="38100" dist="38100" dir="2700000" algn="tl">
                    <a:srgbClr val="000000"/>
                  </a:outerShdw>
                </a:effectLst>
              </a:rPr>
              <a:t>القرارات الخاصة لمرحلة مابعد التأثير او مرحلة التقييم</a:t>
            </a:r>
            <a:endParaRPr lang="en-US">
              <a:solidFill>
                <a:srgbClr val="00FF00"/>
              </a:solidFill>
              <a:effectLst>
                <a:outerShdw blurRad="38100" dist="38100" dir="2700000" algn="tl">
                  <a:srgbClr val="000000"/>
                </a:outerShdw>
              </a:effectLst>
            </a:endParaRPr>
          </a:p>
        </p:txBody>
      </p:sp>
      <p:sp>
        <p:nvSpPr>
          <p:cNvPr id="57347" name="Rectangle 3"/>
          <p:cNvSpPr>
            <a:spLocks noChangeArrowheads="1"/>
          </p:cNvSpPr>
          <p:nvPr/>
        </p:nvSpPr>
        <p:spPr bwMode="auto">
          <a:xfrm>
            <a:off x="1042988" y="1989138"/>
            <a:ext cx="7278687" cy="1944687"/>
          </a:xfrm>
          <a:prstGeom prst="rect">
            <a:avLst/>
          </a:prstGeom>
          <a:noFill/>
          <a:ln w="9525">
            <a:noFill/>
            <a:miter lim="800000"/>
            <a:headEnd/>
            <a:tailEnd/>
          </a:ln>
          <a:effectLst/>
        </p:spPr>
        <p:txBody>
          <a:bodyPr/>
          <a:lstStyle/>
          <a:p>
            <a:pPr marL="533400" indent="-533400" algn="r"/>
            <a:r>
              <a:rPr lang="ar-SA" b="0">
                <a:solidFill>
                  <a:schemeClr val="tx1"/>
                </a:solidFill>
                <a:effectLst/>
              </a:rPr>
              <a:t>    </a:t>
            </a:r>
            <a:r>
              <a:rPr lang="ar-SA" b="0">
                <a:solidFill>
                  <a:schemeClr val="tx1"/>
                </a:solidFill>
                <a:effectLst>
                  <a:outerShdw blurRad="38100" dist="38100" dir="2700000" algn="tl">
                    <a:srgbClr val="FFFFFF"/>
                  </a:outerShdw>
                </a:effectLst>
              </a:rPr>
              <a:t>قبل تقويم الاداء وتقديم التغذية الراجعة يجب على المعلم ان يتابع اداء الطالب حتى يتسنى له اختيار التغذية الراجعة الملائمة والتي تتراوح بين استخدام تعبيرات الوجه واستخدام الكلمات التعزيزية0</a:t>
            </a:r>
            <a:endParaRPr lang="en-US" sz="3600" b="0">
              <a:solidFill>
                <a:srgbClr val="FF0000"/>
              </a:solidFill>
              <a:effectLst>
                <a:outerShdw blurRad="38100" dist="38100" dir="2700000" algn="tl">
                  <a:srgbClr val="000000"/>
                </a:outerShdw>
              </a:effectLst>
            </a:endParaRPr>
          </a:p>
        </p:txBody>
      </p:sp>
      <p:sp>
        <p:nvSpPr>
          <p:cNvPr id="57348" name="Rectangle 4"/>
          <p:cNvSpPr>
            <a:spLocks noChangeArrowheads="1"/>
          </p:cNvSpPr>
          <p:nvPr/>
        </p:nvSpPr>
        <p:spPr bwMode="auto">
          <a:xfrm>
            <a:off x="1116013" y="3933825"/>
            <a:ext cx="7278687" cy="1944688"/>
          </a:xfrm>
          <a:prstGeom prst="rect">
            <a:avLst/>
          </a:prstGeom>
          <a:noFill/>
          <a:ln w="9525">
            <a:noFill/>
            <a:miter lim="800000"/>
            <a:headEnd/>
            <a:tailEnd/>
          </a:ln>
          <a:effectLst/>
        </p:spPr>
        <p:txBody>
          <a:bodyPr/>
          <a:lstStyle/>
          <a:p>
            <a:pPr marL="533400" indent="-533400" algn="r"/>
            <a:r>
              <a:rPr lang="ar-SA" b="0">
                <a:solidFill>
                  <a:schemeClr val="tx1"/>
                </a:solidFill>
                <a:effectLst/>
              </a:rPr>
              <a:t>    </a:t>
            </a:r>
            <a:r>
              <a:rPr lang="ar-SA" b="0">
                <a:effectLst>
                  <a:outerShdw blurRad="38100" dist="38100" dir="2700000" algn="tl">
                    <a:srgbClr val="000000"/>
                  </a:outerShdw>
                </a:effectLst>
              </a:rPr>
              <a:t>وتشكل تلك المجموعات الثلاث من القرارات البنية الاساسية لأي اسلوب ، والتي على ضوئها تم تصنيف هذه السلسلة من الاساليب لتشمل المجموعتين التاليتين :</a:t>
            </a:r>
            <a:endParaRPr lang="en-US" b="0">
              <a:effectLst>
                <a:outerShdw blurRad="38100" dist="38100" dir="2700000" algn="tl">
                  <a:srgbClr val="000000"/>
                </a:outerShdw>
              </a:effectLst>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fade">
                                      <p:cBhvr>
                                        <p:cTn id="7" dur="770" decel="100000"/>
                                        <p:tgtEl>
                                          <p:spTgt spid="57346"/>
                                        </p:tgtEl>
                                      </p:cBhvr>
                                    </p:animEffect>
                                    <p:animScale>
                                      <p:cBhvr>
                                        <p:cTn id="8" dur="770" decel="100000"/>
                                        <p:tgtEl>
                                          <p:spTgt spid="57346"/>
                                        </p:tgtEl>
                                      </p:cBhvr>
                                      <p:from x="10000" y="10000"/>
                                      <p:to x="200000" y="450000"/>
                                    </p:animScale>
                                    <p:animScale>
                                      <p:cBhvr>
                                        <p:cTn id="9" dur="1230" accel="100000" fill="hold">
                                          <p:stCondLst>
                                            <p:cond delay="770"/>
                                          </p:stCondLst>
                                        </p:cTn>
                                        <p:tgtEl>
                                          <p:spTgt spid="57346"/>
                                        </p:tgtEl>
                                      </p:cBhvr>
                                      <p:from x="200000" y="450000"/>
                                      <p:to x="100000" y="100000"/>
                                    </p:animScale>
                                    <p:set>
                                      <p:cBhvr>
                                        <p:cTn id="10" dur="770" fill="hold"/>
                                        <p:tgtEl>
                                          <p:spTgt spid="57346"/>
                                        </p:tgtEl>
                                        <p:attrNameLst>
                                          <p:attrName>ppt_x</p:attrName>
                                        </p:attrNameLst>
                                      </p:cBhvr>
                                      <p:to>
                                        <p:strVal val="(0.5)"/>
                                      </p:to>
                                    </p:set>
                                    <p:anim from="(0.5)" to="(#ppt_x)" calcmode="lin" valueType="num">
                                      <p:cBhvr>
                                        <p:cTn id="11" dur="1230" accel="100000" fill="hold">
                                          <p:stCondLst>
                                            <p:cond delay="770"/>
                                          </p:stCondLst>
                                        </p:cTn>
                                        <p:tgtEl>
                                          <p:spTgt spid="57346"/>
                                        </p:tgtEl>
                                        <p:attrNameLst>
                                          <p:attrName>ppt_x</p:attrName>
                                        </p:attrNameLst>
                                      </p:cBhvr>
                                    </p:anim>
                                    <p:set>
                                      <p:cBhvr>
                                        <p:cTn id="12" dur="770" fill="hold"/>
                                        <p:tgtEl>
                                          <p:spTgt spid="57346"/>
                                        </p:tgtEl>
                                        <p:attrNameLst>
                                          <p:attrName>ppt_y</p:attrName>
                                        </p:attrNameLst>
                                      </p:cBhvr>
                                      <p:to>
                                        <p:strVal val="(#ppt_y+0.4)"/>
                                      </p:to>
                                    </p:set>
                                    <p:anim from="(#ppt_y+0.4)" to="(#ppt_y)" calcmode="lin" valueType="num">
                                      <p:cBhvr>
                                        <p:cTn id="13" dur="1230" accel="100000" fill="hold">
                                          <p:stCondLst>
                                            <p:cond delay="770"/>
                                          </p:stCondLst>
                                        </p:cTn>
                                        <p:tgtEl>
                                          <p:spTgt spid="57346"/>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57347">
                                            <p:txEl>
                                              <p:pRg st="0" end="0"/>
                                            </p:txEl>
                                          </p:spTgt>
                                        </p:tgtEl>
                                        <p:attrNameLst>
                                          <p:attrName>style.visibility</p:attrName>
                                        </p:attrNameLst>
                                      </p:cBhvr>
                                      <p:to>
                                        <p:strVal val="visible"/>
                                      </p:to>
                                    </p:set>
                                    <p:animEffect transition="in" filter="circle(in)">
                                      <p:cBhvr>
                                        <p:cTn id="18" dur="2000"/>
                                        <p:tgtEl>
                                          <p:spTgt spid="5734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0" presetClass="entr" presetSubtype="0" fill="hold" grpId="0" nodeType="clickEffect">
                                  <p:stCondLst>
                                    <p:cond delay="0"/>
                                  </p:stCondLst>
                                  <p:childTnLst>
                                    <p:set>
                                      <p:cBhvr>
                                        <p:cTn id="22" dur="1" fill="hold">
                                          <p:stCondLst>
                                            <p:cond delay="0"/>
                                          </p:stCondLst>
                                        </p:cTn>
                                        <p:tgtEl>
                                          <p:spTgt spid="57348">
                                            <p:txEl>
                                              <p:pRg st="0" end="0"/>
                                            </p:txEl>
                                          </p:spTgt>
                                        </p:tgtEl>
                                        <p:attrNameLst>
                                          <p:attrName>style.visibility</p:attrName>
                                        </p:attrNameLst>
                                      </p:cBhvr>
                                      <p:to>
                                        <p:strVal val="visible"/>
                                      </p:to>
                                    </p:set>
                                    <p:animEffect transition="in" filter="fade">
                                      <p:cBhvr>
                                        <p:cTn id="23" dur="800" decel="100000"/>
                                        <p:tgtEl>
                                          <p:spTgt spid="57348">
                                            <p:txEl>
                                              <p:pRg st="0" end="0"/>
                                            </p:txEl>
                                          </p:spTgt>
                                        </p:tgtEl>
                                      </p:cBhvr>
                                    </p:animEffect>
                                    <p:anim calcmode="lin" valueType="num">
                                      <p:cBhvr>
                                        <p:cTn id="24" dur="800" decel="100000" fill="hold"/>
                                        <p:tgtEl>
                                          <p:spTgt spid="57348">
                                            <p:txEl>
                                              <p:pRg st="0" end="0"/>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57348">
                                            <p:txEl>
                                              <p:pRg st="0" end="0"/>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57348">
                                            <p:txEl>
                                              <p:pRg st="0" end="0"/>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7348">
                                            <p:txEl>
                                              <p:pRg st="0" end="0"/>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7348">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8"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ar-SA" sz="5400">
                <a:solidFill>
                  <a:srgbClr val="00FF00"/>
                </a:solidFill>
                <a:effectLst>
                  <a:outerShdw blurRad="38100" dist="38100" dir="2700000" algn="tl">
                    <a:srgbClr val="000000"/>
                  </a:outerShdw>
                </a:effectLst>
              </a:rPr>
              <a:t>اولا / مجموعة الاساليب المباشرة</a:t>
            </a:r>
            <a:endParaRPr lang="en-US" sz="6000" b="1">
              <a:solidFill>
                <a:srgbClr val="00FF00"/>
              </a:solidFill>
              <a:effectLst>
                <a:outerShdw blurRad="38100" dist="38100" dir="2700000" algn="tl">
                  <a:srgbClr val="000000"/>
                </a:outerShdw>
              </a:effectLst>
            </a:endParaRPr>
          </a:p>
        </p:txBody>
      </p:sp>
      <p:sp>
        <p:nvSpPr>
          <p:cNvPr id="58371" name="Rectangle 3"/>
          <p:cNvSpPr>
            <a:spLocks noGrp="1" noChangeArrowheads="1"/>
          </p:cNvSpPr>
          <p:nvPr>
            <p:ph type="body" sz="half" idx="2"/>
          </p:nvPr>
        </p:nvSpPr>
        <p:spPr>
          <a:xfrm>
            <a:off x="684213" y="1412875"/>
            <a:ext cx="8070850" cy="4248150"/>
          </a:xfrm>
        </p:spPr>
        <p:txBody>
          <a:bodyPr/>
          <a:lstStyle/>
          <a:p>
            <a:pPr>
              <a:buFont typeface="Wingdings" pitchFamily="2" charset="2"/>
              <a:buChar char="Ø"/>
            </a:pPr>
            <a:r>
              <a:rPr lang="ar-SA" sz="3600">
                <a:effectLst>
                  <a:outerShdw blurRad="38100" dist="38100" dir="2700000" algn="tl">
                    <a:srgbClr val="FFFFFF"/>
                  </a:outerShdw>
                </a:effectLst>
              </a:rPr>
              <a:t>اسلوب التعليم بالعرض التوضيحي ( الأمري )</a:t>
            </a:r>
          </a:p>
          <a:p>
            <a:pPr>
              <a:buFont typeface="Wingdings" pitchFamily="2" charset="2"/>
              <a:buChar char="Ø"/>
            </a:pPr>
            <a:r>
              <a:rPr lang="ar-SA" sz="3600">
                <a:effectLst>
                  <a:outerShdw blurRad="38100" dist="38100" dir="2700000" algn="tl">
                    <a:srgbClr val="FFFFFF"/>
                  </a:outerShdw>
                </a:effectLst>
              </a:rPr>
              <a:t>اسلوب التطبيق بتوجيه المعلم ( التدريبي )</a:t>
            </a:r>
          </a:p>
          <a:p>
            <a:pPr>
              <a:buFont typeface="Wingdings" pitchFamily="2" charset="2"/>
              <a:buChar char="Ø"/>
            </a:pPr>
            <a:r>
              <a:rPr lang="ar-SA" sz="3600">
                <a:effectLst>
                  <a:outerShdw blurRad="38100" dist="38100" dir="2700000" algn="tl">
                    <a:srgbClr val="FFFFFF"/>
                  </a:outerShdw>
                </a:effectLst>
              </a:rPr>
              <a:t>اسلوب التطبيق بتوجيه الاقران ( التبادلي )</a:t>
            </a:r>
          </a:p>
          <a:p>
            <a:pPr>
              <a:buFont typeface="Wingdings" pitchFamily="2" charset="2"/>
              <a:buChar char="Ø"/>
            </a:pPr>
            <a:r>
              <a:rPr lang="ar-SA" sz="3600">
                <a:effectLst>
                  <a:outerShdw blurRad="38100" dist="38100" dir="2700000" algn="tl">
                    <a:srgbClr val="FFFFFF"/>
                  </a:outerShdw>
                </a:effectLst>
              </a:rPr>
              <a:t>اسلوب التطبيق الذاتي 0</a:t>
            </a:r>
          </a:p>
          <a:p>
            <a:pPr>
              <a:buFont typeface="Wingdings" pitchFamily="2" charset="2"/>
              <a:buChar char="Ø"/>
            </a:pPr>
            <a:r>
              <a:rPr lang="ar-SA" sz="3600">
                <a:effectLst>
                  <a:outerShdw blurRad="38100" dist="38100" dir="2700000" algn="tl">
                    <a:srgbClr val="FFFFFF"/>
                  </a:outerShdw>
                </a:effectLst>
              </a:rPr>
              <a:t>اسلوب التطبيق الذاتي متعدد المستويات0</a:t>
            </a:r>
            <a:endParaRPr lang="en-US" sz="3600">
              <a:effectLst>
                <a:outerShdw blurRad="38100" dist="38100" dir="2700000" algn="tl">
                  <a:srgbClr val="FFFFFF"/>
                </a:outerShdw>
              </a:effectLst>
            </a:endParaRPr>
          </a:p>
          <a:p>
            <a:pPr>
              <a:buFont typeface="Wingdings" pitchFamily="2" charset="2"/>
              <a:buNone/>
            </a:pPr>
            <a:endParaRPr lang="en-US" sz="4000" b="1">
              <a:effectLst>
                <a:outerShdw blurRad="38100" dist="38100" dir="2700000" algn="tl">
                  <a:srgbClr val="FFFFFF"/>
                </a:outerShdw>
              </a:effectLst>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8370"/>
                                        </p:tgtEl>
                                        <p:attrNameLst>
                                          <p:attrName>style.visibility</p:attrName>
                                        </p:attrNameLst>
                                      </p:cBhvr>
                                      <p:to>
                                        <p:strVal val="visible"/>
                                      </p:to>
                                    </p:set>
                                    <p:anim calcmode="lin" valueType="num">
                                      <p:cBhvr>
                                        <p:cTn id="7" dur="500" fill="hold"/>
                                        <p:tgtEl>
                                          <p:spTgt spid="5837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8370"/>
                                        </p:tgtEl>
                                        <p:attrNameLst>
                                          <p:attrName>ppt_y</p:attrName>
                                        </p:attrNameLst>
                                      </p:cBhvr>
                                      <p:tavLst>
                                        <p:tav tm="0">
                                          <p:val>
                                            <p:strVal val="#ppt_y"/>
                                          </p:val>
                                        </p:tav>
                                        <p:tav tm="100000">
                                          <p:val>
                                            <p:strVal val="#ppt_y"/>
                                          </p:val>
                                        </p:tav>
                                      </p:tavLst>
                                    </p:anim>
                                    <p:anim calcmode="lin" valueType="num">
                                      <p:cBhvr>
                                        <p:cTn id="9" dur="500" fill="hold"/>
                                        <p:tgtEl>
                                          <p:spTgt spid="5837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837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8370"/>
                                        </p:tgtEl>
                                      </p:cBhvr>
                                    </p:animEffect>
                                  </p:childTnLst>
                                </p:cTn>
                              </p:par>
                            </p:childTnLst>
                          </p:cTn>
                        </p:par>
                      </p:childTnLst>
                    </p:cTn>
                  </p:par>
                  <p:par>
                    <p:cTn id="12" fill="hold">
                      <p:stCondLst>
                        <p:cond delay="indefinite"/>
                      </p:stCondLst>
                      <p:childTnLst>
                        <p:par>
                          <p:cTn id="13" fill="hold">
                            <p:stCondLst>
                              <p:cond delay="0"/>
                            </p:stCondLst>
                            <p:childTnLst>
                              <p:par>
                                <p:cTn id="14" presetID="47" presetClass="entr" presetSubtype="0" fill="hold" grpId="0" nodeType="clickEffect">
                                  <p:stCondLst>
                                    <p:cond delay="0"/>
                                  </p:stCondLst>
                                  <p:childTnLst>
                                    <p:set>
                                      <p:cBhvr>
                                        <p:cTn id="15" dur="1" fill="hold">
                                          <p:stCondLst>
                                            <p:cond delay="0"/>
                                          </p:stCondLst>
                                        </p:cTn>
                                        <p:tgtEl>
                                          <p:spTgt spid="58371">
                                            <p:txEl>
                                              <p:pRg st="0" end="0"/>
                                            </p:txEl>
                                          </p:spTgt>
                                        </p:tgtEl>
                                        <p:attrNameLst>
                                          <p:attrName>style.visibility</p:attrName>
                                        </p:attrNameLst>
                                      </p:cBhvr>
                                      <p:to>
                                        <p:strVal val="visible"/>
                                      </p:to>
                                    </p:set>
                                    <p:animEffect transition="in" filter="fade">
                                      <p:cBhvr>
                                        <p:cTn id="16" dur="1000"/>
                                        <p:tgtEl>
                                          <p:spTgt spid="58371">
                                            <p:txEl>
                                              <p:pRg st="0" end="0"/>
                                            </p:txEl>
                                          </p:spTgt>
                                        </p:tgtEl>
                                      </p:cBhvr>
                                    </p:animEffect>
                                    <p:anim calcmode="lin" valueType="num">
                                      <p:cBhvr>
                                        <p:cTn id="17" dur="10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83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58371">
                                            <p:txEl>
                                              <p:pRg st="1" end="1"/>
                                            </p:txEl>
                                          </p:spTgt>
                                        </p:tgtEl>
                                        <p:attrNameLst>
                                          <p:attrName>style.visibility</p:attrName>
                                        </p:attrNameLst>
                                      </p:cBhvr>
                                      <p:to>
                                        <p:strVal val="visible"/>
                                      </p:to>
                                    </p:set>
                                    <p:animEffect transition="in" filter="fade">
                                      <p:cBhvr>
                                        <p:cTn id="23" dur="1000"/>
                                        <p:tgtEl>
                                          <p:spTgt spid="58371">
                                            <p:txEl>
                                              <p:pRg st="1" end="1"/>
                                            </p:txEl>
                                          </p:spTgt>
                                        </p:tgtEl>
                                      </p:cBhvr>
                                    </p:animEffect>
                                    <p:anim calcmode="lin" valueType="num">
                                      <p:cBhvr>
                                        <p:cTn id="24" dur="10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583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7" presetClass="entr" presetSubtype="0" fill="hold" grpId="0" nodeType="clickEffect">
                                  <p:stCondLst>
                                    <p:cond delay="0"/>
                                  </p:stCondLst>
                                  <p:childTnLst>
                                    <p:set>
                                      <p:cBhvr>
                                        <p:cTn id="29" dur="1" fill="hold">
                                          <p:stCondLst>
                                            <p:cond delay="0"/>
                                          </p:stCondLst>
                                        </p:cTn>
                                        <p:tgtEl>
                                          <p:spTgt spid="58371">
                                            <p:txEl>
                                              <p:pRg st="2" end="2"/>
                                            </p:txEl>
                                          </p:spTgt>
                                        </p:tgtEl>
                                        <p:attrNameLst>
                                          <p:attrName>style.visibility</p:attrName>
                                        </p:attrNameLst>
                                      </p:cBhvr>
                                      <p:to>
                                        <p:strVal val="visible"/>
                                      </p:to>
                                    </p:set>
                                    <p:animEffect transition="in" filter="fade">
                                      <p:cBhvr>
                                        <p:cTn id="30" dur="1000"/>
                                        <p:tgtEl>
                                          <p:spTgt spid="58371">
                                            <p:txEl>
                                              <p:pRg st="2" end="2"/>
                                            </p:txEl>
                                          </p:spTgt>
                                        </p:tgtEl>
                                      </p:cBhvr>
                                    </p:animEffect>
                                    <p:anim calcmode="lin" valueType="num">
                                      <p:cBhvr>
                                        <p:cTn id="31" dur="10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583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58371">
                                            <p:txEl>
                                              <p:pRg st="3" end="3"/>
                                            </p:txEl>
                                          </p:spTgt>
                                        </p:tgtEl>
                                        <p:attrNameLst>
                                          <p:attrName>style.visibility</p:attrName>
                                        </p:attrNameLst>
                                      </p:cBhvr>
                                      <p:to>
                                        <p:strVal val="visible"/>
                                      </p:to>
                                    </p:set>
                                    <p:animEffect transition="in" filter="fade">
                                      <p:cBhvr>
                                        <p:cTn id="37" dur="1000"/>
                                        <p:tgtEl>
                                          <p:spTgt spid="58371">
                                            <p:txEl>
                                              <p:pRg st="3" end="3"/>
                                            </p:txEl>
                                          </p:spTgt>
                                        </p:tgtEl>
                                      </p:cBhvr>
                                    </p:animEffect>
                                    <p:anim calcmode="lin" valueType="num">
                                      <p:cBhvr>
                                        <p:cTn id="38" dur="10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583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58371">
                                            <p:txEl>
                                              <p:pRg st="4" end="4"/>
                                            </p:txEl>
                                          </p:spTgt>
                                        </p:tgtEl>
                                        <p:attrNameLst>
                                          <p:attrName>style.visibility</p:attrName>
                                        </p:attrNameLst>
                                      </p:cBhvr>
                                      <p:to>
                                        <p:strVal val="visible"/>
                                      </p:to>
                                    </p:set>
                                    <p:animEffect transition="in" filter="fade">
                                      <p:cBhvr>
                                        <p:cTn id="44" dur="1000"/>
                                        <p:tgtEl>
                                          <p:spTgt spid="58371">
                                            <p:txEl>
                                              <p:pRg st="4" end="4"/>
                                            </p:txEl>
                                          </p:spTgt>
                                        </p:tgtEl>
                                      </p:cBhvr>
                                    </p:animEffect>
                                    <p:anim calcmode="lin" valueType="num">
                                      <p:cBhvr>
                                        <p:cTn id="45" dur="1000" fill="hold"/>
                                        <p:tgtEl>
                                          <p:spTgt spid="58371">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5837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p:bldP spid="5837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ar-SA" sz="4800">
                <a:solidFill>
                  <a:srgbClr val="00FF00"/>
                </a:solidFill>
                <a:effectLst>
                  <a:outerShdw blurRad="38100" dist="38100" dir="2700000" algn="tl">
                    <a:srgbClr val="000000"/>
                  </a:outerShdw>
                </a:effectLst>
              </a:rPr>
              <a:t>اولا / مجموعة الاساليب الغير المباشرة</a:t>
            </a:r>
            <a:endParaRPr lang="en-US" sz="5400" b="1">
              <a:solidFill>
                <a:srgbClr val="00FF00"/>
              </a:solidFill>
              <a:effectLst>
                <a:outerShdw blurRad="38100" dist="38100" dir="2700000" algn="tl">
                  <a:srgbClr val="000000"/>
                </a:outerShdw>
              </a:effectLst>
            </a:endParaRPr>
          </a:p>
        </p:txBody>
      </p:sp>
      <p:sp>
        <p:nvSpPr>
          <p:cNvPr id="59395" name="Rectangle 3"/>
          <p:cNvSpPr>
            <a:spLocks noGrp="1" noChangeArrowheads="1"/>
          </p:cNvSpPr>
          <p:nvPr>
            <p:ph type="body" sz="half" idx="2"/>
          </p:nvPr>
        </p:nvSpPr>
        <p:spPr>
          <a:xfrm>
            <a:off x="684213" y="1412875"/>
            <a:ext cx="8070850" cy="4824413"/>
          </a:xfrm>
        </p:spPr>
        <p:txBody>
          <a:bodyPr/>
          <a:lstStyle/>
          <a:p>
            <a:r>
              <a:rPr lang="ar-SA" sz="3200">
                <a:solidFill>
                  <a:srgbClr val="FF0000"/>
                </a:solidFill>
                <a:effectLst>
                  <a:outerShdw blurRad="38100" dist="38100" dir="2700000" algn="tl">
                    <a:srgbClr val="000000"/>
                  </a:outerShdw>
                </a:effectLst>
              </a:rPr>
              <a:t>اساليب الاكتشاف :</a:t>
            </a:r>
          </a:p>
          <a:p>
            <a:pPr>
              <a:buFontTx/>
              <a:buNone/>
            </a:pPr>
            <a:r>
              <a:rPr lang="ar-SA" sz="3200">
                <a:effectLst>
                  <a:outerShdw blurRad="38100" dist="38100" dir="2700000" algn="tl">
                    <a:srgbClr val="FFFFFF"/>
                  </a:outerShdw>
                </a:effectLst>
              </a:rPr>
              <a:t>1- اسلوب الاكتشاف الموجه 0</a:t>
            </a:r>
          </a:p>
          <a:p>
            <a:pPr>
              <a:buFontTx/>
              <a:buNone/>
            </a:pPr>
            <a:r>
              <a:rPr lang="ar-SA" sz="3200">
                <a:effectLst>
                  <a:outerShdw blurRad="38100" dist="38100" dir="2700000" algn="tl">
                    <a:srgbClr val="FFFFFF"/>
                  </a:outerShdw>
                </a:effectLst>
              </a:rPr>
              <a:t>2- اسلوب الاكتشاف المتعدد ( الحر )0</a:t>
            </a:r>
          </a:p>
          <a:p>
            <a:r>
              <a:rPr lang="ar-SA" sz="3200">
                <a:solidFill>
                  <a:srgbClr val="FF0000"/>
                </a:solidFill>
                <a:effectLst>
                  <a:outerShdw blurRad="38100" dist="38100" dir="2700000" algn="tl">
                    <a:srgbClr val="000000"/>
                  </a:outerShdw>
                </a:effectLst>
              </a:rPr>
              <a:t>اساليب الإبداع :</a:t>
            </a:r>
          </a:p>
          <a:p>
            <a:pPr>
              <a:buFontTx/>
              <a:buNone/>
            </a:pPr>
            <a:r>
              <a:rPr lang="ar-SA" sz="3200">
                <a:effectLst>
                  <a:outerShdw blurRad="38100" dist="38100" dir="2700000" algn="tl">
                    <a:srgbClr val="FFFFFF"/>
                  </a:outerShdw>
                </a:effectLst>
              </a:rPr>
              <a:t>1- اسلوب التفكير المتشعب ( حل المشكلات )</a:t>
            </a:r>
          </a:p>
          <a:p>
            <a:pPr>
              <a:buFontTx/>
              <a:buNone/>
            </a:pPr>
            <a:r>
              <a:rPr lang="ar-SA" sz="3200">
                <a:effectLst>
                  <a:outerShdw blurRad="38100" dist="38100" dir="2700000" algn="tl">
                    <a:srgbClr val="FFFFFF"/>
                  </a:outerShdw>
                </a:effectLst>
              </a:rPr>
              <a:t>2- اسلوب تصميم المتعلم للبرنامج الفردي0</a:t>
            </a:r>
          </a:p>
          <a:p>
            <a:pPr>
              <a:buFontTx/>
              <a:buNone/>
            </a:pPr>
            <a:r>
              <a:rPr lang="ar-SA" sz="3200">
                <a:effectLst>
                  <a:outerShdw blurRad="38100" dist="38100" dir="2700000" algn="tl">
                    <a:srgbClr val="FFFFFF"/>
                  </a:outerShdw>
                </a:effectLst>
              </a:rPr>
              <a:t>3- اسلوب المبادرة من المتعلم0</a:t>
            </a:r>
          </a:p>
          <a:p>
            <a:pPr>
              <a:buFontTx/>
              <a:buNone/>
            </a:pPr>
            <a:r>
              <a:rPr lang="ar-SA" sz="3200">
                <a:effectLst>
                  <a:outerShdw blurRad="38100" dist="38100" dir="2700000" algn="tl">
                    <a:srgbClr val="FFFFFF"/>
                  </a:outerShdw>
                </a:effectLst>
              </a:rPr>
              <a:t>4- اسلوب التدريس الذاتي</a:t>
            </a:r>
            <a:endParaRPr lang="en-US" sz="3200">
              <a:effectLst>
                <a:outerShdw blurRad="38100" dist="38100" dir="2700000" algn="tl">
                  <a:srgbClr val="FFFFFF"/>
                </a:outerShdw>
              </a:effectLst>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 calcmode="lin" valueType="num">
                                      <p:cBhvr>
                                        <p:cTn id="7" dur="1000" fill="hold"/>
                                        <p:tgtEl>
                                          <p:spTgt spid="5939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59394"/>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59394"/>
                                        </p:tgtEl>
                                        <p:attrNameLst>
                                          <p:attrName>ppt_y</p:attrName>
                                        </p:attrNameLst>
                                      </p:cBhvr>
                                      <p:tavLst>
                                        <p:tav tm="0">
                                          <p:val>
                                            <p:strVal val="#ppt_y"/>
                                          </p:val>
                                        </p:tav>
                                        <p:tav tm="100000">
                                          <p:val>
                                            <p:strVal val="#ppt_y"/>
                                          </p:val>
                                        </p:tav>
                                      </p:tavLst>
                                    </p:anim>
                                    <p:animEffect transition="in" filter="fade">
                                      <p:cBhvr>
                                        <p:cTn id="10" dur="1000"/>
                                        <p:tgtEl>
                                          <p:spTgt spid="5939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9395">
                                            <p:txEl>
                                              <p:pRg st="0" end="0"/>
                                            </p:txEl>
                                          </p:spTgt>
                                        </p:tgtEl>
                                        <p:attrNameLst>
                                          <p:attrName>style.visibility</p:attrName>
                                        </p:attrNameLst>
                                      </p:cBhvr>
                                      <p:to>
                                        <p:strVal val="visible"/>
                                      </p:to>
                                    </p:set>
                                    <p:animEffect transition="in" filter="box(in)">
                                      <p:cBhvr>
                                        <p:cTn id="15" dur="500"/>
                                        <p:tgtEl>
                                          <p:spTgt spid="5939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9395">
                                            <p:txEl>
                                              <p:pRg st="1" end="1"/>
                                            </p:txEl>
                                          </p:spTgt>
                                        </p:tgtEl>
                                        <p:attrNameLst>
                                          <p:attrName>style.visibility</p:attrName>
                                        </p:attrNameLst>
                                      </p:cBhvr>
                                      <p:to>
                                        <p:strVal val="visible"/>
                                      </p:to>
                                    </p:set>
                                    <p:animEffect transition="in" filter="box(in)">
                                      <p:cBhvr>
                                        <p:cTn id="20" dur="500"/>
                                        <p:tgtEl>
                                          <p:spTgt spid="5939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9395">
                                            <p:txEl>
                                              <p:pRg st="2" end="2"/>
                                            </p:txEl>
                                          </p:spTgt>
                                        </p:tgtEl>
                                        <p:attrNameLst>
                                          <p:attrName>style.visibility</p:attrName>
                                        </p:attrNameLst>
                                      </p:cBhvr>
                                      <p:to>
                                        <p:strVal val="visible"/>
                                      </p:to>
                                    </p:set>
                                    <p:animEffect transition="in" filter="box(in)">
                                      <p:cBhvr>
                                        <p:cTn id="25" dur="500"/>
                                        <p:tgtEl>
                                          <p:spTgt spid="5939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9395">
                                            <p:txEl>
                                              <p:pRg st="3" end="3"/>
                                            </p:txEl>
                                          </p:spTgt>
                                        </p:tgtEl>
                                        <p:attrNameLst>
                                          <p:attrName>style.visibility</p:attrName>
                                        </p:attrNameLst>
                                      </p:cBhvr>
                                      <p:to>
                                        <p:strVal val="visible"/>
                                      </p:to>
                                    </p:set>
                                    <p:animEffect transition="in" filter="box(in)">
                                      <p:cBhvr>
                                        <p:cTn id="30" dur="500"/>
                                        <p:tgtEl>
                                          <p:spTgt spid="5939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59395">
                                            <p:txEl>
                                              <p:pRg st="4" end="4"/>
                                            </p:txEl>
                                          </p:spTgt>
                                        </p:tgtEl>
                                        <p:attrNameLst>
                                          <p:attrName>style.visibility</p:attrName>
                                        </p:attrNameLst>
                                      </p:cBhvr>
                                      <p:to>
                                        <p:strVal val="visible"/>
                                      </p:to>
                                    </p:set>
                                    <p:animEffect transition="in" filter="box(in)">
                                      <p:cBhvr>
                                        <p:cTn id="35" dur="500"/>
                                        <p:tgtEl>
                                          <p:spTgt spid="5939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9395">
                                            <p:txEl>
                                              <p:pRg st="5" end="5"/>
                                            </p:txEl>
                                          </p:spTgt>
                                        </p:tgtEl>
                                        <p:attrNameLst>
                                          <p:attrName>style.visibility</p:attrName>
                                        </p:attrNameLst>
                                      </p:cBhvr>
                                      <p:to>
                                        <p:strVal val="visible"/>
                                      </p:to>
                                    </p:set>
                                    <p:animEffect transition="in" filter="box(in)">
                                      <p:cBhvr>
                                        <p:cTn id="40" dur="500"/>
                                        <p:tgtEl>
                                          <p:spTgt spid="5939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59395">
                                            <p:txEl>
                                              <p:pRg st="6" end="6"/>
                                            </p:txEl>
                                          </p:spTgt>
                                        </p:tgtEl>
                                        <p:attrNameLst>
                                          <p:attrName>style.visibility</p:attrName>
                                        </p:attrNameLst>
                                      </p:cBhvr>
                                      <p:to>
                                        <p:strVal val="visible"/>
                                      </p:to>
                                    </p:set>
                                    <p:animEffect transition="in" filter="box(in)">
                                      <p:cBhvr>
                                        <p:cTn id="45" dur="500"/>
                                        <p:tgtEl>
                                          <p:spTgt spid="59395">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59395">
                                            <p:txEl>
                                              <p:pRg st="7" end="7"/>
                                            </p:txEl>
                                          </p:spTgt>
                                        </p:tgtEl>
                                        <p:attrNameLst>
                                          <p:attrName>style.visibility</p:attrName>
                                        </p:attrNameLst>
                                      </p:cBhvr>
                                      <p:to>
                                        <p:strVal val="visible"/>
                                      </p:to>
                                    </p:set>
                                    <p:animEffect transition="in" filter="box(in)">
                                      <p:cBhvr>
                                        <p:cTn id="50" dur="500"/>
                                        <p:tgtEl>
                                          <p:spTgt spid="593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ar-SA" sz="3200">
                <a:solidFill>
                  <a:srgbClr val="FF0000"/>
                </a:solidFill>
                <a:effectLst>
                  <a:outerShdw blurRad="38100" dist="38100" dir="2700000" algn="tl">
                    <a:srgbClr val="000000"/>
                  </a:outerShdw>
                </a:effectLst>
              </a:rPr>
              <a:t>دور المعلم والطالب في اتخاذ القرارات الثلاثة في بنية اساليب موسكا موستن لتدريس التربية البدنية</a:t>
            </a:r>
            <a:endParaRPr lang="en-US" sz="3200">
              <a:solidFill>
                <a:srgbClr val="FF0000"/>
              </a:solidFill>
              <a:effectLst>
                <a:outerShdw blurRad="38100" dist="38100" dir="2700000" algn="tl">
                  <a:srgbClr val="000000"/>
                </a:outerShdw>
              </a:effectLst>
            </a:endParaRPr>
          </a:p>
        </p:txBody>
      </p:sp>
      <p:graphicFrame>
        <p:nvGraphicFramePr>
          <p:cNvPr id="60486" name="Group 70"/>
          <p:cNvGraphicFramePr>
            <a:graphicFrameLocks noGrp="1"/>
          </p:cNvGraphicFramePr>
          <p:nvPr>
            <p:ph idx="1"/>
          </p:nvPr>
        </p:nvGraphicFramePr>
        <p:xfrm>
          <a:off x="457200" y="1600200"/>
          <a:ext cx="8229600" cy="4897421"/>
        </p:xfrm>
        <a:graphic>
          <a:graphicData uri="http://schemas.openxmlformats.org/drawingml/2006/table">
            <a:tbl>
              <a:tblPr rtl="1"/>
              <a:tblGrid>
                <a:gridCol w="2057400"/>
                <a:gridCol w="2057400"/>
                <a:gridCol w="2057400"/>
                <a:gridCol w="2057400"/>
              </a:tblGrid>
              <a:tr h="425450">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rPr>
                        <a:t>اسم الاسلوب</a:t>
                      </a:r>
                      <a:endParaRPr kumimoji="0" lang="en-US"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endParaRPr>
                    </a:p>
                  </a:txBody>
                  <a:tcPr marL="90000" marR="90000" marT="36000" marB="36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rPr>
                        <a:t>مجموعة القرارات الثلاثة</a:t>
                      </a:r>
                      <a:endParaRPr kumimoji="0" lang="en-US"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endParaRPr>
                    </a:p>
                  </a:txBody>
                  <a:tcPr marL="90000" marR="9000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SA"/>
                    </a:p>
                  </a:txBody>
                  <a:tcPr/>
                </a:tc>
                <a:tc hMerge="1">
                  <a:txBody>
                    <a:bodyPr/>
                    <a:lstStyle/>
                    <a:p>
                      <a:pPr rtl="1"/>
                      <a:endParaRPr lang="ar-SA"/>
                    </a:p>
                  </a:txBody>
                  <a:tcPr/>
                </a:tc>
              </a:tr>
              <a:tr h="423863">
                <a:tc vMerge="1">
                  <a:txBody>
                    <a:bodyPr/>
                    <a:lstStyle/>
                    <a:p>
                      <a:pPr rtl="1"/>
                      <a:endParaRPr lang="ar-SA"/>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rPr>
                        <a:t>التخطيط</a:t>
                      </a:r>
                      <a:endParaRPr kumimoji="0" lang="en-US"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rPr>
                        <a:t>التنفيذ</a:t>
                      </a:r>
                      <a:endParaRPr kumimoji="0" lang="en-US"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rPr>
                        <a:t>التقويم</a:t>
                      </a:r>
                      <a:endParaRPr kumimoji="0" lang="en-US" sz="2400" b="0" i="0" u="none" strike="noStrike" cap="none" normalizeH="0" baseline="0" smtClean="0">
                        <a:ln>
                          <a:noFill/>
                        </a:ln>
                        <a:solidFill>
                          <a:srgbClr val="00FF00"/>
                        </a:solidFill>
                        <a:effectLst>
                          <a:outerShdw blurRad="38100" dist="38100" dir="2700000" algn="tl">
                            <a:srgbClr val="000000"/>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الامري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306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التدريبي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641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التبادلي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 المؤدي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 الملاحظ</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التطبيق الذاتي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متعدد المستويات</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67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الاكتشاف الموجه</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حل المشكلات</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التصميم الفردي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المبادرة</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المعلم-الطالب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التدريس الذاتي</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الطالب</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marL="90000" marR="90000" marT="36000" marB="36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 calcmode="lin" valueType="num">
                                      <p:cBhvr>
                                        <p:cTn id="7" dur="5000" fill="hold"/>
                                        <p:tgtEl>
                                          <p:spTgt spid="60418"/>
                                        </p:tgtEl>
                                        <p:attrNameLst>
                                          <p:attrName>ppt_w</p:attrName>
                                        </p:attrNameLst>
                                      </p:cBhvr>
                                      <p:tavLst>
                                        <p:tav tm="0" fmla="#ppt_w*sin(2.5*pi*$)">
                                          <p:val>
                                            <p:fltVal val="0"/>
                                          </p:val>
                                        </p:tav>
                                        <p:tav tm="100000">
                                          <p:val>
                                            <p:fltVal val="1"/>
                                          </p:val>
                                        </p:tav>
                                      </p:tavLst>
                                    </p:anim>
                                    <p:anim calcmode="lin" valueType="num">
                                      <p:cBhvr>
                                        <p:cTn id="8" dur="5000" fill="hold"/>
                                        <p:tgtEl>
                                          <p:spTgt spid="60418"/>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nodeType="clickEffect">
                                  <p:stCondLst>
                                    <p:cond delay="0"/>
                                  </p:stCondLst>
                                  <p:childTnLst>
                                    <p:set>
                                      <p:cBhvr>
                                        <p:cTn id="12" dur="1" fill="hold">
                                          <p:stCondLst>
                                            <p:cond delay="0"/>
                                          </p:stCondLst>
                                        </p:cTn>
                                        <p:tgtEl>
                                          <p:spTgt spid="60486"/>
                                        </p:tgtEl>
                                        <p:attrNameLst>
                                          <p:attrName>style.visibility</p:attrName>
                                        </p:attrNameLst>
                                      </p:cBhvr>
                                      <p:to>
                                        <p:strVal val="visible"/>
                                      </p:to>
                                    </p:set>
                                    <p:anim calcmode="lin" valueType="num">
                                      <p:cBhvr>
                                        <p:cTn id="13" dur="500" fill="hold"/>
                                        <p:tgtEl>
                                          <p:spTgt spid="60486"/>
                                        </p:tgtEl>
                                        <p:attrNameLst>
                                          <p:attrName>ppt_w</p:attrName>
                                        </p:attrNameLst>
                                      </p:cBhvr>
                                      <p:tavLst>
                                        <p:tav tm="0">
                                          <p:val>
                                            <p:fltVal val="0"/>
                                          </p:val>
                                        </p:tav>
                                        <p:tav tm="100000">
                                          <p:val>
                                            <p:strVal val="#ppt_w"/>
                                          </p:val>
                                        </p:tav>
                                      </p:tavLst>
                                    </p:anim>
                                    <p:anim calcmode="lin" valueType="num">
                                      <p:cBhvr>
                                        <p:cTn id="14" dur="500" fill="hold"/>
                                        <p:tgtEl>
                                          <p:spTgt spid="60486"/>
                                        </p:tgtEl>
                                        <p:attrNameLst>
                                          <p:attrName>ppt_h</p:attrName>
                                        </p:attrNameLst>
                                      </p:cBhvr>
                                      <p:tavLst>
                                        <p:tav tm="0">
                                          <p:val>
                                            <p:fltVal val="0"/>
                                          </p:val>
                                        </p:tav>
                                        <p:tav tm="100000">
                                          <p:val>
                                            <p:strVal val="#ppt_h"/>
                                          </p:val>
                                        </p:tav>
                                      </p:tavLst>
                                    </p:anim>
                                    <p:anim calcmode="lin" valueType="num">
                                      <p:cBhvr>
                                        <p:cTn id="15" dur="500" fill="hold"/>
                                        <p:tgtEl>
                                          <p:spTgt spid="60486"/>
                                        </p:tgtEl>
                                        <p:attrNameLst>
                                          <p:attrName>style.rotation</p:attrName>
                                        </p:attrNameLst>
                                      </p:cBhvr>
                                      <p:tavLst>
                                        <p:tav tm="0">
                                          <p:val>
                                            <p:fltVal val="360"/>
                                          </p:val>
                                        </p:tav>
                                        <p:tav tm="100000">
                                          <p:val>
                                            <p:fltVal val="0"/>
                                          </p:val>
                                        </p:tav>
                                      </p:tavLst>
                                    </p:anim>
                                    <p:animEffect transition="in" filter="fade">
                                      <p:cBhvr>
                                        <p:cTn id="16" dur="500"/>
                                        <p:tgtEl>
                                          <p:spTgt spid="604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ar-SA" sz="4800">
                <a:solidFill>
                  <a:srgbClr val="00FF00"/>
                </a:solidFill>
                <a:effectLst>
                  <a:outerShdw blurRad="38100" dist="38100" dir="2700000" algn="tl">
                    <a:srgbClr val="000000"/>
                  </a:outerShdw>
                </a:effectLst>
              </a:rPr>
              <a:t>قنوات النمو في اساليب موستن للتدريس</a:t>
            </a:r>
            <a:endParaRPr lang="en-US" sz="4800">
              <a:solidFill>
                <a:srgbClr val="00FF00"/>
              </a:solidFill>
              <a:effectLst>
                <a:outerShdw blurRad="38100" dist="38100" dir="2700000" algn="tl">
                  <a:srgbClr val="000000"/>
                </a:outerShdw>
              </a:effectLst>
            </a:endParaRPr>
          </a:p>
        </p:txBody>
      </p:sp>
      <p:graphicFrame>
        <p:nvGraphicFramePr>
          <p:cNvPr id="61523" name="Group 83"/>
          <p:cNvGraphicFramePr>
            <a:graphicFrameLocks noGrp="1"/>
          </p:cNvGraphicFramePr>
          <p:nvPr>
            <p:ph idx="1"/>
          </p:nvPr>
        </p:nvGraphicFramePr>
        <p:xfrm>
          <a:off x="468313" y="1412875"/>
          <a:ext cx="8229600" cy="4754880"/>
        </p:xfrm>
        <a:graphic>
          <a:graphicData uri="http://schemas.openxmlformats.org/drawingml/2006/table">
            <a:tbl>
              <a:tblPr rtl="1"/>
              <a:tblGrid>
                <a:gridCol w="1646238"/>
                <a:gridCol w="1646237"/>
                <a:gridCol w="1644650"/>
                <a:gridCol w="1646238"/>
                <a:gridCol w="1646237"/>
              </a:tblGrid>
              <a:tr h="377825">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rPr>
                        <a:t>الاسلوب</a:t>
                      </a:r>
                      <a:endParaRPr kumimoji="0" lang="en-US"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rPr>
                        <a:t>قـــنـــــــــوات الـــنــــــمـــــــو</a:t>
                      </a:r>
                      <a:endParaRPr kumimoji="0" lang="en-US"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39725">
                <a:tc vMerge="1">
                  <a:txBody>
                    <a:bodyPr/>
                    <a:lstStyle/>
                    <a:p>
                      <a:pPr rtl="1"/>
                      <a:endParaRPr lang="ar-SA"/>
                    </a:p>
                  </a:txBody>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rPr>
                        <a:t>الجانب المهاري</a:t>
                      </a:r>
                      <a:endParaRPr kumimoji="0" lang="en-US"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rPr>
                        <a:t>الجانب الاجتماعي</a:t>
                      </a:r>
                      <a:endParaRPr kumimoji="0" lang="en-US"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rPr>
                        <a:t>الجانب الانفعالي</a:t>
                      </a:r>
                      <a:endParaRPr kumimoji="0" lang="en-US"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rPr>
                        <a:t>الجانب المعرفي</a:t>
                      </a:r>
                      <a:endParaRPr kumimoji="0" lang="en-US" sz="2000" b="0" i="0" u="none" strike="noStrike" cap="none" normalizeH="0" baseline="0" smtClean="0">
                        <a:ln>
                          <a:noFill/>
                        </a:ln>
                        <a:solidFill>
                          <a:srgbClr val="FF0000"/>
                        </a:solidFill>
                        <a:effectLst>
                          <a:outerShdw blurRad="38100" dist="38100" dir="2700000" algn="tl">
                            <a:srgbClr val="000000"/>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الأمري</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التدريبي</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التبادلي</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3</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3</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التطبيق الذاتي</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4</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متعدد المستويات</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5</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5</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الاكتشاف الموجه</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6</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7</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حل المشكلة</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7</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2او7</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7</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7</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التصميم الفردي</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8</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8</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8</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المبادرة</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9</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9</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9</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rgbClr val="000099"/>
                          </a:solidFill>
                          <a:effectLst/>
                          <a:latin typeface="Arial" pitchFamily="34" charset="0"/>
                          <a:cs typeface="Arial" pitchFamily="34" charset="0"/>
                        </a:rPr>
                        <a:t>التدريس الذاتي</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10</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2</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10</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rPr>
                        <a:t>10</a:t>
                      </a:r>
                      <a:endParaRPr kumimoji="0" lang="en-US" sz="2000" b="0" i="0" u="none" strike="noStrike" cap="none" normalizeH="0" baseline="0" smtClean="0">
                        <a:ln>
                          <a:noFill/>
                        </a:ln>
                        <a:solidFill>
                          <a:schemeClr val="tx1"/>
                        </a:solidFill>
                        <a:effectLst>
                          <a:outerShdw blurRad="38100" dist="38100" dir="2700000" algn="tl">
                            <a:srgbClr val="FFFFFF"/>
                          </a:outerShdw>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524" name="Text Box 84"/>
          <p:cNvSpPr txBox="1">
            <a:spLocks noChangeArrowheads="1"/>
          </p:cNvSpPr>
          <p:nvPr/>
        </p:nvSpPr>
        <p:spPr bwMode="auto">
          <a:xfrm>
            <a:off x="468313" y="6237288"/>
            <a:ext cx="8207375" cy="366712"/>
          </a:xfrm>
          <a:prstGeom prst="rect">
            <a:avLst/>
          </a:prstGeom>
          <a:noFill/>
          <a:ln w="9525">
            <a:noFill/>
            <a:miter lim="800000"/>
            <a:headEnd/>
            <a:tailEnd/>
          </a:ln>
          <a:effectLst/>
        </p:spPr>
        <p:txBody>
          <a:bodyPr>
            <a:spAutoFit/>
          </a:bodyPr>
          <a:lstStyle/>
          <a:p>
            <a:pPr>
              <a:spcBef>
                <a:spcPct val="50000"/>
              </a:spcBef>
            </a:pPr>
            <a:r>
              <a:rPr lang="ar-SA" sz="1800" b="0">
                <a:solidFill>
                  <a:srgbClr val="FF0000"/>
                </a:solidFill>
                <a:effectLst/>
              </a:rPr>
              <a:t>الحد الادنى 1-2-3-4-5-6-7-8-9-10 الحد الاقصى</a:t>
            </a:r>
            <a:endParaRPr lang="en-US" sz="1800" b="0">
              <a:solidFill>
                <a:srgbClr val="FF0000"/>
              </a:solidFill>
              <a:effectLst/>
            </a:endParaRPr>
          </a:p>
        </p:txBody>
      </p:sp>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61442"/>
                                        </p:tgtEl>
                                        <p:attrNameLst>
                                          <p:attrName>style.visibility</p:attrName>
                                        </p:attrNameLst>
                                      </p:cBhvr>
                                      <p:to>
                                        <p:strVal val="visible"/>
                                      </p:to>
                                    </p:set>
                                    <p:animEffect transition="in" filter="fade">
                                      <p:cBhvr>
                                        <p:cTn id="7" dur="800" decel="100000"/>
                                        <p:tgtEl>
                                          <p:spTgt spid="61442"/>
                                        </p:tgtEl>
                                      </p:cBhvr>
                                    </p:animEffect>
                                    <p:anim calcmode="lin" valueType="num">
                                      <p:cBhvr>
                                        <p:cTn id="8" dur="800" decel="100000" fill="hold"/>
                                        <p:tgtEl>
                                          <p:spTgt spid="61442"/>
                                        </p:tgtEl>
                                        <p:attrNameLst>
                                          <p:attrName>style.rotation</p:attrName>
                                        </p:attrNameLst>
                                      </p:cBhvr>
                                      <p:tavLst>
                                        <p:tav tm="0">
                                          <p:val>
                                            <p:fltVal val="-90"/>
                                          </p:val>
                                        </p:tav>
                                        <p:tav tm="100000">
                                          <p:val>
                                            <p:fltVal val="0"/>
                                          </p:val>
                                        </p:tav>
                                      </p:tavLst>
                                    </p:anim>
                                    <p:anim calcmode="lin" valueType="num">
                                      <p:cBhvr>
                                        <p:cTn id="9" dur="800" decel="100000" fill="hold"/>
                                        <p:tgtEl>
                                          <p:spTgt spid="61442"/>
                                        </p:tgtEl>
                                        <p:attrNameLst>
                                          <p:attrName>ppt_x</p:attrName>
                                        </p:attrNameLst>
                                      </p:cBhvr>
                                      <p:tavLst>
                                        <p:tav tm="0">
                                          <p:val>
                                            <p:strVal val="#ppt_x+0.4"/>
                                          </p:val>
                                        </p:tav>
                                        <p:tav tm="100000">
                                          <p:val>
                                            <p:strVal val="#ppt_x-0.05"/>
                                          </p:val>
                                        </p:tav>
                                      </p:tavLst>
                                    </p:anim>
                                    <p:anim calcmode="lin" valueType="num">
                                      <p:cBhvr>
                                        <p:cTn id="10" dur="800" decel="100000" fill="hold"/>
                                        <p:tgtEl>
                                          <p:spTgt spid="614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4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5" presetClass="entr" presetSubtype="0" fill="hold" nodeType="clickEffect">
                                  <p:stCondLst>
                                    <p:cond delay="0"/>
                                  </p:stCondLst>
                                  <p:childTnLst>
                                    <p:set>
                                      <p:cBhvr>
                                        <p:cTn id="16" dur="1" fill="hold">
                                          <p:stCondLst>
                                            <p:cond delay="0"/>
                                          </p:stCondLst>
                                        </p:cTn>
                                        <p:tgtEl>
                                          <p:spTgt spid="61523"/>
                                        </p:tgtEl>
                                        <p:attrNameLst>
                                          <p:attrName>style.visibility</p:attrName>
                                        </p:attrNameLst>
                                      </p:cBhvr>
                                      <p:to>
                                        <p:strVal val="visible"/>
                                      </p:to>
                                    </p:set>
                                    <p:anim calcmode="lin" valueType="num">
                                      <p:cBhvr>
                                        <p:cTn id="17" dur="500" decel="50000" fill="hold">
                                          <p:stCondLst>
                                            <p:cond delay="0"/>
                                          </p:stCondLst>
                                        </p:cTn>
                                        <p:tgtEl>
                                          <p:spTgt spid="61523"/>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61523"/>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61523"/>
                                        </p:tgtEl>
                                        <p:attrNameLst>
                                          <p:attrName>ppt_w</p:attrName>
                                        </p:attrNameLst>
                                      </p:cBhvr>
                                      <p:tavLst>
                                        <p:tav tm="0">
                                          <p:val>
                                            <p:strVal val="#ppt_w*.05"/>
                                          </p:val>
                                        </p:tav>
                                        <p:tav tm="100000">
                                          <p:val>
                                            <p:strVal val="#ppt_w"/>
                                          </p:val>
                                        </p:tav>
                                      </p:tavLst>
                                    </p:anim>
                                    <p:anim calcmode="lin" valueType="num">
                                      <p:cBhvr>
                                        <p:cTn id="20" dur="1000" fill="hold"/>
                                        <p:tgtEl>
                                          <p:spTgt spid="61523"/>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61523"/>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61523"/>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61523"/>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61523"/>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61524">
                                            <p:txEl>
                                              <p:pRg st="0" end="0"/>
                                            </p:txEl>
                                          </p:spTgt>
                                        </p:tgtEl>
                                        <p:attrNameLst>
                                          <p:attrName>style.visibility</p:attrName>
                                        </p:attrNameLst>
                                      </p:cBhvr>
                                      <p:to>
                                        <p:strVal val="visible"/>
                                      </p:to>
                                    </p:set>
                                    <p:animEffect transition="in" filter="box(in)">
                                      <p:cBhvr>
                                        <p:cTn id="29" dur="500"/>
                                        <p:tgtEl>
                                          <p:spTgt spid="615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500034" y="428604"/>
            <a:ext cx="8229600" cy="3929090"/>
          </a:xfrm>
          <a:prstGeom prst="rect">
            <a:avLst/>
          </a:prstGeom>
        </p:spPr>
        <p:style>
          <a:lnRef idx="1">
            <a:schemeClr val="accent3"/>
          </a:lnRef>
          <a:fillRef idx="2">
            <a:schemeClr val="accent3"/>
          </a:fillRef>
          <a:effectRef idx="1">
            <a:schemeClr val="accent3"/>
          </a:effectRef>
          <a:fontRef idx="minor">
            <a:schemeClr val="dk1"/>
          </a:fontRef>
        </p:style>
        <p:txBody>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66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fontAlgn="auto">
              <a:spcAft>
                <a:spcPts val="0"/>
              </a:spcAft>
              <a:defRPr/>
            </a:pPr>
            <a:r>
              <a:rPr lang="ar-SA" sz="66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نماذج</a:t>
            </a:r>
          </a:p>
          <a:p>
            <a:pPr algn="ctr" fontAlgn="auto">
              <a:spcAft>
                <a:spcPts val="0"/>
              </a:spcAft>
              <a:defRPr/>
            </a:pPr>
            <a:r>
              <a:rPr lang="ar-SA" sz="66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توضيحية لبعض الأساليب</a:t>
            </a: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مستدير الزوايا 8"/>
          <p:cNvSpPr/>
          <p:nvPr/>
        </p:nvSpPr>
        <p:spPr>
          <a:xfrm>
            <a:off x="5857875" y="1643063"/>
            <a:ext cx="2714625" cy="714375"/>
          </a:xfrm>
          <a:prstGeom prst="roundRect">
            <a:avLst/>
          </a:prstGeom>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spcBef>
                <a:spcPct val="0"/>
              </a:spcBef>
              <a:defRPr/>
            </a:pPr>
            <a:r>
              <a:rPr lang="ar-SA" sz="3200" b="0" dirty="0">
                <a:effectLst/>
              </a:rPr>
              <a:t>وصف الأسلوب</a:t>
            </a:r>
          </a:p>
        </p:txBody>
      </p:sp>
      <p:sp>
        <p:nvSpPr>
          <p:cNvPr id="8" name="Rectangle 2"/>
          <p:cNvSpPr txBox="1">
            <a:spLocks noChangeArrowheads="1"/>
          </p:cNvSpPr>
          <p:nvPr/>
        </p:nvSpPr>
        <p:spPr>
          <a:xfrm>
            <a:off x="857224" y="428604"/>
            <a:ext cx="7715304"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40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أسلوب التطبيق بتوجيه المعلم ( التدريبي)</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11" name="مستطيل 10"/>
          <p:cNvSpPr/>
          <p:nvPr/>
        </p:nvSpPr>
        <p:spPr>
          <a:xfrm>
            <a:off x="1428750" y="2500313"/>
            <a:ext cx="7143750" cy="3429000"/>
          </a:xfrm>
          <a:prstGeom prst="rect">
            <a:avLst/>
          </a:prstGeom>
        </p:spPr>
        <p:style>
          <a:lnRef idx="1">
            <a:schemeClr val="accent2"/>
          </a:lnRef>
          <a:fillRef idx="2">
            <a:schemeClr val="accent2"/>
          </a:fillRef>
          <a:effectRef idx="1">
            <a:schemeClr val="accent2"/>
          </a:effectRef>
          <a:fontRef idx="minor">
            <a:schemeClr val="dk1"/>
          </a:fontRef>
        </p:style>
        <p:txBody>
          <a:bodyPr rtlCol="1" anchor="ctr"/>
          <a:lstStyle/>
          <a:p>
            <a:pPr algn="r">
              <a:spcBef>
                <a:spcPct val="0"/>
              </a:spcBef>
              <a:defRPr/>
            </a:pPr>
            <a:r>
              <a:rPr lang="ar-SA" sz="3200" b="0" dirty="0">
                <a:effectLst/>
              </a:rPr>
              <a:t>يسميه البعض بأسلوب الممارسة، ويتفق هذا </a:t>
            </a:r>
            <a:r>
              <a:rPr lang="ar-SA" sz="3200" b="0" dirty="0" err="1">
                <a:effectLst/>
              </a:rPr>
              <a:t>الاسلوب</a:t>
            </a:r>
            <a:r>
              <a:rPr lang="ar-SA" sz="3200" b="0" dirty="0">
                <a:effectLst/>
              </a:rPr>
              <a:t> مع </a:t>
            </a:r>
            <a:r>
              <a:rPr lang="ar-SA" sz="3200" b="0" dirty="0" err="1">
                <a:effectLst/>
              </a:rPr>
              <a:t>اسلوب</a:t>
            </a:r>
            <a:r>
              <a:rPr lang="ar-SA" sz="3200" b="0" dirty="0">
                <a:effectLst/>
              </a:rPr>
              <a:t> (</a:t>
            </a:r>
            <a:r>
              <a:rPr lang="ar-SA" sz="3200" b="0" dirty="0" err="1">
                <a:effectLst/>
              </a:rPr>
              <a:t>الامر</a:t>
            </a:r>
            <a:r>
              <a:rPr lang="ar-SA" sz="3200" b="0" dirty="0">
                <a:effectLst/>
              </a:rPr>
              <a:t>) في قرارات التخطيط والتقويم ويختلف عنه في قرارات التنفيذ حيث تتحول مجموعة من صلاحيات اتخاذ القرار من المعلم </a:t>
            </a:r>
            <a:r>
              <a:rPr lang="ar-SA" sz="3200" b="0" dirty="0" err="1">
                <a:effectLst/>
              </a:rPr>
              <a:t>الى</a:t>
            </a:r>
            <a:r>
              <a:rPr lang="ar-SA" sz="3200" b="0" dirty="0">
                <a:effectLst/>
              </a:rPr>
              <a:t> الطالب ويظهر هذا التحول في النقاط التسع التالية وهي :</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plus(in)">
                                      <p:cBhvr>
                                        <p:cTn id="1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516" name="Object 4"/>
          <p:cNvGraphicFramePr>
            <a:graphicFrameLocks noChangeAspect="1"/>
          </p:cNvGraphicFramePr>
          <p:nvPr/>
        </p:nvGraphicFramePr>
        <p:xfrm>
          <a:off x="0" y="0"/>
          <a:ext cx="9144000" cy="6858000"/>
        </p:xfrm>
        <a:graphic>
          <a:graphicData uri="http://schemas.openxmlformats.org/presentationml/2006/ole">
            <mc:AlternateContent xmlns:mc="http://schemas.openxmlformats.org/markup-compatibility/2006">
              <mc:Choice xmlns:v="urn:schemas-microsoft-com:vml" Requires="v">
                <p:oleObj spid="_x0000_s64517" name="Slide" r:id="rId3" imgW="4572180" imgH="3429039" progId="PowerPoint.Slide.8">
                  <p:embed/>
                </p:oleObj>
              </mc:Choice>
              <mc:Fallback>
                <p:oleObj name="Slide" r:id="rId3" imgW="4572180" imgH="3429039" progId="PowerPoint.Slid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179388" y="188913"/>
            <a:ext cx="8748712" cy="366712"/>
          </a:xfrm>
          <a:prstGeom prst="rect">
            <a:avLst/>
          </a:prstGeom>
          <a:noFill/>
          <a:ln w="9525">
            <a:noFill/>
            <a:miter lim="800000"/>
            <a:headEnd/>
            <a:tailEnd/>
          </a:ln>
        </p:spPr>
        <p:txBody>
          <a:bodyPr>
            <a:spAutoFit/>
          </a:bodyPr>
          <a:lstStyle/>
          <a:p>
            <a:pPr algn="r">
              <a:spcBef>
                <a:spcPct val="50000"/>
              </a:spcBef>
            </a:pPr>
            <a:endParaRPr lang="en-US" sz="1800" b="0">
              <a:solidFill>
                <a:schemeClr val="tx1"/>
              </a:solidFill>
              <a:effectLst/>
            </a:endParaRPr>
          </a:p>
        </p:txBody>
      </p:sp>
      <p:sp>
        <p:nvSpPr>
          <p:cNvPr id="8195" name="Text Box 3"/>
          <p:cNvSpPr txBox="1">
            <a:spLocks noChangeArrowheads="1"/>
          </p:cNvSpPr>
          <p:nvPr/>
        </p:nvSpPr>
        <p:spPr bwMode="auto">
          <a:xfrm>
            <a:off x="179388" y="188913"/>
            <a:ext cx="8785225" cy="461327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المكان </a:t>
            </a:r>
            <a:r>
              <a:rPr lang="ar-SA" sz="1800" b="0">
                <a:solidFill>
                  <a:srgbClr val="000000"/>
                </a:solidFill>
                <a:effectLst/>
                <a:latin typeface="Lucida Sans Unicode" pitchFamily="34" charset="0"/>
                <a:cs typeface="Arial" pitchFamily="34" charset="0"/>
              </a:rPr>
              <a:t>: لكل تمرين او مهارة وضعها الابتدائي حيث يختار الطالب المكان الذي يناسبه0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الأوضاع </a:t>
            </a:r>
            <a:r>
              <a:rPr lang="ar-SA" sz="1800" b="0">
                <a:solidFill>
                  <a:srgbClr val="000000"/>
                </a:solidFill>
                <a:effectLst/>
                <a:latin typeface="Lucida Sans Unicode" pitchFamily="34" charset="0"/>
                <a:cs typeface="Arial" pitchFamily="34" charset="0"/>
              </a:rPr>
              <a:t>: كل تمرين او مهارة لها وضعها الابتدائي ، حيث يختار كل طالب الوضع الذي يشعر فيه بالراحة النفسية </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نظام العمل</a:t>
            </a:r>
            <a:r>
              <a:rPr lang="ar-SA" sz="1800" b="0">
                <a:solidFill>
                  <a:srgbClr val="000000"/>
                </a:solidFill>
                <a:effectLst/>
                <a:latin typeface="Lucida Sans Unicode" pitchFamily="34" charset="0"/>
                <a:cs typeface="Arial" pitchFamily="34" charset="0"/>
              </a:rPr>
              <a:t>: إعطاء فرصة لكل طالب ليعمل بمفرده0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وقت البداية للعمل</a:t>
            </a:r>
            <a:r>
              <a:rPr lang="ar-SA" sz="1800" b="0">
                <a:solidFill>
                  <a:srgbClr val="000000"/>
                </a:solidFill>
                <a:effectLst/>
                <a:latin typeface="Lucida Sans Unicode" pitchFamily="34" charset="0"/>
                <a:cs typeface="Arial" pitchFamily="34" charset="0"/>
              </a:rPr>
              <a:t>: الطالب هو الذي يحدد البداية حسب استجابته للتعليمات0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الإيقاع الحركي</a:t>
            </a:r>
            <a:r>
              <a:rPr lang="ar-SA" sz="1800" b="0">
                <a:solidFill>
                  <a:srgbClr val="000000"/>
                </a:solidFill>
                <a:effectLst/>
                <a:latin typeface="Lucida Sans Unicode" pitchFamily="34" charset="0"/>
                <a:cs typeface="Arial" pitchFamily="34" charset="0"/>
              </a:rPr>
              <a:t> : يختلف كل طالب عن الاخر في سرعة اداء التمرين او الانسيابية في اداء المهارة0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الانتهاء من العمل</a:t>
            </a:r>
            <a:r>
              <a:rPr lang="ar-SA" sz="1800" b="0">
                <a:solidFill>
                  <a:srgbClr val="000000"/>
                </a:solidFill>
                <a:effectLst/>
                <a:latin typeface="Lucida Sans Unicode" pitchFamily="34" charset="0"/>
                <a:cs typeface="Arial" pitchFamily="34" charset="0"/>
              </a:rPr>
              <a:t> : الطالب هو الذي يحدد الانتهاء من العمل حسب قدراته وامكاناته0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الراحة</a:t>
            </a:r>
            <a:r>
              <a:rPr lang="ar-SA" sz="1800" b="0">
                <a:solidFill>
                  <a:srgbClr val="000000"/>
                </a:solidFill>
                <a:effectLst/>
                <a:latin typeface="Lucida Sans Unicode" pitchFamily="34" charset="0"/>
                <a:cs typeface="Arial" pitchFamily="34" charset="0"/>
              </a:rPr>
              <a:t> : بعض الطلاب يحتاج الى راحة أكثر من زميله الاخر0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المظهر</a:t>
            </a:r>
            <a:r>
              <a:rPr lang="ar-SA" sz="1800" b="0">
                <a:solidFill>
                  <a:srgbClr val="000000"/>
                </a:solidFill>
                <a:effectLst/>
                <a:latin typeface="Lucida Sans Unicode" pitchFamily="34" charset="0"/>
                <a:cs typeface="Arial" pitchFamily="34" charset="0"/>
              </a:rPr>
              <a:t> : يختلف الطالب في مظهره العام أثناء  أداء التمرين او المهارة عن زميله0</a:t>
            </a:r>
          </a:p>
          <a:p>
            <a:pPr marL="342900" indent="-342900" algn="r">
              <a:spcBef>
                <a:spcPct val="50000"/>
              </a:spcBef>
              <a:buFontTx/>
              <a:buAutoNum type="arabicPeriod"/>
            </a:pPr>
            <a:r>
              <a:rPr lang="ar-SA" sz="2000">
                <a:solidFill>
                  <a:srgbClr val="000000"/>
                </a:solidFill>
                <a:effectLst/>
                <a:latin typeface="Lucida Sans Unicode" pitchFamily="34" charset="0"/>
                <a:cs typeface="Arial" pitchFamily="34" charset="0"/>
              </a:rPr>
              <a:t>إلقاء  الأسئلة للتوضيح</a:t>
            </a:r>
            <a:r>
              <a:rPr lang="ar-SA" sz="1800" b="0">
                <a:solidFill>
                  <a:srgbClr val="000000"/>
                </a:solidFill>
                <a:effectLst/>
                <a:latin typeface="Lucida Sans Unicode" pitchFamily="34" charset="0"/>
                <a:cs typeface="Arial" pitchFamily="34" charset="0"/>
              </a:rPr>
              <a:t> : ليس هناك وقت محدد للطلاب في الاستفسار حيث ان كل طالب يسأل المعلم في الوقت الذي يحتاج إلى توضيح عن الأداء  أو الاعمال0</a:t>
            </a:r>
            <a:endParaRPr lang="en-US" sz="1800" b="0">
              <a:solidFill>
                <a:srgbClr val="000000"/>
              </a:solidFill>
              <a:effectLst/>
              <a:latin typeface="Lucida Sans Unicode" pitchFamily="34" charset="0"/>
              <a:cs typeface="Arial" pitchFamily="34" charset="0"/>
            </a:endParaRPr>
          </a:p>
        </p:txBody>
      </p:sp>
      <p:sp>
        <p:nvSpPr>
          <p:cNvPr id="67588" name="Text Box 4"/>
          <p:cNvSpPr txBox="1">
            <a:spLocks noChangeArrowheads="1"/>
          </p:cNvSpPr>
          <p:nvPr/>
        </p:nvSpPr>
        <p:spPr bwMode="auto">
          <a:xfrm>
            <a:off x="323850" y="4437063"/>
            <a:ext cx="8569325" cy="366712"/>
          </a:xfrm>
          <a:prstGeom prst="rect">
            <a:avLst/>
          </a:prstGeom>
          <a:noFill/>
          <a:ln w="9525">
            <a:noFill/>
            <a:miter lim="800000"/>
            <a:headEnd/>
            <a:tailEnd/>
          </a:ln>
        </p:spPr>
        <p:txBody>
          <a:bodyPr>
            <a:spAutoFit/>
          </a:bodyPr>
          <a:lstStyle/>
          <a:p>
            <a:pPr algn="r">
              <a:spcBef>
                <a:spcPct val="50000"/>
              </a:spcBef>
            </a:pPr>
            <a:endParaRPr lang="en-US" sz="1800" b="0">
              <a:solidFill>
                <a:schemeClr val="tx1"/>
              </a:solidFill>
              <a:effectLst/>
            </a:endParaRPr>
          </a:p>
        </p:txBody>
      </p:sp>
      <p:sp>
        <p:nvSpPr>
          <p:cNvPr id="8197" name="Text Box 5"/>
          <p:cNvSpPr txBox="1">
            <a:spLocks noChangeArrowheads="1"/>
          </p:cNvSpPr>
          <p:nvPr/>
        </p:nvSpPr>
        <p:spPr bwMode="auto">
          <a:xfrm>
            <a:off x="250825" y="4724400"/>
            <a:ext cx="8642350" cy="10160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p>
            <a:pPr>
              <a:spcBef>
                <a:spcPct val="50000"/>
              </a:spcBef>
              <a:defRPr/>
            </a:pPr>
            <a:r>
              <a:rPr lang="ar-SA" sz="2000" dirty="0">
                <a:solidFill>
                  <a:schemeClr val="tx1"/>
                </a:solidFill>
                <a:effectLst/>
              </a:rPr>
              <a:t>وهذا </a:t>
            </a:r>
            <a:r>
              <a:rPr lang="ar-SA" sz="2000" dirty="0" err="1">
                <a:solidFill>
                  <a:schemeClr val="tx1"/>
                </a:solidFill>
                <a:effectLst/>
              </a:rPr>
              <a:t>الاسلوب</a:t>
            </a:r>
            <a:r>
              <a:rPr lang="ar-SA" sz="2000" dirty="0">
                <a:solidFill>
                  <a:schemeClr val="tx1"/>
                </a:solidFill>
                <a:effectLst/>
              </a:rPr>
              <a:t> يوجد ظروف ملائمة للتعلم وتحقيق العديد من الأهداف ، فيما يتعلق بالأداء ودور الطالب في </a:t>
            </a:r>
            <a:r>
              <a:rPr lang="ar-SA" sz="2000" dirty="0" err="1">
                <a:solidFill>
                  <a:schemeClr val="tx1"/>
                </a:solidFill>
                <a:effectLst/>
              </a:rPr>
              <a:t>الاسلوب</a:t>
            </a:r>
            <a:r>
              <a:rPr lang="ar-SA" sz="2000" dirty="0">
                <a:solidFill>
                  <a:schemeClr val="tx1"/>
                </a:solidFill>
                <a:effectLst/>
              </a:rPr>
              <a:t> ، كما </a:t>
            </a:r>
            <a:r>
              <a:rPr lang="ar-SA" sz="2000" dirty="0" err="1">
                <a:solidFill>
                  <a:schemeClr val="tx1"/>
                </a:solidFill>
                <a:effectLst/>
              </a:rPr>
              <a:t>ان</a:t>
            </a:r>
            <a:r>
              <a:rPr lang="ar-SA" sz="2000" dirty="0">
                <a:solidFill>
                  <a:schemeClr val="tx1"/>
                </a:solidFill>
                <a:effectLst/>
              </a:rPr>
              <a:t> الطالب لديه مساحة من الوقت لممارسة </a:t>
            </a:r>
            <a:r>
              <a:rPr lang="ar-SA" sz="2000" dirty="0" err="1">
                <a:solidFill>
                  <a:schemeClr val="tx1"/>
                </a:solidFill>
                <a:effectLst/>
              </a:rPr>
              <a:t>الاداء</a:t>
            </a:r>
            <a:r>
              <a:rPr lang="ar-SA" sz="2000" dirty="0">
                <a:solidFill>
                  <a:schemeClr val="tx1"/>
                </a:solidFill>
                <a:effectLst/>
              </a:rPr>
              <a:t> بعد تحديد </a:t>
            </a:r>
            <a:r>
              <a:rPr lang="ar-SA" sz="2000" dirty="0" err="1">
                <a:solidFill>
                  <a:schemeClr val="tx1"/>
                </a:solidFill>
                <a:effectLst/>
              </a:rPr>
              <a:t>اعطاء</a:t>
            </a:r>
            <a:r>
              <a:rPr lang="ar-SA" sz="2000" dirty="0">
                <a:solidFill>
                  <a:schemeClr val="tx1"/>
                </a:solidFill>
                <a:effectLst/>
              </a:rPr>
              <a:t> </a:t>
            </a:r>
            <a:r>
              <a:rPr lang="ar-SA" sz="2000" dirty="0" err="1">
                <a:solidFill>
                  <a:schemeClr val="tx1"/>
                </a:solidFill>
                <a:effectLst/>
              </a:rPr>
              <a:t>اشارة</a:t>
            </a:r>
            <a:r>
              <a:rPr lang="ar-SA" sz="2000" dirty="0">
                <a:solidFill>
                  <a:schemeClr val="tx1"/>
                </a:solidFill>
                <a:effectLst/>
              </a:rPr>
              <a:t> البدء وتحديد السرعة والإيقاع 0</a:t>
            </a:r>
            <a:endParaRPr lang="en-US" sz="2000" dirty="0">
              <a:solidFill>
                <a:schemeClr val="tx1"/>
              </a:solidFill>
              <a:effectLst/>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 calcmode="lin" valueType="num">
                                      <p:cBhvr>
                                        <p:cTn id="7" dur="1000" fill="hold"/>
                                        <p:tgtEl>
                                          <p:spTgt spid="8195"/>
                                        </p:tgtEl>
                                        <p:attrNameLst>
                                          <p:attrName>ppt_w</p:attrName>
                                        </p:attrNameLst>
                                      </p:cBhvr>
                                      <p:tavLst>
                                        <p:tav tm="0">
                                          <p:val>
                                            <p:strVal val="#ppt_w*0.70"/>
                                          </p:val>
                                        </p:tav>
                                        <p:tav tm="100000">
                                          <p:val>
                                            <p:strVal val="#ppt_w"/>
                                          </p:val>
                                        </p:tav>
                                      </p:tavLst>
                                    </p:anim>
                                    <p:anim calcmode="lin" valueType="num">
                                      <p:cBhvr>
                                        <p:cTn id="8" dur="1000" fill="hold"/>
                                        <p:tgtEl>
                                          <p:spTgt spid="8195"/>
                                        </p:tgtEl>
                                        <p:attrNameLst>
                                          <p:attrName>ppt_h</p:attrName>
                                        </p:attrNameLst>
                                      </p:cBhvr>
                                      <p:tavLst>
                                        <p:tav tm="0">
                                          <p:val>
                                            <p:strVal val="#ppt_h"/>
                                          </p:val>
                                        </p:tav>
                                        <p:tav tm="100000">
                                          <p:val>
                                            <p:strVal val="#ppt_h"/>
                                          </p:val>
                                        </p:tav>
                                      </p:tavLst>
                                    </p:anim>
                                    <p:animEffect transition="in" filter="fade">
                                      <p:cBhvr>
                                        <p:cTn id="9" dur="1000"/>
                                        <p:tgtEl>
                                          <p:spTgt spid="8195"/>
                                        </p:tgtEl>
                                      </p:cBhvr>
                                    </p:animEffect>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grpId="0" nodeType="clickEffect">
                                  <p:stCondLst>
                                    <p:cond delay="0"/>
                                  </p:stCondLst>
                                  <p:childTnLst>
                                    <p:set>
                                      <p:cBhvr>
                                        <p:cTn id="13" dur="1" fill="hold">
                                          <p:stCondLst>
                                            <p:cond delay="0"/>
                                          </p:stCondLst>
                                        </p:cTn>
                                        <p:tgtEl>
                                          <p:spTgt spid="8197"/>
                                        </p:tgtEl>
                                        <p:attrNameLst>
                                          <p:attrName>style.visibility</p:attrName>
                                        </p:attrNameLst>
                                      </p:cBhvr>
                                      <p:to>
                                        <p:strVal val="visible"/>
                                      </p:to>
                                    </p:set>
                                    <p:animEffect transition="in" filter="plus(in)">
                                      <p:cBhvr>
                                        <p:cTn id="14" dur="20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1" name="Group 3"/>
          <p:cNvGraphicFramePr>
            <a:graphicFrameLocks noGrp="1"/>
          </p:cNvGraphicFramePr>
          <p:nvPr/>
        </p:nvGraphicFramePr>
        <p:xfrm>
          <a:off x="785813" y="1785938"/>
          <a:ext cx="7872412" cy="3859213"/>
        </p:xfrm>
        <a:graphic>
          <a:graphicData uri="http://schemas.openxmlformats.org/drawingml/2006/table">
            <a:tbl>
              <a:tblPr rtl="1"/>
              <a:tblGrid>
                <a:gridCol w="3935412"/>
                <a:gridCol w="3937000"/>
              </a:tblGrid>
              <a:tr h="9652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chemeClr val="tx1"/>
                          </a:solidFill>
                          <a:effectLst/>
                          <a:latin typeface="Arial" pitchFamily="34" charset="0"/>
                          <a:cs typeface="Arial" pitchFamily="34" charset="0"/>
                        </a:rPr>
                        <a:t>القرارات</a:t>
                      </a:r>
                      <a:endParaRPr kumimoji="0" lang="en-US" sz="3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solidFill>
                      <a:srgbClr val="8BE6FF"/>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chemeClr val="tx1"/>
                          </a:solidFill>
                          <a:effectLst/>
                          <a:latin typeface="Arial" pitchFamily="34" charset="0"/>
                          <a:cs typeface="Arial" pitchFamily="34" charset="0"/>
                        </a:rPr>
                        <a:t>متخذ القرار</a:t>
                      </a:r>
                      <a:endParaRPr kumimoji="0" lang="en-US" sz="3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solidFill>
                      <a:srgbClr val="8BE6FF"/>
                    </a:solidFill>
                  </a:tcPr>
                </a:tc>
              </a:tr>
              <a:tr h="9652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chemeClr val="tx1"/>
                          </a:solidFill>
                          <a:effectLst/>
                          <a:latin typeface="Arial" pitchFamily="34" charset="0"/>
                          <a:cs typeface="Arial" pitchFamily="34" charset="0"/>
                        </a:rPr>
                        <a:t>قرارات التخطيط</a:t>
                      </a:r>
                      <a:endParaRPr kumimoji="0" lang="en-US" sz="3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rgbClr val="C00000"/>
                          </a:solidFill>
                          <a:effectLst/>
                          <a:latin typeface="Arial" pitchFamily="34" charset="0"/>
                          <a:cs typeface="Arial" pitchFamily="34" charset="0"/>
                        </a:rPr>
                        <a:t>المعلم</a:t>
                      </a:r>
                      <a:endParaRPr kumimoji="0" lang="en-US" sz="3100" b="1" i="0" u="none" strike="noStrike" cap="none" normalizeH="0" baseline="0" smtClean="0">
                        <a:ln>
                          <a:noFill/>
                        </a:ln>
                        <a:solidFill>
                          <a:srgbClr val="C0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r>
              <a:tr h="9636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chemeClr val="tx1"/>
                          </a:solidFill>
                          <a:effectLst/>
                          <a:latin typeface="Arial" pitchFamily="34" charset="0"/>
                          <a:cs typeface="Arial" pitchFamily="34" charset="0"/>
                        </a:rPr>
                        <a:t>قرارات التنفيذ</a:t>
                      </a:r>
                      <a:endParaRPr kumimoji="0" lang="en-US" sz="3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rgbClr val="C00000"/>
                          </a:solidFill>
                          <a:effectLst/>
                          <a:latin typeface="Arial" pitchFamily="34" charset="0"/>
                          <a:cs typeface="Arial" pitchFamily="34" charset="0"/>
                        </a:rPr>
                        <a:t>الطالب</a:t>
                      </a:r>
                      <a:endParaRPr kumimoji="0" lang="en-US" sz="3100" b="1" i="0" u="none" strike="noStrike" cap="none" normalizeH="0" baseline="0" smtClean="0">
                        <a:ln>
                          <a:noFill/>
                        </a:ln>
                        <a:solidFill>
                          <a:srgbClr val="C0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r>
              <a:tr h="9652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chemeClr val="tx1"/>
                          </a:solidFill>
                          <a:effectLst/>
                          <a:latin typeface="Arial" pitchFamily="34" charset="0"/>
                          <a:cs typeface="Arial" pitchFamily="34" charset="0"/>
                        </a:rPr>
                        <a:t>قرارات التقويم</a:t>
                      </a:r>
                      <a:endParaRPr kumimoji="0" lang="en-US" sz="3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1" i="0" u="none" strike="noStrike" cap="none" normalizeH="0" baseline="0" smtClean="0">
                          <a:ln>
                            <a:noFill/>
                          </a:ln>
                          <a:solidFill>
                            <a:srgbClr val="C00000"/>
                          </a:solidFill>
                          <a:effectLst/>
                          <a:latin typeface="Arial" pitchFamily="34" charset="0"/>
                          <a:cs typeface="Arial" pitchFamily="34" charset="0"/>
                        </a:rPr>
                        <a:t>المعلم</a:t>
                      </a:r>
                      <a:endParaRPr kumimoji="0" lang="en-US" sz="3100" b="1" i="0" u="none" strike="noStrike" cap="none" normalizeH="0" baseline="0" smtClean="0">
                        <a:ln>
                          <a:noFill/>
                        </a:ln>
                        <a:solidFill>
                          <a:srgbClr val="C0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r>
            </a:tbl>
          </a:graphicData>
        </a:graphic>
      </p:graphicFrame>
      <p:sp>
        <p:nvSpPr>
          <p:cNvPr id="22" name="Rectangle 2"/>
          <p:cNvSpPr txBox="1">
            <a:spLocks noChangeArrowheads="1"/>
          </p:cNvSpPr>
          <p:nvPr/>
        </p:nvSpPr>
        <p:spPr>
          <a:xfrm>
            <a:off x="785786" y="357166"/>
            <a:ext cx="7715304"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40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بنية أسلوب التطبيق بتوجيه المعلم ( التدريبي)</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12291"/>
                                        </p:tgtEl>
                                        <p:attrNameLst>
                                          <p:attrName>style.visibility</p:attrName>
                                        </p:attrNameLst>
                                      </p:cBhvr>
                                      <p:to>
                                        <p:strVal val="visible"/>
                                      </p:to>
                                    </p:set>
                                    <p:anim calcmode="lin" valueType="num">
                                      <p:cBhvr>
                                        <p:cTn id="14" dur="1000" fill="hold"/>
                                        <p:tgtEl>
                                          <p:spTgt spid="12291"/>
                                        </p:tgtEl>
                                        <p:attrNameLst>
                                          <p:attrName>ppt_w</p:attrName>
                                        </p:attrNameLst>
                                      </p:cBhvr>
                                      <p:tavLst>
                                        <p:tav tm="0">
                                          <p:val>
                                            <p:strVal val="#ppt_w+.3"/>
                                          </p:val>
                                        </p:tav>
                                        <p:tav tm="100000">
                                          <p:val>
                                            <p:strVal val="#ppt_w"/>
                                          </p:val>
                                        </p:tav>
                                      </p:tavLst>
                                    </p:anim>
                                    <p:anim calcmode="lin" valueType="num">
                                      <p:cBhvr>
                                        <p:cTn id="15" dur="1000" fill="hold"/>
                                        <p:tgtEl>
                                          <p:spTgt spid="12291"/>
                                        </p:tgtEl>
                                        <p:attrNameLst>
                                          <p:attrName>ppt_h</p:attrName>
                                        </p:attrNameLst>
                                      </p:cBhvr>
                                      <p:tavLst>
                                        <p:tav tm="0">
                                          <p:val>
                                            <p:strVal val="#ppt_h"/>
                                          </p:val>
                                        </p:tav>
                                        <p:tav tm="100000">
                                          <p:val>
                                            <p:strVal val="#ppt_h"/>
                                          </p:val>
                                        </p:tav>
                                      </p:tavLst>
                                    </p:anim>
                                    <p:animEffect transition="in" filter="fade">
                                      <p:cBhvr>
                                        <p:cTn id="16" dur="10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5"/>
          <p:cNvSpPr txBox="1">
            <a:spLocks noChangeArrowheads="1"/>
          </p:cNvSpPr>
          <p:nvPr/>
        </p:nvSpPr>
        <p:spPr bwMode="auto">
          <a:xfrm>
            <a:off x="785813" y="1557338"/>
            <a:ext cx="7962900" cy="360045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spAutoFit/>
          </a:bodyPr>
          <a:lstStyle/>
          <a:p>
            <a:pPr marL="342900" indent="-342900" algn="r">
              <a:spcBef>
                <a:spcPct val="50000"/>
              </a:spcBef>
              <a:buFont typeface="Wingdings" pitchFamily="2" charset="2"/>
              <a:buChar char="v"/>
              <a:defRPr/>
            </a:pPr>
            <a:r>
              <a:rPr lang="ar-SA" sz="2400" b="0" dirty="0">
                <a:effectLst/>
              </a:rPr>
              <a:t> </a:t>
            </a:r>
            <a:r>
              <a:rPr lang="ar-SA" b="0" dirty="0">
                <a:effectLst/>
              </a:rPr>
              <a:t>أهداف مرتبطة بالموضوع :</a:t>
            </a:r>
          </a:p>
          <a:p>
            <a:pPr marL="342900" indent="-342900" algn="r">
              <a:spcBef>
                <a:spcPct val="50000"/>
              </a:spcBef>
              <a:buFont typeface="Wingdings" pitchFamily="2" charset="2"/>
              <a:buAutoNum type="arabicPeriod"/>
              <a:defRPr/>
            </a:pPr>
            <a:r>
              <a:rPr lang="ar-SA" sz="2000" b="0" dirty="0">
                <a:effectLst/>
              </a:rPr>
              <a:t>أن يؤدي الطالب الأعمال المطلوبة كما شرحت له0</a:t>
            </a:r>
          </a:p>
          <a:p>
            <a:pPr marL="342900" indent="-342900" algn="r">
              <a:spcBef>
                <a:spcPct val="50000"/>
              </a:spcBef>
              <a:buFont typeface="Wingdings" pitchFamily="2" charset="2"/>
              <a:buAutoNum type="arabicPeriod"/>
              <a:defRPr/>
            </a:pPr>
            <a:r>
              <a:rPr lang="ar-SA" sz="2000" b="0" dirty="0">
                <a:effectLst/>
              </a:rPr>
              <a:t>أن يتعرف الطالب على أن الأداء الجيد مرتبط بتكرار العمل0</a:t>
            </a:r>
          </a:p>
          <a:p>
            <a:pPr marL="342900" indent="-342900" algn="r">
              <a:spcBef>
                <a:spcPct val="50000"/>
              </a:spcBef>
              <a:buFont typeface="Wingdings" pitchFamily="2" charset="2"/>
              <a:buAutoNum type="arabicPeriod"/>
              <a:defRPr/>
            </a:pPr>
            <a:r>
              <a:rPr lang="ar-SA" sz="2000" b="0" dirty="0">
                <a:effectLst/>
              </a:rPr>
              <a:t>أن يربط الطالب بين العمل والوقت الملائم له0</a:t>
            </a:r>
          </a:p>
          <a:p>
            <a:pPr marL="342900" indent="-342900" algn="r">
              <a:spcBef>
                <a:spcPct val="50000"/>
              </a:spcBef>
              <a:buFont typeface="Wingdings" pitchFamily="2" charset="2"/>
              <a:buAutoNum type="arabicPeriod"/>
              <a:defRPr/>
            </a:pPr>
            <a:r>
              <a:rPr lang="ar-SA" sz="2000" b="0" dirty="0">
                <a:effectLst/>
              </a:rPr>
              <a:t>محاولة الوصول إلى الأداء المطلوب قدر الإمكان 0</a:t>
            </a:r>
          </a:p>
          <a:p>
            <a:pPr marL="342900" indent="-342900" algn="r">
              <a:spcBef>
                <a:spcPct val="50000"/>
              </a:spcBef>
              <a:buFont typeface="Wingdings" pitchFamily="2" charset="2"/>
              <a:buAutoNum type="arabicPeriod"/>
              <a:defRPr/>
            </a:pPr>
            <a:r>
              <a:rPr lang="ar-SA" sz="2000" b="0" dirty="0">
                <a:effectLst/>
              </a:rPr>
              <a:t>التعرف بالخبرة أن الأداء الجيد مرتبط بالمعلومات عن الاداء0</a:t>
            </a:r>
          </a:p>
          <a:p>
            <a:pPr marL="342900" indent="-342900" algn="r">
              <a:spcBef>
                <a:spcPct val="50000"/>
              </a:spcBef>
              <a:buFont typeface="Wingdings" pitchFamily="2" charset="2"/>
              <a:buAutoNum type="arabicPeriod"/>
              <a:defRPr/>
            </a:pPr>
            <a:r>
              <a:rPr lang="ar-SA" sz="2000" b="0" dirty="0">
                <a:effectLst/>
              </a:rPr>
              <a:t>يتعرف الطالب بالخبرة على أن هذه المعلومات يمكن الحصول عليها من أشكال متعددة من التغذية الراجعة0</a:t>
            </a:r>
            <a:endParaRPr lang="en-US" sz="2000" b="0" dirty="0">
              <a:effectLst/>
            </a:endParaRPr>
          </a:p>
        </p:txBody>
      </p:sp>
      <p:sp>
        <p:nvSpPr>
          <p:cNvPr id="6" name="Rectangle 2"/>
          <p:cNvSpPr txBox="1">
            <a:spLocks noChangeArrowheads="1"/>
          </p:cNvSpPr>
          <p:nvPr/>
        </p:nvSpPr>
        <p:spPr>
          <a:xfrm>
            <a:off x="785786" y="357166"/>
            <a:ext cx="7715304" cy="85725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4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أهداف أسلوب التطبيق بتوجيه المعلم ( التدريبي)</a:t>
            </a:r>
          </a:p>
          <a:p>
            <a:pPr algn="ctr" fontAlgn="auto">
              <a:spcAft>
                <a:spcPts val="0"/>
              </a:spcAft>
              <a:defRPr/>
            </a:pPr>
            <a:endParaRPr lang="ar-SA"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fade">
                                      <p:cBhvr>
                                        <p:cTn id="12" dur="100"/>
                                        <p:tgtEl>
                                          <p:spTgt spid="13317"/>
                                        </p:tgtEl>
                                      </p:cBhvr>
                                    </p:animEffect>
                                    <p:anim calcmode="lin" valueType="num">
                                      <p:cBhvr>
                                        <p:cTn id="13" dur="400" fill="hold"/>
                                        <p:tgtEl>
                                          <p:spTgt spid="13317"/>
                                        </p:tgtEl>
                                        <p:attrNameLst>
                                          <p:attrName>ppt_x</p:attrName>
                                        </p:attrNameLst>
                                      </p:cBhvr>
                                      <p:tavLst>
                                        <p:tav tm="0">
                                          <p:val>
                                            <p:strVal val="#ppt_x"/>
                                          </p:val>
                                        </p:tav>
                                        <p:tav tm="100000">
                                          <p:val>
                                            <p:strVal val="#ppt_x"/>
                                          </p:val>
                                        </p:tav>
                                      </p:tavLst>
                                    </p:anim>
                                    <p:anim calcmode="lin" valueType="num">
                                      <p:cBhvr>
                                        <p:cTn id="14" dur="400" fill="hold"/>
                                        <p:tgtEl>
                                          <p:spTgt spid="13317"/>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1331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1331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714375" y="1285875"/>
            <a:ext cx="7929563" cy="4491038"/>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spAutoFit/>
          </a:bodyPr>
          <a:lstStyle/>
          <a:p>
            <a:pPr marL="342900" indent="-342900" algn="r">
              <a:spcBef>
                <a:spcPct val="50000"/>
              </a:spcBef>
              <a:buFont typeface="Wingdings" pitchFamily="2" charset="2"/>
              <a:buChar char="v"/>
              <a:defRPr/>
            </a:pPr>
            <a:r>
              <a:rPr lang="ar-SA" b="0" dirty="0">
                <a:effectLst/>
              </a:rPr>
              <a:t>أهداف مرتبطة بدور الطالب :</a:t>
            </a:r>
          </a:p>
          <a:p>
            <a:pPr marL="342900" indent="-342900" algn="r">
              <a:spcBef>
                <a:spcPct val="50000"/>
              </a:spcBef>
              <a:buFont typeface="Wingdings" pitchFamily="2" charset="2"/>
              <a:buAutoNum type="arabicPeriod"/>
              <a:defRPr/>
            </a:pPr>
            <a:r>
              <a:rPr lang="ar-SA" sz="2000" b="0" dirty="0">
                <a:effectLst/>
              </a:rPr>
              <a:t>اتخاذ القرارات التسعة التي انتقلت </a:t>
            </a:r>
            <a:r>
              <a:rPr lang="ar-SA" sz="2000" b="0" dirty="0" err="1">
                <a:effectLst/>
              </a:rPr>
              <a:t>اليه</a:t>
            </a:r>
            <a:r>
              <a:rPr lang="ar-SA" sz="2000" b="0" dirty="0">
                <a:effectLst/>
              </a:rPr>
              <a:t> عند تنفيذ قرارات التخطيط ( </a:t>
            </a:r>
            <a:r>
              <a:rPr lang="ar-SA" sz="2000" b="0" dirty="0" err="1">
                <a:effectLst/>
              </a:rPr>
              <a:t>الاعداد</a:t>
            </a:r>
            <a:r>
              <a:rPr lang="ar-SA" sz="2000" b="0" dirty="0">
                <a:effectLst/>
              </a:rPr>
              <a:t> )0</a:t>
            </a:r>
          </a:p>
          <a:p>
            <a:pPr marL="342900" indent="-342900" algn="r">
              <a:spcBef>
                <a:spcPct val="50000"/>
              </a:spcBef>
              <a:buFont typeface="Wingdings" pitchFamily="2" charset="2"/>
              <a:buAutoNum type="arabicPeriod"/>
              <a:defRPr/>
            </a:pPr>
            <a:r>
              <a:rPr lang="ar-SA" sz="2000" b="0" dirty="0">
                <a:effectLst/>
              </a:rPr>
              <a:t>يتعرف بالخبرة بأن اتخاذ القرار </a:t>
            </a:r>
            <a:r>
              <a:rPr lang="ar-SA" sz="2000" b="0" dirty="0" err="1">
                <a:effectLst/>
              </a:rPr>
              <a:t>يلائم</a:t>
            </a:r>
            <a:r>
              <a:rPr lang="ar-SA" sz="2000" b="0" dirty="0">
                <a:effectLst/>
              </a:rPr>
              <a:t> العمل 0</a:t>
            </a:r>
          </a:p>
          <a:p>
            <a:pPr marL="342900" indent="-342900" algn="r">
              <a:spcBef>
                <a:spcPct val="50000"/>
              </a:spcBef>
              <a:buFont typeface="Wingdings" pitchFamily="2" charset="2"/>
              <a:buAutoNum type="arabicPeriod"/>
              <a:defRPr/>
            </a:pPr>
            <a:r>
              <a:rPr lang="ar-SA" sz="2000" b="0" dirty="0">
                <a:effectLst/>
              </a:rPr>
              <a:t>البدء في </a:t>
            </a:r>
            <a:r>
              <a:rPr lang="ar-SA" sz="2000" b="0" dirty="0" err="1">
                <a:effectLst/>
              </a:rPr>
              <a:t>اول</a:t>
            </a:r>
            <a:r>
              <a:rPr lang="ar-SA" sz="2000" b="0" dirty="0">
                <a:effectLst/>
              </a:rPr>
              <a:t> العمل </a:t>
            </a:r>
            <a:r>
              <a:rPr lang="ar-SA" sz="2000" b="0" dirty="0" err="1">
                <a:effectLst/>
              </a:rPr>
              <a:t>الافرادي</a:t>
            </a:r>
            <a:r>
              <a:rPr lang="ar-SA" sz="2000" b="0" dirty="0">
                <a:effectLst/>
              </a:rPr>
              <a:t> لفترة معينة 0</a:t>
            </a:r>
          </a:p>
          <a:p>
            <a:pPr marL="342900" indent="-342900" algn="r">
              <a:spcBef>
                <a:spcPct val="50000"/>
              </a:spcBef>
              <a:buFont typeface="Wingdings" pitchFamily="2" charset="2"/>
              <a:buAutoNum type="arabicPeriod"/>
              <a:defRPr/>
            </a:pPr>
            <a:r>
              <a:rPr lang="ar-SA" sz="2000" b="0" dirty="0">
                <a:effectLst/>
              </a:rPr>
              <a:t>البدء في خبرة النشاط التعليمي بأسلوب التعليم بتوجيه المعلم ( التدريبي ) وتعلم تحويل القرارات عما كان عليه في </a:t>
            </a:r>
            <a:r>
              <a:rPr lang="ar-SA" sz="2000" b="0" dirty="0" err="1">
                <a:effectLst/>
              </a:rPr>
              <a:t>الاسلوب</a:t>
            </a:r>
            <a:r>
              <a:rPr lang="ar-SA" sz="2000" b="0" dirty="0">
                <a:effectLst/>
              </a:rPr>
              <a:t> </a:t>
            </a:r>
            <a:r>
              <a:rPr lang="ar-SA" sz="2000" b="0" dirty="0" err="1">
                <a:effectLst/>
              </a:rPr>
              <a:t>الامري</a:t>
            </a:r>
            <a:r>
              <a:rPr lang="ar-SA" sz="2000" b="0" dirty="0">
                <a:effectLst/>
              </a:rPr>
              <a:t> 0</a:t>
            </a:r>
          </a:p>
          <a:p>
            <a:pPr marL="342900" indent="-342900" algn="r">
              <a:spcBef>
                <a:spcPct val="50000"/>
              </a:spcBef>
              <a:buFont typeface="Wingdings" pitchFamily="2" charset="2"/>
              <a:buAutoNum type="arabicPeriod"/>
              <a:defRPr/>
            </a:pPr>
            <a:r>
              <a:rPr lang="ar-SA" sz="2000" b="0" dirty="0">
                <a:effectLst/>
              </a:rPr>
              <a:t>الدخول في خبرة علاقة جديدة والتي تتضمن توقع التغذية الراجعة الخاصة للفرد 0</a:t>
            </a:r>
          </a:p>
          <a:p>
            <a:pPr marL="342900" indent="-342900" algn="r">
              <a:spcBef>
                <a:spcPct val="50000"/>
              </a:spcBef>
              <a:buFont typeface="Wingdings" pitchFamily="2" charset="2"/>
              <a:buAutoNum type="arabicPeriod"/>
              <a:defRPr/>
            </a:pPr>
            <a:r>
              <a:rPr lang="ar-SA" sz="2000" b="0" dirty="0">
                <a:effectLst/>
              </a:rPr>
              <a:t>يتقبل </a:t>
            </a:r>
            <a:r>
              <a:rPr lang="ar-SA" sz="2000" b="0" dirty="0" err="1">
                <a:effectLst/>
              </a:rPr>
              <a:t>ادائه</a:t>
            </a:r>
            <a:r>
              <a:rPr lang="ar-SA" sz="2000" b="0" dirty="0">
                <a:effectLst/>
              </a:rPr>
              <a:t> في العمل دون مقارنة دائمة مع </a:t>
            </a:r>
            <a:r>
              <a:rPr lang="ar-SA" sz="2000" b="0" dirty="0" err="1">
                <a:effectLst/>
              </a:rPr>
              <a:t>الاخرين</a:t>
            </a:r>
            <a:r>
              <a:rPr lang="ar-SA" sz="2000" b="0" dirty="0">
                <a:effectLst/>
              </a:rPr>
              <a:t> 0</a:t>
            </a:r>
          </a:p>
          <a:p>
            <a:pPr marL="342900" indent="-342900" algn="r">
              <a:spcBef>
                <a:spcPct val="50000"/>
              </a:spcBef>
              <a:buFont typeface="Wingdings" pitchFamily="2" charset="2"/>
              <a:buAutoNum type="arabicPeriod"/>
              <a:defRPr/>
            </a:pPr>
            <a:r>
              <a:rPr lang="ar-SA" sz="2000" b="0" dirty="0">
                <a:effectLst/>
              </a:rPr>
              <a:t>يحترم دور زملائه </a:t>
            </a:r>
            <a:r>
              <a:rPr lang="ar-SA" sz="2000" b="0" dirty="0" err="1">
                <a:effectLst/>
              </a:rPr>
              <a:t>الاخرين</a:t>
            </a:r>
            <a:r>
              <a:rPr lang="ar-SA" sz="2000" b="0" dirty="0">
                <a:effectLst/>
              </a:rPr>
              <a:t> وقراراتهم في الفئات التسع 0</a:t>
            </a:r>
          </a:p>
          <a:p>
            <a:pPr marL="342900" indent="-342900" algn="r">
              <a:spcBef>
                <a:spcPct val="50000"/>
              </a:spcBef>
              <a:buFont typeface="Wingdings" pitchFamily="2" charset="2"/>
              <a:buAutoNum type="arabicPeriod"/>
              <a:defRPr/>
            </a:pPr>
            <a:r>
              <a:rPr lang="ar-SA" sz="2000" b="0" dirty="0" err="1">
                <a:effectLst/>
              </a:rPr>
              <a:t>ان</a:t>
            </a:r>
            <a:r>
              <a:rPr lang="ar-SA" sz="2000" b="0" dirty="0">
                <a:effectLst/>
              </a:rPr>
              <a:t> يتحمل المسؤولية في اتخاذ القرارات التسعة 0</a:t>
            </a:r>
            <a:endParaRPr lang="en-US" sz="2000" b="0" dirty="0">
              <a:effectLst/>
            </a:endParaRPr>
          </a:p>
        </p:txBody>
      </p:sp>
      <p:sp>
        <p:nvSpPr>
          <p:cNvPr id="5" name="Rectangle 2"/>
          <p:cNvSpPr txBox="1">
            <a:spLocks noChangeArrowheads="1"/>
          </p:cNvSpPr>
          <p:nvPr/>
        </p:nvSpPr>
        <p:spPr>
          <a:xfrm>
            <a:off x="785786" y="214290"/>
            <a:ext cx="7715304" cy="85725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325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4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أهداف مرتبطة بدور الطالب</a:t>
            </a:r>
          </a:p>
          <a:p>
            <a:pPr algn="ctr" fontAlgn="auto">
              <a:spcAft>
                <a:spcPts val="0"/>
              </a:spcAft>
              <a:defRPr/>
            </a:pPr>
            <a:endParaRPr lang="ar-SA"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3"/>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3" presetClass="entr" presetSubtype="0" fill="hold" grpId="0" nodeType="clickEffect">
                                  <p:stCondLst>
                                    <p:cond delay="0"/>
                                  </p:stCondLst>
                                  <p:childTnLst>
                                    <p:set>
                                      <p:cBhvr>
                                        <p:cTn id="13" dur="1" fill="hold">
                                          <p:stCondLst>
                                            <p:cond delay="0"/>
                                          </p:stCondLst>
                                        </p:cTn>
                                        <p:tgtEl>
                                          <p:spTgt spid="15364"/>
                                        </p:tgtEl>
                                        <p:attrNameLst>
                                          <p:attrName>style.visibility</p:attrName>
                                        </p:attrNameLst>
                                      </p:cBhvr>
                                      <p:to>
                                        <p:strVal val="visible"/>
                                      </p:to>
                                    </p:set>
                                    <p:animEffect transition="in" filter="fade">
                                      <p:cBhvr>
                                        <p:cTn id="14" dur="100"/>
                                        <p:tgtEl>
                                          <p:spTgt spid="15364"/>
                                        </p:tgtEl>
                                      </p:cBhvr>
                                    </p:animEffect>
                                    <p:anim calcmode="lin" valueType="num">
                                      <p:cBhvr>
                                        <p:cTn id="15" dur="400" fill="hold"/>
                                        <p:tgtEl>
                                          <p:spTgt spid="15364"/>
                                        </p:tgtEl>
                                        <p:attrNameLst>
                                          <p:attrName>ppt_x</p:attrName>
                                        </p:attrNameLst>
                                      </p:cBhvr>
                                      <p:tavLst>
                                        <p:tav tm="0">
                                          <p:val>
                                            <p:strVal val="#ppt_x"/>
                                          </p:val>
                                        </p:tav>
                                        <p:tav tm="100000">
                                          <p:val>
                                            <p:strVal val="#ppt_x"/>
                                          </p:val>
                                        </p:tav>
                                      </p:tavLst>
                                    </p:anim>
                                    <p:anim calcmode="lin" valueType="num">
                                      <p:cBhvr>
                                        <p:cTn id="16" dur="400" fill="hold"/>
                                        <p:tgtEl>
                                          <p:spTgt spid="15364"/>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1536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1536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323850" y="757238"/>
            <a:ext cx="8569325" cy="4181475"/>
          </a:xfrm>
          <a:prstGeom prst="rect">
            <a:avLst/>
          </a:prstGeom>
          <a:ln>
            <a:headEnd/>
            <a:tailEnd/>
          </a:ln>
        </p:spPr>
        <p:style>
          <a:lnRef idx="1">
            <a:schemeClr val="dk1"/>
          </a:lnRef>
          <a:fillRef idx="2">
            <a:schemeClr val="dk1"/>
          </a:fillRef>
          <a:effectRef idx="1">
            <a:schemeClr val="dk1"/>
          </a:effectRef>
          <a:fontRef idx="minor">
            <a:schemeClr val="dk1"/>
          </a:fontRef>
        </p:style>
        <p:txBody>
          <a:bodyPr>
            <a:spAutoFit/>
          </a:bodyPr>
          <a:lstStyle/>
          <a:p>
            <a:pPr marL="342900" indent="-342900" algn="r">
              <a:spcBef>
                <a:spcPct val="50000"/>
              </a:spcBef>
              <a:buFont typeface="Wingdings" pitchFamily="2" charset="2"/>
              <a:buChar char="q"/>
              <a:defRPr/>
            </a:pPr>
            <a:r>
              <a:rPr lang="ar-SA" sz="1800" b="0" dirty="0">
                <a:effectLst/>
              </a:rPr>
              <a:t> </a:t>
            </a:r>
            <a:r>
              <a:rPr lang="ar-SA" sz="2400" b="0" dirty="0">
                <a:effectLst/>
              </a:rPr>
              <a:t>قنوات النمو في </a:t>
            </a:r>
            <a:r>
              <a:rPr lang="ar-SA" sz="2400" b="0" dirty="0" err="1">
                <a:effectLst/>
              </a:rPr>
              <a:t>اسلوب</a:t>
            </a:r>
            <a:r>
              <a:rPr lang="ar-SA" sz="2400" b="0" dirty="0">
                <a:effectLst/>
              </a:rPr>
              <a:t> التطبيق بتوجيه المعلم ( التدريبي )</a:t>
            </a:r>
            <a:r>
              <a:rPr lang="ar-SA" sz="1800" b="0" dirty="0">
                <a:effectLst/>
              </a:rPr>
              <a:t> :</a:t>
            </a:r>
          </a:p>
          <a:p>
            <a:pPr marL="342900" indent="-342900" algn="r">
              <a:spcBef>
                <a:spcPct val="50000"/>
              </a:spcBef>
              <a:buFont typeface="Wingdings" pitchFamily="2" charset="2"/>
              <a:buNone/>
              <a:defRPr/>
            </a:pPr>
            <a:r>
              <a:rPr lang="ar-SA" sz="1800" b="0" dirty="0">
                <a:effectLst/>
              </a:rPr>
              <a:t>في هذا </a:t>
            </a:r>
            <a:r>
              <a:rPr lang="ar-SA" sz="1800" b="0" dirty="0" err="1">
                <a:effectLst/>
              </a:rPr>
              <a:t>الاسلوب</a:t>
            </a:r>
            <a:r>
              <a:rPr lang="ar-SA" sz="1800" b="0" dirty="0">
                <a:effectLst/>
              </a:rPr>
              <a:t> يلاحظ التقدم في جوانب النمو نتيجة اتخاذ الطالب للقرارات التسعة ما عدا الجانب المعرفي 0</a:t>
            </a:r>
          </a:p>
          <a:p>
            <a:pPr marL="342900" indent="-342900" algn="r">
              <a:spcBef>
                <a:spcPct val="50000"/>
              </a:spcBef>
              <a:buFont typeface="Wingdings" pitchFamily="2" charset="2"/>
              <a:buAutoNum type="arabicPeriod"/>
              <a:defRPr/>
            </a:pPr>
            <a:r>
              <a:rPr lang="ar-SA" sz="1800" b="0" dirty="0">
                <a:effectLst/>
              </a:rPr>
              <a:t>الجانب </a:t>
            </a:r>
            <a:r>
              <a:rPr lang="ar-SA" sz="1800" b="0" dirty="0" err="1">
                <a:effectLst/>
              </a:rPr>
              <a:t>الــمـهاري</a:t>
            </a:r>
            <a:r>
              <a:rPr lang="ar-SA" sz="1800" b="0" dirty="0">
                <a:effectLst/>
              </a:rPr>
              <a:t> :</a:t>
            </a:r>
          </a:p>
          <a:p>
            <a:pPr marL="342900" indent="-342900" algn="r">
              <a:spcBef>
                <a:spcPct val="50000"/>
              </a:spcBef>
              <a:buFont typeface="Wingdings" pitchFamily="2" charset="2"/>
              <a:buNone/>
              <a:defRPr/>
            </a:pPr>
            <a:r>
              <a:rPr lang="ar-SA" sz="1800" b="0" dirty="0">
                <a:effectLst/>
              </a:rPr>
              <a:t>هناك تقدم نتيجة </a:t>
            </a:r>
            <a:r>
              <a:rPr lang="ar-SA" sz="1800" b="0" dirty="0" err="1">
                <a:effectLst/>
              </a:rPr>
              <a:t>ان</a:t>
            </a:r>
            <a:r>
              <a:rPr lang="ar-SA" sz="1800" b="0" dirty="0">
                <a:effectLst/>
              </a:rPr>
              <a:t> الطالب يمارس العمل بدون </a:t>
            </a:r>
            <a:r>
              <a:rPr lang="ar-SA" sz="1800" b="0" dirty="0" err="1">
                <a:effectLst/>
              </a:rPr>
              <a:t>اوامر</a:t>
            </a:r>
            <a:r>
              <a:rPr lang="ar-SA" sz="1800" b="0" dirty="0">
                <a:effectLst/>
              </a:rPr>
              <a:t> مباشرة من المعلم0</a:t>
            </a:r>
          </a:p>
          <a:p>
            <a:pPr marL="342900" indent="-342900" algn="r">
              <a:spcBef>
                <a:spcPct val="50000"/>
              </a:spcBef>
              <a:buFont typeface="Wingdings" pitchFamily="2" charset="2"/>
              <a:buNone/>
              <a:defRPr/>
            </a:pPr>
            <a:r>
              <a:rPr lang="ar-SA" sz="1800" b="0" dirty="0">
                <a:effectLst/>
              </a:rPr>
              <a:t>2. الجانب الاجتماعي :</a:t>
            </a:r>
          </a:p>
          <a:p>
            <a:pPr marL="342900" indent="-342900" algn="r">
              <a:spcBef>
                <a:spcPct val="50000"/>
              </a:spcBef>
              <a:buFont typeface="Wingdings" pitchFamily="2" charset="2"/>
              <a:buNone/>
              <a:defRPr/>
            </a:pPr>
            <a:r>
              <a:rPr lang="ar-SA" sz="1800" b="0" dirty="0">
                <a:effectLst/>
              </a:rPr>
              <a:t>إن حرية اختيار الطالب للاماكن يجعل الطالب يختار المكان القريب من زميله الذي يرتاح اليه0</a:t>
            </a:r>
          </a:p>
          <a:p>
            <a:pPr marL="342900" indent="-342900" algn="r">
              <a:spcBef>
                <a:spcPct val="50000"/>
              </a:spcBef>
              <a:buFont typeface="Wingdings" pitchFamily="2" charset="2"/>
              <a:buNone/>
              <a:defRPr/>
            </a:pPr>
            <a:r>
              <a:rPr lang="ar-SA" sz="1800" b="0" dirty="0">
                <a:effectLst/>
              </a:rPr>
              <a:t>3. الجانب الانفعالي :</a:t>
            </a:r>
          </a:p>
          <a:p>
            <a:pPr marL="342900" indent="-342900" algn="r">
              <a:spcBef>
                <a:spcPct val="50000"/>
              </a:spcBef>
              <a:buFont typeface="Wingdings" pitchFamily="2" charset="2"/>
              <a:buNone/>
              <a:defRPr/>
            </a:pPr>
            <a:r>
              <a:rPr lang="ar-SA" sz="1800" b="0" dirty="0">
                <a:effectLst/>
              </a:rPr>
              <a:t>ينمو في هذا </a:t>
            </a:r>
            <a:r>
              <a:rPr lang="ar-SA" sz="1800" b="0" dirty="0" err="1">
                <a:effectLst/>
              </a:rPr>
              <a:t>الاسلوب</a:t>
            </a:r>
            <a:r>
              <a:rPr lang="ar-SA" sz="1800" b="0" dirty="0">
                <a:effectLst/>
              </a:rPr>
              <a:t> الجانب الانفعالي </a:t>
            </a:r>
            <a:r>
              <a:rPr lang="ar-SA" sz="1800" b="0" dirty="0" err="1">
                <a:effectLst/>
              </a:rPr>
              <a:t>اكثر</a:t>
            </a:r>
            <a:r>
              <a:rPr lang="ar-SA" sz="1800" b="0" dirty="0">
                <a:effectLst/>
              </a:rPr>
              <a:t> من سابقه وذلك نتيجة لزيادة نمو الجانبين المهاري والاجتماعي 0</a:t>
            </a:r>
          </a:p>
          <a:p>
            <a:pPr marL="342900" indent="-342900" algn="r">
              <a:spcBef>
                <a:spcPct val="50000"/>
              </a:spcBef>
              <a:buFont typeface="Wingdings" pitchFamily="2" charset="2"/>
              <a:buNone/>
              <a:defRPr/>
            </a:pPr>
            <a:r>
              <a:rPr lang="ar-SA" sz="1800" b="0" dirty="0">
                <a:effectLst/>
              </a:rPr>
              <a:t>4. الجانب المعرفي :</a:t>
            </a:r>
          </a:p>
          <a:p>
            <a:pPr marL="342900" indent="-342900" algn="r">
              <a:spcBef>
                <a:spcPct val="50000"/>
              </a:spcBef>
              <a:buFont typeface="Wingdings" pitchFamily="2" charset="2"/>
              <a:buNone/>
              <a:defRPr/>
            </a:pPr>
            <a:r>
              <a:rPr lang="ar-SA" sz="1800" b="0" dirty="0">
                <a:effectLst/>
              </a:rPr>
              <a:t>يكون النمو قليلا في هذا </a:t>
            </a:r>
            <a:r>
              <a:rPr lang="ar-SA" sz="1800" b="0" dirty="0" err="1">
                <a:effectLst/>
              </a:rPr>
              <a:t>الاسلوب</a:t>
            </a:r>
            <a:r>
              <a:rPr lang="ar-SA" sz="1800" b="0" dirty="0">
                <a:effectLst/>
              </a:rPr>
              <a:t> نظرا للتركيز على جانب التذكر 0</a:t>
            </a:r>
            <a:endParaRPr lang="en-US" sz="1800" b="0" dirty="0">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wheel(4)">
                                      <p:cBhvr>
                                        <p:cTn id="7" dur="2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729" name="Group 25"/>
          <p:cNvGraphicFramePr>
            <a:graphicFrameLocks noGrp="1"/>
          </p:cNvGraphicFramePr>
          <p:nvPr/>
        </p:nvGraphicFramePr>
        <p:xfrm>
          <a:off x="500063" y="2571750"/>
          <a:ext cx="8215312" cy="3005773"/>
        </p:xfrm>
        <a:graphic>
          <a:graphicData uri="http://schemas.openxmlformats.org/drawingml/2006/table">
            <a:tbl>
              <a:tblPr rtl="1"/>
              <a:tblGrid>
                <a:gridCol w="2366962"/>
                <a:gridCol w="1447800"/>
                <a:gridCol w="1462088"/>
                <a:gridCol w="1476375"/>
                <a:gridCol w="1462087"/>
              </a:tblGrid>
              <a:tr h="781050">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اسم الاسلوب</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E389"/>
                    </a:solidFill>
                  </a:tcPr>
                </a:tc>
                <a:tc gridSpan="4">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قــنـــوات الــنــمــو</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796925">
                <a:tc vMerge="1">
                  <a:txBody>
                    <a:bodyPr/>
                    <a:lstStyle/>
                    <a:p>
                      <a:pPr rtl="1"/>
                      <a:endParaRPr lang="ar-SA"/>
                    </a:p>
                  </a:txBody>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chemeClr val="tx1"/>
                          </a:solidFill>
                          <a:effectLst/>
                          <a:latin typeface="Arial" pitchFamily="34" charset="0"/>
                          <a:cs typeface="Arial" pitchFamily="34" charset="0"/>
                        </a:rPr>
                        <a:t>الجانب المهاري</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chemeClr val="tx1"/>
                          </a:solidFill>
                          <a:effectLst/>
                          <a:latin typeface="Arial" pitchFamily="34" charset="0"/>
                          <a:cs typeface="Arial" pitchFamily="34" charset="0"/>
                        </a:rPr>
                        <a:t>الجانب الاجتماعي</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chemeClr val="tx1"/>
                          </a:solidFill>
                          <a:effectLst/>
                          <a:latin typeface="Arial" pitchFamily="34" charset="0"/>
                          <a:cs typeface="Arial" pitchFamily="34" charset="0"/>
                        </a:rPr>
                        <a:t>الجانب الانفعالي</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chemeClr val="tx1"/>
                          </a:solidFill>
                          <a:effectLst/>
                          <a:latin typeface="Arial" pitchFamily="34" charset="0"/>
                          <a:cs typeface="Arial" pitchFamily="34" charset="0"/>
                        </a:rPr>
                        <a:t>الجانب المعرفي</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140176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smtClean="0">
                          <a:ln>
                            <a:noFill/>
                          </a:ln>
                          <a:solidFill>
                            <a:schemeClr val="tx1"/>
                          </a:solidFill>
                          <a:effectLst/>
                          <a:latin typeface="Arial" pitchFamily="34" charset="0"/>
                          <a:cs typeface="Arial" pitchFamily="34" charset="0"/>
                        </a:rPr>
                        <a:t>اسلوب التطبيق بتوجيه المعلم (التدريبي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E389"/>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1</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2</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2</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1</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2"/>
          <p:cNvSpPr txBox="1">
            <a:spLocks noChangeArrowheads="1"/>
          </p:cNvSpPr>
          <p:nvPr/>
        </p:nvSpPr>
        <p:spPr>
          <a:xfrm>
            <a:off x="428596" y="357166"/>
            <a:ext cx="8358246"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7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قنوات </a:t>
            </a:r>
            <a:r>
              <a:rPr lang="ar-SA" sz="3200"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النموفي</a:t>
            </a:r>
            <a:r>
              <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أسلوب التطبيق بتوجيه المعلم ( التدريبي)</a:t>
            </a:r>
          </a:p>
          <a:p>
            <a:pPr algn="ctr" fontAlgn="auto">
              <a:spcAft>
                <a:spcPts val="0"/>
              </a:spcAft>
              <a:defRPr/>
            </a:pPr>
            <a:endParaRPr lang="ar-SA" sz="20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20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lt">
                                    <p:tmAbs val="75"/>
                                  </p:iterate>
                                  <p:childTnLst>
                                    <p:set>
                                      <p:cBhvr>
                                        <p:cTn id="6" dur="1" fill="hold">
                                          <p:stCondLst>
                                            <p:cond delay="74"/>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727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571472" y="428604"/>
            <a:ext cx="7715304" cy="85725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4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خطوات أسلوب التطبيق بتوجيه المعلم ( التدريبي)</a:t>
            </a:r>
          </a:p>
          <a:p>
            <a:pPr algn="ctr" fontAlgn="auto">
              <a:spcAft>
                <a:spcPts val="0"/>
              </a:spcAft>
              <a:defRPr/>
            </a:pPr>
            <a:endParaRPr lang="ar-SA"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9" name="مربع نص 8"/>
          <p:cNvSpPr txBox="1"/>
          <p:nvPr/>
        </p:nvSpPr>
        <p:spPr>
          <a:xfrm>
            <a:off x="785813" y="1643063"/>
            <a:ext cx="7500937" cy="4032250"/>
          </a:xfrm>
          <a:prstGeom prst="rect">
            <a:avLst/>
          </a:prstGeom>
        </p:spPr>
        <p:style>
          <a:lnRef idx="1">
            <a:schemeClr val="accent2"/>
          </a:lnRef>
          <a:fillRef idx="2">
            <a:schemeClr val="accent2"/>
          </a:fillRef>
          <a:effectRef idx="1">
            <a:schemeClr val="accent2"/>
          </a:effectRef>
          <a:fontRef idx="minor">
            <a:schemeClr val="dk1"/>
          </a:fontRef>
        </p:style>
        <p:txBody>
          <a:bodyPr rtlCol="1">
            <a:spAutoFit/>
          </a:bodyPr>
          <a:lstStyle/>
          <a:p>
            <a:pPr algn="r">
              <a:spcBef>
                <a:spcPct val="0"/>
              </a:spcBef>
              <a:defRPr/>
            </a:pPr>
            <a:r>
              <a:rPr lang="ar-SA" sz="3200" dirty="0">
                <a:effectLst/>
              </a:rPr>
              <a:t>قرارات التخطيط</a:t>
            </a:r>
            <a:r>
              <a:rPr lang="ar-SA" sz="3200" b="0" dirty="0">
                <a:effectLst/>
              </a:rPr>
              <a:t> :وهي القرارات التي يتخذها المعلم قبل تدريس أي جزء من أجزاء الدرس 0</a:t>
            </a:r>
          </a:p>
          <a:p>
            <a:pPr algn="r">
              <a:spcBef>
                <a:spcPct val="0"/>
              </a:spcBef>
              <a:buFont typeface="Wingdings" pitchFamily="2" charset="2"/>
              <a:buChar char="ü"/>
              <a:defRPr/>
            </a:pPr>
            <a:r>
              <a:rPr lang="ar-SA" sz="3200" b="0" dirty="0">
                <a:effectLst/>
              </a:rPr>
              <a:t> تحديد موضوع الدرس0</a:t>
            </a:r>
          </a:p>
          <a:p>
            <a:pPr algn="r">
              <a:spcBef>
                <a:spcPct val="0"/>
              </a:spcBef>
              <a:buFont typeface="Wingdings" pitchFamily="2" charset="2"/>
              <a:buChar char="ü"/>
              <a:defRPr/>
            </a:pPr>
            <a:r>
              <a:rPr lang="ar-SA" sz="3200" b="0" dirty="0">
                <a:effectLst/>
              </a:rPr>
              <a:t> تحديد الاهداف0</a:t>
            </a:r>
          </a:p>
          <a:p>
            <a:pPr algn="r">
              <a:spcBef>
                <a:spcPct val="0"/>
              </a:spcBef>
              <a:buFont typeface="Wingdings" pitchFamily="2" charset="2"/>
              <a:buChar char="ü"/>
              <a:defRPr/>
            </a:pPr>
            <a:r>
              <a:rPr lang="ar-SA" sz="3200" b="0" dirty="0">
                <a:effectLst/>
              </a:rPr>
              <a:t> تحديد جزء من الدرس0</a:t>
            </a:r>
          </a:p>
          <a:p>
            <a:pPr algn="r">
              <a:spcBef>
                <a:spcPct val="0"/>
              </a:spcBef>
              <a:buFont typeface="Wingdings" pitchFamily="2" charset="2"/>
              <a:buChar char="ü"/>
              <a:defRPr/>
            </a:pPr>
            <a:r>
              <a:rPr lang="ar-SA" sz="3200" b="0" dirty="0">
                <a:effectLst/>
              </a:rPr>
              <a:t> تحديد الاسلوب0</a:t>
            </a:r>
          </a:p>
          <a:p>
            <a:pPr algn="r">
              <a:spcBef>
                <a:spcPct val="0"/>
              </a:spcBef>
              <a:buFont typeface="Wingdings" pitchFamily="2" charset="2"/>
              <a:buChar char="ü"/>
              <a:defRPr/>
            </a:pPr>
            <a:r>
              <a:rPr lang="ar-SA" sz="3200" b="0" dirty="0">
                <a:effectLst/>
              </a:rPr>
              <a:t> النظام0</a:t>
            </a:r>
          </a:p>
          <a:p>
            <a:pPr algn="r">
              <a:spcBef>
                <a:spcPct val="0"/>
              </a:spcBef>
              <a:buFont typeface="Wingdings" pitchFamily="2" charset="2"/>
              <a:buChar char="ü"/>
              <a:defRPr/>
            </a:pPr>
            <a:r>
              <a:rPr lang="ar-SA" sz="3200" b="0" dirty="0">
                <a:effectLst/>
              </a:rPr>
              <a:t> الزمن 0</a:t>
            </a:r>
            <a:endParaRPr lang="en-US" sz="3200" b="0" dirty="0">
              <a:effectLst/>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4)">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edge">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4"/>
          <p:cNvSpPr txBox="1">
            <a:spLocks noChangeArrowheads="1"/>
          </p:cNvSpPr>
          <p:nvPr/>
        </p:nvSpPr>
        <p:spPr bwMode="auto">
          <a:xfrm>
            <a:off x="250825" y="188913"/>
            <a:ext cx="8569325" cy="579437"/>
          </a:xfrm>
          <a:prstGeom prst="rect">
            <a:avLst/>
          </a:prstGeom>
          <a:noFill/>
          <a:ln w="9525">
            <a:noFill/>
            <a:miter lim="800000"/>
            <a:headEnd/>
            <a:tailEnd/>
          </a:ln>
        </p:spPr>
        <p:txBody>
          <a:bodyPr>
            <a:spAutoFit/>
          </a:bodyPr>
          <a:lstStyle/>
          <a:p>
            <a:pPr algn="r">
              <a:spcBef>
                <a:spcPct val="50000"/>
              </a:spcBef>
            </a:pPr>
            <a:endParaRPr lang="en-US" sz="3200" b="0">
              <a:solidFill>
                <a:schemeClr val="tx1"/>
              </a:solidFill>
              <a:effectLst/>
            </a:endParaRPr>
          </a:p>
        </p:txBody>
      </p:sp>
      <p:sp>
        <p:nvSpPr>
          <p:cNvPr id="19461" name="Text Box 5"/>
          <p:cNvSpPr txBox="1">
            <a:spLocks noChangeArrowheads="1"/>
          </p:cNvSpPr>
          <p:nvPr/>
        </p:nvSpPr>
        <p:spPr bwMode="auto">
          <a:xfrm>
            <a:off x="857250" y="1643063"/>
            <a:ext cx="7893050" cy="409416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p>
            <a:pPr marL="342900" indent="-342900" algn="r">
              <a:spcBef>
                <a:spcPct val="50000"/>
              </a:spcBef>
              <a:buFont typeface="Wingdings" pitchFamily="2" charset="2"/>
              <a:buChar char="v"/>
              <a:defRPr/>
            </a:pPr>
            <a:r>
              <a:rPr lang="ar-SA" sz="3600" b="0" dirty="0">
                <a:effectLst/>
              </a:rPr>
              <a:t>دور المعلم :</a:t>
            </a:r>
          </a:p>
          <a:p>
            <a:pPr marL="342900" indent="-342900" algn="r">
              <a:spcBef>
                <a:spcPct val="50000"/>
              </a:spcBef>
              <a:buFont typeface="Wingdings" pitchFamily="2" charset="2"/>
              <a:buChar char="Ø"/>
              <a:defRPr/>
            </a:pPr>
            <a:r>
              <a:rPr lang="ar-SA" sz="3200" b="0" dirty="0">
                <a:effectLst/>
              </a:rPr>
              <a:t>يشرح المعلم </a:t>
            </a:r>
            <a:r>
              <a:rPr lang="ar-SA" sz="3200" b="0" dirty="0" err="1">
                <a:effectLst/>
              </a:rPr>
              <a:t>اسلوب</a:t>
            </a:r>
            <a:r>
              <a:rPr lang="ar-SA" sz="3200" b="0" dirty="0">
                <a:effectLst/>
              </a:rPr>
              <a:t> التنفيذ ومسؤولية الطالب في اتخاذ القرارات التسعة 0</a:t>
            </a:r>
          </a:p>
          <a:p>
            <a:pPr marL="342900" indent="-342900" algn="r">
              <a:spcBef>
                <a:spcPct val="50000"/>
              </a:spcBef>
              <a:buFont typeface="Wingdings" pitchFamily="2" charset="2"/>
              <a:buChar char="Ø"/>
              <a:defRPr/>
            </a:pPr>
            <a:r>
              <a:rPr lang="ar-SA" sz="3200" b="0" dirty="0" err="1">
                <a:effectLst/>
              </a:rPr>
              <a:t>اعطاء</a:t>
            </a:r>
            <a:r>
              <a:rPr lang="ar-SA" sz="3200" b="0" dirty="0">
                <a:effectLst/>
              </a:rPr>
              <a:t> وقت لكل طالب يعمل بمفرده 0</a:t>
            </a:r>
          </a:p>
          <a:p>
            <a:pPr marL="342900" indent="-342900" algn="r">
              <a:spcBef>
                <a:spcPct val="50000"/>
              </a:spcBef>
              <a:buFont typeface="Wingdings" pitchFamily="2" charset="2"/>
              <a:buChar char="Ø"/>
              <a:defRPr/>
            </a:pPr>
            <a:r>
              <a:rPr lang="ar-SA" sz="3200" b="0" dirty="0">
                <a:effectLst/>
              </a:rPr>
              <a:t>تقديم التغذية الراجعة 0</a:t>
            </a:r>
          </a:p>
          <a:p>
            <a:pPr marL="342900" indent="-342900" algn="r">
              <a:spcBef>
                <a:spcPct val="50000"/>
              </a:spcBef>
              <a:buFont typeface="Wingdings" pitchFamily="2" charset="2"/>
              <a:buChar char="Ø"/>
              <a:defRPr/>
            </a:pPr>
            <a:r>
              <a:rPr lang="ar-SA" sz="3200" b="0" dirty="0" err="1">
                <a:effectLst/>
              </a:rPr>
              <a:t>الاجابة</a:t>
            </a:r>
            <a:r>
              <a:rPr lang="ar-SA" sz="3200" b="0" dirty="0">
                <a:effectLst/>
              </a:rPr>
              <a:t> على تساؤلات الطلاب قبل البدء في </a:t>
            </a:r>
            <a:r>
              <a:rPr lang="ar-SA" sz="3200" b="0" dirty="0" err="1">
                <a:effectLst/>
              </a:rPr>
              <a:t>الاداء</a:t>
            </a:r>
            <a:r>
              <a:rPr lang="ar-SA" sz="3200" b="0" dirty="0">
                <a:effectLst/>
              </a:rPr>
              <a:t> 0</a:t>
            </a:r>
          </a:p>
        </p:txBody>
      </p:sp>
      <p:sp>
        <p:nvSpPr>
          <p:cNvPr id="6" name="مستطيل 5"/>
          <p:cNvSpPr/>
          <p:nvPr/>
        </p:nvSpPr>
        <p:spPr>
          <a:xfrm>
            <a:off x="6429375" y="357188"/>
            <a:ext cx="2271713" cy="58420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marL="342900" indent="-342900">
              <a:spcBef>
                <a:spcPct val="50000"/>
              </a:spcBef>
              <a:defRPr/>
            </a:pPr>
            <a:r>
              <a:rPr lang="ar-SA" sz="3200" u="sng" dirty="0">
                <a:solidFill>
                  <a:schemeClr val="tx1"/>
                </a:solidFill>
                <a:effectLst/>
              </a:rPr>
              <a:t>قرارات التنفيذ :</a:t>
            </a:r>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 calcmode="lin" valueType="num">
                                      <p:cBhvr>
                                        <p:cTn id="9" dur="500" fill="hold"/>
                                        <p:tgtEl>
                                          <p:spTgt spid="6"/>
                                        </p:tgtEl>
                                        <p:attrNameLst>
                                          <p:attrName>style.rotation</p:attrName>
                                        </p:attrNameLst>
                                      </p:cBhvr>
                                      <p:tavLst>
                                        <p:tav tm="0">
                                          <p:val>
                                            <p:fltVal val="360"/>
                                          </p:val>
                                        </p:tav>
                                        <p:tav tm="100000">
                                          <p:val>
                                            <p:fltVal val="0"/>
                                          </p:val>
                                        </p:tav>
                                      </p:tavLst>
                                    </p:anim>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1" presetClass="entr" presetSubtype="0" fill="hold" grpId="0" nodeType="clickEffect">
                                  <p:stCondLst>
                                    <p:cond delay="0"/>
                                  </p:stCondLst>
                                  <p:iterate type="lt">
                                    <p:tmPct val="10000"/>
                                  </p:iterate>
                                  <p:childTnLst>
                                    <p:set>
                                      <p:cBhvr>
                                        <p:cTn id="14" dur="1" fill="hold">
                                          <p:stCondLst>
                                            <p:cond delay="0"/>
                                          </p:stCondLst>
                                        </p:cTn>
                                        <p:tgtEl>
                                          <p:spTgt spid="19461"/>
                                        </p:tgtEl>
                                        <p:attrNameLst>
                                          <p:attrName>style.visibility</p:attrName>
                                        </p:attrNameLst>
                                      </p:cBhvr>
                                      <p:to>
                                        <p:strVal val="visible"/>
                                      </p:to>
                                    </p:set>
                                    <p:anim calcmode="lin" valueType="num">
                                      <p:cBhvr>
                                        <p:cTn id="15" dur="500" fill="hold"/>
                                        <p:tgtEl>
                                          <p:spTgt spid="19461"/>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19461"/>
                                        </p:tgtEl>
                                        <p:attrNameLst>
                                          <p:attrName>ppt_y</p:attrName>
                                        </p:attrNameLst>
                                      </p:cBhvr>
                                      <p:tavLst>
                                        <p:tav tm="0">
                                          <p:val>
                                            <p:strVal val="#ppt_y"/>
                                          </p:val>
                                        </p:tav>
                                        <p:tav tm="100000">
                                          <p:val>
                                            <p:strVal val="#ppt_y"/>
                                          </p:val>
                                        </p:tav>
                                      </p:tavLst>
                                    </p:anim>
                                    <p:anim calcmode="lin" valueType="num">
                                      <p:cBhvr>
                                        <p:cTn id="17" dur="500" fill="hold"/>
                                        <p:tgtEl>
                                          <p:spTgt spid="19461"/>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19461"/>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19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animBg="1"/>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0063" y="1285875"/>
            <a:ext cx="8286750" cy="3814763"/>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marL="342900" indent="-342900" algn="r">
              <a:spcBef>
                <a:spcPct val="50000"/>
              </a:spcBef>
              <a:buFont typeface="Wingdings" pitchFamily="2" charset="2"/>
              <a:buChar char="v"/>
              <a:defRPr/>
            </a:pPr>
            <a:r>
              <a:rPr lang="ar-SA" b="0" dirty="0">
                <a:effectLst/>
              </a:rPr>
              <a:t>دور الطالب :</a:t>
            </a:r>
            <a:endParaRPr lang="ar-SA" dirty="0">
              <a:effectLst/>
            </a:endParaRPr>
          </a:p>
          <a:p>
            <a:pPr marL="342900" indent="-342900" algn="r">
              <a:spcBef>
                <a:spcPct val="50000"/>
              </a:spcBef>
              <a:buFont typeface="Wingdings" pitchFamily="2" charset="2"/>
              <a:buChar char="Ø"/>
              <a:defRPr/>
            </a:pPr>
            <a:r>
              <a:rPr lang="ar-SA" sz="2400" b="0" dirty="0">
                <a:effectLst/>
              </a:rPr>
              <a:t>استلام بطاقة المهام </a:t>
            </a:r>
            <a:r>
              <a:rPr lang="ar-SA" sz="2400" b="0" dirty="0" err="1">
                <a:effectLst/>
              </a:rPr>
              <a:t>والمحكات</a:t>
            </a:r>
            <a:r>
              <a:rPr lang="ar-SA" sz="2400" b="0" dirty="0">
                <a:effectLst/>
              </a:rPr>
              <a:t> من المعلم وهي من </a:t>
            </a:r>
            <a:r>
              <a:rPr lang="ar-SA" sz="2400" b="0" dirty="0" err="1">
                <a:effectLst/>
              </a:rPr>
              <a:t>اهم</a:t>
            </a:r>
            <a:r>
              <a:rPr lang="ar-SA" sz="2400" b="0" dirty="0">
                <a:effectLst/>
              </a:rPr>
              <a:t> الوسائل المساعدة 0</a:t>
            </a:r>
          </a:p>
          <a:p>
            <a:pPr marL="342900" indent="-342900" algn="r">
              <a:spcBef>
                <a:spcPct val="50000"/>
              </a:spcBef>
              <a:buFont typeface="Wingdings" pitchFamily="2" charset="2"/>
              <a:buChar char="Ø"/>
              <a:defRPr/>
            </a:pPr>
            <a:r>
              <a:rPr lang="ar-SA" sz="2400" b="0" dirty="0">
                <a:effectLst/>
              </a:rPr>
              <a:t>تسجيل المعلومات العامة في الورقة 0</a:t>
            </a:r>
          </a:p>
          <a:p>
            <a:pPr marL="342900" indent="-342900" algn="r">
              <a:spcBef>
                <a:spcPct val="50000"/>
              </a:spcBef>
              <a:buFont typeface="Wingdings" pitchFamily="2" charset="2"/>
              <a:buChar char="Ø"/>
              <a:defRPr/>
            </a:pPr>
            <a:r>
              <a:rPr lang="ar-SA" sz="2400" b="0" dirty="0">
                <a:effectLst/>
              </a:rPr>
              <a:t>اخذ المكان المناسب 0</a:t>
            </a:r>
          </a:p>
          <a:p>
            <a:pPr marL="342900" indent="-342900" algn="r">
              <a:spcBef>
                <a:spcPct val="50000"/>
              </a:spcBef>
              <a:buFont typeface="Wingdings" pitchFamily="2" charset="2"/>
              <a:buChar char="Ø"/>
              <a:defRPr/>
            </a:pPr>
            <a:r>
              <a:rPr lang="ar-SA" sz="2400" b="0" dirty="0">
                <a:effectLst/>
              </a:rPr>
              <a:t>البدء في العمل وتسجيل النتائج 0</a:t>
            </a:r>
          </a:p>
          <a:p>
            <a:pPr marL="342900" indent="-342900" algn="r">
              <a:spcBef>
                <a:spcPct val="50000"/>
              </a:spcBef>
              <a:buFont typeface="Wingdings" pitchFamily="2" charset="2"/>
              <a:buChar char="Ø"/>
              <a:defRPr/>
            </a:pPr>
            <a:r>
              <a:rPr lang="ar-SA" sz="2400" b="0" dirty="0">
                <a:effectLst/>
              </a:rPr>
              <a:t>الاتصال بالمعلم عند الحاجة 0</a:t>
            </a:r>
          </a:p>
          <a:p>
            <a:pPr marL="342900" indent="-342900" algn="r">
              <a:spcBef>
                <a:spcPct val="50000"/>
              </a:spcBef>
              <a:buFont typeface="Wingdings" pitchFamily="2" charset="2"/>
              <a:buChar char="Ø"/>
              <a:defRPr/>
            </a:pPr>
            <a:r>
              <a:rPr lang="ar-SA" sz="2400" b="0" dirty="0">
                <a:effectLst/>
              </a:rPr>
              <a:t>تسليم بطاقة المهام </a:t>
            </a:r>
            <a:r>
              <a:rPr lang="ar-SA" sz="2400" b="0" dirty="0" err="1">
                <a:effectLst/>
              </a:rPr>
              <a:t>والمحكات</a:t>
            </a:r>
            <a:r>
              <a:rPr lang="ar-SA" sz="2400" b="0" dirty="0">
                <a:effectLst/>
              </a:rPr>
              <a:t> </a:t>
            </a:r>
            <a:r>
              <a:rPr lang="ar-SA" sz="2400" b="0" dirty="0" err="1">
                <a:effectLst/>
              </a:rPr>
              <a:t>الى</a:t>
            </a:r>
            <a:r>
              <a:rPr lang="ar-SA" sz="2400" b="0" dirty="0">
                <a:effectLst/>
              </a:rPr>
              <a:t> المعلم 0</a:t>
            </a:r>
          </a:p>
        </p:txBody>
      </p:sp>
      <p:sp>
        <p:nvSpPr>
          <p:cNvPr id="3" name="مستطيل 2"/>
          <p:cNvSpPr/>
          <p:nvPr/>
        </p:nvSpPr>
        <p:spPr>
          <a:xfrm>
            <a:off x="6429375" y="357188"/>
            <a:ext cx="2271713" cy="58420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marL="342900" indent="-342900">
              <a:spcBef>
                <a:spcPct val="50000"/>
              </a:spcBef>
              <a:defRPr/>
            </a:pPr>
            <a:r>
              <a:rPr lang="ar-SA" sz="3200" u="sng" dirty="0">
                <a:solidFill>
                  <a:schemeClr val="tx1"/>
                </a:solidFill>
                <a:effectLst/>
              </a:rPr>
              <a:t>قرارات التنفيذ :</a:t>
            </a:r>
          </a:p>
        </p:txBody>
      </p:sp>
      <p:sp>
        <p:nvSpPr>
          <p:cNvPr id="4" name="سهم للأسفل 3"/>
          <p:cNvSpPr/>
          <p:nvPr/>
        </p:nvSpPr>
        <p:spPr>
          <a:xfrm>
            <a:off x="4143375" y="285750"/>
            <a:ext cx="1714500" cy="857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spcBef>
                <a:spcPct val="0"/>
              </a:spcBef>
              <a:defRPr/>
            </a:pPr>
            <a:r>
              <a:rPr lang="ar-SA" sz="2400" b="0" dirty="0">
                <a:solidFill>
                  <a:schemeClr val="tx1"/>
                </a:solidFill>
                <a:effectLst/>
              </a:rPr>
              <a:t>تابع</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
                                        <p:tgtEl>
                                          <p:spTgt spid="3"/>
                                        </p:tgtEl>
                                      </p:cBhvr>
                                    </p:animEffect>
                                    <p:anim calcmode="lin" valueType="num">
                                      <p:cBhvr>
                                        <p:cTn id="13" dur="400" fill="hold"/>
                                        <p:tgtEl>
                                          <p:spTgt spid="3"/>
                                        </p:tgtEl>
                                        <p:attrNameLst>
                                          <p:attrName>ppt_x</p:attrName>
                                        </p:attrNameLst>
                                      </p:cBhvr>
                                      <p:tavLst>
                                        <p:tav tm="0">
                                          <p:val>
                                            <p:strVal val="#ppt_x"/>
                                          </p:val>
                                        </p:tav>
                                        <p:tav tm="100000">
                                          <p:val>
                                            <p:strVal val="#ppt_x"/>
                                          </p:val>
                                        </p:tav>
                                      </p:tavLst>
                                    </p:anim>
                                    <p:anim calcmode="lin" valueType="num">
                                      <p:cBhvr>
                                        <p:cTn id="14" dur="400" fill="hold"/>
                                        <p:tgtEl>
                                          <p:spTgt spid="3"/>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2"/>
                                        </p:tgtEl>
                                        <p:attrNameLst>
                                          <p:attrName>ppt_y</p:attrName>
                                        </p:attrNameLst>
                                      </p:cBhvr>
                                      <p:tavLst>
                                        <p:tav tm="0">
                                          <p:val>
                                            <p:strVal val="#ppt_y"/>
                                          </p:val>
                                        </p:tav>
                                        <p:tav tm="100000">
                                          <p:val>
                                            <p:strVal val="#ppt_y"/>
                                          </p:val>
                                        </p:tav>
                                      </p:tavLst>
                                    </p:anim>
                                    <p:anim calcmode="lin" valueType="num">
                                      <p:cBhvr>
                                        <p:cTn id="23"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6429375" y="357188"/>
            <a:ext cx="2184400" cy="58420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marL="342900" indent="-342900">
              <a:spcBef>
                <a:spcPct val="50000"/>
              </a:spcBef>
              <a:defRPr/>
            </a:pPr>
            <a:r>
              <a:rPr lang="ar-SA" sz="3200" b="0" dirty="0">
                <a:solidFill>
                  <a:schemeClr val="tx1"/>
                </a:solidFill>
                <a:effectLst/>
              </a:rPr>
              <a:t>قرارات التقويم </a:t>
            </a:r>
            <a:endParaRPr lang="ar-SA" sz="3200" u="sng" dirty="0">
              <a:solidFill>
                <a:schemeClr val="tx1"/>
              </a:solidFill>
              <a:effectLst/>
            </a:endParaRPr>
          </a:p>
        </p:txBody>
      </p:sp>
      <p:sp>
        <p:nvSpPr>
          <p:cNvPr id="76803" name="مربع نص 8"/>
          <p:cNvSpPr txBox="1">
            <a:spLocks noChangeArrowheads="1"/>
          </p:cNvSpPr>
          <p:nvPr/>
        </p:nvSpPr>
        <p:spPr bwMode="auto">
          <a:xfrm>
            <a:off x="6072188" y="1571625"/>
            <a:ext cx="184150" cy="369888"/>
          </a:xfrm>
          <a:prstGeom prst="rect">
            <a:avLst/>
          </a:prstGeom>
          <a:noFill/>
          <a:ln w="9525">
            <a:noFill/>
            <a:miter lim="800000"/>
            <a:headEnd/>
            <a:tailEnd/>
          </a:ln>
        </p:spPr>
        <p:txBody>
          <a:bodyPr wrap="none">
            <a:spAutoFit/>
          </a:bodyPr>
          <a:lstStyle/>
          <a:p>
            <a:pPr algn="r">
              <a:spcBef>
                <a:spcPct val="0"/>
              </a:spcBef>
            </a:pPr>
            <a:endParaRPr lang="ar-SA" sz="1800" b="0">
              <a:solidFill>
                <a:schemeClr val="tx1"/>
              </a:solidFill>
              <a:effectLst/>
            </a:endParaRPr>
          </a:p>
        </p:txBody>
      </p:sp>
      <p:sp>
        <p:nvSpPr>
          <p:cNvPr id="10" name="مستطيل 9"/>
          <p:cNvSpPr/>
          <p:nvPr/>
        </p:nvSpPr>
        <p:spPr>
          <a:xfrm>
            <a:off x="928688" y="1214438"/>
            <a:ext cx="7429500" cy="3748087"/>
          </a:xfrm>
          <a:prstGeom prst="rect">
            <a:avLst/>
          </a:prstGeom>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a:spAutoFit/>
          </a:bodyPr>
          <a:lstStyle/>
          <a:p>
            <a:pPr algn="r">
              <a:lnSpc>
                <a:spcPct val="90000"/>
              </a:lnSpc>
              <a:spcBef>
                <a:spcPct val="50000"/>
              </a:spcBef>
              <a:defRPr/>
            </a:pPr>
            <a:r>
              <a:rPr lang="ar-SA" sz="4400" b="0" dirty="0">
                <a:effectLst/>
              </a:rPr>
              <a:t>أن الأهداف في قرارات التقويم تركز على إعطاء تغذية راجعة لكل طالب ، ولإتمام ذلك يتحرك المعلم من طالب </a:t>
            </a:r>
            <a:r>
              <a:rPr lang="ar-SA" sz="4400" b="0" dirty="0" err="1">
                <a:effectLst/>
              </a:rPr>
              <a:t>الى</a:t>
            </a:r>
            <a:r>
              <a:rPr lang="ar-SA" sz="4400" b="0" dirty="0">
                <a:effectLst/>
              </a:rPr>
              <a:t> أخر ليلاحظ أداء الطلاب وقدرتهم على اتخاذ القرارات التسع ليسجل ملاحظاته على ورقة العمل</a:t>
            </a:r>
            <a:endParaRPr lang="en-US" sz="4400" b="0" dirty="0">
              <a:effectLst/>
            </a:endParaRPr>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 calcmode="lin" valueType="num">
                                      <p:cBhvr>
                                        <p:cTn id="14" dur="500" fill="hold"/>
                                        <p:tgtEl>
                                          <p:spTgt spid="10"/>
                                        </p:tgtEl>
                                        <p:attrNameLst>
                                          <p:attrName>style.rotation</p:attrName>
                                        </p:attrNameLst>
                                      </p:cBhvr>
                                      <p:tavLst>
                                        <p:tav tm="0">
                                          <p:val>
                                            <p:fltVal val="360"/>
                                          </p:val>
                                        </p:tav>
                                        <p:tav tm="100000">
                                          <p:val>
                                            <p:fltVal val="0"/>
                                          </p:val>
                                        </p:tav>
                                      </p:tavLst>
                                    </p:anim>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WordArt 5"/>
          <p:cNvSpPr>
            <a:spLocks noChangeArrowheads="1" noChangeShapeType="1" noTextEdit="1"/>
          </p:cNvSpPr>
          <p:nvPr/>
        </p:nvSpPr>
        <p:spPr bwMode="auto">
          <a:xfrm>
            <a:off x="1908175" y="1700213"/>
            <a:ext cx="5689600" cy="3816350"/>
          </a:xfrm>
          <a:prstGeom prst="rect">
            <a:avLst/>
          </a:prstGeom>
        </p:spPr>
        <p:txBody>
          <a:bodyPr wrap="none" fromWordArt="1">
            <a:prstTxWarp prst="textPlain">
              <a:avLst>
                <a:gd name="adj" fmla="val 50000"/>
              </a:avLst>
            </a:prstTxWarp>
          </a:bodyPr>
          <a:lstStyle/>
          <a:p>
            <a:r>
              <a:rPr lang="ar-SA" sz="3600" kern="10" dirty="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ecoType Thuluth"/>
              </a:rPr>
              <a:t>تقديم المشرف التربوي</a:t>
            </a:r>
          </a:p>
          <a:p>
            <a:r>
              <a:rPr lang="ar-SA" sz="3600" kern="10" dirty="0" smtClean="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ecoType Thuluth"/>
              </a:rPr>
              <a:t>.......................</a:t>
            </a:r>
            <a:endParaRPr lang="ar-SA" sz="3600" kern="10" dirty="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ecoType Thuluth"/>
            </a:endParaRPr>
          </a:p>
          <a:p>
            <a:r>
              <a:rPr lang="ar-SA" sz="3600" kern="10" dirty="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ecoType Thuluth"/>
              </a:rPr>
              <a:t>مكتب اشراف </a:t>
            </a:r>
            <a:r>
              <a:rPr lang="ar-SA" sz="3600" kern="10" dirty="0" smtClean="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ecoType Thuluth"/>
              </a:rPr>
              <a:t>.........</a:t>
            </a:r>
            <a:endParaRPr lang="ar-SA" sz="3600" kern="10" dirty="0">
              <a:ln w="9525">
                <a:noFill/>
                <a:round/>
                <a:headEnd/>
                <a:tailEnd/>
              </a:ln>
              <a:gradFill rotWithShape="0">
                <a:gsLst>
                  <a:gs pos="0">
                    <a:srgbClr val="336699"/>
                  </a:gs>
                  <a:gs pos="50000">
                    <a:schemeClr val="bg1"/>
                  </a:gs>
                  <a:gs pos="100000">
                    <a:srgbClr val="336699"/>
                  </a:gs>
                </a:gsLst>
                <a:lin ang="5400000" scaled="1"/>
              </a:gradFill>
              <a:effectLst>
                <a:prstShdw prst="shdw17" dist="17961" dir="2700000">
                  <a:srgbClr val="336699">
                    <a:gamma/>
                    <a:shade val="60000"/>
                    <a:invGamma/>
                  </a:srgbClr>
                </a:prstShdw>
              </a:effectLst>
              <a:latin typeface="DecoType Thuluth"/>
            </a:endParaRPr>
          </a:p>
        </p:txBody>
      </p:sp>
      <p:sp>
        <p:nvSpPr>
          <p:cNvPr id="48134" name="Rectangle 6"/>
          <p:cNvSpPr>
            <a:spLocks noChangeArrowheads="1"/>
          </p:cNvSpPr>
          <p:nvPr/>
        </p:nvSpPr>
        <p:spPr bwMode="auto">
          <a:xfrm>
            <a:off x="539750" y="692150"/>
            <a:ext cx="8135938" cy="5545138"/>
          </a:xfrm>
          <a:prstGeom prst="rect">
            <a:avLst/>
          </a:prstGeom>
          <a:noFill/>
          <a:ln w="9525" algn="ctr">
            <a:noFill/>
            <a:miter lim="800000"/>
            <a:headEnd/>
            <a:tailEnd/>
          </a:ln>
          <a:effectLst/>
        </p:spPr>
        <p:txBody>
          <a:bodyPr wrap="none" anchor="ctr"/>
          <a:lstStyle/>
          <a:p>
            <a:endParaRPr lang="ar-SA"/>
          </a:p>
        </p:txBody>
      </p:sp>
      <p:sp>
        <p:nvSpPr>
          <p:cNvPr id="48135" name="Text Box 7"/>
          <p:cNvSpPr txBox="1">
            <a:spLocks noChangeArrowheads="1"/>
          </p:cNvSpPr>
          <p:nvPr/>
        </p:nvSpPr>
        <p:spPr bwMode="auto">
          <a:xfrm>
            <a:off x="5940425" y="5805488"/>
            <a:ext cx="2879725" cy="519112"/>
          </a:xfrm>
          <a:prstGeom prst="rect">
            <a:avLst/>
          </a:prstGeom>
          <a:noFill/>
          <a:ln w="9525" algn="ctr">
            <a:noFill/>
            <a:miter lim="800000"/>
            <a:headEnd/>
            <a:tailEnd/>
          </a:ln>
          <a:effectLst/>
        </p:spPr>
        <p:txBody>
          <a:bodyPr>
            <a:spAutoFit/>
          </a:bodyPr>
          <a:lstStyle/>
          <a:p>
            <a:pPr marL="342900" indent="-342900" algn="r">
              <a:spcBef>
                <a:spcPct val="50000"/>
              </a:spcBef>
            </a:pPr>
            <a:endParaRPr lang="en-US">
              <a:effectLst/>
            </a:endParaRP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48133"/>
                                        </p:tgtEl>
                                        <p:attrNameLst>
                                          <p:attrName>style.visibility</p:attrName>
                                        </p:attrNameLst>
                                      </p:cBhvr>
                                      <p:to>
                                        <p:strVal val="visible"/>
                                      </p:to>
                                    </p:set>
                                    <p:anim calcmode="lin" valueType="num">
                                      <p:cBhvr>
                                        <p:cTn id="7" dur="3000" fill="hold"/>
                                        <p:tgtEl>
                                          <p:spTgt spid="48133"/>
                                        </p:tgtEl>
                                        <p:attrNameLst>
                                          <p:attrName>ppt_w</p:attrName>
                                        </p:attrNameLst>
                                      </p:cBhvr>
                                      <p:tavLst>
                                        <p:tav tm="0">
                                          <p:val>
                                            <p:fltVal val="0"/>
                                          </p:val>
                                        </p:tav>
                                        <p:tav tm="100000">
                                          <p:val>
                                            <p:strVal val="#ppt_w"/>
                                          </p:val>
                                        </p:tav>
                                      </p:tavLst>
                                    </p:anim>
                                    <p:anim calcmode="lin" valueType="num">
                                      <p:cBhvr>
                                        <p:cTn id="8" dur="3000" fill="hold"/>
                                        <p:tgtEl>
                                          <p:spTgt spid="48133"/>
                                        </p:tgtEl>
                                        <p:attrNameLst>
                                          <p:attrName>ppt_h</p:attrName>
                                        </p:attrNameLst>
                                      </p:cBhvr>
                                      <p:tavLst>
                                        <p:tav tm="0">
                                          <p:val>
                                            <p:fltVal val="0"/>
                                          </p:val>
                                        </p:tav>
                                        <p:tav tm="100000">
                                          <p:val>
                                            <p:strVal val="#ppt_h"/>
                                          </p:val>
                                        </p:tav>
                                      </p:tavLst>
                                    </p:anim>
                                    <p:anim calcmode="lin" valueType="num">
                                      <p:cBhvr>
                                        <p:cTn id="9" dur="3000" fill="hold"/>
                                        <p:tgtEl>
                                          <p:spTgt spid="48133"/>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4813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571472" y="428604"/>
            <a:ext cx="7786742" cy="1285884"/>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11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1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تصميم بطاقة المهام ( المعيار ) في أسلوب التطبيق بتوجيه المعلم ( التدريبي</a:t>
            </a:r>
            <a:r>
              <a:rPr lang="ar-SA" sz="14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a:t>
            </a:r>
          </a:p>
          <a:p>
            <a:pPr algn="ctr" fontAlgn="auto">
              <a:spcAft>
                <a:spcPts val="0"/>
              </a:spcAft>
              <a:defRPr/>
            </a:pPr>
            <a:endParaRPr lang="ar-SA" sz="96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11" name="مستطيل 10"/>
          <p:cNvSpPr/>
          <p:nvPr/>
        </p:nvSpPr>
        <p:spPr>
          <a:xfrm>
            <a:off x="500063" y="1943100"/>
            <a:ext cx="7858125" cy="4227513"/>
          </a:xfrm>
          <a:prstGeom prst="rect">
            <a:avLst/>
          </a:prstGeom>
        </p:spPr>
        <p:style>
          <a:lnRef idx="1">
            <a:schemeClr val="dk1"/>
          </a:lnRef>
          <a:fillRef idx="2">
            <a:schemeClr val="dk1"/>
          </a:fillRef>
          <a:effectRef idx="1">
            <a:schemeClr val="dk1"/>
          </a:effectRef>
          <a:fontRef idx="minor">
            <a:schemeClr val="dk1"/>
          </a:fontRef>
        </p:style>
        <p:txBody>
          <a:bodyPr>
            <a:spAutoFit/>
          </a:bodyPr>
          <a:lstStyle/>
          <a:p>
            <a:pPr marL="609600" indent="-609600" algn="r">
              <a:lnSpc>
                <a:spcPct val="80000"/>
              </a:lnSpc>
              <a:spcBef>
                <a:spcPct val="0"/>
              </a:spcBef>
              <a:defRPr/>
            </a:pPr>
            <a:endParaRPr lang="ar-SA" sz="2400" b="0" dirty="0">
              <a:effectLst/>
            </a:endParaRPr>
          </a:p>
          <a:p>
            <a:pPr marL="609600" indent="-609600" algn="r">
              <a:lnSpc>
                <a:spcPct val="80000"/>
              </a:lnSpc>
              <a:spcBef>
                <a:spcPct val="0"/>
              </a:spcBef>
              <a:defRPr/>
            </a:pPr>
            <a:r>
              <a:rPr lang="ar-SA" sz="2400" b="0" dirty="0">
                <a:effectLst/>
              </a:rPr>
              <a:t>تشمل ورقة المعيار التعليمات الضرورية عن ماذا يفعل الطالب أثناء أداء أو استخدام الأسلوب التدريبي ؟ وتتضمن عادة البيانات التالية :</a:t>
            </a:r>
          </a:p>
          <a:p>
            <a:pPr marL="609600" indent="-609600" algn="r">
              <a:lnSpc>
                <a:spcPct val="80000"/>
              </a:lnSpc>
              <a:spcBef>
                <a:spcPct val="0"/>
              </a:spcBef>
              <a:buFont typeface="Courier New" pitchFamily="49" charset="0"/>
              <a:buChar char="o"/>
              <a:defRPr/>
            </a:pPr>
            <a:r>
              <a:rPr lang="ar-SA" sz="2400" b="0" dirty="0">
                <a:effectLst/>
              </a:rPr>
              <a:t>بيانات عن الاسم والفصل والتاريخ 0</a:t>
            </a:r>
          </a:p>
          <a:p>
            <a:pPr marL="609600" indent="-609600" algn="r">
              <a:lnSpc>
                <a:spcPct val="80000"/>
              </a:lnSpc>
              <a:spcBef>
                <a:spcPct val="0"/>
              </a:spcBef>
              <a:buFont typeface="Courier New" pitchFamily="49" charset="0"/>
              <a:buChar char="o"/>
              <a:defRPr/>
            </a:pPr>
            <a:r>
              <a:rPr lang="ar-SA" sz="2400" b="0" dirty="0">
                <a:effectLst/>
              </a:rPr>
              <a:t>أسلوب التدريس المستخدم (التدريبي)0</a:t>
            </a:r>
          </a:p>
          <a:p>
            <a:pPr marL="609600" indent="-609600" algn="r">
              <a:lnSpc>
                <a:spcPct val="80000"/>
              </a:lnSpc>
              <a:spcBef>
                <a:spcPct val="0"/>
              </a:spcBef>
              <a:buFont typeface="Courier New" pitchFamily="49" charset="0"/>
              <a:buChar char="o"/>
              <a:defRPr/>
            </a:pPr>
            <a:r>
              <a:rPr lang="ar-SA" sz="2400" b="0" dirty="0">
                <a:effectLst/>
              </a:rPr>
              <a:t>رقم ورقة العمل 0</a:t>
            </a:r>
          </a:p>
          <a:p>
            <a:pPr marL="609600" indent="-609600" algn="r">
              <a:lnSpc>
                <a:spcPct val="80000"/>
              </a:lnSpc>
              <a:spcBef>
                <a:spcPct val="0"/>
              </a:spcBef>
              <a:buFont typeface="Courier New" pitchFamily="49" charset="0"/>
              <a:buChar char="o"/>
              <a:defRPr/>
            </a:pPr>
            <a:r>
              <a:rPr lang="ar-SA" sz="2400" b="0" dirty="0">
                <a:effectLst/>
              </a:rPr>
              <a:t>موضوع الدرس واسم النشاط0</a:t>
            </a:r>
          </a:p>
          <a:p>
            <a:pPr marL="609600" indent="-609600" algn="r">
              <a:lnSpc>
                <a:spcPct val="80000"/>
              </a:lnSpc>
              <a:spcBef>
                <a:spcPct val="0"/>
              </a:spcBef>
              <a:buFont typeface="Courier New" pitchFamily="49" charset="0"/>
              <a:buChar char="o"/>
              <a:defRPr/>
            </a:pPr>
            <a:r>
              <a:rPr lang="ar-SA" sz="2400" b="0" dirty="0">
                <a:effectLst/>
              </a:rPr>
              <a:t>توجيهات للطالب حول استخدام الورقة والغرض منها 0</a:t>
            </a:r>
          </a:p>
          <a:p>
            <a:pPr marL="609600" indent="-609600" algn="r">
              <a:lnSpc>
                <a:spcPct val="80000"/>
              </a:lnSpc>
              <a:spcBef>
                <a:spcPct val="0"/>
              </a:spcBef>
              <a:buFont typeface="Courier New" pitchFamily="49" charset="0"/>
              <a:buChar char="o"/>
              <a:defRPr/>
            </a:pPr>
            <a:r>
              <a:rPr lang="ar-SA" sz="2400" b="0" dirty="0">
                <a:effectLst/>
              </a:rPr>
              <a:t>وصف العمل0</a:t>
            </a:r>
          </a:p>
          <a:p>
            <a:pPr marL="609600" indent="-609600" algn="r">
              <a:lnSpc>
                <a:spcPct val="80000"/>
              </a:lnSpc>
              <a:spcBef>
                <a:spcPct val="0"/>
              </a:spcBef>
              <a:buFont typeface="Courier New" pitchFamily="49" charset="0"/>
              <a:buChar char="o"/>
              <a:defRPr/>
            </a:pPr>
            <a:r>
              <a:rPr lang="ar-SA" sz="2400" b="0" dirty="0">
                <a:effectLst/>
              </a:rPr>
              <a:t>الكم 0</a:t>
            </a:r>
          </a:p>
          <a:p>
            <a:pPr marL="609600" indent="-609600" algn="r">
              <a:lnSpc>
                <a:spcPct val="80000"/>
              </a:lnSpc>
              <a:spcBef>
                <a:spcPct val="0"/>
              </a:spcBef>
              <a:buFont typeface="Courier New" pitchFamily="49" charset="0"/>
              <a:buChar char="o"/>
              <a:defRPr/>
            </a:pPr>
            <a:r>
              <a:rPr lang="ar-SA" sz="2400" b="0" dirty="0">
                <a:effectLst/>
              </a:rPr>
              <a:t>بيانات عن التقدم 0</a:t>
            </a:r>
          </a:p>
          <a:p>
            <a:pPr marL="609600" indent="-609600" algn="r">
              <a:lnSpc>
                <a:spcPct val="80000"/>
              </a:lnSpc>
              <a:spcBef>
                <a:spcPct val="0"/>
              </a:spcBef>
              <a:buFont typeface="Courier New" pitchFamily="49" charset="0"/>
              <a:buChar char="o"/>
              <a:defRPr/>
            </a:pPr>
            <a:r>
              <a:rPr lang="ar-SA" sz="2400" b="0" dirty="0">
                <a:effectLst/>
              </a:rPr>
              <a:t>بيانات عن التغذية الراجعة 0</a:t>
            </a:r>
          </a:p>
          <a:p>
            <a:pPr marL="609600" indent="-609600" algn="r">
              <a:lnSpc>
                <a:spcPct val="80000"/>
              </a:lnSpc>
              <a:spcBef>
                <a:spcPct val="0"/>
              </a:spcBef>
              <a:buFont typeface="Courier New" pitchFamily="49" charset="0"/>
              <a:buChar char="o"/>
              <a:defRPr/>
            </a:pPr>
            <a:r>
              <a:rPr lang="ar-SA" sz="2400" b="0" dirty="0">
                <a:effectLst/>
              </a:rPr>
              <a:t>رسومات توضيحية 0</a:t>
            </a:r>
          </a:p>
          <a:p>
            <a:pPr marL="609600" indent="-609600" algn="r">
              <a:lnSpc>
                <a:spcPct val="80000"/>
              </a:lnSpc>
              <a:spcBef>
                <a:spcPct val="0"/>
              </a:spcBef>
              <a:buFont typeface="Courier New" pitchFamily="49" charset="0"/>
              <a:buChar char="o"/>
              <a:defRPr/>
            </a:pPr>
            <a:endParaRPr lang="ar-SA" sz="2400" b="0" dirty="0">
              <a:effectLst/>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
                                        <p:tgtEl>
                                          <p:spTgt spid="6"/>
                                        </p:tgtEl>
                                      </p:cBhvr>
                                    </p:animEffect>
                                    <p:anim calcmode="lin" valueType="num">
                                      <p:cBhvr>
                                        <p:cTn id="8" dur="400" fill="hold"/>
                                        <p:tgtEl>
                                          <p:spTgt spid="6"/>
                                        </p:tgtEl>
                                        <p:attrNameLst>
                                          <p:attrName>ppt_x</p:attrName>
                                        </p:attrNameLst>
                                      </p:cBhvr>
                                      <p:tavLst>
                                        <p:tav tm="0">
                                          <p:val>
                                            <p:strVal val="#ppt_x"/>
                                          </p:val>
                                        </p:tav>
                                        <p:tav tm="100000">
                                          <p:val>
                                            <p:strVal val="#ppt_x"/>
                                          </p:val>
                                        </p:tav>
                                      </p:tavLst>
                                    </p:anim>
                                    <p:anim calcmode="lin" valueType="num">
                                      <p:cBhvr>
                                        <p:cTn id="9" dur="400" fill="hold"/>
                                        <p:tgtEl>
                                          <p:spTgt spid="6"/>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9" presetClass="entr" presetSubtype="0" accel="10000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7"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18"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214282" y="214290"/>
            <a:ext cx="8713787" cy="1015663"/>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spcBef>
                <a:spcPct val="50000"/>
              </a:spcBef>
              <a:defRPr/>
            </a:pPr>
            <a:r>
              <a:rPr lang="ar-SA" sz="6000" b="0" dirty="0">
                <a:effectLst/>
              </a:rPr>
              <a:t>أهمية ورقة العمل</a:t>
            </a:r>
            <a:endParaRPr lang="en-US" sz="6000" b="0" dirty="0">
              <a:effectLst/>
            </a:endParaRPr>
          </a:p>
        </p:txBody>
      </p:sp>
      <p:sp>
        <p:nvSpPr>
          <p:cNvPr id="7" name="شكل بيضاوي 6"/>
          <p:cNvSpPr/>
          <p:nvPr/>
        </p:nvSpPr>
        <p:spPr>
          <a:xfrm>
            <a:off x="500063" y="1500188"/>
            <a:ext cx="8001000" cy="4357687"/>
          </a:xfrm>
          <a:prstGeom prst="ellipse">
            <a:avLst/>
          </a:prstGeom>
        </p:spPr>
        <p:style>
          <a:lnRef idx="1">
            <a:schemeClr val="dk1"/>
          </a:lnRef>
          <a:fillRef idx="2">
            <a:schemeClr val="dk1"/>
          </a:fillRef>
          <a:effectRef idx="1">
            <a:schemeClr val="dk1"/>
          </a:effectRef>
          <a:fontRef idx="minor">
            <a:schemeClr val="dk1"/>
          </a:fontRef>
        </p:style>
        <p:txBody>
          <a:bodyPr rtlCol="1" anchor="ctr"/>
          <a:lstStyle/>
          <a:p>
            <a:pPr algn="r">
              <a:spcBef>
                <a:spcPct val="0"/>
              </a:spcBef>
              <a:buClr>
                <a:srgbClr val="C00000"/>
              </a:buClr>
              <a:buFont typeface="Wingdings" pitchFamily="2" charset="2"/>
              <a:buChar char="Ø"/>
              <a:defRPr/>
            </a:pPr>
            <a:r>
              <a:rPr lang="ar-SA" b="0" dirty="0">
                <a:effectLst/>
              </a:rPr>
              <a:t>تقلل من شرح المعلم للمهارة 0</a:t>
            </a:r>
          </a:p>
          <a:p>
            <a:pPr algn="r">
              <a:spcBef>
                <a:spcPct val="0"/>
              </a:spcBef>
              <a:buClr>
                <a:srgbClr val="C00000"/>
              </a:buClr>
              <a:buFont typeface="Wingdings" pitchFamily="2" charset="2"/>
              <a:buChar char="Ø"/>
              <a:defRPr/>
            </a:pPr>
            <a:r>
              <a:rPr lang="ar-SA" b="0" dirty="0">
                <a:effectLst/>
              </a:rPr>
              <a:t>تعين الطلاب على تذكر جزئيات المهارة وطريقة </a:t>
            </a:r>
            <a:r>
              <a:rPr lang="ar-SA" b="0" dirty="0" err="1">
                <a:effectLst/>
              </a:rPr>
              <a:t>ادائها</a:t>
            </a:r>
            <a:r>
              <a:rPr lang="ar-SA" b="0" dirty="0">
                <a:effectLst/>
              </a:rPr>
              <a:t> 0</a:t>
            </a:r>
          </a:p>
          <a:p>
            <a:pPr algn="r">
              <a:spcBef>
                <a:spcPct val="0"/>
              </a:spcBef>
              <a:buClr>
                <a:srgbClr val="C00000"/>
              </a:buClr>
              <a:buFont typeface="Wingdings" pitchFamily="2" charset="2"/>
              <a:buChar char="Ø"/>
              <a:defRPr/>
            </a:pPr>
            <a:r>
              <a:rPr lang="ar-SA" b="0" dirty="0">
                <a:effectLst/>
              </a:rPr>
              <a:t>تجعل الطلاب يركزون مع المعلم خلال شرح المهارة 0</a:t>
            </a:r>
          </a:p>
          <a:p>
            <a:pPr algn="r">
              <a:spcBef>
                <a:spcPct val="0"/>
              </a:spcBef>
              <a:buClr>
                <a:srgbClr val="C00000"/>
              </a:buClr>
              <a:buFont typeface="Wingdings" pitchFamily="2" charset="2"/>
              <a:buChar char="Ø"/>
              <a:defRPr/>
            </a:pPr>
            <a:r>
              <a:rPr lang="ar-SA" b="0" dirty="0">
                <a:effectLst/>
              </a:rPr>
              <a:t>تعين الطلاب على التركيز والانتباه ومتابعة خطوات </a:t>
            </a:r>
            <a:r>
              <a:rPr lang="ar-SA" b="0" dirty="0" err="1">
                <a:effectLst/>
              </a:rPr>
              <a:t>الاداء</a:t>
            </a:r>
            <a:r>
              <a:rPr lang="ar-SA" b="0" dirty="0">
                <a:effectLst/>
              </a:rPr>
              <a:t> </a:t>
            </a:r>
          </a:p>
          <a:p>
            <a:pPr algn="r">
              <a:spcBef>
                <a:spcPct val="0"/>
              </a:spcBef>
              <a:buClr>
                <a:srgbClr val="C00000"/>
              </a:buClr>
              <a:buFont typeface="Wingdings" pitchFamily="2" charset="2"/>
              <a:buChar char="Ø"/>
              <a:defRPr/>
            </a:pPr>
            <a:r>
              <a:rPr lang="ar-SA" b="0" dirty="0">
                <a:effectLst/>
              </a:rPr>
              <a:t>تدوين تقدم الطلاب خلال </a:t>
            </a:r>
            <a:r>
              <a:rPr lang="ar-SA" b="0" dirty="0" err="1">
                <a:effectLst/>
              </a:rPr>
              <a:t>الاداء</a:t>
            </a:r>
            <a:r>
              <a:rPr lang="ar-SA" b="0" dirty="0">
                <a:effectLst/>
              </a:rPr>
              <a:t> 0</a:t>
            </a:r>
            <a:endParaRPr lang="en-US" b="0" dirty="0">
              <a:effectLst/>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strVal val="#ppt_w+.3"/>
                                          </p:val>
                                        </p:tav>
                                        <p:tav tm="100000">
                                          <p:val>
                                            <p:strVal val="#ppt_w"/>
                                          </p:val>
                                        </p:tav>
                                      </p:tavLst>
                                    </p:anim>
                                    <p:anim calcmode="lin" valueType="num">
                                      <p:cBhvr>
                                        <p:cTn id="16" dur="1000" fill="hold"/>
                                        <p:tgtEl>
                                          <p:spTgt spid="7"/>
                                        </p:tgtEl>
                                        <p:attrNameLst>
                                          <p:attrName>ppt_h</p:attrName>
                                        </p:attrNameLst>
                                      </p:cBhvr>
                                      <p:tavLst>
                                        <p:tav tm="0">
                                          <p:val>
                                            <p:strVal val="#ppt_h"/>
                                          </p:val>
                                        </p:tav>
                                        <p:tav tm="100000">
                                          <p:val>
                                            <p:strVal val="#ppt_h"/>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357188" y="214313"/>
            <a:ext cx="8572500" cy="369887"/>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spcBef>
                <a:spcPct val="50000"/>
              </a:spcBef>
              <a:defRPr/>
            </a:pPr>
            <a:r>
              <a:rPr lang="ar-SA" sz="1800" dirty="0">
                <a:solidFill>
                  <a:schemeClr val="tx1"/>
                </a:solidFill>
                <a:effectLst/>
              </a:rPr>
              <a:t>ورقة معيار (1)</a:t>
            </a:r>
            <a:r>
              <a:rPr lang="ar-SA" sz="1800" dirty="0" err="1">
                <a:solidFill>
                  <a:schemeClr val="tx1"/>
                </a:solidFill>
                <a:effectLst/>
              </a:rPr>
              <a:t>الارسال</a:t>
            </a:r>
            <a:r>
              <a:rPr lang="ar-SA" sz="1800" dirty="0">
                <a:solidFill>
                  <a:schemeClr val="tx1"/>
                </a:solidFill>
                <a:effectLst/>
              </a:rPr>
              <a:t> في كرة الطائرة من </a:t>
            </a:r>
            <a:r>
              <a:rPr lang="ar-SA" sz="1800" dirty="0" err="1">
                <a:solidFill>
                  <a:schemeClr val="tx1"/>
                </a:solidFill>
                <a:effectLst/>
              </a:rPr>
              <a:t>اسفل</a:t>
            </a:r>
            <a:r>
              <a:rPr lang="ar-SA" sz="1800" dirty="0">
                <a:solidFill>
                  <a:schemeClr val="tx1"/>
                </a:solidFill>
                <a:effectLst/>
              </a:rPr>
              <a:t> مواجه ، الأسلوب التدريبي</a:t>
            </a:r>
            <a:endParaRPr lang="en-US" sz="1800" dirty="0">
              <a:solidFill>
                <a:schemeClr val="tx1"/>
              </a:solidFill>
              <a:effectLst/>
            </a:endParaRPr>
          </a:p>
        </p:txBody>
      </p:sp>
      <p:sp>
        <p:nvSpPr>
          <p:cNvPr id="24581" name="Text Box 5"/>
          <p:cNvSpPr txBox="1">
            <a:spLocks noChangeArrowheads="1"/>
          </p:cNvSpPr>
          <p:nvPr/>
        </p:nvSpPr>
        <p:spPr bwMode="auto">
          <a:xfrm>
            <a:off x="428625" y="836613"/>
            <a:ext cx="8464550" cy="366712"/>
          </a:xfrm>
          <a:prstGeom prst="rect">
            <a:avLst/>
          </a:prstGeom>
          <a:ln>
            <a:headEnd/>
            <a:tailEnd/>
          </a:ln>
          <a:effectLst>
            <a:outerShdw blurRad="50800" dist="38100" dir="5400000" algn="t"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a:spAutoFit/>
          </a:bodyPr>
          <a:lstStyle/>
          <a:p>
            <a:pPr algn="r">
              <a:spcBef>
                <a:spcPct val="50000"/>
              </a:spcBef>
              <a:defRPr/>
            </a:pPr>
            <a:r>
              <a:rPr lang="ar-SA" sz="1800" b="0" dirty="0">
                <a:effectLst/>
              </a:rPr>
              <a:t>اسم الطالب :                           الفصل :                 التاريخ    /    /                      رقم البطاقة (15)</a:t>
            </a:r>
            <a:endParaRPr lang="en-US" sz="1800" b="0" dirty="0">
              <a:effectLst/>
            </a:endParaRPr>
          </a:p>
        </p:txBody>
      </p:sp>
      <p:sp>
        <p:nvSpPr>
          <p:cNvPr id="24582" name="Text Box 6"/>
          <p:cNvSpPr txBox="1">
            <a:spLocks noChangeArrowheads="1"/>
          </p:cNvSpPr>
          <p:nvPr/>
        </p:nvSpPr>
        <p:spPr bwMode="auto">
          <a:xfrm>
            <a:off x="428625" y="1484313"/>
            <a:ext cx="8464550" cy="1192212"/>
          </a:xfrm>
          <a:prstGeom prst="rect">
            <a:avLst/>
          </a:prstGeom>
          <a:ln>
            <a:headEnd/>
            <a:tailEnd/>
          </a:ln>
          <a:effectLst>
            <a:outerShdw blurRad="63500" sx="102000" sy="102000" algn="c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a:spAutoFit/>
          </a:bodyPr>
          <a:lstStyle/>
          <a:p>
            <a:pPr algn="r">
              <a:spcBef>
                <a:spcPct val="50000"/>
              </a:spcBef>
              <a:defRPr/>
            </a:pPr>
            <a:r>
              <a:rPr lang="ar-SA" sz="1800" b="0" dirty="0">
                <a:effectLst/>
              </a:rPr>
              <a:t>تعليمات الطالب :</a:t>
            </a:r>
          </a:p>
          <a:p>
            <a:pPr algn="r">
              <a:spcBef>
                <a:spcPct val="50000"/>
              </a:spcBef>
              <a:defRPr/>
            </a:pPr>
            <a:r>
              <a:rPr lang="ar-SA" sz="1800" b="0" dirty="0">
                <a:effectLst/>
              </a:rPr>
              <a:t>1- مارس العمل كما هو موصوف 0                                      ( التعليم )</a:t>
            </a:r>
          </a:p>
          <a:p>
            <a:pPr algn="r">
              <a:spcBef>
                <a:spcPct val="50000"/>
              </a:spcBef>
              <a:defRPr/>
            </a:pPr>
            <a:r>
              <a:rPr lang="ar-SA" sz="1800" b="0" dirty="0">
                <a:effectLst/>
              </a:rPr>
              <a:t>2- </a:t>
            </a:r>
            <a:r>
              <a:rPr lang="ar-SA" sz="1800" b="0" dirty="0" err="1">
                <a:effectLst/>
              </a:rPr>
              <a:t>اداء</a:t>
            </a:r>
            <a:r>
              <a:rPr lang="ar-SA" sz="1800" b="0" dirty="0">
                <a:effectLst/>
              </a:rPr>
              <a:t>  </a:t>
            </a:r>
            <a:r>
              <a:rPr lang="ar-SA" sz="1800" b="0" dirty="0" err="1">
                <a:effectLst/>
              </a:rPr>
              <a:t>الارسال</a:t>
            </a:r>
            <a:r>
              <a:rPr lang="ar-SA" sz="1800" b="0" dirty="0">
                <a:effectLst/>
              </a:rPr>
              <a:t> من </a:t>
            </a:r>
            <a:r>
              <a:rPr lang="ar-SA" sz="1800" b="0" dirty="0" err="1">
                <a:effectLst/>
              </a:rPr>
              <a:t>اسفل</a:t>
            </a:r>
            <a:r>
              <a:rPr lang="ar-SA" sz="1800" b="0" dirty="0">
                <a:effectLst/>
              </a:rPr>
              <a:t> مواجه </a:t>
            </a:r>
            <a:r>
              <a:rPr lang="ar-SA" sz="1800" b="0" dirty="0" err="1">
                <a:effectLst/>
              </a:rPr>
              <a:t>اربع</a:t>
            </a:r>
            <a:r>
              <a:rPr lang="ar-SA" sz="1800" b="0" dirty="0">
                <a:effectLst/>
              </a:rPr>
              <a:t> مرات 0</a:t>
            </a:r>
            <a:endParaRPr lang="en-US" sz="1800" b="0" dirty="0">
              <a:effectLst/>
            </a:endParaRPr>
          </a:p>
        </p:txBody>
      </p:sp>
      <p:graphicFrame>
        <p:nvGraphicFramePr>
          <p:cNvPr id="79900" name="Group 28"/>
          <p:cNvGraphicFramePr>
            <a:graphicFrameLocks noGrp="1"/>
          </p:cNvGraphicFramePr>
          <p:nvPr/>
        </p:nvGraphicFramePr>
        <p:xfrm>
          <a:off x="428625" y="2881313"/>
          <a:ext cx="8501063" cy="4389120"/>
        </p:xfrm>
        <a:graphic>
          <a:graphicData uri="http://schemas.openxmlformats.org/drawingml/2006/table">
            <a:tbl>
              <a:tblPr rtl="1"/>
              <a:tblGrid>
                <a:gridCol w="666750"/>
                <a:gridCol w="7834313"/>
              </a:tblGrid>
              <a:tr h="4318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الرقم</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تسلسل المهارة</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r>
              <a:tr h="77628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1</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قف خلف خط الارسال والصدر مواجه الشبكة واحدى القدميه للأمام والأخرى للخلف</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r>
              <a:tr h="4603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2</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ضع الكرة على راحة اليد غير الضاربة امام الرجل الخلفية</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r>
              <a:tr h="4603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3</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ادفع اليد الحاملة للكرة لأعلى في ارتفاع الكتف</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r>
              <a:tr h="45878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4</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مرجحة اليد الضاربة مع ميل الجسم للأمام</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r>
              <a:tr h="77628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5</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اضرب الكرة باليد وهي متخذة شكل السطح الخارجي للكرة او اضرب بالأصابع مضمومة</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BE6FF"/>
                    </a:solidFill>
                  </a:tcPr>
                </a:tc>
              </a:tr>
            </a:tbl>
          </a:graphicData>
        </a:graphic>
      </p:graphicFrame>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box(in)">
                                      <p:cBhvr>
                                        <p:cTn id="7" dur="500"/>
                                        <p:tgtEl>
                                          <p:spTgt spid="2458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iterate type="lt">
                                    <p:tmAbs val="75"/>
                                  </p:iterate>
                                  <p:childTnLst>
                                    <p:set>
                                      <p:cBhvr>
                                        <p:cTn id="11" dur="1" fill="hold">
                                          <p:stCondLst>
                                            <p:cond delay="74"/>
                                          </p:stCondLst>
                                        </p:cTn>
                                        <p:tgtEl>
                                          <p:spTgt spid="2458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24582"/>
                                        </p:tgtEl>
                                        <p:attrNameLst>
                                          <p:attrName>style.visibility</p:attrName>
                                        </p:attrNameLst>
                                      </p:cBhvr>
                                      <p:to>
                                        <p:strVal val="visible"/>
                                      </p:to>
                                    </p:set>
                                    <p:animEffect transition="in" filter="checkerboard(across)">
                                      <p:cBhvr>
                                        <p:cTn id="16" dur="500"/>
                                        <p:tgtEl>
                                          <p:spTgt spid="24582"/>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499"/>
                                          </p:stCondLst>
                                        </p:cTn>
                                        <p:tgtEl>
                                          <p:spTgt spid="799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autoUpdateAnimBg="0"/>
      <p:bldP spid="24581" grpId="0" animBg="1" autoUpdateAnimBg="0"/>
      <p:bldP spid="24582" grpId="0" animBg="1"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Text Box 5"/>
          <p:cNvSpPr txBox="1">
            <a:spLocks noChangeArrowheads="1"/>
          </p:cNvSpPr>
          <p:nvPr/>
        </p:nvSpPr>
        <p:spPr bwMode="auto">
          <a:xfrm>
            <a:off x="6929438" y="214313"/>
            <a:ext cx="1890712" cy="830262"/>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a:spAutoFit/>
          </a:bodyPr>
          <a:lstStyle/>
          <a:p>
            <a:pPr>
              <a:spcBef>
                <a:spcPct val="50000"/>
              </a:spcBef>
              <a:defRPr/>
            </a:pPr>
            <a:r>
              <a:rPr lang="ar-SA" sz="4800" b="0" dirty="0">
                <a:effectLst/>
              </a:rPr>
              <a:t>تابع</a:t>
            </a:r>
            <a:endParaRPr lang="en-US" sz="4800" b="0" dirty="0">
              <a:effectLst/>
            </a:endParaRPr>
          </a:p>
        </p:txBody>
      </p:sp>
      <p:sp>
        <p:nvSpPr>
          <p:cNvPr id="25606" name="Text Box 6"/>
          <p:cNvSpPr txBox="1">
            <a:spLocks noChangeArrowheads="1"/>
          </p:cNvSpPr>
          <p:nvPr/>
        </p:nvSpPr>
        <p:spPr bwMode="auto">
          <a:xfrm>
            <a:off x="179388" y="1143000"/>
            <a:ext cx="8640762" cy="119221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a:spcBef>
                <a:spcPct val="50000"/>
              </a:spcBef>
              <a:defRPr/>
            </a:pPr>
            <a:r>
              <a:rPr lang="ar-SA" sz="1800" b="0" dirty="0">
                <a:effectLst/>
              </a:rPr>
              <a:t>( التطبيق )</a:t>
            </a:r>
          </a:p>
          <a:p>
            <a:pPr algn="r">
              <a:spcBef>
                <a:spcPct val="50000"/>
              </a:spcBef>
              <a:buFontTx/>
              <a:buChar char="•"/>
              <a:defRPr/>
            </a:pPr>
            <a:r>
              <a:rPr lang="ar-SA" sz="1800" b="0" dirty="0" err="1">
                <a:effectLst/>
              </a:rPr>
              <a:t>اداء</a:t>
            </a:r>
            <a:r>
              <a:rPr lang="ar-SA" sz="1800" b="0" dirty="0">
                <a:effectLst/>
              </a:rPr>
              <a:t> </a:t>
            </a:r>
            <a:r>
              <a:rPr lang="ar-SA" sz="1800" b="0" dirty="0" err="1">
                <a:effectLst/>
              </a:rPr>
              <a:t>الاعمال</a:t>
            </a:r>
            <a:r>
              <a:rPr lang="ar-SA" sz="1800" b="0" dirty="0">
                <a:effectLst/>
              </a:rPr>
              <a:t> كما هو موضح في الورقة 0</a:t>
            </a:r>
          </a:p>
          <a:p>
            <a:pPr algn="r">
              <a:spcBef>
                <a:spcPct val="50000"/>
              </a:spcBef>
              <a:defRPr/>
            </a:pPr>
            <a:r>
              <a:rPr lang="ar-SA" sz="1800" b="0" dirty="0">
                <a:effectLst/>
              </a:rPr>
              <a:t>وضع علامة (        ) </a:t>
            </a:r>
            <a:r>
              <a:rPr lang="ar-SA" sz="1800" b="0" dirty="0" err="1">
                <a:effectLst/>
              </a:rPr>
              <a:t>اما</a:t>
            </a:r>
            <a:r>
              <a:rPr lang="ar-SA" sz="1800" b="0" dirty="0">
                <a:effectLst/>
              </a:rPr>
              <a:t> العمل المكتمل وعلامة ( × ) </a:t>
            </a:r>
            <a:r>
              <a:rPr lang="ar-SA" sz="1800" b="0" dirty="0" err="1">
                <a:effectLst/>
              </a:rPr>
              <a:t>امام</a:t>
            </a:r>
            <a:r>
              <a:rPr lang="ar-SA" sz="1800" b="0" dirty="0">
                <a:effectLst/>
              </a:rPr>
              <a:t> العمل الغير مكتمل 0</a:t>
            </a:r>
            <a:endParaRPr lang="en-US" sz="1800" b="0" dirty="0">
              <a:effectLst/>
            </a:endParaRPr>
          </a:p>
        </p:txBody>
      </p:sp>
      <p:graphicFrame>
        <p:nvGraphicFramePr>
          <p:cNvPr id="25674" name="Group 74"/>
          <p:cNvGraphicFramePr>
            <a:graphicFrameLocks noGrp="1"/>
          </p:cNvGraphicFramePr>
          <p:nvPr/>
        </p:nvGraphicFramePr>
        <p:xfrm>
          <a:off x="466725" y="2706688"/>
          <a:ext cx="8391525" cy="3866517"/>
        </p:xfrm>
        <a:graphic>
          <a:graphicData uri="http://schemas.openxmlformats.org/drawingml/2006/table">
            <a:tbl>
              <a:tblPr rtl="1"/>
              <a:tblGrid>
                <a:gridCol w="3721100"/>
                <a:gridCol w="1314450"/>
                <a:gridCol w="874712"/>
                <a:gridCol w="803275"/>
                <a:gridCol w="1677988"/>
              </a:tblGrid>
              <a:tr h="481013">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الأعمال</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1B6FF"/>
                    </a:solidFill>
                  </a:tcPr>
                </a:tc>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عدد التكرار</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1B6FF"/>
                    </a:solid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النتائج</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1B6FF"/>
                    </a:solidFill>
                  </a:tcPr>
                </a:tc>
                <a:tc hMerge="1">
                  <a:txBody>
                    <a:bodyPr/>
                    <a:lstStyle/>
                    <a:p>
                      <a:pPr rtl="1"/>
                      <a:endParaRPr lang="ar-SA"/>
                    </a:p>
                  </a:txBody>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التغذية الراجعة من المعلم</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1B6FF"/>
                    </a:solidFill>
                  </a:tcPr>
                </a:tc>
              </a:tr>
              <a:tr h="479425">
                <a:tc vMerge="1">
                  <a:txBody>
                    <a:bodyPr/>
                    <a:lstStyle/>
                    <a:p>
                      <a:pPr rtl="1"/>
                      <a:endParaRPr lang="ar-SA"/>
                    </a:p>
                  </a:txBody>
                  <a:tcPr/>
                </a:tc>
                <a:tc vMerge="1">
                  <a:txBody>
                    <a:bodyPr/>
                    <a:lstStyle/>
                    <a:p>
                      <a:pPr rtl="1"/>
                      <a:endParaRPr lang="ar-SA"/>
                    </a:p>
                  </a:txBody>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1</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1B6FF"/>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2</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1B6FF"/>
                    </a:solidFill>
                  </a:tcPr>
                </a:tc>
                <a:tc vMerge="1">
                  <a:txBody>
                    <a:bodyPr/>
                    <a:lstStyle/>
                    <a:p>
                      <a:pPr rtl="1"/>
                      <a:endParaRPr lang="ar-SA"/>
                    </a:p>
                  </a:txBody>
                  <a:tcPr/>
                </a:tc>
              </a:tr>
              <a:tr h="48101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اداء الارسال على الحائط من مسافة 3 م</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chemeClr val="tx1"/>
                          </a:solidFill>
                          <a:effectLst/>
                          <a:latin typeface="Arial" pitchFamily="34" charset="0"/>
                          <a:cs typeface="Arial" pitchFamily="34" charset="0"/>
                        </a:rPr>
                        <a:t>3مرات</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r>
              <a:tr h="48101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اداء الارسال على الحائط من مسافة 4م</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chemeClr val="tx1"/>
                          </a:solidFill>
                          <a:effectLst/>
                          <a:latin typeface="Arial" pitchFamily="34" charset="0"/>
                          <a:cs typeface="Arial" pitchFamily="34" charset="0"/>
                        </a:rPr>
                        <a:t>3مرات</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r>
              <a:tr h="48101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اداء الارسال من فوق الشبكة من مسافة 3م</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chemeClr val="tx1"/>
                          </a:solidFill>
                          <a:effectLst/>
                          <a:latin typeface="Arial" pitchFamily="34" charset="0"/>
                          <a:cs typeface="Arial" pitchFamily="34" charset="0"/>
                        </a:rPr>
                        <a:t>5 مرات</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r>
              <a:tr h="4794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اداء الارسال من فوق الشبكة من مسافة 4 م</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chemeClr val="tx1"/>
                          </a:solidFill>
                          <a:effectLst/>
                          <a:latin typeface="Arial" pitchFamily="34" charset="0"/>
                          <a:cs typeface="Arial" pitchFamily="34" charset="0"/>
                        </a:rPr>
                        <a:t>5 مرات</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r>
              <a:tr h="48101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rgbClr val="000000"/>
                          </a:solidFill>
                          <a:effectLst/>
                          <a:latin typeface="Arial" pitchFamily="34" charset="0"/>
                          <a:cs typeface="Arial" pitchFamily="34" charset="0"/>
                        </a:rPr>
                        <a:t>اداء الارسال من منطقة الارسال</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100" b="1" i="0" u="none" strike="noStrike" cap="none" normalizeH="0" baseline="0" smtClean="0">
                          <a:ln>
                            <a:noFill/>
                          </a:ln>
                          <a:solidFill>
                            <a:schemeClr val="tx1"/>
                          </a:solidFill>
                          <a:effectLst/>
                          <a:latin typeface="Arial" pitchFamily="34" charset="0"/>
                          <a:cs typeface="Arial" pitchFamily="34" charset="0"/>
                        </a:rPr>
                        <a:t>5 مرات</a:t>
                      </a:r>
                      <a:endParaRPr kumimoji="0" lang="en-US"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1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A1CA"/>
                    </a:solidFill>
                  </a:tcPr>
                </a:tc>
              </a:tr>
            </a:tbl>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Effect transition="in" filter="checkerboard(across)">
                                      <p:cBhvr>
                                        <p:cTn id="7" dur="500"/>
                                        <p:tgtEl>
                                          <p:spTgt spid="25605"/>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 calcmode="lin" valueType="num">
                                      <p:cBhvr>
                                        <p:cTn id="12" dur="500" fill="hold"/>
                                        <p:tgtEl>
                                          <p:spTgt spid="25606"/>
                                        </p:tgtEl>
                                        <p:attrNameLst>
                                          <p:attrName>ppt_w</p:attrName>
                                        </p:attrNameLst>
                                      </p:cBhvr>
                                      <p:tavLst>
                                        <p:tav tm="0">
                                          <p:val>
                                            <p:fltVal val="0"/>
                                          </p:val>
                                        </p:tav>
                                        <p:tav tm="100000">
                                          <p:val>
                                            <p:strVal val="#ppt_w"/>
                                          </p:val>
                                        </p:tav>
                                      </p:tavLst>
                                    </p:anim>
                                    <p:anim calcmode="lin" valueType="num">
                                      <p:cBhvr>
                                        <p:cTn id="13" dur="500" fill="hold"/>
                                        <p:tgtEl>
                                          <p:spTgt spid="25606"/>
                                        </p:tgtEl>
                                        <p:attrNameLst>
                                          <p:attrName>ppt_h</p:attrName>
                                        </p:attrNameLst>
                                      </p:cBhvr>
                                      <p:tavLst>
                                        <p:tav tm="0">
                                          <p:val>
                                            <p:fltVal val="0"/>
                                          </p:val>
                                        </p:tav>
                                        <p:tav tm="100000">
                                          <p:val>
                                            <p:strVal val="#ppt_h"/>
                                          </p:val>
                                        </p:tav>
                                      </p:tavLst>
                                    </p:anim>
                                    <p:anim calcmode="lin" valueType="num">
                                      <p:cBhvr>
                                        <p:cTn id="14" dur="500" fill="hold"/>
                                        <p:tgtEl>
                                          <p:spTgt spid="25606"/>
                                        </p:tgtEl>
                                        <p:attrNameLst>
                                          <p:attrName>style.rotation</p:attrName>
                                        </p:attrNameLst>
                                      </p:cBhvr>
                                      <p:tavLst>
                                        <p:tav tm="0">
                                          <p:val>
                                            <p:fltVal val="360"/>
                                          </p:val>
                                        </p:tav>
                                        <p:tav tm="100000">
                                          <p:val>
                                            <p:fltVal val="0"/>
                                          </p:val>
                                        </p:tav>
                                      </p:tavLst>
                                    </p:anim>
                                    <p:animEffect transition="in" filter="fade">
                                      <p:cBhvr>
                                        <p:cTn id="15" dur="500"/>
                                        <p:tgtEl>
                                          <p:spTgt spid="25606"/>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25674"/>
                                        </p:tgtEl>
                                        <p:attrNameLst>
                                          <p:attrName>style.visibility</p:attrName>
                                        </p:attrNameLst>
                                      </p:cBhvr>
                                      <p:to>
                                        <p:strVal val="visible"/>
                                      </p:to>
                                    </p:set>
                                    <p:animEffect transition="in" filter="checkerboard(across)">
                                      <p:cBhvr>
                                        <p:cTn id="20" dur="500"/>
                                        <p:tgtEl>
                                          <p:spTgt spid="25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animBg="1"/>
      <p:bldP spid="2560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62"/>
          <p:cNvGraphicFramePr>
            <a:graphicFrameLocks noGrp="1"/>
          </p:cNvGraphicFramePr>
          <p:nvPr/>
        </p:nvGraphicFramePr>
        <p:xfrm>
          <a:off x="323850" y="3471863"/>
          <a:ext cx="8496300" cy="3063240"/>
        </p:xfrm>
        <a:graphic>
          <a:graphicData uri="http://schemas.openxmlformats.org/drawingml/2006/table">
            <a:tbl>
              <a:tblPr rtl="1"/>
              <a:tblGrid>
                <a:gridCol w="1698625"/>
                <a:gridCol w="1700212"/>
                <a:gridCol w="1698625"/>
                <a:gridCol w="1700213"/>
                <a:gridCol w="1698625"/>
              </a:tblGrid>
              <a:tr h="509588">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cs typeface="Arial" pitchFamily="34" charset="0"/>
                        </a:rPr>
                        <a:t>الأعمال</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FFC000"/>
                    </a:solid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عدد التكرارات</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الحصة</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FFC000"/>
                    </a:solidFill>
                  </a:tcPr>
                </a:tc>
                <a:tc hMerge="1">
                  <a:txBody>
                    <a:bodyPr/>
                    <a:lstStyle/>
                    <a:p>
                      <a:pPr rtl="1"/>
                      <a:endParaRPr lang="ar-SA"/>
                    </a:p>
                  </a:txBody>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0" i="0" u="none" strike="noStrike" cap="none" normalizeH="0" baseline="0" smtClean="0">
                          <a:ln>
                            <a:noFill/>
                          </a:ln>
                          <a:solidFill>
                            <a:schemeClr val="tx1"/>
                          </a:solidFill>
                          <a:effectLst/>
                          <a:latin typeface="Arial" pitchFamily="34" charset="0"/>
                          <a:cs typeface="Arial" pitchFamily="34" charset="0"/>
                        </a:rPr>
                        <a:t>التغذية الراجعة من المعلم</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FFC000"/>
                    </a:solidFill>
                  </a:tcPr>
                </a:tc>
              </a:tr>
              <a:tr h="508000">
                <a:tc vMerge="1">
                  <a:txBody>
                    <a:bodyPr/>
                    <a:lstStyle/>
                    <a:p>
                      <a:pPr rtl="1"/>
                      <a:endParaRPr lang="ar-SA"/>
                    </a:p>
                  </a:txBody>
                  <a:tcPr/>
                </a:tc>
                <a:tc vMerge="1">
                  <a:txBody>
                    <a:bodyPr/>
                    <a:lstStyle/>
                    <a:p>
                      <a:pPr rtl="1"/>
                      <a:endParaRPr lang="ar-SA"/>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1</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3100" b="0" i="0" u="none" strike="noStrike" cap="none" normalizeH="0" baseline="0" smtClean="0">
                          <a:ln>
                            <a:noFill/>
                          </a:ln>
                          <a:solidFill>
                            <a:schemeClr val="tx1"/>
                          </a:solidFill>
                          <a:effectLst/>
                          <a:latin typeface="Arial" pitchFamily="34" charset="0"/>
                          <a:cs typeface="Arial" pitchFamily="34" charset="0"/>
                        </a:rPr>
                        <a:t>2</a:t>
                      </a:r>
                      <a:endParaRPr kumimoji="0" lang="en-US" sz="31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FFC000"/>
                    </a:solidFill>
                  </a:tcPr>
                </a:tc>
                <a:tc vMerge="1">
                  <a:txBody>
                    <a:bodyPr/>
                    <a:lstStyle/>
                    <a:p>
                      <a:pPr rtl="1"/>
                      <a:endParaRPr lang="ar-SA"/>
                    </a:p>
                  </a:txBody>
                  <a:tcPr/>
                </a:tc>
              </a:tr>
              <a:tr h="5111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09588">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0800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31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bl>
          </a:graphicData>
        </a:graphic>
      </p:graphicFrame>
      <p:sp>
        <p:nvSpPr>
          <p:cNvPr id="3" name="Text Box 4"/>
          <p:cNvSpPr txBox="1">
            <a:spLocks noChangeArrowheads="1"/>
          </p:cNvSpPr>
          <p:nvPr/>
        </p:nvSpPr>
        <p:spPr bwMode="auto">
          <a:xfrm>
            <a:off x="214313" y="214313"/>
            <a:ext cx="8642350" cy="178435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spAutoFit/>
          </a:bodyPr>
          <a:lstStyle/>
          <a:p>
            <a:pPr algn="r">
              <a:spcBef>
                <a:spcPct val="50000"/>
              </a:spcBef>
              <a:defRPr/>
            </a:pPr>
            <a:r>
              <a:rPr lang="ar-SA" sz="2000" b="0" dirty="0">
                <a:solidFill>
                  <a:schemeClr val="tx1"/>
                </a:solidFill>
                <a:effectLst/>
              </a:rPr>
              <a:t>مثال رقم ( 1 ) لورقة عمل لأسلوب التطبيق بتوجيه المعلم</a:t>
            </a:r>
          </a:p>
          <a:p>
            <a:pPr algn="r">
              <a:spcBef>
                <a:spcPct val="50000"/>
              </a:spcBef>
              <a:defRPr/>
            </a:pPr>
            <a:r>
              <a:rPr lang="ar-SA" sz="2000" b="0" dirty="0">
                <a:solidFill>
                  <a:schemeClr val="tx1"/>
                </a:solidFill>
                <a:effectLst/>
              </a:rPr>
              <a:t>الاسم :                            </a:t>
            </a:r>
            <a:r>
              <a:rPr lang="ar-SA" sz="2000" b="0" dirty="0" err="1">
                <a:solidFill>
                  <a:schemeClr val="tx1"/>
                </a:solidFill>
                <a:effectLst/>
              </a:rPr>
              <a:t>الاسلوب</a:t>
            </a:r>
            <a:r>
              <a:rPr lang="ar-SA" sz="2000" b="0" dirty="0">
                <a:solidFill>
                  <a:schemeClr val="tx1"/>
                </a:solidFill>
                <a:effectLst/>
              </a:rPr>
              <a:t> : التدريبي                              رقم البطاقة</a:t>
            </a:r>
          </a:p>
          <a:p>
            <a:pPr algn="r">
              <a:spcBef>
                <a:spcPct val="50000"/>
              </a:spcBef>
              <a:defRPr/>
            </a:pPr>
            <a:r>
              <a:rPr lang="ar-SA" sz="2000" b="0" dirty="0">
                <a:solidFill>
                  <a:schemeClr val="tx1"/>
                </a:solidFill>
                <a:effectLst/>
              </a:rPr>
              <a:t>الفصل :                              التاريخ     /    /</a:t>
            </a:r>
          </a:p>
          <a:p>
            <a:pPr algn="r">
              <a:spcBef>
                <a:spcPct val="50000"/>
              </a:spcBef>
              <a:defRPr/>
            </a:pPr>
            <a:r>
              <a:rPr lang="ar-SA" sz="2000" b="0" dirty="0">
                <a:solidFill>
                  <a:schemeClr val="tx1"/>
                </a:solidFill>
                <a:effectLst/>
              </a:rPr>
              <a:t>موضوع الدرس : </a:t>
            </a:r>
            <a:r>
              <a:rPr lang="ar-SA" sz="2000" b="0" dirty="0" err="1">
                <a:solidFill>
                  <a:schemeClr val="tx1"/>
                </a:solidFill>
                <a:effectLst/>
              </a:rPr>
              <a:t>الارسال</a:t>
            </a:r>
            <a:r>
              <a:rPr lang="ar-SA" sz="2000" b="0" dirty="0">
                <a:solidFill>
                  <a:schemeClr val="tx1"/>
                </a:solidFill>
                <a:effectLst/>
              </a:rPr>
              <a:t> من </a:t>
            </a:r>
            <a:r>
              <a:rPr lang="ar-SA" sz="2000" b="0" dirty="0" err="1">
                <a:solidFill>
                  <a:schemeClr val="tx1"/>
                </a:solidFill>
                <a:effectLst/>
              </a:rPr>
              <a:t>اسفل</a:t>
            </a:r>
            <a:r>
              <a:rPr lang="ar-SA" sz="2000" b="0" dirty="0">
                <a:solidFill>
                  <a:schemeClr val="tx1"/>
                </a:solidFill>
                <a:effectLst/>
              </a:rPr>
              <a:t> المواجه في الكرة الطائرة 0</a:t>
            </a:r>
            <a:endParaRPr lang="en-US" sz="2000" b="0" dirty="0">
              <a:solidFill>
                <a:schemeClr val="tx1"/>
              </a:solidFill>
              <a:effectLst/>
            </a:endParaRPr>
          </a:p>
        </p:txBody>
      </p:sp>
      <p:sp>
        <p:nvSpPr>
          <p:cNvPr id="4" name="Text Box 5"/>
          <p:cNvSpPr txBox="1">
            <a:spLocks noChangeArrowheads="1"/>
          </p:cNvSpPr>
          <p:nvPr/>
        </p:nvSpPr>
        <p:spPr bwMode="auto">
          <a:xfrm>
            <a:off x="2286000" y="2085975"/>
            <a:ext cx="6570663" cy="1200150"/>
          </a:xfrm>
          <a:prstGeom prst="rect">
            <a:avLst/>
          </a:prstGeom>
          <a:ln>
            <a:headEnd/>
            <a:tailEnd/>
          </a:ln>
        </p:spPr>
        <p:style>
          <a:lnRef idx="1">
            <a:schemeClr val="dk1"/>
          </a:lnRef>
          <a:fillRef idx="2">
            <a:schemeClr val="dk1"/>
          </a:fillRef>
          <a:effectRef idx="1">
            <a:schemeClr val="dk1"/>
          </a:effectRef>
          <a:fontRef idx="minor">
            <a:schemeClr val="dk1"/>
          </a:fontRef>
        </p:style>
        <p:txBody>
          <a:bodyPr>
            <a:spAutoFit/>
          </a:bodyPr>
          <a:lstStyle/>
          <a:p>
            <a:pPr algn="r">
              <a:spcBef>
                <a:spcPct val="50000"/>
              </a:spcBef>
              <a:defRPr/>
            </a:pPr>
            <a:r>
              <a:rPr lang="ar-SA" sz="1800" dirty="0">
                <a:solidFill>
                  <a:schemeClr val="tx1"/>
                </a:solidFill>
                <a:effectLst/>
              </a:rPr>
              <a:t>دور الطالب :</a:t>
            </a:r>
          </a:p>
          <a:p>
            <a:pPr algn="r">
              <a:spcBef>
                <a:spcPct val="50000"/>
              </a:spcBef>
              <a:buFontTx/>
              <a:buChar char="•"/>
              <a:defRPr/>
            </a:pPr>
            <a:r>
              <a:rPr lang="ar-SA" sz="1800" dirty="0" err="1">
                <a:solidFill>
                  <a:schemeClr val="tx1"/>
                </a:solidFill>
                <a:effectLst/>
              </a:rPr>
              <a:t>اداء</a:t>
            </a:r>
            <a:r>
              <a:rPr lang="ar-SA" sz="1800" dirty="0">
                <a:solidFill>
                  <a:schemeClr val="tx1"/>
                </a:solidFill>
                <a:effectLst/>
              </a:rPr>
              <a:t> العمل </a:t>
            </a:r>
            <a:r>
              <a:rPr lang="ar-SA" sz="1800" dirty="0" err="1">
                <a:solidFill>
                  <a:schemeClr val="tx1"/>
                </a:solidFill>
                <a:effectLst/>
              </a:rPr>
              <a:t>كماهو</a:t>
            </a:r>
            <a:r>
              <a:rPr lang="ar-SA" sz="1800" dirty="0">
                <a:solidFill>
                  <a:schemeClr val="tx1"/>
                </a:solidFill>
                <a:effectLst/>
              </a:rPr>
              <a:t> موضح في الورقة0</a:t>
            </a:r>
          </a:p>
          <a:p>
            <a:pPr algn="r">
              <a:spcBef>
                <a:spcPct val="50000"/>
              </a:spcBef>
              <a:defRPr/>
            </a:pPr>
            <a:r>
              <a:rPr lang="ar-SA" sz="1800" dirty="0">
                <a:solidFill>
                  <a:schemeClr val="tx1"/>
                </a:solidFill>
                <a:effectLst/>
              </a:rPr>
              <a:t>ضع علامة ( صح ) </a:t>
            </a:r>
            <a:r>
              <a:rPr lang="ar-SA" sz="1800" dirty="0" err="1">
                <a:solidFill>
                  <a:schemeClr val="tx1"/>
                </a:solidFill>
                <a:effectLst/>
              </a:rPr>
              <a:t>امام</a:t>
            </a:r>
            <a:r>
              <a:rPr lang="ar-SA" sz="1800" dirty="0">
                <a:solidFill>
                  <a:schemeClr val="tx1"/>
                </a:solidFill>
                <a:effectLst/>
              </a:rPr>
              <a:t> العمل المكتمل وعلامة ( × ) </a:t>
            </a:r>
            <a:r>
              <a:rPr lang="ar-SA" sz="1800" dirty="0" err="1">
                <a:solidFill>
                  <a:schemeClr val="tx1"/>
                </a:solidFill>
                <a:effectLst/>
              </a:rPr>
              <a:t>امام</a:t>
            </a:r>
            <a:r>
              <a:rPr lang="ar-SA" sz="1800" dirty="0">
                <a:solidFill>
                  <a:schemeClr val="tx1"/>
                </a:solidFill>
                <a:effectLst/>
              </a:rPr>
              <a:t> العمل الغير مكتمل </a:t>
            </a:r>
            <a:r>
              <a:rPr lang="ar-SA" sz="1800" b="0" dirty="0">
                <a:effectLst/>
              </a:rPr>
              <a:t>0</a:t>
            </a:r>
            <a:endParaRPr lang="en-US" sz="1800" b="0" dirty="0">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9" presetClass="entr" presetSubtype="0" accel="10000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p:cTn id="20"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21"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22"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23"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طائرة.jpg"/>
          <p:cNvPicPr>
            <a:picLocks noChangeAspect="1"/>
          </p:cNvPicPr>
          <p:nvPr/>
        </p:nvPicPr>
        <p:blipFill>
          <a:blip r:embed="rId2" cstate="print"/>
          <a:stretch>
            <a:fillRect/>
          </a:stretch>
        </p:blipFill>
        <p:spPr>
          <a:xfrm>
            <a:off x="1143000" y="1857375"/>
            <a:ext cx="6715125" cy="3933825"/>
          </a:xfrm>
          <a:prstGeom prst="rect">
            <a:avLst/>
          </a:prstGeom>
          <a:ln>
            <a:noFill/>
          </a:ln>
          <a:effectLst>
            <a:outerShdw blurRad="292100" dist="139700" dir="2700000" algn="tl" rotWithShape="0">
              <a:srgbClr val="333333">
                <a:alpha val="65000"/>
              </a:srgbClr>
            </a:outerShdw>
          </a:effectLst>
        </p:spPr>
      </p:pic>
      <p:sp>
        <p:nvSpPr>
          <p:cNvPr id="4" name="Rectangle 2"/>
          <p:cNvSpPr txBox="1">
            <a:spLocks noChangeArrowheads="1"/>
          </p:cNvSpPr>
          <p:nvPr/>
        </p:nvSpPr>
        <p:spPr>
          <a:xfrm>
            <a:off x="785786" y="357166"/>
            <a:ext cx="7715304"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325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صور لتوضيح أسلوب التطبيق بتوجيه المعلم ( التدريبي)</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28596" y="500042"/>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أسلوب الاكتشاف</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3" name="مربع نص 2"/>
          <p:cNvSpPr txBox="1"/>
          <p:nvPr/>
        </p:nvSpPr>
        <p:spPr>
          <a:xfrm>
            <a:off x="5072063" y="2143125"/>
            <a:ext cx="3827462" cy="646113"/>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lgn="r">
              <a:spcBef>
                <a:spcPct val="0"/>
              </a:spcBef>
              <a:defRPr/>
            </a:pPr>
            <a:r>
              <a:rPr lang="ar-SA" sz="3600" b="0" dirty="0">
                <a:effectLst/>
              </a:rPr>
              <a:t>أسلوب الاكتشاف الموجه </a:t>
            </a:r>
          </a:p>
        </p:txBody>
      </p:sp>
      <p:sp>
        <p:nvSpPr>
          <p:cNvPr id="11" name="مستطيل مستدير الزوايا 10"/>
          <p:cNvSpPr/>
          <p:nvPr/>
        </p:nvSpPr>
        <p:spPr>
          <a:xfrm>
            <a:off x="642938" y="1928813"/>
            <a:ext cx="2214562" cy="1143000"/>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spcBef>
                <a:spcPct val="0"/>
              </a:spcBef>
              <a:defRPr/>
            </a:pPr>
            <a:r>
              <a:rPr lang="ar-SA" sz="6000" b="0" dirty="0">
                <a:effectLst/>
              </a:rPr>
              <a:t>وصفه</a:t>
            </a:r>
          </a:p>
        </p:txBody>
      </p:sp>
      <p:sp>
        <p:nvSpPr>
          <p:cNvPr id="12" name="شكل بيضاوي 11"/>
          <p:cNvSpPr/>
          <p:nvPr/>
        </p:nvSpPr>
        <p:spPr>
          <a:xfrm>
            <a:off x="2071688" y="3857625"/>
            <a:ext cx="1785937" cy="1143000"/>
          </a:xfrm>
          <a:prstGeom prst="ellipse">
            <a:avLst/>
          </a:prstGeom>
        </p:spPr>
        <p:style>
          <a:lnRef idx="1">
            <a:schemeClr val="dk1"/>
          </a:lnRef>
          <a:fillRef idx="2">
            <a:schemeClr val="dk1"/>
          </a:fillRef>
          <a:effectRef idx="1">
            <a:schemeClr val="dk1"/>
          </a:effectRef>
          <a:fontRef idx="minor">
            <a:schemeClr val="dk1"/>
          </a:fontRef>
        </p:style>
        <p:txBody>
          <a:bodyPr rtlCol="1" anchor="ctr"/>
          <a:lstStyle/>
          <a:p>
            <a:pPr>
              <a:spcBef>
                <a:spcPct val="0"/>
              </a:spcBef>
              <a:defRPr/>
            </a:pPr>
            <a:r>
              <a:rPr lang="ar-SA" sz="3600" b="0" dirty="0">
                <a:effectLst/>
              </a:rPr>
              <a:t>الموجه</a:t>
            </a:r>
          </a:p>
        </p:txBody>
      </p:sp>
      <p:sp>
        <p:nvSpPr>
          <p:cNvPr id="13" name="شكل بيضاوي 12"/>
          <p:cNvSpPr/>
          <p:nvPr/>
        </p:nvSpPr>
        <p:spPr>
          <a:xfrm>
            <a:off x="214313" y="4357688"/>
            <a:ext cx="1714500" cy="1285875"/>
          </a:xfrm>
          <a:prstGeom prst="ellipse">
            <a:avLst/>
          </a:prstGeom>
        </p:spPr>
        <p:style>
          <a:lnRef idx="1">
            <a:schemeClr val="accent1"/>
          </a:lnRef>
          <a:fillRef idx="2">
            <a:schemeClr val="accent1"/>
          </a:fillRef>
          <a:effectRef idx="1">
            <a:schemeClr val="accent1"/>
          </a:effectRef>
          <a:fontRef idx="minor">
            <a:schemeClr val="dk1"/>
          </a:fontRef>
        </p:style>
        <p:txBody>
          <a:bodyPr rtlCol="1" anchor="ctr"/>
          <a:lstStyle/>
          <a:p>
            <a:pPr>
              <a:spcBef>
                <a:spcPct val="0"/>
              </a:spcBef>
              <a:defRPr/>
            </a:pPr>
            <a:r>
              <a:rPr lang="ar-SA" sz="3200" b="0" dirty="0">
                <a:effectLst/>
              </a:rPr>
              <a:t>متعدد</a:t>
            </a:r>
          </a:p>
          <a:p>
            <a:pPr>
              <a:spcBef>
                <a:spcPct val="0"/>
              </a:spcBef>
              <a:defRPr/>
            </a:pPr>
            <a:r>
              <a:rPr lang="ar-SA" sz="3200" b="0" dirty="0">
                <a:effectLst/>
              </a:rPr>
              <a:t>(حر)</a:t>
            </a:r>
          </a:p>
        </p:txBody>
      </p:sp>
      <p:cxnSp>
        <p:nvCxnSpPr>
          <p:cNvPr id="15" name="رابط كسهم مستقيم 14"/>
          <p:cNvCxnSpPr/>
          <p:nvPr/>
        </p:nvCxnSpPr>
        <p:spPr>
          <a:xfrm rot="16200000" flipH="1">
            <a:off x="2357437" y="3429001"/>
            <a:ext cx="714375"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6" name="رابط كسهم مستقيم 15"/>
          <p:cNvCxnSpPr/>
          <p:nvPr/>
        </p:nvCxnSpPr>
        <p:spPr>
          <a:xfrm rot="5400000">
            <a:off x="214312" y="3714751"/>
            <a:ext cx="1285875"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24" name="رابط بشكل مرفق 23"/>
          <p:cNvCxnSpPr/>
          <p:nvPr/>
        </p:nvCxnSpPr>
        <p:spPr>
          <a:xfrm>
            <a:off x="1714500" y="5357813"/>
            <a:ext cx="2286000" cy="642937"/>
          </a:xfrm>
          <a:prstGeom prst="bent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sp>
        <p:nvSpPr>
          <p:cNvPr id="25" name="مستطيل 24"/>
          <p:cNvSpPr/>
          <p:nvPr/>
        </p:nvSpPr>
        <p:spPr>
          <a:xfrm>
            <a:off x="4071938" y="3286125"/>
            <a:ext cx="4572000" cy="3357563"/>
          </a:xfrm>
          <a:prstGeom prst="rect">
            <a:avLst/>
          </a:prstGeom>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anchor="ctr"/>
          <a:lstStyle/>
          <a:p>
            <a:pPr>
              <a:spcBef>
                <a:spcPct val="0"/>
              </a:spcBef>
            </a:pPr>
            <a:r>
              <a:rPr lang="ar-SA" b="0">
                <a:solidFill>
                  <a:srgbClr val="000000"/>
                </a:solidFill>
                <a:effectLst/>
                <a:latin typeface="Lucida Sans Unicode" pitchFamily="34" charset="0"/>
                <a:cs typeface="Arial" pitchFamily="34" charset="0"/>
              </a:rPr>
              <a:t>هو تحرك الطالب بدون ضوابط موجهه </a:t>
            </a:r>
          </a:p>
          <a:p>
            <a:pPr>
              <a:spcBef>
                <a:spcPct val="0"/>
              </a:spcBef>
            </a:pPr>
            <a:r>
              <a:rPr lang="ar-SA" b="0">
                <a:solidFill>
                  <a:srgbClr val="000000"/>
                </a:solidFill>
                <a:effectLst/>
                <a:latin typeface="Lucida Sans Unicode" pitchFamily="34" charset="0"/>
                <a:cs typeface="Arial" pitchFamily="34" charset="0"/>
              </a:rPr>
              <a:t>مثلا</a:t>
            </a:r>
          </a:p>
          <a:p>
            <a:pPr>
              <a:spcBef>
                <a:spcPct val="0"/>
              </a:spcBef>
            </a:pPr>
            <a:r>
              <a:rPr lang="ar-SA" b="0">
                <a:solidFill>
                  <a:srgbClr val="000000"/>
                </a:solidFill>
                <a:effectLst/>
                <a:latin typeface="Lucida Sans Unicode" pitchFamily="34" charset="0"/>
                <a:cs typeface="Arial" pitchFamily="34" charset="0"/>
              </a:rPr>
              <a:t>تحرك الطالب بأي طريقة يرغبها على الخط المستقيم الموجود على ارض الملعب مما يتسبب في عدم الوصول للهدف المطلوب من المهارة لذلك سوف نركز على الاكتشاف الموجه</a:t>
            </a: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grpId="0" nodeType="clickEffect">
                                  <p:stCondLst>
                                    <p:cond delay="0"/>
                                  </p:stCondLst>
                                  <p:iterate type="lt">
                                    <p:tmPct val="10000"/>
                                  </p:iterate>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1"/>
                                        </p:tgtEl>
                                        <p:attrNameLst>
                                          <p:attrName>ppt_y</p:attrName>
                                        </p:attrNameLst>
                                      </p:cBhvr>
                                      <p:tavLst>
                                        <p:tav tm="0">
                                          <p:val>
                                            <p:strVal val="#ppt_y"/>
                                          </p:val>
                                        </p:tav>
                                        <p:tav tm="100000">
                                          <p:val>
                                            <p:strVal val="#ppt_y"/>
                                          </p:val>
                                        </p:tav>
                                      </p:tavLst>
                                    </p:anim>
                                    <p:anim calcmode="lin" valueType="num">
                                      <p:cBhvr>
                                        <p:cTn id="35"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checkerboard(across)">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2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edge">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down)">
                                      <p:cBhvr>
                                        <p:cTn id="52" dur="580">
                                          <p:stCondLst>
                                            <p:cond delay="0"/>
                                          </p:stCondLst>
                                        </p:cTn>
                                        <p:tgtEl>
                                          <p:spTgt spid="16"/>
                                        </p:tgtEl>
                                      </p:cBhvr>
                                    </p:animEffect>
                                    <p:anim calcmode="lin" valueType="num">
                                      <p:cBhvr>
                                        <p:cTn id="53"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8" dur="26">
                                          <p:stCondLst>
                                            <p:cond delay="650"/>
                                          </p:stCondLst>
                                        </p:cTn>
                                        <p:tgtEl>
                                          <p:spTgt spid="16"/>
                                        </p:tgtEl>
                                      </p:cBhvr>
                                      <p:to x="100000" y="60000"/>
                                    </p:animScale>
                                    <p:animScale>
                                      <p:cBhvr>
                                        <p:cTn id="59" dur="166" decel="50000">
                                          <p:stCondLst>
                                            <p:cond delay="676"/>
                                          </p:stCondLst>
                                        </p:cTn>
                                        <p:tgtEl>
                                          <p:spTgt spid="16"/>
                                        </p:tgtEl>
                                      </p:cBhvr>
                                      <p:to x="100000" y="100000"/>
                                    </p:animScale>
                                    <p:animScale>
                                      <p:cBhvr>
                                        <p:cTn id="60" dur="26">
                                          <p:stCondLst>
                                            <p:cond delay="1312"/>
                                          </p:stCondLst>
                                        </p:cTn>
                                        <p:tgtEl>
                                          <p:spTgt spid="16"/>
                                        </p:tgtEl>
                                      </p:cBhvr>
                                      <p:to x="100000" y="80000"/>
                                    </p:animScale>
                                    <p:animScale>
                                      <p:cBhvr>
                                        <p:cTn id="61" dur="166" decel="50000">
                                          <p:stCondLst>
                                            <p:cond delay="1338"/>
                                          </p:stCondLst>
                                        </p:cTn>
                                        <p:tgtEl>
                                          <p:spTgt spid="16"/>
                                        </p:tgtEl>
                                      </p:cBhvr>
                                      <p:to x="100000" y="100000"/>
                                    </p:animScale>
                                    <p:animScale>
                                      <p:cBhvr>
                                        <p:cTn id="62" dur="26">
                                          <p:stCondLst>
                                            <p:cond delay="1642"/>
                                          </p:stCondLst>
                                        </p:cTn>
                                        <p:tgtEl>
                                          <p:spTgt spid="16"/>
                                        </p:tgtEl>
                                      </p:cBhvr>
                                      <p:to x="100000" y="90000"/>
                                    </p:animScale>
                                    <p:animScale>
                                      <p:cBhvr>
                                        <p:cTn id="63" dur="166" decel="50000">
                                          <p:stCondLst>
                                            <p:cond delay="1668"/>
                                          </p:stCondLst>
                                        </p:cTn>
                                        <p:tgtEl>
                                          <p:spTgt spid="16"/>
                                        </p:tgtEl>
                                      </p:cBhvr>
                                      <p:to x="100000" y="100000"/>
                                    </p:animScale>
                                    <p:animScale>
                                      <p:cBhvr>
                                        <p:cTn id="64" dur="26">
                                          <p:stCondLst>
                                            <p:cond delay="1808"/>
                                          </p:stCondLst>
                                        </p:cTn>
                                        <p:tgtEl>
                                          <p:spTgt spid="16"/>
                                        </p:tgtEl>
                                      </p:cBhvr>
                                      <p:to x="100000" y="95000"/>
                                    </p:animScale>
                                    <p:animScale>
                                      <p:cBhvr>
                                        <p:cTn id="65" dur="166" decel="50000">
                                          <p:stCondLst>
                                            <p:cond delay="1834"/>
                                          </p:stCondLst>
                                        </p:cTn>
                                        <p:tgtEl>
                                          <p:spTgt spid="16"/>
                                        </p:tgtEl>
                                      </p:cBhvr>
                                      <p:to x="100000" y="100000"/>
                                    </p:animScale>
                                  </p:childTnLst>
                                </p:cTn>
                              </p:par>
                            </p:childTnLst>
                          </p:cTn>
                        </p:par>
                      </p:childTnLst>
                    </p:cTn>
                  </p:par>
                  <p:par>
                    <p:cTn id="66" fill="hold">
                      <p:stCondLst>
                        <p:cond delay="indefinite"/>
                      </p:stCondLst>
                      <p:childTnLst>
                        <p:par>
                          <p:cTn id="67" fill="hold">
                            <p:stCondLst>
                              <p:cond delay="0"/>
                            </p:stCondLst>
                            <p:childTnLst>
                              <p:par>
                                <p:cTn id="68" presetID="26"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wipe(down)">
                                      <p:cBhvr>
                                        <p:cTn id="70" dur="580">
                                          <p:stCondLst>
                                            <p:cond delay="0"/>
                                          </p:stCondLst>
                                        </p:cTn>
                                        <p:tgtEl>
                                          <p:spTgt spid="13"/>
                                        </p:tgtEl>
                                      </p:cBhvr>
                                    </p:animEffect>
                                    <p:anim calcmode="lin" valueType="num">
                                      <p:cBhvr>
                                        <p:cTn id="7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6" dur="26">
                                          <p:stCondLst>
                                            <p:cond delay="650"/>
                                          </p:stCondLst>
                                        </p:cTn>
                                        <p:tgtEl>
                                          <p:spTgt spid="13"/>
                                        </p:tgtEl>
                                      </p:cBhvr>
                                      <p:to x="100000" y="60000"/>
                                    </p:animScale>
                                    <p:animScale>
                                      <p:cBhvr>
                                        <p:cTn id="77" dur="166" decel="50000">
                                          <p:stCondLst>
                                            <p:cond delay="676"/>
                                          </p:stCondLst>
                                        </p:cTn>
                                        <p:tgtEl>
                                          <p:spTgt spid="13"/>
                                        </p:tgtEl>
                                      </p:cBhvr>
                                      <p:to x="100000" y="100000"/>
                                    </p:animScale>
                                    <p:animScale>
                                      <p:cBhvr>
                                        <p:cTn id="78" dur="26">
                                          <p:stCondLst>
                                            <p:cond delay="1312"/>
                                          </p:stCondLst>
                                        </p:cTn>
                                        <p:tgtEl>
                                          <p:spTgt spid="13"/>
                                        </p:tgtEl>
                                      </p:cBhvr>
                                      <p:to x="100000" y="80000"/>
                                    </p:animScale>
                                    <p:animScale>
                                      <p:cBhvr>
                                        <p:cTn id="79" dur="166" decel="50000">
                                          <p:stCondLst>
                                            <p:cond delay="1338"/>
                                          </p:stCondLst>
                                        </p:cTn>
                                        <p:tgtEl>
                                          <p:spTgt spid="13"/>
                                        </p:tgtEl>
                                      </p:cBhvr>
                                      <p:to x="100000" y="100000"/>
                                    </p:animScale>
                                    <p:animScale>
                                      <p:cBhvr>
                                        <p:cTn id="80" dur="26">
                                          <p:stCondLst>
                                            <p:cond delay="1642"/>
                                          </p:stCondLst>
                                        </p:cTn>
                                        <p:tgtEl>
                                          <p:spTgt spid="13"/>
                                        </p:tgtEl>
                                      </p:cBhvr>
                                      <p:to x="100000" y="90000"/>
                                    </p:animScale>
                                    <p:animScale>
                                      <p:cBhvr>
                                        <p:cTn id="81" dur="166" decel="50000">
                                          <p:stCondLst>
                                            <p:cond delay="1668"/>
                                          </p:stCondLst>
                                        </p:cTn>
                                        <p:tgtEl>
                                          <p:spTgt spid="13"/>
                                        </p:tgtEl>
                                      </p:cBhvr>
                                      <p:to x="100000" y="100000"/>
                                    </p:animScale>
                                    <p:animScale>
                                      <p:cBhvr>
                                        <p:cTn id="82" dur="26">
                                          <p:stCondLst>
                                            <p:cond delay="1808"/>
                                          </p:stCondLst>
                                        </p:cTn>
                                        <p:tgtEl>
                                          <p:spTgt spid="13"/>
                                        </p:tgtEl>
                                      </p:cBhvr>
                                      <p:to x="100000" y="95000"/>
                                    </p:animScale>
                                    <p:animScale>
                                      <p:cBhvr>
                                        <p:cTn id="83" dur="166" decel="50000">
                                          <p:stCondLst>
                                            <p:cond delay="1834"/>
                                          </p:stCondLst>
                                        </p:cTn>
                                        <p:tgtEl>
                                          <p:spTgt spid="13"/>
                                        </p:tgtEl>
                                      </p:cBhvr>
                                      <p:to x="100000" y="100000"/>
                                    </p:animScale>
                                  </p:childTnLst>
                                </p:cTn>
                              </p:par>
                            </p:childTnLst>
                          </p:cTn>
                        </p:par>
                      </p:childTnLst>
                    </p:cTn>
                  </p:par>
                  <p:par>
                    <p:cTn id="84" fill="hold">
                      <p:stCondLst>
                        <p:cond delay="indefinite"/>
                      </p:stCondLst>
                      <p:childTnLst>
                        <p:par>
                          <p:cTn id="85" fill="hold">
                            <p:stCondLst>
                              <p:cond delay="0"/>
                            </p:stCondLst>
                            <p:childTnLst>
                              <p:par>
                                <p:cTn id="86" presetID="49" presetClass="entr" presetSubtype="0" decel="100000" fill="hold" nodeType="click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p:cTn id="88" dur="500" fill="hold"/>
                                        <p:tgtEl>
                                          <p:spTgt spid="24"/>
                                        </p:tgtEl>
                                        <p:attrNameLst>
                                          <p:attrName>ppt_w</p:attrName>
                                        </p:attrNameLst>
                                      </p:cBhvr>
                                      <p:tavLst>
                                        <p:tav tm="0">
                                          <p:val>
                                            <p:fltVal val="0"/>
                                          </p:val>
                                        </p:tav>
                                        <p:tav tm="100000">
                                          <p:val>
                                            <p:strVal val="#ppt_w"/>
                                          </p:val>
                                        </p:tav>
                                      </p:tavLst>
                                    </p:anim>
                                    <p:anim calcmode="lin" valueType="num">
                                      <p:cBhvr>
                                        <p:cTn id="89" dur="500" fill="hold"/>
                                        <p:tgtEl>
                                          <p:spTgt spid="24"/>
                                        </p:tgtEl>
                                        <p:attrNameLst>
                                          <p:attrName>ppt_h</p:attrName>
                                        </p:attrNameLst>
                                      </p:cBhvr>
                                      <p:tavLst>
                                        <p:tav tm="0">
                                          <p:val>
                                            <p:fltVal val="0"/>
                                          </p:val>
                                        </p:tav>
                                        <p:tav tm="100000">
                                          <p:val>
                                            <p:strVal val="#ppt_h"/>
                                          </p:val>
                                        </p:tav>
                                      </p:tavLst>
                                    </p:anim>
                                    <p:anim calcmode="lin" valueType="num">
                                      <p:cBhvr>
                                        <p:cTn id="90" dur="500" fill="hold"/>
                                        <p:tgtEl>
                                          <p:spTgt spid="24"/>
                                        </p:tgtEl>
                                        <p:attrNameLst>
                                          <p:attrName>style.rotation</p:attrName>
                                        </p:attrNameLst>
                                      </p:cBhvr>
                                      <p:tavLst>
                                        <p:tav tm="0">
                                          <p:val>
                                            <p:fltVal val="360"/>
                                          </p:val>
                                        </p:tav>
                                        <p:tav tm="100000">
                                          <p:val>
                                            <p:fltVal val="0"/>
                                          </p:val>
                                        </p:tav>
                                      </p:tavLst>
                                    </p:anim>
                                    <p:animEffect transition="in" filter="fade">
                                      <p:cBhvr>
                                        <p:cTn id="91" dur="500"/>
                                        <p:tgtEl>
                                          <p:spTgt spid="24"/>
                                        </p:tgtEl>
                                      </p:cBhvr>
                                    </p:animEffect>
                                  </p:childTnLst>
                                </p:cTn>
                              </p:par>
                            </p:childTnLst>
                          </p:cTn>
                        </p:par>
                      </p:childTnLst>
                    </p:cTn>
                  </p:par>
                  <p:par>
                    <p:cTn id="92" fill="hold">
                      <p:stCondLst>
                        <p:cond delay="indefinite"/>
                      </p:stCondLst>
                      <p:childTnLst>
                        <p:par>
                          <p:cTn id="93" fill="hold">
                            <p:stCondLst>
                              <p:cond delay="0"/>
                            </p:stCondLst>
                            <p:childTnLst>
                              <p:par>
                                <p:cTn id="94" presetID="26" presetClass="entr" presetSubtype="0" fill="hold" grpId="0" nodeType="clickEffect">
                                  <p:stCondLst>
                                    <p:cond delay="0"/>
                                  </p:stCondLst>
                                  <p:childTnLst>
                                    <p:set>
                                      <p:cBhvr>
                                        <p:cTn id="95" dur="1" fill="hold">
                                          <p:stCondLst>
                                            <p:cond delay="0"/>
                                          </p:stCondLst>
                                        </p:cTn>
                                        <p:tgtEl>
                                          <p:spTgt spid="25"/>
                                        </p:tgtEl>
                                        <p:attrNameLst>
                                          <p:attrName>style.visibility</p:attrName>
                                        </p:attrNameLst>
                                      </p:cBhvr>
                                      <p:to>
                                        <p:strVal val="visible"/>
                                      </p:to>
                                    </p:set>
                                    <p:animEffect transition="in" filter="wipe(down)">
                                      <p:cBhvr>
                                        <p:cTn id="96" dur="580">
                                          <p:stCondLst>
                                            <p:cond delay="0"/>
                                          </p:stCondLst>
                                        </p:cTn>
                                        <p:tgtEl>
                                          <p:spTgt spid="25"/>
                                        </p:tgtEl>
                                      </p:cBhvr>
                                    </p:animEffect>
                                    <p:anim calcmode="lin" valueType="num">
                                      <p:cBhvr>
                                        <p:cTn id="97"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98"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99"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00"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01"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02" dur="26">
                                          <p:stCondLst>
                                            <p:cond delay="650"/>
                                          </p:stCondLst>
                                        </p:cTn>
                                        <p:tgtEl>
                                          <p:spTgt spid="25"/>
                                        </p:tgtEl>
                                      </p:cBhvr>
                                      <p:to x="100000" y="60000"/>
                                    </p:animScale>
                                    <p:animScale>
                                      <p:cBhvr>
                                        <p:cTn id="103" dur="166" decel="50000">
                                          <p:stCondLst>
                                            <p:cond delay="676"/>
                                          </p:stCondLst>
                                        </p:cTn>
                                        <p:tgtEl>
                                          <p:spTgt spid="25"/>
                                        </p:tgtEl>
                                      </p:cBhvr>
                                      <p:to x="100000" y="100000"/>
                                    </p:animScale>
                                    <p:animScale>
                                      <p:cBhvr>
                                        <p:cTn id="104" dur="26">
                                          <p:stCondLst>
                                            <p:cond delay="1312"/>
                                          </p:stCondLst>
                                        </p:cTn>
                                        <p:tgtEl>
                                          <p:spTgt spid="25"/>
                                        </p:tgtEl>
                                      </p:cBhvr>
                                      <p:to x="100000" y="80000"/>
                                    </p:animScale>
                                    <p:animScale>
                                      <p:cBhvr>
                                        <p:cTn id="105" dur="166" decel="50000">
                                          <p:stCondLst>
                                            <p:cond delay="1338"/>
                                          </p:stCondLst>
                                        </p:cTn>
                                        <p:tgtEl>
                                          <p:spTgt spid="25"/>
                                        </p:tgtEl>
                                      </p:cBhvr>
                                      <p:to x="100000" y="100000"/>
                                    </p:animScale>
                                    <p:animScale>
                                      <p:cBhvr>
                                        <p:cTn id="106" dur="26">
                                          <p:stCondLst>
                                            <p:cond delay="1642"/>
                                          </p:stCondLst>
                                        </p:cTn>
                                        <p:tgtEl>
                                          <p:spTgt spid="25"/>
                                        </p:tgtEl>
                                      </p:cBhvr>
                                      <p:to x="100000" y="90000"/>
                                    </p:animScale>
                                    <p:animScale>
                                      <p:cBhvr>
                                        <p:cTn id="107" dur="166" decel="50000">
                                          <p:stCondLst>
                                            <p:cond delay="1668"/>
                                          </p:stCondLst>
                                        </p:cTn>
                                        <p:tgtEl>
                                          <p:spTgt spid="25"/>
                                        </p:tgtEl>
                                      </p:cBhvr>
                                      <p:to x="100000" y="100000"/>
                                    </p:animScale>
                                    <p:animScale>
                                      <p:cBhvr>
                                        <p:cTn id="108" dur="26">
                                          <p:stCondLst>
                                            <p:cond delay="1808"/>
                                          </p:stCondLst>
                                        </p:cTn>
                                        <p:tgtEl>
                                          <p:spTgt spid="25"/>
                                        </p:tgtEl>
                                      </p:cBhvr>
                                      <p:to x="100000" y="95000"/>
                                    </p:animScale>
                                    <p:animScale>
                                      <p:cBhvr>
                                        <p:cTn id="109"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2" grpId="0" animBg="1"/>
      <p:bldP spid="13" grpId="0" animBg="1"/>
      <p:bldP spid="2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57158" y="571480"/>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أهداف أسلوب الاكتشاف الموجه</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3" name="مربع نص 2"/>
          <p:cNvSpPr txBox="1"/>
          <p:nvPr/>
        </p:nvSpPr>
        <p:spPr>
          <a:xfrm>
            <a:off x="857250" y="2286000"/>
            <a:ext cx="7429500" cy="3416300"/>
          </a:xfrm>
          <a:prstGeom prst="rect">
            <a:avLst/>
          </a:prstGeom>
          <a:effectLst>
            <a:outerShdw blurRad="63500" sx="102000" sy="102000" algn="ctr"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1">
            <a:spAutoFit/>
          </a:bodyPr>
          <a:lstStyle/>
          <a:p>
            <a:pPr marL="342900" indent="-342900" algn="r">
              <a:spcBef>
                <a:spcPct val="0"/>
              </a:spcBef>
              <a:buClr>
                <a:srgbClr val="FFFF00"/>
              </a:buClr>
              <a:buFont typeface="+mj-lt"/>
              <a:buAutoNum type="arabicPeriod"/>
              <a:defRPr/>
            </a:pPr>
            <a:r>
              <a:rPr lang="ar-SA" sz="3600" b="0" dirty="0">
                <a:effectLst/>
              </a:rPr>
              <a:t>شغل الطالب في عملية استكشافية معينة</a:t>
            </a:r>
          </a:p>
          <a:p>
            <a:pPr marL="342900" indent="-342900" algn="r">
              <a:spcBef>
                <a:spcPct val="0"/>
              </a:spcBef>
              <a:buClr>
                <a:srgbClr val="FFFF00"/>
              </a:buClr>
              <a:buFont typeface="+mj-lt"/>
              <a:buAutoNum type="arabicPeriod"/>
              <a:defRPr/>
            </a:pPr>
            <a:r>
              <a:rPr lang="ar-SA" sz="3600" b="0" dirty="0">
                <a:effectLst/>
              </a:rPr>
              <a:t>تنمية العلاقة الايجابية بين الطالب والمعلم من خلال عملية الاكتشاف</a:t>
            </a:r>
          </a:p>
          <a:p>
            <a:pPr marL="342900" indent="-342900" algn="r">
              <a:spcBef>
                <a:spcPct val="0"/>
              </a:spcBef>
              <a:buClr>
                <a:srgbClr val="FFFF00"/>
              </a:buClr>
              <a:buFont typeface="+mj-lt"/>
              <a:buAutoNum type="arabicPeriod"/>
              <a:defRPr/>
            </a:pPr>
            <a:r>
              <a:rPr lang="ar-SA" sz="3600" b="0" dirty="0">
                <a:effectLst/>
              </a:rPr>
              <a:t>تنمية عملية التفكير والاستقصاء والاكتشاف</a:t>
            </a:r>
          </a:p>
          <a:p>
            <a:pPr marL="342900" indent="-342900" algn="r">
              <a:spcBef>
                <a:spcPct val="0"/>
              </a:spcBef>
              <a:buClr>
                <a:srgbClr val="FFFF00"/>
              </a:buClr>
              <a:buFont typeface="+mj-lt"/>
              <a:buAutoNum type="arabicPeriod"/>
              <a:defRPr/>
            </a:pPr>
            <a:r>
              <a:rPr lang="ar-SA" sz="3600" b="0" dirty="0">
                <a:effectLst/>
              </a:rPr>
              <a:t>تنمية الصبر لكل من الطالب والمعلم عن طريق الممارسة</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642918"/>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بنية أسلوب الاكتشاف الموجه</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graphicFrame>
        <p:nvGraphicFramePr>
          <p:cNvPr id="3" name="جدول 2"/>
          <p:cNvGraphicFramePr>
            <a:graphicFrameLocks noGrp="1"/>
          </p:cNvGraphicFramePr>
          <p:nvPr/>
        </p:nvGraphicFramePr>
        <p:xfrm>
          <a:off x="1571625" y="2571750"/>
          <a:ext cx="6738938" cy="3230880"/>
        </p:xfrm>
        <a:graphic>
          <a:graphicData uri="http://schemas.openxmlformats.org/drawingml/2006/table">
            <a:tbl>
              <a:tblPr rtl="1"/>
              <a:tblGrid>
                <a:gridCol w="3370263"/>
                <a:gridCol w="3368675"/>
              </a:tblGrid>
              <a:tr h="3714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1" i="0" u="none" strike="noStrike" cap="none" normalizeH="0" baseline="0" smtClean="0">
                          <a:ln>
                            <a:noFill/>
                          </a:ln>
                          <a:solidFill>
                            <a:srgbClr val="FFFFFF"/>
                          </a:solidFill>
                          <a:effectLst/>
                          <a:latin typeface="Arial" pitchFamily="34" charset="0"/>
                          <a:cs typeface="Arial" pitchFamily="34" charset="0"/>
                        </a:rPr>
                        <a:t>القرارات</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1" i="0" u="none" strike="noStrike" cap="none" normalizeH="0" baseline="0" smtClean="0">
                          <a:ln>
                            <a:noFill/>
                          </a:ln>
                          <a:solidFill>
                            <a:srgbClr val="FFFFFF"/>
                          </a:solidFill>
                          <a:effectLst/>
                          <a:latin typeface="Arial" pitchFamily="34" charset="0"/>
                          <a:cs typeface="Arial" pitchFamily="34" charset="0"/>
                        </a:rPr>
                        <a:t>متخذ القرارات</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73818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0" i="0" u="none" strike="noStrike" cap="none" normalizeH="0" baseline="0" smtClean="0">
                          <a:ln>
                            <a:noFill/>
                          </a:ln>
                          <a:solidFill>
                            <a:srgbClr val="000000"/>
                          </a:solidFill>
                          <a:effectLst/>
                          <a:latin typeface="Arial" pitchFamily="34" charset="0"/>
                          <a:cs typeface="Arial" pitchFamily="34" charset="0"/>
                        </a:rPr>
                        <a:t>قرارات التخطيط</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7EC"/>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0" i="0" u="none" strike="noStrike" cap="none" normalizeH="0" baseline="0" smtClean="0">
                          <a:ln>
                            <a:noFill/>
                          </a:ln>
                          <a:solidFill>
                            <a:srgbClr val="000000"/>
                          </a:solidFill>
                          <a:effectLst/>
                          <a:latin typeface="Arial" pitchFamily="34" charset="0"/>
                          <a:cs typeface="Arial" pitchFamily="34" charset="0"/>
                        </a:rPr>
                        <a:t>المعلم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7EC"/>
                    </a:solidFill>
                  </a:tcPr>
                </a:tc>
              </a:tr>
              <a:tr h="3714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0" i="0" u="none" strike="noStrike" cap="none" normalizeH="0" baseline="0" smtClean="0">
                          <a:ln>
                            <a:noFill/>
                          </a:ln>
                          <a:solidFill>
                            <a:srgbClr val="000000"/>
                          </a:solidFill>
                          <a:effectLst/>
                          <a:latin typeface="Arial" pitchFamily="34" charset="0"/>
                          <a:cs typeface="Arial" pitchFamily="34" charset="0"/>
                        </a:rPr>
                        <a:t>قرارات التنفيذ</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0" i="0" u="none" strike="noStrike" cap="none" normalizeH="0" baseline="0" smtClean="0">
                          <a:ln>
                            <a:noFill/>
                          </a:ln>
                          <a:solidFill>
                            <a:srgbClr val="000000"/>
                          </a:solidFill>
                          <a:effectLst/>
                          <a:latin typeface="Arial" pitchFamily="34" charset="0"/>
                          <a:cs typeface="Arial" pitchFamily="34" charset="0"/>
                        </a:rPr>
                        <a:t>المعلم – الطالب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0" i="0" u="none" strike="noStrike" cap="none" normalizeH="0" baseline="0" smtClean="0">
                          <a:ln>
                            <a:noFill/>
                          </a:ln>
                          <a:solidFill>
                            <a:srgbClr val="000000"/>
                          </a:solidFill>
                          <a:effectLst/>
                          <a:latin typeface="Arial" pitchFamily="34" charset="0"/>
                          <a:cs typeface="Arial" pitchFamily="34" charset="0"/>
                        </a:rPr>
                        <a:t>قرارات التقويم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7EC"/>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700" b="0" i="0" u="none" strike="noStrike" cap="none" normalizeH="0" baseline="0" smtClean="0">
                          <a:ln>
                            <a:noFill/>
                          </a:ln>
                          <a:solidFill>
                            <a:srgbClr val="000000"/>
                          </a:solidFill>
                          <a:effectLst/>
                          <a:latin typeface="Arial" pitchFamily="34" charset="0"/>
                          <a:cs typeface="Arial" pitchFamily="34" charset="0"/>
                        </a:rPr>
                        <a:t>المعلم - الطالب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7EC"/>
                    </a:solidFill>
                  </a:tcPr>
                </a:tc>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500042"/>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مميزات أسلوب الاكتشاف الموجه</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3" name="مربع نص 2"/>
          <p:cNvSpPr txBox="1"/>
          <p:nvPr/>
        </p:nvSpPr>
        <p:spPr>
          <a:xfrm>
            <a:off x="642938" y="2214563"/>
            <a:ext cx="7858125" cy="3540125"/>
          </a:xfrm>
          <a:prstGeom prst="rect">
            <a:avLst/>
          </a:prstGeom>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spAutoFit/>
          </a:bodyPr>
          <a:lstStyle/>
          <a:p>
            <a:pPr algn="r">
              <a:spcBef>
                <a:spcPct val="0"/>
              </a:spcBef>
              <a:buClr>
                <a:srgbClr val="0070C0"/>
              </a:buClr>
              <a:buFont typeface="Wingdings" pitchFamily="2" charset="2"/>
              <a:buChar char="q"/>
              <a:defRPr/>
            </a:pPr>
            <a:r>
              <a:rPr lang="ar-SA" sz="3200" b="0" dirty="0">
                <a:effectLst/>
              </a:rPr>
              <a:t> يمارس الطالب عددا من الأوضاع حتى يتوصل   إلى الوضع الصحيح للأداء</a:t>
            </a:r>
          </a:p>
          <a:p>
            <a:pPr algn="r">
              <a:spcBef>
                <a:spcPct val="0"/>
              </a:spcBef>
              <a:buClr>
                <a:srgbClr val="0070C0"/>
              </a:buClr>
              <a:buFont typeface="Wingdings" pitchFamily="2" charset="2"/>
              <a:buChar char="q"/>
              <a:defRPr/>
            </a:pPr>
            <a:r>
              <a:rPr lang="ar-SA" sz="3200" b="0" dirty="0">
                <a:effectLst/>
              </a:rPr>
              <a:t> يشترك الطالب في تحديد الهدف والوصول إليه </a:t>
            </a:r>
          </a:p>
          <a:p>
            <a:pPr algn="r">
              <a:spcBef>
                <a:spcPct val="0"/>
              </a:spcBef>
              <a:buClr>
                <a:srgbClr val="0070C0"/>
              </a:buClr>
              <a:buFont typeface="Wingdings" pitchFamily="2" charset="2"/>
              <a:buChar char="q"/>
              <a:defRPr/>
            </a:pPr>
            <a:r>
              <a:rPr lang="ar-SA" sz="3200" b="0" dirty="0">
                <a:effectLst/>
              </a:rPr>
              <a:t> ينمي لدى الطلاب التفكير العميق وربط الأداء الحركي  بالقدرات البدنية </a:t>
            </a:r>
          </a:p>
          <a:p>
            <a:pPr algn="r">
              <a:spcBef>
                <a:spcPct val="0"/>
              </a:spcBef>
              <a:buClr>
                <a:srgbClr val="0070C0"/>
              </a:buClr>
              <a:buFont typeface="Wingdings" pitchFamily="2" charset="2"/>
              <a:buChar char="q"/>
              <a:defRPr/>
            </a:pPr>
            <a:r>
              <a:rPr lang="ar-SA" sz="3200" b="0" dirty="0">
                <a:effectLst/>
              </a:rPr>
              <a:t> يتحقق تصور الذات لدى الطالب عن طريق مستوى إدراكه</a:t>
            </a: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sz="half" idx="2"/>
          </p:nvPr>
        </p:nvSpPr>
        <p:spPr>
          <a:xfrm>
            <a:off x="468313" y="2133600"/>
            <a:ext cx="8207375" cy="3887788"/>
          </a:xfrm>
        </p:spPr>
        <p:txBody>
          <a:bodyPr/>
          <a:lstStyle/>
          <a:p>
            <a:pPr>
              <a:spcBef>
                <a:spcPct val="50000"/>
              </a:spcBef>
              <a:buFontTx/>
              <a:buNone/>
            </a:pPr>
            <a:r>
              <a:rPr lang="ar-SA" sz="2000"/>
              <a:t>  </a:t>
            </a:r>
            <a:r>
              <a:rPr lang="ar-SA" sz="2400"/>
              <a:t>التدريس مجموعة علاقات مستمرة تنشأ بين المعلم والمتعلم ، وهذه العلاقات تساعد المتعلم على النمو، وعلى اكتساب المهارات في الانشطة البدنية ،وخبرة المتعلم في دروس التربية البدنية تعكس مباشرة مايفعله وما يقوله المعلم اثناء تفاعله مع المتعلم ،</a:t>
            </a:r>
          </a:p>
          <a:p>
            <a:pPr>
              <a:spcBef>
                <a:spcPct val="50000"/>
              </a:spcBef>
              <a:buFontTx/>
              <a:buNone/>
            </a:pPr>
            <a:r>
              <a:rPr lang="ar-SA" sz="2400"/>
              <a:t>    ولذلك فالسؤال الذي يواجه كل معلم في كل درس هو:</a:t>
            </a:r>
          </a:p>
          <a:p>
            <a:pPr>
              <a:spcBef>
                <a:spcPct val="50000"/>
              </a:spcBef>
              <a:buFontTx/>
              <a:buNone/>
            </a:pPr>
            <a:r>
              <a:rPr lang="ar-SA" sz="2400"/>
              <a:t>     - </a:t>
            </a:r>
            <a:r>
              <a:rPr lang="ar-SA" sz="2400">
                <a:solidFill>
                  <a:srgbClr val="FF0000"/>
                </a:solidFill>
              </a:rPr>
              <a:t>كيف أصل الى الى طلابي</a:t>
            </a:r>
            <a:r>
              <a:rPr lang="ar-SA" sz="2400"/>
              <a:t> ؟ </a:t>
            </a:r>
          </a:p>
          <a:p>
            <a:pPr>
              <a:spcBef>
                <a:spcPct val="50000"/>
              </a:spcBef>
              <a:buFontTx/>
              <a:buNone/>
            </a:pPr>
            <a:r>
              <a:rPr lang="ar-SA" sz="2400"/>
              <a:t>    - </a:t>
            </a:r>
            <a:r>
              <a:rPr lang="ar-SA" sz="2400">
                <a:solidFill>
                  <a:srgbClr val="FF0000"/>
                </a:solidFill>
              </a:rPr>
              <a:t>كيف أتأكد بأن النشاط في الدرس مطابق للقصد</a:t>
            </a:r>
            <a:r>
              <a:rPr lang="ar-SA" sz="2400"/>
              <a:t>؟</a:t>
            </a:r>
            <a:endParaRPr lang="en-US" sz="2400"/>
          </a:p>
          <a:p>
            <a:pPr>
              <a:buFontTx/>
              <a:buNone/>
            </a:pPr>
            <a:endParaRPr lang="en-US">
              <a:solidFill>
                <a:srgbClr val="336699"/>
              </a:solidFill>
              <a:cs typeface="DecoType Naskh" pitchFamily="2" charset="-78"/>
            </a:endParaRPr>
          </a:p>
        </p:txBody>
      </p:sp>
      <p:sp>
        <p:nvSpPr>
          <p:cNvPr id="49156" name="WordArt 4"/>
          <p:cNvSpPr>
            <a:spLocks noChangeArrowheads="1" noChangeShapeType="1" noTextEdit="1"/>
          </p:cNvSpPr>
          <p:nvPr/>
        </p:nvSpPr>
        <p:spPr bwMode="auto">
          <a:xfrm>
            <a:off x="1979613" y="333375"/>
            <a:ext cx="5257800" cy="1657350"/>
          </a:xfrm>
          <a:prstGeom prst="rect">
            <a:avLst/>
          </a:prstGeom>
        </p:spPr>
        <p:txBody>
          <a:bodyPr wrap="none" fromWordArt="1">
            <a:prstTxWarp prst="textCanDown">
              <a:avLst>
                <a:gd name="adj" fmla="val 33333"/>
              </a:avLst>
            </a:prstTxWarp>
          </a:bodyPr>
          <a:lstStyle/>
          <a:p>
            <a:r>
              <a:rPr lang="ar-SA" sz="3600" kern="10">
                <a:ln w="9525">
                  <a:noFill/>
                  <a:round/>
                  <a:headEnd/>
                  <a:tailEnd/>
                </a:ln>
                <a:gradFill rotWithShape="1">
                  <a:gsLst>
                    <a:gs pos="0">
                      <a:srgbClr val="FFFFFF"/>
                    </a:gs>
                    <a:gs pos="50000">
                      <a:srgbClr val="336699"/>
                    </a:gs>
                    <a:gs pos="100000">
                      <a:srgbClr val="FFFFFF"/>
                    </a:gs>
                  </a:gsLst>
                  <a:lin ang="5400000" scaled="1"/>
                </a:gradFill>
                <a:effectLst/>
                <a:latin typeface="PT Simple Bold Ruled"/>
              </a:rPr>
              <a:t>مـاهيــــة الـتــعــلم</a:t>
            </a:r>
          </a:p>
        </p:txBody>
      </p:sp>
    </p:spTree>
  </p:cSld>
  <p:clrMapOvr>
    <a:masterClrMapping/>
  </p:clrMapOvr>
  <p:transition spd="slow">
    <p:cover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fade">
                                      <p:cBhvr>
                                        <p:cTn id="7" dur="800" decel="100000"/>
                                        <p:tgtEl>
                                          <p:spTgt spid="49156"/>
                                        </p:tgtEl>
                                      </p:cBhvr>
                                    </p:animEffect>
                                    <p:anim calcmode="lin" valueType="num">
                                      <p:cBhvr>
                                        <p:cTn id="8" dur="800" decel="100000" fill="hold"/>
                                        <p:tgtEl>
                                          <p:spTgt spid="49156"/>
                                        </p:tgtEl>
                                        <p:attrNameLst>
                                          <p:attrName>style.rotation</p:attrName>
                                        </p:attrNameLst>
                                      </p:cBhvr>
                                      <p:tavLst>
                                        <p:tav tm="0">
                                          <p:val>
                                            <p:fltVal val="-90"/>
                                          </p:val>
                                        </p:tav>
                                        <p:tav tm="100000">
                                          <p:val>
                                            <p:fltVal val="0"/>
                                          </p:val>
                                        </p:tav>
                                      </p:tavLst>
                                    </p:anim>
                                    <p:anim calcmode="lin" valueType="num">
                                      <p:cBhvr>
                                        <p:cTn id="9" dur="800" decel="100000" fill="hold"/>
                                        <p:tgtEl>
                                          <p:spTgt spid="49156"/>
                                        </p:tgtEl>
                                        <p:attrNameLst>
                                          <p:attrName>ppt_x</p:attrName>
                                        </p:attrNameLst>
                                      </p:cBhvr>
                                      <p:tavLst>
                                        <p:tav tm="0">
                                          <p:val>
                                            <p:strVal val="#ppt_x+0.4"/>
                                          </p:val>
                                        </p:tav>
                                        <p:tav tm="100000">
                                          <p:val>
                                            <p:strVal val="#ppt_x-0.05"/>
                                          </p:val>
                                        </p:tav>
                                      </p:tavLst>
                                    </p:anim>
                                    <p:anim calcmode="lin" valueType="num">
                                      <p:cBhvr>
                                        <p:cTn id="10" dur="800" decel="100000" fill="hold"/>
                                        <p:tgtEl>
                                          <p:spTgt spid="4915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915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915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8" presetClass="entr" presetSubtype="0" accel="50000" fill="hold" grpId="0" nodeType="clickEffect">
                                  <p:stCondLst>
                                    <p:cond delay="0"/>
                                  </p:stCondLst>
                                  <p:childTnLst>
                                    <p:set>
                                      <p:cBhvr>
                                        <p:cTn id="16" dur="1" fill="hold">
                                          <p:stCondLst>
                                            <p:cond delay="0"/>
                                          </p:stCondLst>
                                        </p:cTn>
                                        <p:tgtEl>
                                          <p:spTgt spid="49155">
                                            <p:txEl>
                                              <p:pRg st="0" end="0"/>
                                            </p:txEl>
                                          </p:spTgt>
                                        </p:tgtEl>
                                        <p:attrNameLst>
                                          <p:attrName>style.visibility</p:attrName>
                                        </p:attrNameLst>
                                      </p:cBhvr>
                                      <p:to>
                                        <p:strVal val="visible"/>
                                      </p:to>
                                    </p:set>
                                    <p:anim calcmode="lin" valueType="num">
                                      <p:cBhvr>
                                        <p:cTn id="17" dur="1000" fill="hold"/>
                                        <p:tgtEl>
                                          <p:spTgt spid="49155">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8" dur="1000" fill="hold"/>
                                        <p:tgtEl>
                                          <p:spTgt spid="49155">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9" dur="1000" fill="hold"/>
                                        <p:tgtEl>
                                          <p:spTgt spid="49155">
                                            <p:txEl>
                                              <p:pRg st="0" end="0"/>
                                            </p:txEl>
                                          </p:spTgt>
                                        </p:tgtEl>
                                        <p:attrNameLst>
                                          <p:attrName>ppt_y</p:attrName>
                                        </p:attrNameLst>
                                      </p:cBhvr>
                                      <p:tavLst>
                                        <p:tav tm="0">
                                          <p:val>
                                            <p:strVal val="#ppt_y"/>
                                          </p:val>
                                        </p:tav>
                                        <p:tav tm="100000">
                                          <p:val>
                                            <p:strVal val="#ppt_y"/>
                                          </p:val>
                                        </p:tav>
                                      </p:tavLst>
                                    </p:anim>
                                    <p:animEffect transition="in" filter="fade">
                                      <p:cBhvr>
                                        <p:cTn id="20" dur="1000"/>
                                        <p:tgtEl>
                                          <p:spTgt spid="4915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8" presetClass="entr" presetSubtype="0" accel="50000" fill="hold" grpId="0" nodeType="clickEffect">
                                  <p:stCondLst>
                                    <p:cond delay="0"/>
                                  </p:stCondLst>
                                  <p:childTnLst>
                                    <p:set>
                                      <p:cBhvr>
                                        <p:cTn id="24" dur="1" fill="hold">
                                          <p:stCondLst>
                                            <p:cond delay="0"/>
                                          </p:stCondLst>
                                        </p:cTn>
                                        <p:tgtEl>
                                          <p:spTgt spid="49155">
                                            <p:txEl>
                                              <p:pRg st="1" end="1"/>
                                            </p:txEl>
                                          </p:spTgt>
                                        </p:tgtEl>
                                        <p:attrNameLst>
                                          <p:attrName>style.visibility</p:attrName>
                                        </p:attrNameLst>
                                      </p:cBhvr>
                                      <p:to>
                                        <p:strVal val="visible"/>
                                      </p:to>
                                    </p:set>
                                    <p:anim calcmode="lin" valueType="num">
                                      <p:cBhvr>
                                        <p:cTn id="25" dur="1000" fill="hold"/>
                                        <p:tgtEl>
                                          <p:spTgt spid="49155">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6" dur="1000" fill="hold"/>
                                        <p:tgtEl>
                                          <p:spTgt spid="49155">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7" dur="1000" fill="hold"/>
                                        <p:tgtEl>
                                          <p:spTgt spid="49155">
                                            <p:txEl>
                                              <p:pRg st="1" end="1"/>
                                            </p:txEl>
                                          </p:spTgt>
                                        </p:tgtEl>
                                        <p:attrNameLst>
                                          <p:attrName>ppt_y</p:attrName>
                                        </p:attrNameLst>
                                      </p:cBhvr>
                                      <p:tavLst>
                                        <p:tav tm="0">
                                          <p:val>
                                            <p:strVal val="#ppt_y"/>
                                          </p:val>
                                        </p:tav>
                                        <p:tav tm="100000">
                                          <p:val>
                                            <p:strVal val="#ppt_y"/>
                                          </p:val>
                                        </p:tav>
                                      </p:tavLst>
                                    </p:anim>
                                    <p:animEffect transition="in" filter="fade">
                                      <p:cBhvr>
                                        <p:cTn id="28" dur="1000"/>
                                        <p:tgtEl>
                                          <p:spTgt spid="49155">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8" presetClass="entr" presetSubtype="0" accel="50000" fill="hold" grpId="0" nodeType="clickEffect">
                                  <p:stCondLst>
                                    <p:cond delay="0"/>
                                  </p:stCondLst>
                                  <p:childTnLst>
                                    <p:set>
                                      <p:cBhvr>
                                        <p:cTn id="32" dur="1" fill="hold">
                                          <p:stCondLst>
                                            <p:cond delay="0"/>
                                          </p:stCondLst>
                                        </p:cTn>
                                        <p:tgtEl>
                                          <p:spTgt spid="49155">
                                            <p:txEl>
                                              <p:pRg st="2" end="2"/>
                                            </p:txEl>
                                          </p:spTgt>
                                        </p:tgtEl>
                                        <p:attrNameLst>
                                          <p:attrName>style.visibility</p:attrName>
                                        </p:attrNameLst>
                                      </p:cBhvr>
                                      <p:to>
                                        <p:strVal val="visible"/>
                                      </p:to>
                                    </p:set>
                                    <p:anim calcmode="lin" valueType="num">
                                      <p:cBhvr>
                                        <p:cTn id="33" dur="1000" fill="hold"/>
                                        <p:tgtEl>
                                          <p:spTgt spid="49155">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4" dur="1000" fill="hold"/>
                                        <p:tgtEl>
                                          <p:spTgt spid="49155">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35" dur="1000" fill="hold"/>
                                        <p:tgtEl>
                                          <p:spTgt spid="49155">
                                            <p:txEl>
                                              <p:pRg st="2" end="2"/>
                                            </p:txEl>
                                          </p:spTgt>
                                        </p:tgtEl>
                                        <p:attrNameLst>
                                          <p:attrName>ppt_y</p:attrName>
                                        </p:attrNameLst>
                                      </p:cBhvr>
                                      <p:tavLst>
                                        <p:tav tm="0">
                                          <p:val>
                                            <p:strVal val="#ppt_y"/>
                                          </p:val>
                                        </p:tav>
                                        <p:tav tm="100000">
                                          <p:val>
                                            <p:strVal val="#ppt_y"/>
                                          </p:val>
                                        </p:tav>
                                      </p:tavLst>
                                    </p:anim>
                                    <p:animEffect transition="in" filter="fade">
                                      <p:cBhvr>
                                        <p:cTn id="36" dur="1000"/>
                                        <p:tgtEl>
                                          <p:spTgt spid="49155">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48" presetClass="entr" presetSubtype="0" accel="50000" fill="hold" grpId="0" nodeType="clickEffect">
                                  <p:stCondLst>
                                    <p:cond delay="0"/>
                                  </p:stCondLst>
                                  <p:childTnLst>
                                    <p:set>
                                      <p:cBhvr>
                                        <p:cTn id="40" dur="1" fill="hold">
                                          <p:stCondLst>
                                            <p:cond delay="0"/>
                                          </p:stCondLst>
                                        </p:cTn>
                                        <p:tgtEl>
                                          <p:spTgt spid="49155">
                                            <p:txEl>
                                              <p:pRg st="3" end="3"/>
                                            </p:txEl>
                                          </p:spTgt>
                                        </p:tgtEl>
                                        <p:attrNameLst>
                                          <p:attrName>style.visibility</p:attrName>
                                        </p:attrNameLst>
                                      </p:cBhvr>
                                      <p:to>
                                        <p:strVal val="visible"/>
                                      </p:to>
                                    </p:set>
                                    <p:anim calcmode="lin" valueType="num">
                                      <p:cBhvr>
                                        <p:cTn id="41" dur="1000" fill="hold"/>
                                        <p:tgtEl>
                                          <p:spTgt spid="49155">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2" dur="1000" fill="hold"/>
                                        <p:tgtEl>
                                          <p:spTgt spid="49155">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43" dur="1000" fill="hold"/>
                                        <p:tgtEl>
                                          <p:spTgt spid="49155">
                                            <p:txEl>
                                              <p:pRg st="3" end="3"/>
                                            </p:txEl>
                                          </p:spTgt>
                                        </p:tgtEl>
                                        <p:attrNameLst>
                                          <p:attrName>ppt_y</p:attrName>
                                        </p:attrNameLst>
                                      </p:cBhvr>
                                      <p:tavLst>
                                        <p:tav tm="0">
                                          <p:val>
                                            <p:strVal val="#ppt_y"/>
                                          </p:val>
                                        </p:tav>
                                        <p:tav tm="100000">
                                          <p:val>
                                            <p:strVal val="#ppt_y"/>
                                          </p:val>
                                        </p:tav>
                                      </p:tavLst>
                                    </p:anim>
                                    <p:animEffect transition="in" filter="fade">
                                      <p:cBhvr>
                                        <p:cTn id="44" dur="10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P spid="49156"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428604"/>
            <a:ext cx="8229600" cy="1000132"/>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قنوات النمو في أسلوب الاكتشاف الموجه</a:t>
            </a:r>
          </a:p>
          <a:p>
            <a:pPr algn="ctr" fontAlgn="auto">
              <a:spcAft>
                <a:spcPts val="0"/>
              </a:spcAft>
              <a:defRPr/>
            </a:pPr>
            <a:endParaRPr lang="ar-SA" sz="44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ar-SA" sz="44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4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6" name="مربع نص 5"/>
          <p:cNvSpPr txBox="1"/>
          <p:nvPr/>
        </p:nvSpPr>
        <p:spPr>
          <a:xfrm>
            <a:off x="1285875" y="1714500"/>
            <a:ext cx="7000875" cy="4310063"/>
          </a:xfrm>
          <a:prstGeom prst="rect">
            <a:avLst/>
          </a:prstGeom>
          <a:effectLst>
            <a:outerShdw blurRad="63500" sx="102000" sy="102000" algn="c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1">
            <a:spAutoFit/>
          </a:bodyPr>
          <a:lstStyle/>
          <a:p>
            <a:pPr marL="342900" indent="-342900" algn="r">
              <a:spcBef>
                <a:spcPct val="0"/>
              </a:spcBef>
              <a:buClr>
                <a:srgbClr val="FF0000"/>
              </a:buClr>
              <a:buFont typeface="+mj-lt"/>
              <a:buAutoNum type="arabicParenR"/>
              <a:defRPr/>
            </a:pPr>
            <a:r>
              <a:rPr lang="ar-SA" sz="2400" b="0" dirty="0">
                <a:effectLst/>
              </a:rPr>
              <a:t> </a:t>
            </a:r>
            <a:r>
              <a:rPr lang="ar-SA" dirty="0">
                <a:solidFill>
                  <a:srgbClr val="0070C0"/>
                </a:solidFill>
                <a:effectLst/>
              </a:rPr>
              <a:t>الجانب المهاري </a:t>
            </a:r>
            <a:r>
              <a:rPr lang="ar-SA" b="0" dirty="0">
                <a:effectLst/>
              </a:rPr>
              <a:t>: يركز الطالب على الأمور التي يريد المعلم استكشافها </a:t>
            </a:r>
          </a:p>
          <a:p>
            <a:pPr marL="342900" indent="-342900" algn="r">
              <a:spcBef>
                <a:spcPct val="0"/>
              </a:spcBef>
              <a:buClr>
                <a:srgbClr val="FF0000"/>
              </a:buClr>
              <a:buFont typeface="+mj-lt"/>
              <a:buAutoNum type="arabicParenR"/>
              <a:defRPr/>
            </a:pPr>
            <a:r>
              <a:rPr lang="ar-SA" dirty="0">
                <a:solidFill>
                  <a:srgbClr val="0070C0"/>
                </a:solidFill>
                <a:effectLst/>
              </a:rPr>
              <a:t>الجانب الاجتماعي </a:t>
            </a:r>
            <a:r>
              <a:rPr lang="ar-SA" b="0" dirty="0">
                <a:effectLst/>
              </a:rPr>
              <a:t>: تكون علاقة الطالب مع المعلم أكثر من علاقته مع الطالب</a:t>
            </a:r>
          </a:p>
          <a:p>
            <a:pPr marL="342900" indent="-342900" algn="r">
              <a:spcBef>
                <a:spcPct val="0"/>
              </a:spcBef>
              <a:buClr>
                <a:srgbClr val="FF0000"/>
              </a:buClr>
              <a:buFont typeface="+mj-lt"/>
              <a:buAutoNum type="arabicParenR"/>
              <a:defRPr/>
            </a:pPr>
            <a:r>
              <a:rPr lang="ar-SA" dirty="0">
                <a:solidFill>
                  <a:srgbClr val="0070C0"/>
                </a:solidFill>
                <a:effectLst/>
              </a:rPr>
              <a:t>الجانب الانفعالي </a:t>
            </a:r>
            <a:r>
              <a:rPr lang="ar-SA" b="0" dirty="0">
                <a:effectLst/>
              </a:rPr>
              <a:t>: يتحرك النمو الانفعالي في أقصى مدى له وذلك حسب نجاح كل طالب في عملية الاكتشاف</a:t>
            </a:r>
          </a:p>
          <a:p>
            <a:pPr marL="342900" indent="-342900" algn="r">
              <a:spcBef>
                <a:spcPct val="0"/>
              </a:spcBef>
              <a:buClr>
                <a:srgbClr val="FF0000"/>
              </a:buClr>
              <a:buFont typeface="+mj-lt"/>
              <a:buAutoNum type="arabicParenR"/>
              <a:defRPr/>
            </a:pPr>
            <a:r>
              <a:rPr lang="ar-SA" dirty="0">
                <a:solidFill>
                  <a:srgbClr val="0070C0"/>
                </a:solidFill>
                <a:effectLst/>
              </a:rPr>
              <a:t>الجانب المعرفي </a:t>
            </a:r>
            <a:r>
              <a:rPr lang="ar-SA" b="0" dirty="0">
                <a:effectLst/>
              </a:rPr>
              <a:t>: في هذا الأسلوب ينشغل الطالب في عملية فكرية معينه وبذلك يكون النمو المعرفي في أقصى مدى له عن باقي الأساليب</a:t>
            </a:r>
          </a:p>
          <a:p>
            <a:pPr marL="342900" indent="-342900" algn="r">
              <a:spcBef>
                <a:spcPct val="0"/>
              </a:spcBef>
              <a:buClr>
                <a:srgbClr val="FF0000"/>
              </a:buClr>
              <a:defRPr/>
            </a:pPr>
            <a:endParaRPr lang="ar-SA" sz="2400" b="0" dirty="0">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80">
                                          <p:stCondLst>
                                            <p:cond delay="0"/>
                                          </p:stCondLst>
                                        </p:cTn>
                                        <p:tgtEl>
                                          <p:spTgt spid="6"/>
                                        </p:tgtEl>
                                      </p:cBhvr>
                                    </p:animEffect>
                                    <p:anim calcmode="lin" valueType="num">
                                      <p:cBhvr>
                                        <p:cTn id="1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gtEl>
                                      </p:cBhvr>
                                      <p:to x="100000" y="60000"/>
                                    </p:animScale>
                                    <p:animScale>
                                      <p:cBhvr>
                                        <p:cTn id="19" dur="166" decel="50000">
                                          <p:stCondLst>
                                            <p:cond delay="676"/>
                                          </p:stCondLst>
                                        </p:cTn>
                                        <p:tgtEl>
                                          <p:spTgt spid="6"/>
                                        </p:tgtEl>
                                      </p:cBhvr>
                                      <p:to x="100000" y="100000"/>
                                    </p:animScale>
                                    <p:animScale>
                                      <p:cBhvr>
                                        <p:cTn id="20" dur="26">
                                          <p:stCondLst>
                                            <p:cond delay="1312"/>
                                          </p:stCondLst>
                                        </p:cTn>
                                        <p:tgtEl>
                                          <p:spTgt spid="6"/>
                                        </p:tgtEl>
                                      </p:cBhvr>
                                      <p:to x="100000" y="80000"/>
                                    </p:animScale>
                                    <p:animScale>
                                      <p:cBhvr>
                                        <p:cTn id="21" dur="166" decel="50000">
                                          <p:stCondLst>
                                            <p:cond delay="1338"/>
                                          </p:stCondLst>
                                        </p:cTn>
                                        <p:tgtEl>
                                          <p:spTgt spid="6"/>
                                        </p:tgtEl>
                                      </p:cBhvr>
                                      <p:to x="100000" y="100000"/>
                                    </p:animScale>
                                    <p:animScale>
                                      <p:cBhvr>
                                        <p:cTn id="22" dur="26">
                                          <p:stCondLst>
                                            <p:cond delay="1642"/>
                                          </p:stCondLst>
                                        </p:cTn>
                                        <p:tgtEl>
                                          <p:spTgt spid="6"/>
                                        </p:tgtEl>
                                      </p:cBhvr>
                                      <p:to x="100000" y="90000"/>
                                    </p:animScale>
                                    <p:animScale>
                                      <p:cBhvr>
                                        <p:cTn id="23" dur="166" decel="50000">
                                          <p:stCondLst>
                                            <p:cond delay="1668"/>
                                          </p:stCondLst>
                                        </p:cTn>
                                        <p:tgtEl>
                                          <p:spTgt spid="6"/>
                                        </p:tgtEl>
                                      </p:cBhvr>
                                      <p:to x="100000" y="100000"/>
                                    </p:animScale>
                                    <p:animScale>
                                      <p:cBhvr>
                                        <p:cTn id="24" dur="26">
                                          <p:stCondLst>
                                            <p:cond delay="1808"/>
                                          </p:stCondLst>
                                        </p:cTn>
                                        <p:tgtEl>
                                          <p:spTgt spid="6"/>
                                        </p:tgtEl>
                                      </p:cBhvr>
                                      <p:to x="100000" y="95000"/>
                                    </p:animScale>
                                    <p:animScale>
                                      <p:cBhvr>
                                        <p:cTn id="25"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428604"/>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قنوات أسلوب الاكتشاف الموجه</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graphicFrame>
        <p:nvGraphicFramePr>
          <p:cNvPr id="89119" name="Group 31"/>
          <p:cNvGraphicFramePr>
            <a:graphicFrameLocks noGrp="1"/>
          </p:cNvGraphicFramePr>
          <p:nvPr/>
        </p:nvGraphicFramePr>
        <p:xfrm>
          <a:off x="714375" y="2786063"/>
          <a:ext cx="7786688" cy="2565083"/>
        </p:xfrm>
        <a:graphic>
          <a:graphicData uri="http://schemas.openxmlformats.org/drawingml/2006/table">
            <a:tbl>
              <a:tblPr rtl="1"/>
              <a:tblGrid>
                <a:gridCol w="560388"/>
                <a:gridCol w="1633537"/>
                <a:gridCol w="1541463"/>
                <a:gridCol w="1443037"/>
                <a:gridCol w="1317625"/>
                <a:gridCol w="1290638"/>
              </a:tblGrid>
              <a:tr h="555625">
                <a:tc rowSpan="2">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Arial" pitchFamily="34" charset="0"/>
                          <a:cs typeface="Arial" pitchFamily="34" charset="0"/>
                        </a:rPr>
                        <a:t>الرقم</a:t>
                      </a:r>
                      <a:endParaRPr kumimoji="0" lang="ar-SA" sz="1600" b="1"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25400" cap="flat" cmpd="sng" algn="ctr">
                      <a:solidFill>
                        <a:srgbClr val="FEB80A"/>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Arial" pitchFamily="34" charset="0"/>
                          <a:cs typeface="Arial" pitchFamily="34" charset="0"/>
                        </a:rPr>
                        <a:t>اسم الأسلوب</a:t>
                      </a:r>
                      <a:endParaRPr kumimoji="0" lang="ar-SA" sz="2400" b="1"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25400" cap="flat" cmpd="sng" algn="ctr">
                      <a:solidFill>
                        <a:srgbClr val="FEB80A"/>
                      </a:solidFill>
                      <a:prstDash val="solid"/>
                      <a:round/>
                      <a:headEnd type="none" w="med" len="med"/>
                      <a:tailEnd type="none" w="med" len="med"/>
                    </a:lnB>
                    <a:lnTlToBr>
                      <a:noFill/>
                    </a:lnTlToBr>
                    <a:lnBlToTr>
                      <a:noFill/>
                    </a:lnBlToTr>
                    <a:noFill/>
                  </a:tcPr>
                </a:tc>
                <a:tc gridSpan="4">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smtClean="0">
                          <a:ln>
                            <a:noFill/>
                          </a:ln>
                          <a:solidFill>
                            <a:srgbClr val="002060"/>
                          </a:solidFill>
                          <a:effectLst/>
                          <a:latin typeface="Arial" pitchFamily="34" charset="0"/>
                          <a:cs typeface="Arial" pitchFamily="34" charset="0"/>
                        </a:rPr>
                        <a:t>قنـــــــــــــــــــــــــــــــــوات النمــــــــــــــــــو</a:t>
                      </a: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25400" cap="flat" cmpd="sng" algn="ctr">
                      <a:solidFill>
                        <a:srgbClr val="FEB80A"/>
                      </a:solidFill>
                      <a:prstDash val="solid"/>
                      <a:round/>
                      <a:headEnd type="none" w="med" len="med"/>
                      <a:tailEnd type="none" w="med" len="med"/>
                    </a:lnB>
                    <a:lnTlToBr>
                      <a:noFill/>
                    </a:lnTlToBr>
                    <a:lnBlToTr>
                      <a:noFill/>
                    </a:lnBlToTr>
                    <a:no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666750">
                <a:tc vMerge="1">
                  <a:txBody>
                    <a:bodyPr/>
                    <a:lstStyle/>
                    <a:p>
                      <a:pPr rtl="1"/>
                      <a:endParaRPr lang="ar-SA"/>
                    </a:p>
                  </a:txBody>
                  <a:tcPr/>
                </a:tc>
                <a:tc vMerge="1">
                  <a:txBody>
                    <a:bodyPr/>
                    <a:lstStyle/>
                    <a:p>
                      <a:pPr rtl="1"/>
                      <a:endParaRPr lang="ar-SA"/>
                    </a:p>
                  </a:txBody>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100" b="1" i="0" u="none" strike="noStrike" cap="none" normalizeH="0" baseline="0" smtClean="0">
                          <a:ln>
                            <a:noFill/>
                          </a:ln>
                          <a:solidFill>
                            <a:srgbClr val="FF0000"/>
                          </a:solidFill>
                          <a:effectLst/>
                          <a:latin typeface="Arial" pitchFamily="34" charset="0"/>
                          <a:cs typeface="Arial" pitchFamily="34" charset="0"/>
                        </a:rPr>
                        <a:t>الجانب المهاري</a:t>
                      </a:r>
                    </a:p>
                  </a:txBody>
                  <a:tcPr anchor="ctr" horzOverflow="overflow">
                    <a:lnL w="254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254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solidFill>
                      <a:srgbClr val="FEB80A">
                        <a:alpha val="20000"/>
                      </a:srgb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100" b="1" i="0" u="none" strike="noStrike" cap="none" normalizeH="0" baseline="0" smtClean="0">
                          <a:ln>
                            <a:noFill/>
                          </a:ln>
                          <a:solidFill>
                            <a:srgbClr val="FF0000"/>
                          </a:solidFill>
                          <a:effectLst/>
                          <a:latin typeface="Arial" pitchFamily="34" charset="0"/>
                          <a:cs typeface="Arial" pitchFamily="34" charset="0"/>
                        </a:rPr>
                        <a:t>الجانب الاجتماعي</a:t>
                      </a: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254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solidFill>
                      <a:srgbClr val="FEB80A">
                        <a:alpha val="20000"/>
                      </a:srgb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100" b="1" i="0" u="none" strike="noStrike" cap="none" normalizeH="0" baseline="0" smtClean="0">
                          <a:ln>
                            <a:noFill/>
                          </a:ln>
                          <a:solidFill>
                            <a:srgbClr val="FF0000"/>
                          </a:solidFill>
                          <a:effectLst/>
                          <a:latin typeface="Arial" pitchFamily="34" charset="0"/>
                          <a:cs typeface="Arial" pitchFamily="34" charset="0"/>
                        </a:rPr>
                        <a:t>الجانب الانفعالي</a:t>
                      </a: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254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solidFill>
                      <a:srgbClr val="FEB80A">
                        <a:alpha val="20000"/>
                      </a:srgbClr>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100" b="1" i="0" u="none" strike="noStrike" cap="none" normalizeH="0" baseline="0" smtClean="0">
                          <a:ln>
                            <a:noFill/>
                          </a:ln>
                          <a:solidFill>
                            <a:srgbClr val="FF0000"/>
                          </a:solidFill>
                          <a:effectLst/>
                          <a:latin typeface="Arial" pitchFamily="34" charset="0"/>
                          <a:cs typeface="Arial" pitchFamily="34" charset="0"/>
                        </a:rPr>
                        <a:t>الجانب المعرفي</a:t>
                      </a: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254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solidFill>
                      <a:srgbClr val="FEB80A">
                        <a:alpha val="20000"/>
                      </a:srgbClr>
                    </a:solidFill>
                  </a:tcPr>
                </a:tc>
              </a:tr>
              <a:tr h="127793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chemeClr val="tx1"/>
                          </a:solidFill>
                          <a:effectLst/>
                          <a:latin typeface="Arial" pitchFamily="34" charset="0"/>
                          <a:cs typeface="Arial" pitchFamily="34" charset="0"/>
                        </a:rPr>
                        <a:t>6</a:t>
                      </a:r>
                      <a:endParaRPr kumimoji="0" lang="ar-SA" sz="16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254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Arial" pitchFamily="34" charset="0"/>
                          <a:cs typeface="Arial" pitchFamily="34" charset="0"/>
                        </a:rPr>
                        <a:t>أسلوب الاكتشاف الموجه</a:t>
                      </a:r>
                      <a:endParaRPr kumimoji="0" lang="ar-SA" sz="24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254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6300" b="0" i="0" u="none" strike="noStrike" cap="none" normalizeH="0" baseline="0" smtClean="0">
                          <a:ln>
                            <a:noFill/>
                          </a:ln>
                          <a:solidFill>
                            <a:schemeClr val="tx1"/>
                          </a:solidFill>
                          <a:effectLst/>
                          <a:latin typeface="Arial" pitchFamily="34" charset="0"/>
                          <a:cs typeface="Arial" pitchFamily="34" charset="0"/>
                        </a:rPr>
                        <a:t>2</a:t>
                      </a:r>
                      <a:endParaRPr kumimoji="0" lang="ar-SA" sz="63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6300" b="0" i="0" u="none" strike="noStrike" cap="none" normalizeH="0" baseline="0" smtClean="0">
                          <a:ln>
                            <a:noFill/>
                          </a:ln>
                          <a:solidFill>
                            <a:schemeClr val="tx1"/>
                          </a:solidFill>
                          <a:effectLst/>
                          <a:latin typeface="Arial" pitchFamily="34" charset="0"/>
                          <a:cs typeface="Arial" pitchFamily="34" charset="0"/>
                        </a:rPr>
                        <a:t>2</a:t>
                      </a:r>
                      <a:endParaRPr kumimoji="0" lang="ar-SA" sz="63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6300" b="0" i="0" u="none" strike="noStrike" cap="none" normalizeH="0" baseline="0" smtClean="0">
                          <a:ln>
                            <a:noFill/>
                          </a:ln>
                          <a:solidFill>
                            <a:schemeClr val="tx1"/>
                          </a:solidFill>
                          <a:effectLst/>
                          <a:latin typeface="Arial" pitchFamily="34" charset="0"/>
                          <a:cs typeface="Arial" pitchFamily="34" charset="0"/>
                        </a:rPr>
                        <a:t>6</a:t>
                      </a:r>
                      <a:endParaRPr kumimoji="0" lang="ar-SA" sz="63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6300" b="0" i="0" u="none" strike="noStrike" cap="none" normalizeH="0" baseline="0" smtClean="0">
                          <a:ln>
                            <a:noFill/>
                          </a:ln>
                          <a:solidFill>
                            <a:schemeClr val="tx1"/>
                          </a:solidFill>
                          <a:effectLst/>
                          <a:latin typeface="Arial" pitchFamily="34" charset="0"/>
                          <a:cs typeface="Arial" pitchFamily="34" charset="0"/>
                        </a:rPr>
                        <a:t>7</a:t>
                      </a:r>
                      <a:endParaRPr kumimoji="0" lang="ar-SA" sz="63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rgbClr val="FEB80A"/>
                      </a:solidFill>
                      <a:prstDash val="solid"/>
                      <a:round/>
                      <a:headEnd type="none" w="med" len="med"/>
                      <a:tailEnd type="none" w="med" len="med"/>
                    </a:lnL>
                    <a:lnR w="12700" cap="flat" cmpd="sng" algn="ctr">
                      <a:solidFill>
                        <a:srgbClr val="FEB80A"/>
                      </a:solidFill>
                      <a:prstDash val="solid"/>
                      <a:round/>
                      <a:headEnd type="none" w="med" len="med"/>
                      <a:tailEnd type="none" w="med" len="med"/>
                    </a:lnR>
                    <a:lnT w="12700" cap="flat" cmpd="sng" algn="ctr">
                      <a:solidFill>
                        <a:srgbClr val="FEB80A"/>
                      </a:solidFill>
                      <a:prstDash val="solid"/>
                      <a:round/>
                      <a:headEnd type="none" w="med" len="med"/>
                      <a:tailEnd type="none" w="med" len="med"/>
                    </a:lnT>
                    <a:lnB w="12700" cap="flat" cmpd="sng" algn="ctr">
                      <a:solidFill>
                        <a:srgbClr val="FEB80A"/>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lt">
                                    <p:tmAbs val="75"/>
                                  </p:iterate>
                                  <p:childTnLst>
                                    <p:set>
                                      <p:cBhvr>
                                        <p:cTn id="6" dur="1" fill="hold">
                                          <p:stCondLst>
                                            <p:cond delay="74"/>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89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87334" y="438129"/>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خطوات تنفيذ أسلوب الاكتشاف الموجه</a:t>
            </a:r>
          </a:p>
          <a:p>
            <a:pPr algn="ctr" fontAlgn="auto">
              <a:spcAft>
                <a:spcPts val="0"/>
              </a:spcAft>
              <a:defRPr/>
            </a:pPr>
            <a:endParaRPr lang="ar-SA"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4" name="مربع نص 3"/>
          <p:cNvSpPr txBox="1"/>
          <p:nvPr/>
        </p:nvSpPr>
        <p:spPr>
          <a:xfrm>
            <a:off x="500063" y="1928813"/>
            <a:ext cx="8286750" cy="3786187"/>
          </a:xfrm>
          <a:prstGeom prst="rect">
            <a:avLst/>
          </a:prstGeom>
          <a:effectLst>
            <a:outerShdw blurRad="63500" sx="102000" sy="102000" algn="c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1">
            <a:spAutoFit/>
          </a:bodyPr>
          <a:lstStyle/>
          <a:p>
            <a:pPr marL="342900" indent="-342900" algn="r">
              <a:spcBef>
                <a:spcPct val="0"/>
              </a:spcBef>
              <a:buClr>
                <a:srgbClr val="C00000"/>
              </a:buClr>
              <a:buFont typeface="+mj-lt"/>
              <a:buAutoNum type="arabicPeriod"/>
              <a:defRPr/>
            </a:pPr>
            <a:r>
              <a:rPr lang="ar-SA" sz="2400" b="0" dirty="0">
                <a:effectLst/>
              </a:rPr>
              <a:t>تحديد الهدف : مثل أن يكتشف الطالب الطريقة الصحيحة للحجل</a:t>
            </a:r>
          </a:p>
          <a:p>
            <a:pPr marL="342900" indent="-342900" algn="r">
              <a:spcBef>
                <a:spcPct val="0"/>
              </a:spcBef>
              <a:buClr>
                <a:srgbClr val="C00000"/>
              </a:buClr>
              <a:buFont typeface="+mj-lt"/>
              <a:buAutoNum type="arabicPeriod"/>
              <a:defRPr/>
            </a:pPr>
            <a:r>
              <a:rPr lang="ar-SA" sz="2400" b="0" dirty="0">
                <a:effectLst/>
              </a:rPr>
              <a:t>وضع البدائل والحركات التي تشبه الحجل متضمنة طريقة الحجل الصحيح</a:t>
            </a:r>
          </a:p>
          <a:p>
            <a:pPr marL="342900" indent="-342900" algn="r">
              <a:spcBef>
                <a:spcPct val="0"/>
              </a:spcBef>
              <a:buClr>
                <a:srgbClr val="C00000"/>
              </a:buClr>
              <a:buFont typeface="+mj-lt"/>
              <a:buAutoNum type="arabicPeriod"/>
              <a:defRPr/>
            </a:pPr>
            <a:r>
              <a:rPr lang="ar-SA" sz="2400" b="0" dirty="0">
                <a:effectLst/>
              </a:rPr>
              <a:t>يقوم الطالب بأداء المهارة بأوضاع مختلفة على حسب البدائل المعروفة</a:t>
            </a:r>
          </a:p>
          <a:p>
            <a:pPr marL="342900" indent="-342900" algn="r">
              <a:spcBef>
                <a:spcPct val="0"/>
              </a:spcBef>
              <a:buClr>
                <a:srgbClr val="C00000"/>
              </a:buClr>
              <a:buFont typeface="+mj-lt"/>
              <a:buAutoNum type="arabicPeriod"/>
              <a:defRPr/>
            </a:pPr>
            <a:r>
              <a:rPr lang="ar-SA" sz="2400" b="0" dirty="0">
                <a:effectLst/>
              </a:rPr>
              <a:t>بعد تجريب جميع الأوضاع يطلب المعلم المقارنة بين جميع البدائل</a:t>
            </a:r>
          </a:p>
          <a:p>
            <a:pPr marL="342900" indent="-342900" algn="r">
              <a:spcBef>
                <a:spcPct val="0"/>
              </a:spcBef>
              <a:buClr>
                <a:srgbClr val="C00000"/>
              </a:buClr>
              <a:buFont typeface="+mj-lt"/>
              <a:buAutoNum type="arabicPeriod"/>
              <a:defRPr/>
            </a:pPr>
            <a:r>
              <a:rPr lang="ar-SA" sz="2400" b="0" dirty="0">
                <a:effectLst/>
              </a:rPr>
              <a:t>يسأل المعلم ما الطريقة الصحيحة للحجل</a:t>
            </a:r>
          </a:p>
          <a:p>
            <a:pPr marL="342900" indent="-342900" algn="r">
              <a:spcBef>
                <a:spcPct val="0"/>
              </a:spcBef>
              <a:buClr>
                <a:srgbClr val="C00000"/>
              </a:buClr>
              <a:buFont typeface="+mj-lt"/>
              <a:buAutoNum type="arabicPeriod"/>
              <a:defRPr/>
            </a:pPr>
            <a:r>
              <a:rPr lang="ar-SA" sz="2400" b="0" dirty="0">
                <a:effectLst/>
              </a:rPr>
              <a:t>يرجح المعلم الطريقة الصحيحة للحجل بطريقة منطقية مثل : الحجل لأبعد مسافة في كل وضع ،لذى يقوم المعلم بعمل سباق .. حتى يتأكد الطالب من الطريقة الصحيحة للحجل</a:t>
            </a:r>
          </a:p>
          <a:p>
            <a:pPr marL="342900" indent="-342900" algn="r">
              <a:spcBef>
                <a:spcPct val="0"/>
              </a:spcBef>
              <a:buClr>
                <a:srgbClr val="C00000"/>
              </a:buClr>
              <a:buFont typeface="+mj-lt"/>
              <a:buAutoNum type="arabicPeriod"/>
              <a:defRPr/>
            </a:pPr>
            <a:r>
              <a:rPr lang="ar-SA" sz="2400" b="0" dirty="0">
                <a:effectLst/>
              </a:rPr>
              <a:t>يمارس الطالب مهارة الحجل بالطريقة الصحيحة للوصول لدرجة الإتقان</a:t>
            </a:r>
          </a:p>
          <a:p>
            <a:pPr marL="342900" indent="-342900" algn="r">
              <a:spcBef>
                <a:spcPct val="0"/>
              </a:spcBef>
              <a:buClr>
                <a:srgbClr val="C00000"/>
              </a:buClr>
              <a:defRPr/>
            </a:pPr>
            <a:r>
              <a:rPr lang="ar-SA" sz="2400" b="0" dirty="0">
                <a:effectLst/>
              </a:rPr>
              <a:t>     </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grpId="0" nodeType="clickEffect">
                                  <p:stCondLst>
                                    <p:cond delay="0"/>
                                  </p:stCondLst>
                                  <p:childTnLst>
                                    <p:animRot by="21600000">
                                      <p:cBhvr>
                                        <p:cTn id="15"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500034" y="428604"/>
            <a:ext cx="8229600" cy="3929090"/>
          </a:xfrm>
          <a:prstGeom prst="rect">
            <a:avLst/>
          </a:prstGeom>
        </p:spPr>
        <p:style>
          <a:lnRef idx="1">
            <a:schemeClr val="accent3"/>
          </a:lnRef>
          <a:fillRef idx="2">
            <a:schemeClr val="accent3"/>
          </a:fillRef>
          <a:effectRef idx="1">
            <a:schemeClr val="accent3"/>
          </a:effectRef>
          <a:fontRef idx="minor">
            <a:schemeClr val="dk1"/>
          </a:fontRef>
        </p:style>
        <p:txBody>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fontAlgn="auto">
              <a:spcAft>
                <a:spcPts val="0"/>
              </a:spcAft>
              <a:defRPr/>
            </a:pPr>
            <a:r>
              <a:rPr lang="ar-SA"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نماذج</a:t>
            </a:r>
          </a:p>
          <a:p>
            <a:pPr algn="ctr" fontAlgn="auto">
              <a:spcAft>
                <a:spcPts val="0"/>
              </a:spcAft>
              <a:defRPr/>
            </a:pPr>
            <a:r>
              <a:rPr lang="ar-SA"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توضيحية لبعض الأساليب</a:t>
            </a: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مستدير الزوايا 8"/>
          <p:cNvSpPr/>
          <p:nvPr/>
        </p:nvSpPr>
        <p:spPr>
          <a:xfrm>
            <a:off x="5857875" y="1643063"/>
            <a:ext cx="2714625" cy="714375"/>
          </a:xfrm>
          <a:prstGeom prst="roundRect">
            <a:avLst/>
          </a:prstGeom>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ar-SA" sz="3200" dirty="0"/>
              <a:t>وصف الأسلوب</a:t>
            </a:r>
          </a:p>
        </p:txBody>
      </p:sp>
      <p:sp>
        <p:nvSpPr>
          <p:cNvPr id="8" name="Rectangle 2"/>
          <p:cNvSpPr txBox="1">
            <a:spLocks noChangeArrowheads="1"/>
          </p:cNvSpPr>
          <p:nvPr/>
        </p:nvSpPr>
        <p:spPr>
          <a:xfrm>
            <a:off x="857224" y="428604"/>
            <a:ext cx="7715304"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40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أسلوب التطبيق بتوجيه المعلم ( التدريبي)</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11" name="مستطيل 10"/>
          <p:cNvSpPr/>
          <p:nvPr/>
        </p:nvSpPr>
        <p:spPr>
          <a:xfrm>
            <a:off x="1428750" y="2500313"/>
            <a:ext cx="7143750" cy="3429000"/>
          </a:xfrm>
          <a:prstGeom prst="rect">
            <a:avLst/>
          </a:prstGeom>
        </p:spPr>
        <p:style>
          <a:lnRef idx="1">
            <a:schemeClr val="accent2"/>
          </a:lnRef>
          <a:fillRef idx="2">
            <a:schemeClr val="accent2"/>
          </a:fillRef>
          <a:effectRef idx="1">
            <a:schemeClr val="accent2"/>
          </a:effectRef>
          <a:fontRef idx="minor">
            <a:schemeClr val="dk1"/>
          </a:fontRef>
        </p:style>
        <p:txBody>
          <a:bodyPr rtlCol="1" anchor="ctr"/>
          <a:lstStyle/>
          <a:p>
            <a:pPr>
              <a:defRPr/>
            </a:pPr>
            <a:r>
              <a:rPr lang="ar-SA" sz="3200" dirty="0"/>
              <a:t>يسميه البعض بأسلوب الممارسة، ويتفق هذا </a:t>
            </a:r>
            <a:r>
              <a:rPr lang="ar-SA" sz="3200" dirty="0" err="1"/>
              <a:t>الاسلوب</a:t>
            </a:r>
            <a:r>
              <a:rPr lang="ar-SA" sz="3200" dirty="0"/>
              <a:t> مع </a:t>
            </a:r>
            <a:r>
              <a:rPr lang="ar-SA" sz="3200" dirty="0" err="1"/>
              <a:t>اسلوب</a:t>
            </a:r>
            <a:r>
              <a:rPr lang="ar-SA" sz="3200" dirty="0"/>
              <a:t> (</a:t>
            </a:r>
            <a:r>
              <a:rPr lang="ar-SA" sz="3200" dirty="0" err="1"/>
              <a:t>الامر</a:t>
            </a:r>
            <a:r>
              <a:rPr lang="ar-SA" sz="3200" dirty="0"/>
              <a:t>) في قرارات التخطيط والتقويم ويختلف عنه في قرارات التنفيذ حيث تتحول مجموعة من صلاحيات اتخاذ القرار من المعلم </a:t>
            </a:r>
            <a:r>
              <a:rPr lang="ar-SA" sz="3200" dirty="0" err="1"/>
              <a:t>الى</a:t>
            </a:r>
            <a:r>
              <a:rPr lang="ar-SA" sz="3200" dirty="0"/>
              <a:t> الطالب ويظهر هذا التحول في النقاط التسع التالية وهي :</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plus(in)">
                                      <p:cBhvr>
                                        <p:cTn id="1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79388" y="188913"/>
            <a:ext cx="8748712" cy="366712"/>
          </a:xfrm>
          <a:prstGeom prst="rect">
            <a:avLst/>
          </a:prstGeom>
          <a:noFill/>
          <a:ln w="9525">
            <a:noFill/>
            <a:miter lim="800000"/>
            <a:headEnd/>
            <a:tailEnd/>
          </a:ln>
        </p:spPr>
        <p:txBody>
          <a:bodyPr>
            <a:spAutoFit/>
          </a:bodyPr>
          <a:lstStyle/>
          <a:p>
            <a:pPr>
              <a:spcBef>
                <a:spcPct val="50000"/>
              </a:spcBef>
            </a:pPr>
            <a:endParaRPr lang="en-US"/>
          </a:p>
        </p:txBody>
      </p:sp>
      <p:sp>
        <p:nvSpPr>
          <p:cNvPr id="8195" name="Text Box 3"/>
          <p:cNvSpPr txBox="1">
            <a:spLocks noChangeArrowheads="1"/>
          </p:cNvSpPr>
          <p:nvPr/>
        </p:nvSpPr>
        <p:spPr bwMode="auto">
          <a:xfrm>
            <a:off x="179388" y="188913"/>
            <a:ext cx="8785225" cy="39703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marL="342900" indent="-342900">
              <a:spcBef>
                <a:spcPct val="50000"/>
              </a:spcBef>
              <a:buFontTx/>
              <a:buAutoNum type="arabicPeriod"/>
              <a:defRPr/>
            </a:pPr>
            <a:r>
              <a:rPr lang="ar-SA" sz="1800" b="1" dirty="0"/>
              <a:t>المكان </a:t>
            </a:r>
            <a:r>
              <a:rPr lang="ar-SA" sz="1800" dirty="0"/>
              <a:t>: لكل تمرين </a:t>
            </a:r>
            <a:r>
              <a:rPr lang="ar-SA" sz="1800" dirty="0" err="1"/>
              <a:t>او</a:t>
            </a:r>
            <a:r>
              <a:rPr lang="ar-SA" sz="1800" dirty="0"/>
              <a:t> مهارة وضعها الابتدائي حيث يختار الطالب المكان الذي يناسبه0</a:t>
            </a:r>
          </a:p>
          <a:p>
            <a:pPr marL="342900" indent="-342900">
              <a:spcBef>
                <a:spcPct val="50000"/>
              </a:spcBef>
              <a:buFontTx/>
              <a:buAutoNum type="arabicPeriod"/>
              <a:defRPr/>
            </a:pPr>
            <a:r>
              <a:rPr lang="ar-SA" sz="1800" b="1" dirty="0"/>
              <a:t>الأوضاع </a:t>
            </a:r>
            <a:r>
              <a:rPr lang="ar-SA" sz="1800" dirty="0"/>
              <a:t>: كل تمرين </a:t>
            </a:r>
            <a:r>
              <a:rPr lang="ar-SA" sz="1800" dirty="0" err="1"/>
              <a:t>او</a:t>
            </a:r>
            <a:r>
              <a:rPr lang="ar-SA" sz="1800" dirty="0"/>
              <a:t> مهارة لها وضعها الابتدائي ، حيث يختار كل طالب الوضع الذي </a:t>
            </a:r>
            <a:r>
              <a:rPr lang="ar-SA" sz="1800" dirty="0" err="1"/>
              <a:t>يشعرفيه</a:t>
            </a:r>
            <a:r>
              <a:rPr lang="ar-SA" sz="1800" dirty="0"/>
              <a:t> بالراحة النفسية </a:t>
            </a:r>
          </a:p>
          <a:p>
            <a:pPr marL="342900" indent="-342900">
              <a:spcBef>
                <a:spcPct val="50000"/>
              </a:spcBef>
              <a:buFontTx/>
              <a:buAutoNum type="arabicPeriod"/>
              <a:defRPr/>
            </a:pPr>
            <a:r>
              <a:rPr lang="ar-SA" sz="1800" b="1" dirty="0"/>
              <a:t>نظام العمل</a:t>
            </a:r>
            <a:r>
              <a:rPr lang="ar-SA" sz="1800" dirty="0"/>
              <a:t>: إعطاء فرصة لكل طالب ليعمل بمفرده0</a:t>
            </a:r>
          </a:p>
          <a:p>
            <a:pPr marL="342900" indent="-342900">
              <a:spcBef>
                <a:spcPct val="50000"/>
              </a:spcBef>
              <a:buFontTx/>
              <a:buAutoNum type="arabicPeriod"/>
              <a:defRPr/>
            </a:pPr>
            <a:r>
              <a:rPr lang="ar-SA" sz="1800" b="1" dirty="0"/>
              <a:t>وقت البداية للعمل</a:t>
            </a:r>
            <a:r>
              <a:rPr lang="ar-SA" sz="1800" dirty="0"/>
              <a:t>: الطالب هو الذي يحدد البداية حسب استجابته للتعليمات0</a:t>
            </a:r>
          </a:p>
          <a:p>
            <a:pPr marL="342900" indent="-342900">
              <a:spcBef>
                <a:spcPct val="50000"/>
              </a:spcBef>
              <a:buFontTx/>
              <a:buAutoNum type="arabicPeriod"/>
              <a:defRPr/>
            </a:pPr>
            <a:r>
              <a:rPr lang="ar-SA" sz="1800" b="1" dirty="0"/>
              <a:t>الإيقاع الحركي</a:t>
            </a:r>
            <a:r>
              <a:rPr lang="ar-SA" sz="1800" dirty="0"/>
              <a:t> : يختلف كل طالب عن </a:t>
            </a:r>
            <a:r>
              <a:rPr lang="ar-SA" sz="1800" dirty="0" err="1"/>
              <a:t>الاخر</a:t>
            </a:r>
            <a:r>
              <a:rPr lang="ar-SA" sz="1800" dirty="0"/>
              <a:t> في سرعة </a:t>
            </a:r>
            <a:r>
              <a:rPr lang="ar-SA" sz="1800" dirty="0" err="1"/>
              <a:t>اداء</a:t>
            </a:r>
            <a:r>
              <a:rPr lang="ar-SA" sz="1800" dirty="0"/>
              <a:t> التمرين </a:t>
            </a:r>
            <a:r>
              <a:rPr lang="ar-SA" sz="1800" dirty="0" err="1"/>
              <a:t>او</a:t>
            </a:r>
            <a:r>
              <a:rPr lang="ar-SA" sz="1800" dirty="0"/>
              <a:t> الانسيابية في </a:t>
            </a:r>
            <a:r>
              <a:rPr lang="ar-SA" sz="1800" dirty="0" err="1"/>
              <a:t>اداء</a:t>
            </a:r>
            <a:r>
              <a:rPr lang="ar-SA" sz="1800" dirty="0"/>
              <a:t> المهارة0</a:t>
            </a:r>
          </a:p>
          <a:p>
            <a:pPr marL="342900" indent="-342900">
              <a:spcBef>
                <a:spcPct val="50000"/>
              </a:spcBef>
              <a:buFontTx/>
              <a:buAutoNum type="arabicPeriod"/>
              <a:defRPr/>
            </a:pPr>
            <a:r>
              <a:rPr lang="ar-SA" sz="1800" b="1" dirty="0"/>
              <a:t>الانتهاء من العمل</a:t>
            </a:r>
            <a:r>
              <a:rPr lang="ar-SA" sz="1800" dirty="0"/>
              <a:t> : الطالب هو الذي يحدد الانتهاء من العمل حسب قدراته وامكاناته0</a:t>
            </a:r>
          </a:p>
          <a:p>
            <a:pPr marL="342900" indent="-342900">
              <a:spcBef>
                <a:spcPct val="50000"/>
              </a:spcBef>
              <a:buFontTx/>
              <a:buAutoNum type="arabicPeriod"/>
              <a:defRPr/>
            </a:pPr>
            <a:r>
              <a:rPr lang="ar-SA" sz="1800" b="1" dirty="0"/>
              <a:t>الراحة</a:t>
            </a:r>
            <a:r>
              <a:rPr lang="ar-SA" sz="1800" dirty="0"/>
              <a:t> : بعض الطلاب يحتاج </a:t>
            </a:r>
            <a:r>
              <a:rPr lang="ar-SA" sz="1800" dirty="0" err="1"/>
              <a:t>الى</a:t>
            </a:r>
            <a:r>
              <a:rPr lang="ar-SA" sz="1800" dirty="0"/>
              <a:t> راحة أكثر من زميله الاخر0</a:t>
            </a:r>
          </a:p>
          <a:p>
            <a:pPr marL="342900" indent="-342900">
              <a:spcBef>
                <a:spcPct val="50000"/>
              </a:spcBef>
              <a:buFontTx/>
              <a:buAutoNum type="arabicPeriod"/>
              <a:defRPr/>
            </a:pPr>
            <a:r>
              <a:rPr lang="ar-SA" sz="1800" b="1" dirty="0"/>
              <a:t>المظهر</a:t>
            </a:r>
            <a:r>
              <a:rPr lang="ar-SA" sz="1800" dirty="0"/>
              <a:t> : يختلف الطالب في مظهره العام أثناء  أداء التمرين </a:t>
            </a:r>
            <a:r>
              <a:rPr lang="ar-SA" sz="1800" dirty="0" err="1"/>
              <a:t>او</a:t>
            </a:r>
            <a:r>
              <a:rPr lang="ar-SA" sz="1800" dirty="0"/>
              <a:t> المهارة عن زميله0</a:t>
            </a:r>
          </a:p>
          <a:p>
            <a:pPr marL="342900" indent="-342900">
              <a:spcBef>
                <a:spcPct val="50000"/>
              </a:spcBef>
              <a:buFontTx/>
              <a:buAutoNum type="arabicPeriod"/>
              <a:defRPr/>
            </a:pPr>
            <a:r>
              <a:rPr lang="ar-SA" sz="1800" b="1" dirty="0"/>
              <a:t>إلقاء  الأسئلة للتوضيح</a:t>
            </a:r>
            <a:r>
              <a:rPr lang="ar-SA" sz="1800" dirty="0"/>
              <a:t> : ليس هناك وقت محدد للطلاب في الاستفسار حيث </a:t>
            </a:r>
            <a:r>
              <a:rPr lang="ar-SA" sz="1800" dirty="0" err="1"/>
              <a:t>ان</a:t>
            </a:r>
            <a:r>
              <a:rPr lang="ar-SA" sz="1800" dirty="0"/>
              <a:t> كل طالب يسأل المعلم في الوقت الذي يحتاج إلى توضيح عن الأداء  أو الاعمال0</a:t>
            </a:r>
            <a:endParaRPr lang="en-US" sz="1800" dirty="0"/>
          </a:p>
        </p:txBody>
      </p:sp>
      <p:sp>
        <p:nvSpPr>
          <p:cNvPr id="14340" name="Text Box 4"/>
          <p:cNvSpPr txBox="1">
            <a:spLocks noChangeArrowheads="1"/>
          </p:cNvSpPr>
          <p:nvPr/>
        </p:nvSpPr>
        <p:spPr bwMode="auto">
          <a:xfrm>
            <a:off x="323850" y="4437063"/>
            <a:ext cx="8569325" cy="366712"/>
          </a:xfrm>
          <a:prstGeom prst="rect">
            <a:avLst/>
          </a:prstGeom>
          <a:noFill/>
          <a:ln w="9525">
            <a:noFill/>
            <a:miter lim="800000"/>
            <a:headEnd/>
            <a:tailEnd/>
          </a:ln>
        </p:spPr>
        <p:txBody>
          <a:bodyPr>
            <a:spAutoFit/>
          </a:bodyPr>
          <a:lstStyle/>
          <a:p>
            <a:pPr>
              <a:spcBef>
                <a:spcPct val="50000"/>
              </a:spcBef>
            </a:pPr>
            <a:endParaRPr lang="en-US"/>
          </a:p>
        </p:txBody>
      </p:sp>
      <p:sp>
        <p:nvSpPr>
          <p:cNvPr id="8197" name="Text Box 5"/>
          <p:cNvSpPr txBox="1">
            <a:spLocks noChangeArrowheads="1"/>
          </p:cNvSpPr>
          <p:nvPr/>
        </p:nvSpPr>
        <p:spPr bwMode="auto">
          <a:xfrm>
            <a:off x="250825" y="4724400"/>
            <a:ext cx="8642350" cy="10160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p>
            <a:pPr algn="ctr">
              <a:spcBef>
                <a:spcPct val="50000"/>
              </a:spcBef>
              <a:defRPr/>
            </a:pPr>
            <a:r>
              <a:rPr lang="ar-SA" sz="2000" b="1" dirty="0">
                <a:solidFill>
                  <a:schemeClr val="tx1"/>
                </a:solidFill>
              </a:rPr>
              <a:t>وهذا </a:t>
            </a:r>
            <a:r>
              <a:rPr lang="ar-SA" sz="2000" b="1" dirty="0" err="1">
                <a:solidFill>
                  <a:schemeClr val="tx1"/>
                </a:solidFill>
              </a:rPr>
              <a:t>الاسلوب</a:t>
            </a:r>
            <a:r>
              <a:rPr lang="ar-SA" sz="2000" b="1" dirty="0">
                <a:solidFill>
                  <a:schemeClr val="tx1"/>
                </a:solidFill>
              </a:rPr>
              <a:t> يوجد ظروف ملائمة للتعلم وتحقيق العديد من الأهداف ، فيما يتعلق بالأداء ودور الطالب في </a:t>
            </a:r>
            <a:r>
              <a:rPr lang="ar-SA" sz="2000" b="1" dirty="0" err="1">
                <a:solidFill>
                  <a:schemeClr val="tx1"/>
                </a:solidFill>
              </a:rPr>
              <a:t>الاسلوب</a:t>
            </a:r>
            <a:r>
              <a:rPr lang="ar-SA" sz="2000" b="1" dirty="0">
                <a:solidFill>
                  <a:schemeClr val="tx1"/>
                </a:solidFill>
              </a:rPr>
              <a:t> ، كما </a:t>
            </a:r>
            <a:r>
              <a:rPr lang="ar-SA" sz="2000" b="1" dirty="0" err="1">
                <a:solidFill>
                  <a:schemeClr val="tx1"/>
                </a:solidFill>
              </a:rPr>
              <a:t>ان</a:t>
            </a:r>
            <a:r>
              <a:rPr lang="ar-SA" sz="2000" b="1" dirty="0">
                <a:solidFill>
                  <a:schemeClr val="tx1"/>
                </a:solidFill>
              </a:rPr>
              <a:t> الطالب لديه مساحة من الوقت لممارسة </a:t>
            </a:r>
            <a:r>
              <a:rPr lang="ar-SA" sz="2000" b="1" dirty="0" err="1">
                <a:solidFill>
                  <a:schemeClr val="tx1"/>
                </a:solidFill>
              </a:rPr>
              <a:t>الاداء</a:t>
            </a:r>
            <a:r>
              <a:rPr lang="ar-SA" sz="2000" b="1" dirty="0">
                <a:solidFill>
                  <a:schemeClr val="tx1"/>
                </a:solidFill>
              </a:rPr>
              <a:t> بعد تحديد </a:t>
            </a:r>
            <a:r>
              <a:rPr lang="ar-SA" sz="2000" b="1" dirty="0" err="1">
                <a:solidFill>
                  <a:schemeClr val="tx1"/>
                </a:solidFill>
              </a:rPr>
              <a:t>اعطاء</a:t>
            </a:r>
            <a:r>
              <a:rPr lang="ar-SA" sz="2000" b="1" dirty="0">
                <a:solidFill>
                  <a:schemeClr val="tx1"/>
                </a:solidFill>
              </a:rPr>
              <a:t> </a:t>
            </a:r>
            <a:r>
              <a:rPr lang="ar-SA" sz="2000" b="1" dirty="0" err="1">
                <a:solidFill>
                  <a:schemeClr val="tx1"/>
                </a:solidFill>
              </a:rPr>
              <a:t>اشارة</a:t>
            </a:r>
            <a:r>
              <a:rPr lang="ar-SA" sz="2000" b="1" dirty="0">
                <a:solidFill>
                  <a:schemeClr val="tx1"/>
                </a:solidFill>
              </a:rPr>
              <a:t> البدء وتحديد السرعة والإيقاع 0</a:t>
            </a:r>
            <a:endParaRPr lang="en-US" sz="2000" b="1" dirty="0">
              <a:solidFill>
                <a:schemeClr val="tx1"/>
              </a:solidFill>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 calcmode="lin" valueType="num">
                                      <p:cBhvr>
                                        <p:cTn id="7" dur="1000" fill="hold"/>
                                        <p:tgtEl>
                                          <p:spTgt spid="8195"/>
                                        </p:tgtEl>
                                        <p:attrNameLst>
                                          <p:attrName>ppt_w</p:attrName>
                                        </p:attrNameLst>
                                      </p:cBhvr>
                                      <p:tavLst>
                                        <p:tav tm="0">
                                          <p:val>
                                            <p:strVal val="#ppt_w*0.70"/>
                                          </p:val>
                                        </p:tav>
                                        <p:tav tm="100000">
                                          <p:val>
                                            <p:strVal val="#ppt_w"/>
                                          </p:val>
                                        </p:tav>
                                      </p:tavLst>
                                    </p:anim>
                                    <p:anim calcmode="lin" valueType="num">
                                      <p:cBhvr>
                                        <p:cTn id="8" dur="1000" fill="hold"/>
                                        <p:tgtEl>
                                          <p:spTgt spid="8195"/>
                                        </p:tgtEl>
                                        <p:attrNameLst>
                                          <p:attrName>ppt_h</p:attrName>
                                        </p:attrNameLst>
                                      </p:cBhvr>
                                      <p:tavLst>
                                        <p:tav tm="0">
                                          <p:val>
                                            <p:strVal val="#ppt_h"/>
                                          </p:val>
                                        </p:tav>
                                        <p:tav tm="100000">
                                          <p:val>
                                            <p:strVal val="#ppt_h"/>
                                          </p:val>
                                        </p:tav>
                                      </p:tavLst>
                                    </p:anim>
                                    <p:animEffect transition="in" filter="fade">
                                      <p:cBhvr>
                                        <p:cTn id="9" dur="1000"/>
                                        <p:tgtEl>
                                          <p:spTgt spid="8195"/>
                                        </p:tgtEl>
                                      </p:cBhvr>
                                    </p:animEffect>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grpId="0" nodeType="clickEffect">
                                  <p:stCondLst>
                                    <p:cond delay="0"/>
                                  </p:stCondLst>
                                  <p:childTnLst>
                                    <p:set>
                                      <p:cBhvr>
                                        <p:cTn id="13" dur="1" fill="hold">
                                          <p:stCondLst>
                                            <p:cond delay="0"/>
                                          </p:stCondLst>
                                        </p:cTn>
                                        <p:tgtEl>
                                          <p:spTgt spid="8197"/>
                                        </p:tgtEl>
                                        <p:attrNameLst>
                                          <p:attrName>style.visibility</p:attrName>
                                        </p:attrNameLst>
                                      </p:cBhvr>
                                      <p:to>
                                        <p:strVal val="visible"/>
                                      </p:to>
                                    </p:set>
                                    <p:animEffect transition="in" filter="plus(in)">
                                      <p:cBhvr>
                                        <p:cTn id="14" dur="20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1" name="Group 3"/>
          <p:cNvGraphicFramePr>
            <a:graphicFrameLocks noGrp="1"/>
          </p:cNvGraphicFramePr>
          <p:nvPr>
            <p:ph type="tbl" idx="1"/>
          </p:nvPr>
        </p:nvGraphicFramePr>
        <p:xfrm>
          <a:off x="785815" y="1785938"/>
          <a:ext cx="7872410" cy="3857651"/>
        </p:xfrm>
        <a:graphic>
          <a:graphicData uri="http://schemas.openxmlformats.org/drawingml/2006/table">
            <a:tbl>
              <a:tblPr rtl="1">
                <a:tableStyleId>{8799B23B-EC83-4686-B30A-512413B5E67A}</a:tableStyleId>
              </a:tblPr>
              <a:tblGrid>
                <a:gridCol w="3936205"/>
                <a:gridCol w="3936205"/>
              </a:tblGrid>
              <a:tr h="96475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effectLst/>
                        </a:rPr>
                        <a:t>القرارات</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4">
                        <a:lumMod val="40000"/>
                        <a:lumOff val="60000"/>
                      </a:schemeClr>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effectLst/>
                        </a:rPr>
                        <a:t>متخذ القرار</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chemeClr val="accent4">
                        <a:lumMod val="40000"/>
                        <a:lumOff val="60000"/>
                      </a:schemeClr>
                    </a:solidFill>
                  </a:tcPr>
                </a:tc>
              </a:tr>
              <a:tr h="96475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effectLst/>
                        </a:rPr>
                        <a:t>قرارات التخطيط</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solidFill>
                            <a:srgbClr val="C00000"/>
                          </a:solidFill>
                          <a:effectLst/>
                        </a:rPr>
                        <a:t>المعلم</a:t>
                      </a:r>
                      <a:endParaRPr kumimoji="0" lang="en-US" sz="2800" b="1" i="0" u="none" strike="noStrike" cap="none" normalizeH="0" baseline="0" dirty="0" smtClean="0">
                        <a:ln>
                          <a:noFill/>
                        </a:ln>
                        <a:solidFill>
                          <a:srgbClr val="C00000"/>
                        </a:solidFill>
                        <a:effectLst/>
                        <a:latin typeface="Arial" pitchFamily="34" charset="0"/>
                        <a:cs typeface="Arial" pitchFamily="34" charset="0"/>
                      </a:endParaRPr>
                    </a:p>
                  </a:txBody>
                  <a:tcPr anchor="ctr" horzOverflow="overflow"/>
                </a:tc>
              </a:tr>
              <a:tr h="963398">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effectLst/>
                        </a:rPr>
                        <a:t>قرارات التنفيذ</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solidFill>
                            <a:srgbClr val="C00000"/>
                          </a:solidFill>
                          <a:effectLst/>
                        </a:rPr>
                        <a:t>الطالب</a:t>
                      </a:r>
                      <a:endParaRPr kumimoji="0" lang="en-US" sz="2800" b="1" i="0" u="none" strike="noStrike" cap="none" normalizeH="0" baseline="0" dirty="0" smtClean="0">
                        <a:ln>
                          <a:noFill/>
                        </a:ln>
                        <a:solidFill>
                          <a:srgbClr val="C00000"/>
                        </a:solidFill>
                        <a:effectLst/>
                        <a:latin typeface="Arial" pitchFamily="34" charset="0"/>
                        <a:cs typeface="Arial" pitchFamily="34" charset="0"/>
                      </a:endParaRPr>
                    </a:p>
                  </a:txBody>
                  <a:tcPr anchor="ctr" horzOverflow="overflow"/>
                </a:tc>
              </a:tr>
              <a:tr h="964751">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effectLst/>
                        </a:rPr>
                        <a:t>قرارات التقويم</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b="1" u="none" strike="noStrike" cap="none" normalizeH="0" baseline="0" dirty="0" smtClean="0">
                          <a:ln>
                            <a:noFill/>
                          </a:ln>
                          <a:solidFill>
                            <a:srgbClr val="C00000"/>
                          </a:solidFill>
                          <a:effectLst/>
                        </a:rPr>
                        <a:t>المعلم</a:t>
                      </a:r>
                      <a:endParaRPr kumimoji="0" lang="en-US" sz="2800" b="1" i="0" u="none" strike="noStrike" cap="none" normalizeH="0" baseline="0" dirty="0" smtClean="0">
                        <a:ln>
                          <a:noFill/>
                        </a:ln>
                        <a:solidFill>
                          <a:srgbClr val="C00000"/>
                        </a:solidFill>
                        <a:effectLst/>
                        <a:latin typeface="Arial" pitchFamily="34" charset="0"/>
                        <a:cs typeface="Arial" pitchFamily="34" charset="0"/>
                      </a:endParaRPr>
                    </a:p>
                  </a:txBody>
                  <a:tcPr anchor="ctr" horzOverflow="overflow"/>
                </a:tc>
              </a:tr>
            </a:tbl>
          </a:graphicData>
        </a:graphic>
      </p:graphicFrame>
      <p:sp>
        <p:nvSpPr>
          <p:cNvPr id="22" name="Rectangle 2"/>
          <p:cNvSpPr txBox="1">
            <a:spLocks noChangeArrowheads="1"/>
          </p:cNvSpPr>
          <p:nvPr/>
        </p:nvSpPr>
        <p:spPr>
          <a:xfrm>
            <a:off x="785786" y="357166"/>
            <a:ext cx="7715304"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40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بنية أسلوب التطبيق بتوجيه المعلم ( التدريبي)</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12291"/>
                                        </p:tgtEl>
                                        <p:attrNameLst>
                                          <p:attrName>style.visibility</p:attrName>
                                        </p:attrNameLst>
                                      </p:cBhvr>
                                      <p:to>
                                        <p:strVal val="visible"/>
                                      </p:to>
                                    </p:set>
                                    <p:anim calcmode="lin" valueType="num">
                                      <p:cBhvr>
                                        <p:cTn id="14" dur="1000" fill="hold"/>
                                        <p:tgtEl>
                                          <p:spTgt spid="12291"/>
                                        </p:tgtEl>
                                        <p:attrNameLst>
                                          <p:attrName>ppt_w</p:attrName>
                                        </p:attrNameLst>
                                      </p:cBhvr>
                                      <p:tavLst>
                                        <p:tav tm="0">
                                          <p:val>
                                            <p:strVal val="#ppt_w+.3"/>
                                          </p:val>
                                        </p:tav>
                                        <p:tav tm="100000">
                                          <p:val>
                                            <p:strVal val="#ppt_w"/>
                                          </p:val>
                                        </p:tav>
                                      </p:tavLst>
                                    </p:anim>
                                    <p:anim calcmode="lin" valueType="num">
                                      <p:cBhvr>
                                        <p:cTn id="15" dur="1000" fill="hold"/>
                                        <p:tgtEl>
                                          <p:spTgt spid="12291"/>
                                        </p:tgtEl>
                                        <p:attrNameLst>
                                          <p:attrName>ppt_h</p:attrName>
                                        </p:attrNameLst>
                                      </p:cBhvr>
                                      <p:tavLst>
                                        <p:tav tm="0">
                                          <p:val>
                                            <p:strVal val="#ppt_h"/>
                                          </p:val>
                                        </p:tav>
                                        <p:tav tm="100000">
                                          <p:val>
                                            <p:strVal val="#ppt_h"/>
                                          </p:val>
                                        </p:tav>
                                      </p:tavLst>
                                    </p:anim>
                                    <p:animEffect transition="in" filter="fade">
                                      <p:cBhvr>
                                        <p:cTn id="16" dur="10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5"/>
          <p:cNvSpPr txBox="1">
            <a:spLocks noChangeArrowheads="1"/>
          </p:cNvSpPr>
          <p:nvPr/>
        </p:nvSpPr>
        <p:spPr bwMode="auto">
          <a:xfrm>
            <a:off x="785813" y="1557338"/>
            <a:ext cx="7962900" cy="360045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spAutoFit/>
          </a:bodyPr>
          <a:lstStyle/>
          <a:p>
            <a:pPr marL="342900" indent="-342900">
              <a:spcBef>
                <a:spcPct val="50000"/>
              </a:spcBef>
              <a:buFont typeface="Wingdings" pitchFamily="2" charset="2"/>
              <a:buChar char="v"/>
              <a:defRPr/>
            </a:pPr>
            <a:r>
              <a:rPr lang="ar-SA" sz="2400" dirty="0"/>
              <a:t> </a:t>
            </a:r>
            <a:r>
              <a:rPr lang="ar-SA" sz="2800" dirty="0"/>
              <a:t>أهداف مرتبطة بالموضوع :</a:t>
            </a:r>
          </a:p>
          <a:p>
            <a:pPr marL="342900" indent="-342900">
              <a:spcBef>
                <a:spcPct val="50000"/>
              </a:spcBef>
              <a:buFont typeface="Wingdings" pitchFamily="2" charset="2"/>
              <a:buAutoNum type="arabicPeriod"/>
              <a:defRPr/>
            </a:pPr>
            <a:r>
              <a:rPr lang="ar-SA" sz="2000" dirty="0"/>
              <a:t>أن يؤدي الطالب الأعمال المطلوبة كما شرحت له0</a:t>
            </a:r>
          </a:p>
          <a:p>
            <a:pPr marL="342900" indent="-342900">
              <a:spcBef>
                <a:spcPct val="50000"/>
              </a:spcBef>
              <a:buFont typeface="Wingdings" pitchFamily="2" charset="2"/>
              <a:buAutoNum type="arabicPeriod"/>
              <a:defRPr/>
            </a:pPr>
            <a:r>
              <a:rPr lang="ar-SA" sz="2000" dirty="0"/>
              <a:t>أن يتعرف الطالب على أن الأداء الجيد مرتبط بتكرار العمل0</a:t>
            </a:r>
          </a:p>
          <a:p>
            <a:pPr marL="342900" indent="-342900">
              <a:spcBef>
                <a:spcPct val="50000"/>
              </a:spcBef>
              <a:buFont typeface="Wingdings" pitchFamily="2" charset="2"/>
              <a:buAutoNum type="arabicPeriod"/>
              <a:defRPr/>
            </a:pPr>
            <a:r>
              <a:rPr lang="ar-SA" sz="2000" dirty="0"/>
              <a:t>أن يربط الطالب بين العمل والوقت الملائم له0</a:t>
            </a:r>
          </a:p>
          <a:p>
            <a:pPr marL="342900" indent="-342900">
              <a:spcBef>
                <a:spcPct val="50000"/>
              </a:spcBef>
              <a:buFont typeface="Wingdings" pitchFamily="2" charset="2"/>
              <a:buAutoNum type="arabicPeriod"/>
              <a:defRPr/>
            </a:pPr>
            <a:r>
              <a:rPr lang="ar-SA" sz="2000" dirty="0"/>
              <a:t>محاولة الوصول إلى الأداء المطلوب قدر الإمكان 0</a:t>
            </a:r>
          </a:p>
          <a:p>
            <a:pPr marL="342900" indent="-342900">
              <a:spcBef>
                <a:spcPct val="50000"/>
              </a:spcBef>
              <a:buFont typeface="Wingdings" pitchFamily="2" charset="2"/>
              <a:buAutoNum type="arabicPeriod"/>
              <a:defRPr/>
            </a:pPr>
            <a:r>
              <a:rPr lang="ar-SA" sz="2000" dirty="0"/>
              <a:t>التعرف بالخبرة أن الأداء الجيد مرتبط بالمعلومات عن الاداء0</a:t>
            </a:r>
          </a:p>
          <a:p>
            <a:pPr marL="342900" indent="-342900">
              <a:spcBef>
                <a:spcPct val="50000"/>
              </a:spcBef>
              <a:buFont typeface="Wingdings" pitchFamily="2" charset="2"/>
              <a:buAutoNum type="arabicPeriod"/>
              <a:defRPr/>
            </a:pPr>
            <a:r>
              <a:rPr lang="ar-SA" sz="2000" dirty="0"/>
              <a:t>يتعرف الطالب بالخبرة على أن هذه المعلومات يمكن الحصول عليها من أشكال متعددة من التغذية الراجعة0</a:t>
            </a:r>
            <a:endParaRPr lang="en-US" sz="2000" dirty="0"/>
          </a:p>
        </p:txBody>
      </p:sp>
      <p:sp>
        <p:nvSpPr>
          <p:cNvPr id="6" name="Rectangle 2"/>
          <p:cNvSpPr txBox="1">
            <a:spLocks noChangeArrowheads="1"/>
          </p:cNvSpPr>
          <p:nvPr/>
        </p:nvSpPr>
        <p:spPr>
          <a:xfrm>
            <a:off x="785786" y="357166"/>
            <a:ext cx="7715304" cy="85725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أهداف أسلوب التطبيق بتوجيه المعلم ( التدريبي)</a:t>
            </a:r>
          </a:p>
          <a:p>
            <a:pPr algn="ctr" fontAlgn="auto">
              <a:spcAft>
                <a:spcPts val="0"/>
              </a:spcAft>
              <a:defRPr/>
            </a:pPr>
            <a:endParaRPr lang="ar-SA"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fade">
                                      <p:cBhvr>
                                        <p:cTn id="12" dur="100"/>
                                        <p:tgtEl>
                                          <p:spTgt spid="13317"/>
                                        </p:tgtEl>
                                      </p:cBhvr>
                                    </p:animEffect>
                                    <p:anim calcmode="lin" valueType="num">
                                      <p:cBhvr>
                                        <p:cTn id="13" dur="400" fill="hold"/>
                                        <p:tgtEl>
                                          <p:spTgt spid="13317"/>
                                        </p:tgtEl>
                                        <p:attrNameLst>
                                          <p:attrName>ppt_x</p:attrName>
                                        </p:attrNameLst>
                                      </p:cBhvr>
                                      <p:tavLst>
                                        <p:tav tm="0">
                                          <p:val>
                                            <p:strVal val="#ppt_x"/>
                                          </p:val>
                                        </p:tav>
                                        <p:tav tm="100000">
                                          <p:val>
                                            <p:strVal val="#ppt_x"/>
                                          </p:val>
                                        </p:tav>
                                      </p:tavLst>
                                    </p:anim>
                                    <p:anim calcmode="lin" valueType="num">
                                      <p:cBhvr>
                                        <p:cTn id="14" dur="400" fill="hold"/>
                                        <p:tgtEl>
                                          <p:spTgt spid="13317"/>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1331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1331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714375" y="1285875"/>
            <a:ext cx="7929563" cy="452437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spAutoFit/>
          </a:bodyPr>
          <a:lstStyle/>
          <a:p>
            <a:pPr marL="342900" indent="-342900">
              <a:spcBef>
                <a:spcPct val="50000"/>
              </a:spcBef>
              <a:buFont typeface="Wingdings" pitchFamily="2" charset="2"/>
              <a:buChar char="v"/>
              <a:defRPr/>
            </a:pPr>
            <a:r>
              <a:rPr lang="ar-SA" sz="2800" dirty="0"/>
              <a:t>أهداف مرتبطة بدور الطالب :</a:t>
            </a:r>
          </a:p>
          <a:p>
            <a:pPr marL="342900" indent="-342900">
              <a:spcBef>
                <a:spcPct val="50000"/>
              </a:spcBef>
              <a:buFont typeface="Wingdings" pitchFamily="2" charset="2"/>
              <a:buAutoNum type="arabicPeriod"/>
              <a:defRPr/>
            </a:pPr>
            <a:r>
              <a:rPr lang="ar-SA" sz="2000" dirty="0"/>
              <a:t>اتخاذ القرارات التسعة التي انتقلت </a:t>
            </a:r>
            <a:r>
              <a:rPr lang="ar-SA" sz="2000" dirty="0" err="1"/>
              <a:t>اليه</a:t>
            </a:r>
            <a:r>
              <a:rPr lang="ar-SA" sz="2000" dirty="0"/>
              <a:t> عند تنفيذ قرارات التخطيط ( </a:t>
            </a:r>
            <a:r>
              <a:rPr lang="ar-SA" sz="2000" dirty="0" err="1"/>
              <a:t>الاعداد</a:t>
            </a:r>
            <a:r>
              <a:rPr lang="ar-SA" sz="2000" dirty="0"/>
              <a:t> )0</a:t>
            </a:r>
          </a:p>
          <a:p>
            <a:pPr marL="342900" indent="-342900">
              <a:spcBef>
                <a:spcPct val="50000"/>
              </a:spcBef>
              <a:buFont typeface="Wingdings" pitchFamily="2" charset="2"/>
              <a:buAutoNum type="arabicPeriod"/>
              <a:defRPr/>
            </a:pPr>
            <a:r>
              <a:rPr lang="ar-SA" sz="2000" dirty="0"/>
              <a:t>يتعرف بالخبرة بأن اتخاذ القرار </a:t>
            </a:r>
            <a:r>
              <a:rPr lang="ar-SA" sz="2000" dirty="0" err="1"/>
              <a:t>يلائم</a:t>
            </a:r>
            <a:r>
              <a:rPr lang="ar-SA" sz="2000" dirty="0"/>
              <a:t> العمل 0</a:t>
            </a:r>
          </a:p>
          <a:p>
            <a:pPr marL="342900" indent="-342900">
              <a:spcBef>
                <a:spcPct val="50000"/>
              </a:spcBef>
              <a:buFont typeface="Wingdings" pitchFamily="2" charset="2"/>
              <a:buAutoNum type="arabicPeriod"/>
              <a:defRPr/>
            </a:pPr>
            <a:r>
              <a:rPr lang="ar-SA" sz="2000" dirty="0"/>
              <a:t>البدء في </a:t>
            </a:r>
            <a:r>
              <a:rPr lang="ar-SA" sz="2000" dirty="0" err="1"/>
              <a:t>اول</a:t>
            </a:r>
            <a:r>
              <a:rPr lang="ar-SA" sz="2000" dirty="0"/>
              <a:t> العمل </a:t>
            </a:r>
            <a:r>
              <a:rPr lang="ar-SA" sz="2000" dirty="0" err="1"/>
              <a:t>الافرادي</a:t>
            </a:r>
            <a:r>
              <a:rPr lang="ar-SA" sz="2000" dirty="0"/>
              <a:t> لفترة معينة 0</a:t>
            </a:r>
          </a:p>
          <a:p>
            <a:pPr marL="342900" indent="-342900">
              <a:spcBef>
                <a:spcPct val="50000"/>
              </a:spcBef>
              <a:buFont typeface="Wingdings" pitchFamily="2" charset="2"/>
              <a:buAutoNum type="arabicPeriod"/>
              <a:defRPr/>
            </a:pPr>
            <a:r>
              <a:rPr lang="ar-SA" sz="2000" dirty="0"/>
              <a:t>البدء في خبرة النشاط التعليمي بأسلوب التعليم بتوجيه المعلم ( التدريبي ) وتعلم تحويل القرارات عما كان عليه في </a:t>
            </a:r>
            <a:r>
              <a:rPr lang="ar-SA" sz="2000" dirty="0" err="1"/>
              <a:t>الاسلوب</a:t>
            </a:r>
            <a:r>
              <a:rPr lang="ar-SA" sz="2000" dirty="0"/>
              <a:t> </a:t>
            </a:r>
            <a:r>
              <a:rPr lang="ar-SA" sz="2000" dirty="0" err="1"/>
              <a:t>الامري</a:t>
            </a:r>
            <a:r>
              <a:rPr lang="ar-SA" sz="2000" dirty="0"/>
              <a:t> 0</a:t>
            </a:r>
          </a:p>
          <a:p>
            <a:pPr marL="342900" indent="-342900">
              <a:spcBef>
                <a:spcPct val="50000"/>
              </a:spcBef>
              <a:buFont typeface="Wingdings" pitchFamily="2" charset="2"/>
              <a:buAutoNum type="arabicPeriod"/>
              <a:defRPr/>
            </a:pPr>
            <a:r>
              <a:rPr lang="ar-SA" sz="2000" dirty="0"/>
              <a:t>الدخول في خبرة علاقة جديدة والتي تتضمن توقع التغذية الراجعة الخاصة للفرد 0</a:t>
            </a:r>
          </a:p>
          <a:p>
            <a:pPr marL="342900" indent="-342900">
              <a:spcBef>
                <a:spcPct val="50000"/>
              </a:spcBef>
              <a:buFont typeface="Wingdings" pitchFamily="2" charset="2"/>
              <a:buAutoNum type="arabicPeriod"/>
              <a:defRPr/>
            </a:pPr>
            <a:r>
              <a:rPr lang="ar-SA" sz="2000" dirty="0"/>
              <a:t>يتقبل </a:t>
            </a:r>
            <a:r>
              <a:rPr lang="ar-SA" sz="2000" dirty="0" err="1"/>
              <a:t>ادائه</a:t>
            </a:r>
            <a:r>
              <a:rPr lang="ar-SA" sz="2000" dirty="0"/>
              <a:t> في العمل دون مقارنة دائمة مع </a:t>
            </a:r>
            <a:r>
              <a:rPr lang="ar-SA" sz="2000" dirty="0" err="1"/>
              <a:t>الاخرين</a:t>
            </a:r>
            <a:r>
              <a:rPr lang="ar-SA" sz="2000" dirty="0"/>
              <a:t> 0</a:t>
            </a:r>
          </a:p>
          <a:p>
            <a:pPr marL="342900" indent="-342900">
              <a:spcBef>
                <a:spcPct val="50000"/>
              </a:spcBef>
              <a:buFont typeface="Wingdings" pitchFamily="2" charset="2"/>
              <a:buAutoNum type="arabicPeriod"/>
              <a:defRPr/>
            </a:pPr>
            <a:r>
              <a:rPr lang="ar-SA" sz="2000" dirty="0"/>
              <a:t>يحترم دور زملائه </a:t>
            </a:r>
            <a:r>
              <a:rPr lang="ar-SA" sz="2000" dirty="0" err="1"/>
              <a:t>الاخرين</a:t>
            </a:r>
            <a:r>
              <a:rPr lang="ar-SA" sz="2000" dirty="0"/>
              <a:t> وقراراتهم في الفئات التسع 0</a:t>
            </a:r>
          </a:p>
          <a:p>
            <a:pPr marL="342900" indent="-342900">
              <a:spcBef>
                <a:spcPct val="50000"/>
              </a:spcBef>
              <a:buFont typeface="Wingdings" pitchFamily="2" charset="2"/>
              <a:buAutoNum type="arabicPeriod"/>
              <a:defRPr/>
            </a:pPr>
            <a:r>
              <a:rPr lang="ar-SA" sz="2000" dirty="0" err="1"/>
              <a:t>ان</a:t>
            </a:r>
            <a:r>
              <a:rPr lang="ar-SA" sz="2000" dirty="0"/>
              <a:t> يتحمل المسؤولية في اتخاذ القرارات التسعة 0</a:t>
            </a:r>
            <a:endParaRPr lang="en-US" sz="2000" dirty="0"/>
          </a:p>
        </p:txBody>
      </p:sp>
      <p:sp>
        <p:nvSpPr>
          <p:cNvPr id="5" name="Rectangle 2"/>
          <p:cNvSpPr txBox="1">
            <a:spLocks noChangeArrowheads="1"/>
          </p:cNvSpPr>
          <p:nvPr/>
        </p:nvSpPr>
        <p:spPr>
          <a:xfrm>
            <a:off x="785786" y="214290"/>
            <a:ext cx="7715304" cy="85725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325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أهداف مرتبطة بدور الطالب</a:t>
            </a:r>
          </a:p>
          <a:p>
            <a:pPr algn="ctr" fontAlgn="auto">
              <a:spcAft>
                <a:spcPts val="0"/>
              </a:spcAft>
              <a:defRPr/>
            </a:pPr>
            <a:endParaRPr lang="ar-SA"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3"/>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3" presetClass="entr" presetSubtype="0" fill="hold" grpId="0" nodeType="clickEffect">
                                  <p:stCondLst>
                                    <p:cond delay="0"/>
                                  </p:stCondLst>
                                  <p:childTnLst>
                                    <p:set>
                                      <p:cBhvr>
                                        <p:cTn id="13" dur="1" fill="hold">
                                          <p:stCondLst>
                                            <p:cond delay="0"/>
                                          </p:stCondLst>
                                        </p:cTn>
                                        <p:tgtEl>
                                          <p:spTgt spid="15364"/>
                                        </p:tgtEl>
                                        <p:attrNameLst>
                                          <p:attrName>style.visibility</p:attrName>
                                        </p:attrNameLst>
                                      </p:cBhvr>
                                      <p:to>
                                        <p:strVal val="visible"/>
                                      </p:to>
                                    </p:set>
                                    <p:animEffect transition="in" filter="fade">
                                      <p:cBhvr>
                                        <p:cTn id="14" dur="100"/>
                                        <p:tgtEl>
                                          <p:spTgt spid="15364"/>
                                        </p:tgtEl>
                                      </p:cBhvr>
                                    </p:animEffect>
                                    <p:anim calcmode="lin" valueType="num">
                                      <p:cBhvr>
                                        <p:cTn id="15" dur="400" fill="hold"/>
                                        <p:tgtEl>
                                          <p:spTgt spid="15364"/>
                                        </p:tgtEl>
                                        <p:attrNameLst>
                                          <p:attrName>ppt_x</p:attrName>
                                        </p:attrNameLst>
                                      </p:cBhvr>
                                      <p:tavLst>
                                        <p:tav tm="0">
                                          <p:val>
                                            <p:strVal val="#ppt_x"/>
                                          </p:val>
                                        </p:tav>
                                        <p:tav tm="100000">
                                          <p:val>
                                            <p:strVal val="#ppt_x"/>
                                          </p:val>
                                        </p:tav>
                                      </p:tavLst>
                                    </p:anim>
                                    <p:anim calcmode="lin" valueType="num">
                                      <p:cBhvr>
                                        <p:cTn id="16" dur="400" fill="hold"/>
                                        <p:tgtEl>
                                          <p:spTgt spid="15364"/>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1536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1536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323850" y="404664"/>
            <a:ext cx="8569325" cy="5170646"/>
          </a:xfrm>
          <a:prstGeom prst="rect">
            <a:avLst/>
          </a:prstGeom>
          <a:ln>
            <a:headEnd/>
            <a:tailEnd/>
          </a:ln>
        </p:spPr>
        <p:style>
          <a:lnRef idx="1">
            <a:schemeClr val="dk1"/>
          </a:lnRef>
          <a:fillRef idx="2">
            <a:schemeClr val="dk1"/>
          </a:fillRef>
          <a:effectRef idx="1">
            <a:schemeClr val="dk1"/>
          </a:effectRef>
          <a:fontRef idx="minor">
            <a:schemeClr val="dk1"/>
          </a:fontRef>
        </p:style>
        <p:txBody>
          <a:bodyPr>
            <a:spAutoFit/>
          </a:bodyPr>
          <a:lstStyle/>
          <a:p>
            <a:pPr marL="342900" indent="-342900">
              <a:spcBef>
                <a:spcPct val="50000"/>
              </a:spcBef>
              <a:buFont typeface="Wingdings" pitchFamily="2" charset="2"/>
              <a:buChar char="q"/>
              <a:defRPr/>
            </a:pPr>
            <a:r>
              <a:rPr lang="ar-SA" sz="2000" dirty="0"/>
              <a:t> قنوات النمو في </a:t>
            </a:r>
            <a:r>
              <a:rPr lang="ar-SA" sz="2000" dirty="0" err="1"/>
              <a:t>اسلوب</a:t>
            </a:r>
            <a:r>
              <a:rPr lang="ar-SA" sz="2000" dirty="0"/>
              <a:t> التطبيق بتوجيه المعلم ( التدريبي ) :</a:t>
            </a:r>
          </a:p>
          <a:p>
            <a:pPr marL="342900" indent="-342900">
              <a:spcBef>
                <a:spcPct val="50000"/>
              </a:spcBef>
              <a:buFont typeface="Wingdings" pitchFamily="2" charset="2"/>
              <a:buNone/>
              <a:defRPr/>
            </a:pPr>
            <a:r>
              <a:rPr lang="ar-SA" sz="2000" dirty="0"/>
              <a:t>في هذا </a:t>
            </a:r>
            <a:r>
              <a:rPr lang="ar-SA" sz="2000" dirty="0" err="1"/>
              <a:t>الاسلوب</a:t>
            </a:r>
            <a:r>
              <a:rPr lang="ar-SA" sz="2000" dirty="0"/>
              <a:t> يلاحظ التقدم في جوانب النمو نتيجة اتخاذ الطالب للقرارات التسعة ما عدا الجانب المعرفي 0</a:t>
            </a:r>
          </a:p>
          <a:p>
            <a:pPr marL="342900" indent="-342900">
              <a:spcBef>
                <a:spcPct val="50000"/>
              </a:spcBef>
              <a:buFont typeface="Wingdings" pitchFamily="2" charset="2"/>
              <a:buAutoNum type="arabicPeriod"/>
              <a:defRPr/>
            </a:pPr>
            <a:r>
              <a:rPr lang="ar-SA" sz="2000" dirty="0"/>
              <a:t>الجانب </a:t>
            </a:r>
            <a:r>
              <a:rPr lang="ar-SA" sz="2000" dirty="0" err="1"/>
              <a:t>الــمـهاري</a:t>
            </a:r>
            <a:r>
              <a:rPr lang="ar-SA" sz="2000" dirty="0"/>
              <a:t> :</a:t>
            </a:r>
          </a:p>
          <a:p>
            <a:pPr marL="342900" indent="-342900">
              <a:spcBef>
                <a:spcPct val="50000"/>
              </a:spcBef>
              <a:buFont typeface="Wingdings" pitchFamily="2" charset="2"/>
              <a:buNone/>
              <a:defRPr/>
            </a:pPr>
            <a:r>
              <a:rPr lang="ar-SA" sz="2000" dirty="0"/>
              <a:t>هناك تقدم نتيجة </a:t>
            </a:r>
            <a:r>
              <a:rPr lang="ar-SA" sz="2000" dirty="0" err="1"/>
              <a:t>ان</a:t>
            </a:r>
            <a:r>
              <a:rPr lang="ar-SA" sz="2000" dirty="0"/>
              <a:t> الطالب يمارس العمل بدون </a:t>
            </a:r>
            <a:r>
              <a:rPr lang="ar-SA" sz="2000" dirty="0" err="1"/>
              <a:t>اوامر</a:t>
            </a:r>
            <a:r>
              <a:rPr lang="ar-SA" sz="2000" dirty="0"/>
              <a:t> مباشرة من المعلم0</a:t>
            </a:r>
          </a:p>
          <a:p>
            <a:pPr marL="342900" indent="-342900">
              <a:spcBef>
                <a:spcPct val="50000"/>
              </a:spcBef>
              <a:buFont typeface="Wingdings" pitchFamily="2" charset="2"/>
              <a:buNone/>
              <a:defRPr/>
            </a:pPr>
            <a:r>
              <a:rPr lang="ar-SA" sz="2000" dirty="0"/>
              <a:t>2. الجانب الاجتماعي :</a:t>
            </a:r>
          </a:p>
          <a:p>
            <a:pPr marL="342900" indent="-342900">
              <a:spcBef>
                <a:spcPct val="50000"/>
              </a:spcBef>
              <a:buFont typeface="Wingdings" pitchFamily="2" charset="2"/>
              <a:buNone/>
              <a:defRPr/>
            </a:pPr>
            <a:r>
              <a:rPr lang="ar-SA" sz="2000" dirty="0"/>
              <a:t>إن حرية اختيار الطالب للاماكن يجعل الطالب يختار المكان القريب من زميله الذي يرتاح اليه0</a:t>
            </a:r>
          </a:p>
          <a:p>
            <a:pPr marL="342900" indent="-342900">
              <a:spcBef>
                <a:spcPct val="50000"/>
              </a:spcBef>
              <a:buFont typeface="Wingdings" pitchFamily="2" charset="2"/>
              <a:buNone/>
              <a:defRPr/>
            </a:pPr>
            <a:r>
              <a:rPr lang="ar-SA" sz="2000" dirty="0"/>
              <a:t>3. الجانب الانفعالي :</a:t>
            </a:r>
          </a:p>
          <a:p>
            <a:pPr marL="342900" indent="-342900">
              <a:spcBef>
                <a:spcPct val="50000"/>
              </a:spcBef>
              <a:buFont typeface="Wingdings" pitchFamily="2" charset="2"/>
              <a:buNone/>
              <a:defRPr/>
            </a:pPr>
            <a:r>
              <a:rPr lang="ar-SA" sz="2000" dirty="0"/>
              <a:t>ينمو في هذا </a:t>
            </a:r>
            <a:r>
              <a:rPr lang="ar-SA" sz="2000" dirty="0" err="1"/>
              <a:t>الاسلوب</a:t>
            </a:r>
            <a:r>
              <a:rPr lang="ar-SA" sz="2000" dirty="0"/>
              <a:t> الجانب الانفعالي </a:t>
            </a:r>
            <a:r>
              <a:rPr lang="ar-SA" sz="2000" dirty="0" err="1"/>
              <a:t>اكثر</a:t>
            </a:r>
            <a:r>
              <a:rPr lang="ar-SA" sz="2000" dirty="0"/>
              <a:t> من سابقه وذلك نتيجة لزيادة نمو الجانبين المهاري والاجتماعي 0</a:t>
            </a:r>
          </a:p>
          <a:p>
            <a:pPr marL="342900" indent="-342900">
              <a:spcBef>
                <a:spcPct val="50000"/>
              </a:spcBef>
              <a:buFont typeface="Wingdings" pitchFamily="2" charset="2"/>
              <a:buNone/>
              <a:defRPr/>
            </a:pPr>
            <a:r>
              <a:rPr lang="ar-SA" sz="2000" dirty="0"/>
              <a:t>4. الجانب المعرفي :</a:t>
            </a:r>
          </a:p>
          <a:p>
            <a:pPr marL="342900" indent="-342900">
              <a:spcBef>
                <a:spcPct val="50000"/>
              </a:spcBef>
              <a:buFont typeface="Wingdings" pitchFamily="2" charset="2"/>
              <a:buNone/>
              <a:defRPr/>
            </a:pPr>
            <a:r>
              <a:rPr lang="ar-SA" sz="2000" dirty="0"/>
              <a:t>يكون النمو قليلا في هذا </a:t>
            </a:r>
            <a:r>
              <a:rPr lang="ar-SA" sz="2000" dirty="0" err="1"/>
              <a:t>الاسلوب</a:t>
            </a:r>
            <a:r>
              <a:rPr lang="ar-SA" sz="2000" dirty="0"/>
              <a:t> نظرا للتركيز على جانب التذكر 0</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wheel(4)">
                                      <p:cBhvr>
                                        <p:cTn id="7" dur="2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type="body" sz="half" idx="1"/>
          </p:nvPr>
        </p:nvSpPr>
        <p:spPr>
          <a:xfrm>
            <a:off x="755650" y="4076700"/>
            <a:ext cx="7993063" cy="2447925"/>
          </a:xfrm>
        </p:spPr>
        <p:txBody>
          <a:bodyPr/>
          <a:lstStyle/>
          <a:p>
            <a:pPr marL="533400" indent="-533400"/>
            <a:r>
              <a:rPr lang="ar-SA" sz="2400">
                <a:solidFill>
                  <a:srgbClr val="FF0000"/>
                </a:solidFill>
              </a:rPr>
              <a:t>ان يكون الاسلوب ملائم لخصائص نمو الطالب 0</a:t>
            </a:r>
          </a:p>
          <a:p>
            <a:pPr marL="533400" indent="-533400"/>
            <a:r>
              <a:rPr lang="ar-SA" sz="2400">
                <a:solidFill>
                  <a:srgbClr val="FF0000"/>
                </a:solidFill>
              </a:rPr>
              <a:t>ان تعتمد الطريقة كلما امكن على التعلم من خلال نشاط الطالب نفسه0</a:t>
            </a:r>
          </a:p>
          <a:p>
            <a:pPr marL="533400" indent="-533400"/>
            <a:r>
              <a:rPr lang="ar-SA" sz="2400">
                <a:solidFill>
                  <a:srgbClr val="FF0000"/>
                </a:solidFill>
              </a:rPr>
              <a:t>ان يحقق الاسلوب الثقة المتبادلة بين الطالب والمعلم0</a:t>
            </a:r>
          </a:p>
          <a:p>
            <a:pPr marL="533400" indent="-533400"/>
            <a:r>
              <a:rPr lang="ar-SA" sz="2400">
                <a:solidFill>
                  <a:srgbClr val="FF0000"/>
                </a:solidFill>
              </a:rPr>
              <a:t>ان يعمل الاسلوب على اثارة رغبة الطالب في اكتساب الخبرة 0</a:t>
            </a:r>
            <a:endParaRPr lang="en-US" sz="2400">
              <a:solidFill>
                <a:srgbClr val="FF0000"/>
              </a:solidFill>
            </a:endParaRPr>
          </a:p>
          <a:p>
            <a:pPr marL="533400" indent="-533400">
              <a:buFontTx/>
              <a:buNone/>
            </a:pPr>
            <a:endParaRPr lang="en-US" b="1">
              <a:solidFill>
                <a:srgbClr val="FF0000"/>
              </a:solidFill>
              <a:cs typeface="DecoType Naskh" pitchFamily="2" charset="-78"/>
            </a:endParaRPr>
          </a:p>
        </p:txBody>
      </p:sp>
      <p:sp>
        <p:nvSpPr>
          <p:cNvPr id="3078" name="Rectangle 6"/>
          <p:cNvSpPr>
            <a:spLocks noGrp="1" noChangeArrowheads="1"/>
          </p:cNvSpPr>
          <p:nvPr>
            <p:ph type="body" sz="half" idx="2"/>
          </p:nvPr>
        </p:nvSpPr>
        <p:spPr>
          <a:xfrm>
            <a:off x="395288" y="1773238"/>
            <a:ext cx="8424862" cy="2087562"/>
          </a:xfrm>
        </p:spPr>
        <p:txBody>
          <a:bodyPr/>
          <a:lstStyle/>
          <a:p>
            <a:pPr algn="ctr">
              <a:buFontTx/>
              <a:buNone/>
            </a:pPr>
            <a:r>
              <a:rPr lang="ar-SA" sz="2400"/>
              <a:t> ولكي نزيد فاعلية التدريس يجب الاهتمام بأساليب تنمية القدرة على التعلم الذاتي،وإعادة النظر في الطرق المتبعة في تدريس التربية البدنية،فلا يكون المعلم هو المصدر الوحيد للإخطارات بل يكون مشجعا للطلاب وداعما لإبداعهم 0</a:t>
            </a:r>
          </a:p>
          <a:p>
            <a:pPr>
              <a:buFontTx/>
              <a:buNone/>
            </a:pPr>
            <a:r>
              <a:rPr lang="ar-SA" sz="2400"/>
              <a:t>   </a:t>
            </a:r>
            <a:r>
              <a:rPr lang="ar-SA" sz="2400">
                <a:solidFill>
                  <a:srgbClr val="FF6600"/>
                </a:solidFill>
              </a:rPr>
              <a:t>وعند اختيار المعلم اساليب التدريس فإنه يصدر من خلال محكات محددة لهذا الاختيار وهي :</a:t>
            </a:r>
            <a:endParaRPr lang="en-US" sz="2400">
              <a:solidFill>
                <a:srgbClr val="FF6600"/>
              </a:solidFill>
            </a:endParaRPr>
          </a:p>
        </p:txBody>
      </p:sp>
      <p:sp>
        <p:nvSpPr>
          <p:cNvPr id="3076" name="WordArt 4"/>
          <p:cNvSpPr>
            <a:spLocks noChangeArrowheads="1" noChangeShapeType="1" noTextEdit="1"/>
          </p:cNvSpPr>
          <p:nvPr/>
        </p:nvSpPr>
        <p:spPr bwMode="auto">
          <a:xfrm>
            <a:off x="2124075" y="333375"/>
            <a:ext cx="4824413" cy="1582738"/>
          </a:xfrm>
          <a:prstGeom prst="rect">
            <a:avLst/>
          </a:prstGeom>
        </p:spPr>
        <p:txBody>
          <a:bodyPr wrap="none" fromWordArt="1">
            <a:prstTxWarp prst="textCanDown">
              <a:avLst>
                <a:gd name="adj" fmla="val 33333"/>
              </a:avLst>
            </a:prstTxWarp>
          </a:bodyPr>
          <a:lstStyle/>
          <a:p>
            <a:r>
              <a:rPr lang="ar-SA" sz="3600" kern="10">
                <a:ln w="9525">
                  <a:noFill/>
                  <a:round/>
                  <a:headEnd/>
                  <a:tailEnd/>
                </a:ln>
                <a:gradFill rotWithShape="1">
                  <a:gsLst>
                    <a:gs pos="0">
                      <a:srgbClr val="FFFFFF"/>
                    </a:gs>
                    <a:gs pos="50000">
                      <a:srgbClr val="336699"/>
                    </a:gs>
                    <a:gs pos="100000">
                      <a:srgbClr val="FFFFFF"/>
                    </a:gs>
                  </a:gsLst>
                  <a:lin ang="5400000" scaled="1"/>
                </a:gradFill>
                <a:effectLst/>
                <a:latin typeface="PT Simple Bold Ruled"/>
              </a:rPr>
              <a:t>مـاهيــــة الـتــعــلم</a:t>
            </a:r>
          </a:p>
        </p:txBody>
      </p:sp>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500" fill="hold"/>
                                        <p:tgtEl>
                                          <p:spTgt spid="3076"/>
                                        </p:tgtEl>
                                        <p:attrNameLst>
                                          <p:attrName>ppt_w</p:attrName>
                                        </p:attrNameLst>
                                      </p:cBhvr>
                                      <p:tavLst>
                                        <p:tav tm="0">
                                          <p:val>
                                            <p:fltVal val="0"/>
                                          </p:val>
                                        </p:tav>
                                        <p:tav tm="100000">
                                          <p:val>
                                            <p:strVal val="#ppt_w"/>
                                          </p:val>
                                        </p:tav>
                                      </p:tavLst>
                                    </p:anim>
                                    <p:anim calcmode="lin" valueType="num">
                                      <p:cBhvr>
                                        <p:cTn id="8" dur="500" fill="hold"/>
                                        <p:tgtEl>
                                          <p:spTgt spid="3076"/>
                                        </p:tgtEl>
                                        <p:attrNameLst>
                                          <p:attrName>ppt_h</p:attrName>
                                        </p:attrNameLst>
                                      </p:cBhvr>
                                      <p:tavLst>
                                        <p:tav tm="0">
                                          <p:val>
                                            <p:fltVal val="0"/>
                                          </p:val>
                                        </p:tav>
                                        <p:tav tm="100000">
                                          <p:val>
                                            <p:strVal val="#ppt_h"/>
                                          </p:val>
                                        </p:tav>
                                      </p:tavLst>
                                    </p:anim>
                                    <p:anim calcmode="lin" valueType="num">
                                      <p:cBhvr>
                                        <p:cTn id="9" dur="500" fill="hold"/>
                                        <p:tgtEl>
                                          <p:spTgt spid="3076"/>
                                        </p:tgtEl>
                                        <p:attrNameLst>
                                          <p:attrName>style.rotation</p:attrName>
                                        </p:attrNameLst>
                                      </p:cBhvr>
                                      <p:tavLst>
                                        <p:tav tm="0">
                                          <p:val>
                                            <p:fltVal val="360"/>
                                          </p:val>
                                        </p:tav>
                                        <p:tav tm="100000">
                                          <p:val>
                                            <p:fltVal val="0"/>
                                          </p:val>
                                        </p:tav>
                                      </p:tavLst>
                                    </p:anim>
                                    <p:animEffect transition="in" filter="fade">
                                      <p:cBhvr>
                                        <p:cTn id="10" dur="500"/>
                                        <p:tgtEl>
                                          <p:spTgt spid="3076"/>
                                        </p:tgtEl>
                                      </p:cBhvr>
                                    </p:animEffect>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3078">
                                            <p:txEl>
                                              <p:pRg st="0" end="0"/>
                                            </p:txEl>
                                          </p:spTgt>
                                        </p:tgtEl>
                                        <p:attrNameLst>
                                          <p:attrName>style.visibility</p:attrName>
                                        </p:attrNameLst>
                                      </p:cBhvr>
                                      <p:to>
                                        <p:strVal val="visible"/>
                                      </p:to>
                                    </p:set>
                                    <p:anim calcmode="lin" valueType="num">
                                      <p:cBhvr>
                                        <p:cTn id="15" dur="1000" fill="hold"/>
                                        <p:tgtEl>
                                          <p:spTgt spid="3078">
                                            <p:txEl>
                                              <p:pRg st="0" end="0"/>
                                            </p:txEl>
                                          </p:spTgt>
                                        </p:tgtEl>
                                        <p:attrNameLst>
                                          <p:attrName>ppt_w</p:attrName>
                                        </p:attrNameLst>
                                      </p:cBhvr>
                                      <p:tavLst>
                                        <p:tav tm="0">
                                          <p:val>
                                            <p:strVal val="#ppt_w+.3"/>
                                          </p:val>
                                        </p:tav>
                                        <p:tav tm="100000">
                                          <p:val>
                                            <p:strVal val="#ppt_w"/>
                                          </p:val>
                                        </p:tav>
                                      </p:tavLst>
                                    </p:anim>
                                    <p:anim calcmode="lin" valueType="num">
                                      <p:cBhvr>
                                        <p:cTn id="16" dur="1000" fill="hold"/>
                                        <p:tgtEl>
                                          <p:spTgt spid="3078">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307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3078">
                                            <p:txEl>
                                              <p:pRg st="1" end="1"/>
                                            </p:txEl>
                                          </p:spTgt>
                                        </p:tgtEl>
                                        <p:attrNameLst>
                                          <p:attrName>style.visibility</p:attrName>
                                        </p:attrNameLst>
                                      </p:cBhvr>
                                      <p:to>
                                        <p:strVal val="visible"/>
                                      </p:to>
                                    </p:set>
                                    <p:anim calcmode="lin" valueType="num">
                                      <p:cBhvr>
                                        <p:cTn id="22" dur="1000" fill="hold"/>
                                        <p:tgtEl>
                                          <p:spTgt spid="3078">
                                            <p:txEl>
                                              <p:pRg st="1" end="1"/>
                                            </p:txEl>
                                          </p:spTgt>
                                        </p:tgtEl>
                                        <p:attrNameLst>
                                          <p:attrName>ppt_w</p:attrName>
                                        </p:attrNameLst>
                                      </p:cBhvr>
                                      <p:tavLst>
                                        <p:tav tm="0">
                                          <p:val>
                                            <p:strVal val="#ppt_w+.3"/>
                                          </p:val>
                                        </p:tav>
                                        <p:tav tm="100000">
                                          <p:val>
                                            <p:strVal val="#ppt_w"/>
                                          </p:val>
                                        </p:tav>
                                      </p:tavLst>
                                    </p:anim>
                                    <p:anim calcmode="lin" valueType="num">
                                      <p:cBhvr>
                                        <p:cTn id="23" dur="1000" fill="hold"/>
                                        <p:tgtEl>
                                          <p:spTgt spid="3078">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078">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3075">
                                            <p:txEl>
                                              <p:pRg st="0" end="0"/>
                                            </p:txEl>
                                          </p:spTgt>
                                        </p:tgtEl>
                                        <p:attrNameLst>
                                          <p:attrName>style.visibility</p:attrName>
                                        </p:attrNameLst>
                                      </p:cBhvr>
                                      <p:to>
                                        <p:strVal val="visible"/>
                                      </p:to>
                                    </p:set>
                                    <p:anim calcmode="lin" valueType="num">
                                      <p:cBhvr>
                                        <p:cTn id="29" dur="1000" fill="hold"/>
                                        <p:tgtEl>
                                          <p:spTgt spid="3075">
                                            <p:txEl>
                                              <p:pRg st="0" end="0"/>
                                            </p:txEl>
                                          </p:spTgt>
                                        </p:tgtEl>
                                        <p:attrNameLst>
                                          <p:attrName>ppt_w</p:attrName>
                                        </p:attrNameLst>
                                      </p:cBhvr>
                                      <p:tavLst>
                                        <p:tav tm="0">
                                          <p:val>
                                            <p:strVal val="#ppt_w+.3"/>
                                          </p:val>
                                        </p:tav>
                                        <p:tav tm="100000">
                                          <p:val>
                                            <p:strVal val="#ppt_w"/>
                                          </p:val>
                                        </p:tav>
                                      </p:tavLst>
                                    </p:anim>
                                    <p:anim calcmode="lin" valueType="num">
                                      <p:cBhvr>
                                        <p:cTn id="30" dur="1000" fill="hold"/>
                                        <p:tgtEl>
                                          <p:spTgt spid="3075">
                                            <p:txEl>
                                              <p:pRg st="0" end="0"/>
                                            </p:txEl>
                                          </p:spTgt>
                                        </p:tgtEl>
                                        <p:attrNameLst>
                                          <p:attrName>ppt_h</p:attrName>
                                        </p:attrNameLst>
                                      </p:cBhvr>
                                      <p:tavLst>
                                        <p:tav tm="0">
                                          <p:val>
                                            <p:strVal val="#ppt_h"/>
                                          </p:val>
                                        </p:tav>
                                        <p:tav tm="100000">
                                          <p:val>
                                            <p:strVal val="#ppt_h"/>
                                          </p:val>
                                        </p:tav>
                                      </p:tavLst>
                                    </p:anim>
                                    <p:animEffect transition="in" filter="fade">
                                      <p:cBhvr>
                                        <p:cTn id="31" dur="1000"/>
                                        <p:tgtEl>
                                          <p:spTgt spid="307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grpId="0" nodeType="clickEffect">
                                  <p:stCondLst>
                                    <p:cond delay="0"/>
                                  </p:stCondLst>
                                  <p:childTnLst>
                                    <p:set>
                                      <p:cBhvr>
                                        <p:cTn id="35" dur="1" fill="hold">
                                          <p:stCondLst>
                                            <p:cond delay="0"/>
                                          </p:stCondLst>
                                        </p:cTn>
                                        <p:tgtEl>
                                          <p:spTgt spid="3075">
                                            <p:txEl>
                                              <p:pRg st="1" end="1"/>
                                            </p:txEl>
                                          </p:spTgt>
                                        </p:tgtEl>
                                        <p:attrNameLst>
                                          <p:attrName>style.visibility</p:attrName>
                                        </p:attrNameLst>
                                      </p:cBhvr>
                                      <p:to>
                                        <p:strVal val="visible"/>
                                      </p:to>
                                    </p:set>
                                    <p:anim calcmode="lin" valueType="num">
                                      <p:cBhvr>
                                        <p:cTn id="36" dur="1000" fill="hold"/>
                                        <p:tgtEl>
                                          <p:spTgt spid="3075">
                                            <p:txEl>
                                              <p:pRg st="1" end="1"/>
                                            </p:txEl>
                                          </p:spTgt>
                                        </p:tgtEl>
                                        <p:attrNameLst>
                                          <p:attrName>ppt_w</p:attrName>
                                        </p:attrNameLst>
                                      </p:cBhvr>
                                      <p:tavLst>
                                        <p:tav tm="0">
                                          <p:val>
                                            <p:strVal val="#ppt_w+.3"/>
                                          </p:val>
                                        </p:tav>
                                        <p:tav tm="100000">
                                          <p:val>
                                            <p:strVal val="#ppt_w"/>
                                          </p:val>
                                        </p:tav>
                                      </p:tavLst>
                                    </p:anim>
                                    <p:anim calcmode="lin" valueType="num">
                                      <p:cBhvr>
                                        <p:cTn id="37" dur="1000" fill="hold"/>
                                        <p:tgtEl>
                                          <p:spTgt spid="3075">
                                            <p:txEl>
                                              <p:pRg st="1" end="1"/>
                                            </p:txEl>
                                          </p:spTgt>
                                        </p:tgtEl>
                                        <p:attrNameLst>
                                          <p:attrName>ppt_h</p:attrName>
                                        </p:attrNameLst>
                                      </p:cBhvr>
                                      <p:tavLst>
                                        <p:tav tm="0">
                                          <p:val>
                                            <p:strVal val="#ppt_h"/>
                                          </p:val>
                                        </p:tav>
                                        <p:tav tm="100000">
                                          <p:val>
                                            <p:strVal val="#ppt_h"/>
                                          </p:val>
                                        </p:tav>
                                      </p:tavLst>
                                    </p:anim>
                                    <p:animEffect transition="in" filter="fade">
                                      <p:cBhvr>
                                        <p:cTn id="38" dur="1000"/>
                                        <p:tgtEl>
                                          <p:spTgt spid="3075">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0" presetClass="entr" presetSubtype="0" decel="100000" fill="hold" grpId="0" nodeType="clickEffect">
                                  <p:stCondLst>
                                    <p:cond delay="0"/>
                                  </p:stCondLst>
                                  <p:childTnLst>
                                    <p:set>
                                      <p:cBhvr>
                                        <p:cTn id="42" dur="1" fill="hold">
                                          <p:stCondLst>
                                            <p:cond delay="0"/>
                                          </p:stCondLst>
                                        </p:cTn>
                                        <p:tgtEl>
                                          <p:spTgt spid="3075">
                                            <p:txEl>
                                              <p:pRg st="2" end="2"/>
                                            </p:txEl>
                                          </p:spTgt>
                                        </p:tgtEl>
                                        <p:attrNameLst>
                                          <p:attrName>style.visibility</p:attrName>
                                        </p:attrNameLst>
                                      </p:cBhvr>
                                      <p:to>
                                        <p:strVal val="visible"/>
                                      </p:to>
                                    </p:set>
                                    <p:anim calcmode="lin" valueType="num">
                                      <p:cBhvr>
                                        <p:cTn id="43" dur="1000" fill="hold"/>
                                        <p:tgtEl>
                                          <p:spTgt spid="3075">
                                            <p:txEl>
                                              <p:pRg st="2" end="2"/>
                                            </p:txEl>
                                          </p:spTgt>
                                        </p:tgtEl>
                                        <p:attrNameLst>
                                          <p:attrName>ppt_w</p:attrName>
                                        </p:attrNameLst>
                                      </p:cBhvr>
                                      <p:tavLst>
                                        <p:tav tm="0">
                                          <p:val>
                                            <p:strVal val="#ppt_w+.3"/>
                                          </p:val>
                                        </p:tav>
                                        <p:tav tm="100000">
                                          <p:val>
                                            <p:strVal val="#ppt_w"/>
                                          </p:val>
                                        </p:tav>
                                      </p:tavLst>
                                    </p:anim>
                                    <p:anim calcmode="lin" valueType="num">
                                      <p:cBhvr>
                                        <p:cTn id="44" dur="1000" fill="hold"/>
                                        <p:tgtEl>
                                          <p:spTgt spid="3075">
                                            <p:txEl>
                                              <p:pRg st="2" end="2"/>
                                            </p:txEl>
                                          </p:spTgt>
                                        </p:tgtEl>
                                        <p:attrNameLst>
                                          <p:attrName>ppt_h</p:attrName>
                                        </p:attrNameLst>
                                      </p:cBhvr>
                                      <p:tavLst>
                                        <p:tav tm="0">
                                          <p:val>
                                            <p:strVal val="#ppt_h"/>
                                          </p:val>
                                        </p:tav>
                                        <p:tav tm="100000">
                                          <p:val>
                                            <p:strVal val="#ppt_h"/>
                                          </p:val>
                                        </p:tav>
                                      </p:tavLst>
                                    </p:anim>
                                    <p:animEffect transition="in" filter="fade">
                                      <p:cBhvr>
                                        <p:cTn id="45" dur="1000"/>
                                        <p:tgtEl>
                                          <p:spTgt spid="3075">
                                            <p:txEl>
                                              <p:pRg st="2" end="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0" presetClass="entr" presetSubtype="0" decel="100000" fill="hold" grpId="0" nodeType="clickEffect">
                                  <p:stCondLst>
                                    <p:cond delay="0"/>
                                  </p:stCondLst>
                                  <p:childTnLst>
                                    <p:set>
                                      <p:cBhvr>
                                        <p:cTn id="49" dur="1" fill="hold">
                                          <p:stCondLst>
                                            <p:cond delay="0"/>
                                          </p:stCondLst>
                                        </p:cTn>
                                        <p:tgtEl>
                                          <p:spTgt spid="3075">
                                            <p:txEl>
                                              <p:pRg st="3" end="3"/>
                                            </p:txEl>
                                          </p:spTgt>
                                        </p:tgtEl>
                                        <p:attrNameLst>
                                          <p:attrName>style.visibility</p:attrName>
                                        </p:attrNameLst>
                                      </p:cBhvr>
                                      <p:to>
                                        <p:strVal val="visible"/>
                                      </p:to>
                                    </p:set>
                                    <p:anim calcmode="lin" valueType="num">
                                      <p:cBhvr>
                                        <p:cTn id="50" dur="1000" fill="hold"/>
                                        <p:tgtEl>
                                          <p:spTgt spid="3075">
                                            <p:txEl>
                                              <p:pRg st="3" end="3"/>
                                            </p:txEl>
                                          </p:spTgt>
                                        </p:tgtEl>
                                        <p:attrNameLst>
                                          <p:attrName>ppt_w</p:attrName>
                                        </p:attrNameLst>
                                      </p:cBhvr>
                                      <p:tavLst>
                                        <p:tav tm="0">
                                          <p:val>
                                            <p:strVal val="#ppt_w+.3"/>
                                          </p:val>
                                        </p:tav>
                                        <p:tav tm="100000">
                                          <p:val>
                                            <p:strVal val="#ppt_w"/>
                                          </p:val>
                                        </p:tav>
                                      </p:tavLst>
                                    </p:anim>
                                    <p:anim calcmode="lin" valueType="num">
                                      <p:cBhvr>
                                        <p:cTn id="51" dur="1000" fill="hold"/>
                                        <p:tgtEl>
                                          <p:spTgt spid="3075">
                                            <p:txEl>
                                              <p:pRg st="3" end="3"/>
                                            </p:txEl>
                                          </p:spTgt>
                                        </p:tgtEl>
                                        <p:attrNameLst>
                                          <p:attrName>ppt_h</p:attrName>
                                        </p:attrNameLst>
                                      </p:cBhvr>
                                      <p:tavLst>
                                        <p:tav tm="0">
                                          <p:val>
                                            <p:strVal val="#ppt_h"/>
                                          </p:val>
                                        </p:tav>
                                        <p:tav tm="100000">
                                          <p:val>
                                            <p:strVal val="#ppt_h"/>
                                          </p:val>
                                        </p:tav>
                                      </p:tavLst>
                                    </p:anim>
                                    <p:animEffect transition="in" filter="fade">
                                      <p:cBhvr>
                                        <p:cTn id="52" dur="1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P spid="3078" grpId="0" build="p"/>
      <p:bldP spid="307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46"/>
          <p:cNvGraphicFramePr>
            <a:graphicFrameLocks noGrp="1"/>
          </p:cNvGraphicFramePr>
          <p:nvPr/>
        </p:nvGraphicFramePr>
        <p:xfrm>
          <a:off x="500006" y="2571750"/>
          <a:ext cx="8215369" cy="2884224"/>
        </p:xfrm>
        <a:graphic>
          <a:graphicData uri="http://schemas.openxmlformats.org/drawingml/2006/table">
            <a:tbl>
              <a:tblPr rtl="1">
                <a:tableStyleId>{8799B23B-EC83-4686-B30A-512413B5E67A}</a:tableStyleId>
              </a:tblPr>
              <a:tblGrid>
                <a:gridCol w="2367062"/>
                <a:gridCol w="1447210"/>
                <a:gridCol w="1463221"/>
                <a:gridCol w="1476057"/>
                <a:gridCol w="1461819"/>
              </a:tblGrid>
              <a:tr h="781374">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400" u="none" strike="noStrike" cap="none" normalizeH="0" baseline="0" dirty="0" smtClean="0">
                          <a:ln>
                            <a:noFill/>
                          </a:ln>
                          <a:effectLst/>
                        </a:rPr>
                        <a:t>اسم </a:t>
                      </a:r>
                      <a:r>
                        <a:rPr kumimoji="0" lang="ar-SA" sz="2400" u="none" strike="noStrike" cap="none" normalizeH="0" baseline="0" dirty="0" err="1" smtClean="0">
                          <a:ln>
                            <a:noFill/>
                          </a:ln>
                          <a:effectLst/>
                        </a:rPr>
                        <a:t>الاسلوب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4">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dirty="0" smtClean="0">
                          <a:ln>
                            <a:noFill/>
                          </a:ln>
                          <a:effectLst/>
                        </a:rPr>
                        <a:t>قــنـــوات الــنــمــو</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651768">
                <a:tc vMerge="1">
                  <a:txBody>
                    <a:bodyPr/>
                    <a:lstStyle/>
                    <a:p>
                      <a:pPr rtl="1"/>
                      <a:endParaRPr lang="ar-SA"/>
                    </a:p>
                  </a:txBody>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الجانب المهاري</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الجانب الاجتماعي</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الجانب الانفعالي</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الجانب المعرفي</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140181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err="1" smtClean="0">
                          <a:ln>
                            <a:noFill/>
                          </a:ln>
                          <a:effectLst/>
                        </a:rPr>
                        <a:t>اسلوب</a:t>
                      </a:r>
                      <a:r>
                        <a:rPr kumimoji="0" lang="ar-SA" sz="2000" u="none" strike="noStrike" cap="none" normalizeH="0" baseline="0" dirty="0" smtClean="0">
                          <a:ln>
                            <a:noFill/>
                          </a:ln>
                          <a:effectLst/>
                        </a:rPr>
                        <a:t> التطبيق بتوجيه المعلم (التدريبي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smtClean="0">
                          <a:ln>
                            <a:noFill/>
                          </a:ln>
                          <a:effectLst/>
                        </a:rPr>
                        <a:t>1</a:t>
                      </a: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dirty="0" smtClean="0">
                          <a:ln>
                            <a:noFill/>
                          </a:ln>
                          <a:effectLst/>
                        </a:rPr>
                        <a:t>2</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dirty="0" smtClean="0">
                          <a:ln>
                            <a:noFill/>
                          </a:ln>
                          <a:effectLst/>
                        </a:rPr>
                        <a:t>2</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dirty="0" smtClean="0">
                          <a:ln>
                            <a:noFill/>
                          </a:ln>
                          <a:effectLst/>
                        </a:rPr>
                        <a:t>1</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Rectangle 2"/>
          <p:cNvSpPr txBox="1">
            <a:spLocks noChangeArrowheads="1"/>
          </p:cNvSpPr>
          <p:nvPr/>
        </p:nvSpPr>
        <p:spPr>
          <a:xfrm>
            <a:off x="428596" y="357166"/>
            <a:ext cx="8358246"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7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قنوات </a:t>
            </a:r>
            <a:r>
              <a:rPr lang="ar-SA" sz="32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النموفي</a:t>
            </a:r>
            <a:r>
              <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أسلوب التطبيق بتوجيه المعلم ( التدريبي)</a:t>
            </a:r>
          </a:p>
          <a:p>
            <a:pPr algn="ctr" fontAlgn="auto">
              <a:spcAft>
                <a:spcPts val="0"/>
              </a:spcAft>
              <a:defRPr/>
            </a:pPr>
            <a:endParaRPr lang="ar-SA" sz="2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2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down)">
                                      <p:cBhvr>
                                        <p:cTn id="16" dur="580">
                                          <p:stCondLst>
                                            <p:cond delay="0"/>
                                          </p:stCondLst>
                                        </p:cTn>
                                        <p:tgtEl>
                                          <p:spTgt spid="2"/>
                                        </p:tgtEl>
                                      </p:cBhvr>
                                    </p:animEffect>
                                    <p:anim calcmode="lin" valueType="num">
                                      <p:cBhvr>
                                        <p:cTn id="17"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2" dur="26">
                                          <p:stCondLst>
                                            <p:cond delay="650"/>
                                          </p:stCondLst>
                                        </p:cTn>
                                        <p:tgtEl>
                                          <p:spTgt spid="2"/>
                                        </p:tgtEl>
                                      </p:cBhvr>
                                      <p:to x="100000" y="60000"/>
                                    </p:animScale>
                                    <p:animScale>
                                      <p:cBhvr>
                                        <p:cTn id="23" dur="166" decel="50000">
                                          <p:stCondLst>
                                            <p:cond delay="676"/>
                                          </p:stCondLst>
                                        </p:cTn>
                                        <p:tgtEl>
                                          <p:spTgt spid="2"/>
                                        </p:tgtEl>
                                      </p:cBhvr>
                                      <p:to x="100000" y="100000"/>
                                    </p:animScale>
                                    <p:animScale>
                                      <p:cBhvr>
                                        <p:cTn id="24" dur="26">
                                          <p:stCondLst>
                                            <p:cond delay="1312"/>
                                          </p:stCondLst>
                                        </p:cTn>
                                        <p:tgtEl>
                                          <p:spTgt spid="2"/>
                                        </p:tgtEl>
                                      </p:cBhvr>
                                      <p:to x="100000" y="80000"/>
                                    </p:animScale>
                                    <p:animScale>
                                      <p:cBhvr>
                                        <p:cTn id="25" dur="166" decel="50000">
                                          <p:stCondLst>
                                            <p:cond delay="1338"/>
                                          </p:stCondLst>
                                        </p:cTn>
                                        <p:tgtEl>
                                          <p:spTgt spid="2"/>
                                        </p:tgtEl>
                                      </p:cBhvr>
                                      <p:to x="100000" y="100000"/>
                                    </p:animScale>
                                    <p:animScale>
                                      <p:cBhvr>
                                        <p:cTn id="26" dur="26">
                                          <p:stCondLst>
                                            <p:cond delay="1642"/>
                                          </p:stCondLst>
                                        </p:cTn>
                                        <p:tgtEl>
                                          <p:spTgt spid="2"/>
                                        </p:tgtEl>
                                      </p:cBhvr>
                                      <p:to x="100000" y="90000"/>
                                    </p:animScale>
                                    <p:animScale>
                                      <p:cBhvr>
                                        <p:cTn id="27" dur="166" decel="50000">
                                          <p:stCondLst>
                                            <p:cond delay="1668"/>
                                          </p:stCondLst>
                                        </p:cTn>
                                        <p:tgtEl>
                                          <p:spTgt spid="2"/>
                                        </p:tgtEl>
                                      </p:cBhvr>
                                      <p:to x="100000" y="100000"/>
                                    </p:animScale>
                                    <p:animScale>
                                      <p:cBhvr>
                                        <p:cTn id="28" dur="26">
                                          <p:stCondLst>
                                            <p:cond delay="1808"/>
                                          </p:stCondLst>
                                        </p:cTn>
                                        <p:tgtEl>
                                          <p:spTgt spid="2"/>
                                        </p:tgtEl>
                                      </p:cBhvr>
                                      <p:to x="100000" y="95000"/>
                                    </p:animScale>
                                    <p:animScale>
                                      <p:cBhvr>
                                        <p:cTn id="29"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571472" y="428604"/>
            <a:ext cx="7715304" cy="85725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1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 خطوات أسلوب التطبيق بتوجيه المعلم ( التدريبي)</a:t>
            </a:r>
          </a:p>
          <a:p>
            <a:pPr algn="ctr" fontAlgn="auto">
              <a:spcAft>
                <a:spcPts val="0"/>
              </a:spcAft>
              <a:defRPr/>
            </a:pPr>
            <a:endParaRPr lang="ar-SA"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9" name="مربع نص 8"/>
          <p:cNvSpPr txBox="1"/>
          <p:nvPr/>
        </p:nvSpPr>
        <p:spPr>
          <a:xfrm>
            <a:off x="785813" y="1643063"/>
            <a:ext cx="7500937" cy="4032250"/>
          </a:xfrm>
          <a:prstGeom prst="rect">
            <a:avLst/>
          </a:prstGeom>
        </p:spPr>
        <p:style>
          <a:lnRef idx="1">
            <a:schemeClr val="accent2"/>
          </a:lnRef>
          <a:fillRef idx="2">
            <a:schemeClr val="accent2"/>
          </a:fillRef>
          <a:effectRef idx="1">
            <a:schemeClr val="accent2"/>
          </a:effectRef>
          <a:fontRef idx="minor">
            <a:schemeClr val="dk1"/>
          </a:fontRef>
        </p:style>
        <p:txBody>
          <a:bodyPr rtlCol="1">
            <a:spAutoFit/>
          </a:bodyPr>
          <a:lstStyle/>
          <a:p>
            <a:pPr>
              <a:defRPr/>
            </a:pPr>
            <a:r>
              <a:rPr lang="ar-SA" b="1" dirty="0"/>
              <a:t>قرارات التخطيط</a:t>
            </a:r>
            <a:r>
              <a:rPr lang="ar-SA" dirty="0"/>
              <a:t> :وهي القرارات التي يتخذها المعلم قبل تدريس أي جزء من أجزاء الدرس 0</a:t>
            </a:r>
          </a:p>
          <a:p>
            <a:pPr>
              <a:buFont typeface="Wingdings" pitchFamily="2" charset="2"/>
              <a:buChar char="ü"/>
              <a:defRPr/>
            </a:pPr>
            <a:r>
              <a:rPr lang="ar-SA" dirty="0"/>
              <a:t> تحديد موضوع الدرس0</a:t>
            </a:r>
          </a:p>
          <a:p>
            <a:pPr>
              <a:buFont typeface="Wingdings" pitchFamily="2" charset="2"/>
              <a:buChar char="ü"/>
              <a:defRPr/>
            </a:pPr>
            <a:r>
              <a:rPr lang="ar-SA" dirty="0"/>
              <a:t> تحديد الاهداف0</a:t>
            </a:r>
          </a:p>
          <a:p>
            <a:pPr>
              <a:buFont typeface="Wingdings" pitchFamily="2" charset="2"/>
              <a:buChar char="ü"/>
              <a:defRPr/>
            </a:pPr>
            <a:r>
              <a:rPr lang="ar-SA" dirty="0"/>
              <a:t> تحديد جزء من الدرس0</a:t>
            </a:r>
          </a:p>
          <a:p>
            <a:pPr>
              <a:buFont typeface="Wingdings" pitchFamily="2" charset="2"/>
              <a:buChar char="ü"/>
              <a:defRPr/>
            </a:pPr>
            <a:r>
              <a:rPr lang="ar-SA" dirty="0"/>
              <a:t> تحديد الاسلوب0</a:t>
            </a:r>
          </a:p>
          <a:p>
            <a:pPr>
              <a:buFont typeface="Wingdings" pitchFamily="2" charset="2"/>
              <a:buChar char="ü"/>
              <a:defRPr/>
            </a:pPr>
            <a:r>
              <a:rPr lang="ar-SA" dirty="0"/>
              <a:t> النظام0</a:t>
            </a:r>
          </a:p>
          <a:p>
            <a:pPr>
              <a:buFont typeface="Wingdings" pitchFamily="2" charset="2"/>
              <a:buChar char="ü"/>
              <a:defRPr/>
            </a:pPr>
            <a:r>
              <a:rPr lang="ar-SA" dirty="0"/>
              <a:t> الزمن 0</a:t>
            </a:r>
            <a:endParaRPr lang="en-US"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4)">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edge">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250825" y="188913"/>
            <a:ext cx="8569325" cy="579437"/>
          </a:xfrm>
          <a:prstGeom prst="rect">
            <a:avLst/>
          </a:prstGeom>
          <a:noFill/>
          <a:ln w="9525">
            <a:noFill/>
            <a:miter lim="800000"/>
            <a:headEnd/>
            <a:tailEnd/>
          </a:ln>
        </p:spPr>
        <p:txBody>
          <a:bodyPr>
            <a:spAutoFit/>
          </a:bodyPr>
          <a:lstStyle/>
          <a:p>
            <a:pPr>
              <a:spcBef>
                <a:spcPct val="50000"/>
              </a:spcBef>
            </a:pPr>
            <a:endParaRPr lang="en-US" sz="3200"/>
          </a:p>
        </p:txBody>
      </p:sp>
      <p:sp>
        <p:nvSpPr>
          <p:cNvPr id="19461" name="Text Box 5"/>
          <p:cNvSpPr txBox="1">
            <a:spLocks noChangeArrowheads="1"/>
          </p:cNvSpPr>
          <p:nvPr/>
        </p:nvSpPr>
        <p:spPr bwMode="auto">
          <a:xfrm>
            <a:off x="857250" y="1643063"/>
            <a:ext cx="7893050" cy="409416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p>
            <a:pPr marL="342900" indent="-342900">
              <a:spcBef>
                <a:spcPct val="50000"/>
              </a:spcBef>
              <a:buFont typeface="Wingdings" pitchFamily="2" charset="2"/>
              <a:buChar char="v"/>
              <a:defRPr/>
            </a:pPr>
            <a:r>
              <a:rPr lang="ar-SA" sz="3600" dirty="0"/>
              <a:t>دور المعلم :</a:t>
            </a:r>
          </a:p>
          <a:p>
            <a:pPr marL="342900" indent="-342900">
              <a:spcBef>
                <a:spcPct val="50000"/>
              </a:spcBef>
              <a:buFont typeface="Wingdings" pitchFamily="2" charset="2"/>
              <a:buChar char="Ø"/>
              <a:defRPr/>
            </a:pPr>
            <a:r>
              <a:rPr lang="ar-SA" sz="3200" dirty="0"/>
              <a:t>يشرح المعلم </a:t>
            </a:r>
            <a:r>
              <a:rPr lang="ar-SA" sz="3200" dirty="0" err="1"/>
              <a:t>اسلوب</a:t>
            </a:r>
            <a:r>
              <a:rPr lang="ar-SA" sz="3200" dirty="0"/>
              <a:t> التنفيذ ومسؤولية الطالب في اتخاذ القرارات التسعة 0</a:t>
            </a:r>
          </a:p>
          <a:p>
            <a:pPr marL="342900" indent="-342900">
              <a:spcBef>
                <a:spcPct val="50000"/>
              </a:spcBef>
              <a:buFont typeface="Wingdings" pitchFamily="2" charset="2"/>
              <a:buChar char="Ø"/>
              <a:defRPr/>
            </a:pPr>
            <a:r>
              <a:rPr lang="ar-SA" sz="3200" dirty="0" err="1"/>
              <a:t>اعطاء</a:t>
            </a:r>
            <a:r>
              <a:rPr lang="ar-SA" sz="3200" dirty="0"/>
              <a:t> وقت لكل طالب يعمل بمفرده 0</a:t>
            </a:r>
          </a:p>
          <a:p>
            <a:pPr marL="342900" indent="-342900">
              <a:spcBef>
                <a:spcPct val="50000"/>
              </a:spcBef>
              <a:buFont typeface="Wingdings" pitchFamily="2" charset="2"/>
              <a:buChar char="Ø"/>
              <a:defRPr/>
            </a:pPr>
            <a:r>
              <a:rPr lang="ar-SA" sz="3200" dirty="0"/>
              <a:t>تقديم التغذية الراجعة 0</a:t>
            </a:r>
          </a:p>
          <a:p>
            <a:pPr marL="342900" indent="-342900">
              <a:spcBef>
                <a:spcPct val="50000"/>
              </a:spcBef>
              <a:buFont typeface="Wingdings" pitchFamily="2" charset="2"/>
              <a:buChar char="Ø"/>
              <a:defRPr/>
            </a:pPr>
            <a:r>
              <a:rPr lang="ar-SA" sz="3200" dirty="0" err="1"/>
              <a:t>الاجابة</a:t>
            </a:r>
            <a:r>
              <a:rPr lang="ar-SA" sz="3200" dirty="0"/>
              <a:t> على تساؤلات الطلاب قبل البدء في </a:t>
            </a:r>
            <a:r>
              <a:rPr lang="ar-SA" sz="3200" dirty="0" err="1"/>
              <a:t>الاداء</a:t>
            </a:r>
            <a:r>
              <a:rPr lang="ar-SA" sz="3200" dirty="0"/>
              <a:t> 0</a:t>
            </a:r>
          </a:p>
        </p:txBody>
      </p:sp>
      <p:sp>
        <p:nvSpPr>
          <p:cNvPr id="6" name="مستطيل 5"/>
          <p:cNvSpPr/>
          <p:nvPr/>
        </p:nvSpPr>
        <p:spPr>
          <a:xfrm>
            <a:off x="6429375" y="357188"/>
            <a:ext cx="2271713" cy="58420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marL="342900" indent="-342900" algn="ctr">
              <a:spcBef>
                <a:spcPct val="50000"/>
              </a:spcBef>
              <a:defRPr/>
            </a:pPr>
            <a:r>
              <a:rPr lang="ar-SA" sz="3200" b="1" u="sng" dirty="0">
                <a:solidFill>
                  <a:schemeClr val="tx1"/>
                </a:solidFill>
              </a:rPr>
              <a:t>قرارات التنفيذ :</a:t>
            </a:r>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 calcmode="lin" valueType="num">
                                      <p:cBhvr>
                                        <p:cTn id="9" dur="500" fill="hold"/>
                                        <p:tgtEl>
                                          <p:spTgt spid="6"/>
                                        </p:tgtEl>
                                        <p:attrNameLst>
                                          <p:attrName>style.rotation</p:attrName>
                                        </p:attrNameLst>
                                      </p:cBhvr>
                                      <p:tavLst>
                                        <p:tav tm="0">
                                          <p:val>
                                            <p:fltVal val="360"/>
                                          </p:val>
                                        </p:tav>
                                        <p:tav tm="100000">
                                          <p:val>
                                            <p:fltVal val="0"/>
                                          </p:val>
                                        </p:tav>
                                      </p:tavLst>
                                    </p:anim>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1" presetClass="entr" presetSubtype="0" fill="hold" grpId="0" nodeType="clickEffect">
                                  <p:stCondLst>
                                    <p:cond delay="0"/>
                                  </p:stCondLst>
                                  <p:iterate type="lt">
                                    <p:tmPct val="10000"/>
                                  </p:iterate>
                                  <p:childTnLst>
                                    <p:set>
                                      <p:cBhvr>
                                        <p:cTn id="14" dur="1" fill="hold">
                                          <p:stCondLst>
                                            <p:cond delay="0"/>
                                          </p:stCondLst>
                                        </p:cTn>
                                        <p:tgtEl>
                                          <p:spTgt spid="19461"/>
                                        </p:tgtEl>
                                        <p:attrNameLst>
                                          <p:attrName>style.visibility</p:attrName>
                                        </p:attrNameLst>
                                      </p:cBhvr>
                                      <p:to>
                                        <p:strVal val="visible"/>
                                      </p:to>
                                    </p:set>
                                    <p:anim calcmode="lin" valueType="num">
                                      <p:cBhvr>
                                        <p:cTn id="15" dur="500" fill="hold"/>
                                        <p:tgtEl>
                                          <p:spTgt spid="19461"/>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19461"/>
                                        </p:tgtEl>
                                        <p:attrNameLst>
                                          <p:attrName>ppt_y</p:attrName>
                                        </p:attrNameLst>
                                      </p:cBhvr>
                                      <p:tavLst>
                                        <p:tav tm="0">
                                          <p:val>
                                            <p:strVal val="#ppt_y"/>
                                          </p:val>
                                        </p:tav>
                                        <p:tav tm="100000">
                                          <p:val>
                                            <p:strVal val="#ppt_y"/>
                                          </p:val>
                                        </p:tav>
                                      </p:tavLst>
                                    </p:anim>
                                    <p:anim calcmode="lin" valueType="num">
                                      <p:cBhvr>
                                        <p:cTn id="17" dur="500" fill="hold"/>
                                        <p:tgtEl>
                                          <p:spTgt spid="19461"/>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19461"/>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19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animBg="1"/>
      <p:bldP spid="6"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0063" y="1285875"/>
            <a:ext cx="8286750" cy="3846513"/>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marL="342900" indent="-342900">
              <a:spcBef>
                <a:spcPct val="50000"/>
              </a:spcBef>
              <a:buFont typeface="Wingdings" pitchFamily="2" charset="2"/>
              <a:buChar char="v"/>
              <a:defRPr/>
            </a:pPr>
            <a:r>
              <a:rPr lang="ar-SA" sz="2800" dirty="0"/>
              <a:t>دور الطالب :</a:t>
            </a:r>
            <a:endParaRPr lang="ar-SA" sz="2800" b="1" dirty="0"/>
          </a:p>
          <a:p>
            <a:pPr marL="342900" indent="-342900">
              <a:spcBef>
                <a:spcPct val="50000"/>
              </a:spcBef>
              <a:buFont typeface="Wingdings" pitchFamily="2" charset="2"/>
              <a:buChar char="Ø"/>
              <a:defRPr/>
            </a:pPr>
            <a:r>
              <a:rPr lang="ar-SA" sz="2400" dirty="0"/>
              <a:t>استلام بطاقة المهام </a:t>
            </a:r>
            <a:r>
              <a:rPr lang="ar-SA" sz="2400" dirty="0" err="1"/>
              <a:t>والمحكات</a:t>
            </a:r>
            <a:r>
              <a:rPr lang="ar-SA" sz="2400" dirty="0"/>
              <a:t> من المعلم وهي من </a:t>
            </a:r>
            <a:r>
              <a:rPr lang="ar-SA" sz="2400" dirty="0" err="1"/>
              <a:t>اهم</a:t>
            </a:r>
            <a:r>
              <a:rPr lang="ar-SA" sz="2400" dirty="0"/>
              <a:t> الوسائل المساعدة 0</a:t>
            </a:r>
          </a:p>
          <a:p>
            <a:pPr marL="342900" indent="-342900">
              <a:spcBef>
                <a:spcPct val="50000"/>
              </a:spcBef>
              <a:buFont typeface="Wingdings" pitchFamily="2" charset="2"/>
              <a:buChar char="Ø"/>
              <a:defRPr/>
            </a:pPr>
            <a:r>
              <a:rPr lang="ar-SA" sz="2400" dirty="0"/>
              <a:t>تسجيل المعلومات العامة في الورقة 0</a:t>
            </a:r>
          </a:p>
          <a:p>
            <a:pPr marL="342900" indent="-342900">
              <a:spcBef>
                <a:spcPct val="50000"/>
              </a:spcBef>
              <a:buFont typeface="Wingdings" pitchFamily="2" charset="2"/>
              <a:buChar char="Ø"/>
              <a:defRPr/>
            </a:pPr>
            <a:r>
              <a:rPr lang="ar-SA" sz="2400" dirty="0"/>
              <a:t>اخذ المكان المناسب 0</a:t>
            </a:r>
          </a:p>
          <a:p>
            <a:pPr marL="342900" indent="-342900">
              <a:spcBef>
                <a:spcPct val="50000"/>
              </a:spcBef>
              <a:buFont typeface="Wingdings" pitchFamily="2" charset="2"/>
              <a:buChar char="Ø"/>
              <a:defRPr/>
            </a:pPr>
            <a:r>
              <a:rPr lang="ar-SA" sz="2400" dirty="0"/>
              <a:t>البدء في العمل وتسجيل النتائج 0</a:t>
            </a:r>
          </a:p>
          <a:p>
            <a:pPr marL="342900" indent="-342900">
              <a:spcBef>
                <a:spcPct val="50000"/>
              </a:spcBef>
              <a:buFont typeface="Wingdings" pitchFamily="2" charset="2"/>
              <a:buChar char="Ø"/>
              <a:defRPr/>
            </a:pPr>
            <a:r>
              <a:rPr lang="ar-SA" sz="2400" dirty="0"/>
              <a:t>الاتصال بالمعلم عند الحاجة 0</a:t>
            </a:r>
          </a:p>
          <a:p>
            <a:pPr marL="342900" indent="-342900">
              <a:spcBef>
                <a:spcPct val="50000"/>
              </a:spcBef>
              <a:buFont typeface="Wingdings" pitchFamily="2" charset="2"/>
              <a:buChar char="Ø"/>
              <a:defRPr/>
            </a:pPr>
            <a:r>
              <a:rPr lang="ar-SA" sz="2400" dirty="0"/>
              <a:t>تسليم بطاقة المهام </a:t>
            </a:r>
            <a:r>
              <a:rPr lang="ar-SA" sz="2400" dirty="0" err="1"/>
              <a:t>والمحكات</a:t>
            </a:r>
            <a:r>
              <a:rPr lang="ar-SA" sz="2400" dirty="0"/>
              <a:t> </a:t>
            </a:r>
            <a:r>
              <a:rPr lang="ar-SA" sz="2400" dirty="0" err="1"/>
              <a:t>الى</a:t>
            </a:r>
            <a:r>
              <a:rPr lang="ar-SA" sz="2400" dirty="0"/>
              <a:t> المعلم 0</a:t>
            </a:r>
          </a:p>
        </p:txBody>
      </p:sp>
      <p:sp>
        <p:nvSpPr>
          <p:cNvPr id="3" name="مستطيل 2"/>
          <p:cNvSpPr/>
          <p:nvPr/>
        </p:nvSpPr>
        <p:spPr>
          <a:xfrm>
            <a:off x="6429375" y="357188"/>
            <a:ext cx="2271713" cy="58420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marL="342900" indent="-342900" algn="ctr">
              <a:spcBef>
                <a:spcPct val="50000"/>
              </a:spcBef>
              <a:defRPr/>
            </a:pPr>
            <a:r>
              <a:rPr lang="ar-SA" sz="3200" b="1" u="sng" dirty="0">
                <a:solidFill>
                  <a:schemeClr val="tx1"/>
                </a:solidFill>
              </a:rPr>
              <a:t>قرارات التنفيذ :</a:t>
            </a:r>
          </a:p>
        </p:txBody>
      </p:sp>
      <p:sp>
        <p:nvSpPr>
          <p:cNvPr id="4" name="سهم للأسفل 3"/>
          <p:cNvSpPr/>
          <p:nvPr/>
        </p:nvSpPr>
        <p:spPr>
          <a:xfrm>
            <a:off x="4143375" y="285750"/>
            <a:ext cx="1714500" cy="857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2400" dirty="0">
                <a:solidFill>
                  <a:schemeClr val="tx1"/>
                </a:solidFill>
              </a:rPr>
              <a:t>تابع</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
                                        <p:tgtEl>
                                          <p:spTgt spid="3"/>
                                        </p:tgtEl>
                                      </p:cBhvr>
                                    </p:animEffect>
                                    <p:anim calcmode="lin" valueType="num">
                                      <p:cBhvr>
                                        <p:cTn id="13" dur="400" fill="hold"/>
                                        <p:tgtEl>
                                          <p:spTgt spid="3"/>
                                        </p:tgtEl>
                                        <p:attrNameLst>
                                          <p:attrName>ppt_x</p:attrName>
                                        </p:attrNameLst>
                                      </p:cBhvr>
                                      <p:tavLst>
                                        <p:tav tm="0">
                                          <p:val>
                                            <p:strVal val="#ppt_x"/>
                                          </p:val>
                                        </p:tav>
                                        <p:tav tm="100000">
                                          <p:val>
                                            <p:strVal val="#ppt_x"/>
                                          </p:val>
                                        </p:tav>
                                      </p:tavLst>
                                    </p:anim>
                                    <p:anim calcmode="lin" valueType="num">
                                      <p:cBhvr>
                                        <p:cTn id="14" dur="400" fill="hold"/>
                                        <p:tgtEl>
                                          <p:spTgt spid="3"/>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2"/>
                                        </p:tgtEl>
                                        <p:attrNameLst>
                                          <p:attrName>ppt_y</p:attrName>
                                        </p:attrNameLst>
                                      </p:cBhvr>
                                      <p:tavLst>
                                        <p:tav tm="0">
                                          <p:val>
                                            <p:strVal val="#ppt_y"/>
                                          </p:val>
                                        </p:tav>
                                        <p:tav tm="100000">
                                          <p:val>
                                            <p:strVal val="#ppt_y"/>
                                          </p:val>
                                        </p:tav>
                                      </p:tavLst>
                                    </p:anim>
                                    <p:anim calcmode="lin" valueType="num">
                                      <p:cBhvr>
                                        <p:cTn id="23"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6429375" y="188640"/>
            <a:ext cx="2184400" cy="58420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marL="342900" indent="-342900" algn="ctr">
              <a:spcBef>
                <a:spcPct val="50000"/>
              </a:spcBef>
              <a:defRPr/>
            </a:pPr>
            <a:r>
              <a:rPr lang="ar-SA" sz="3200" dirty="0">
                <a:solidFill>
                  <a:schemeClr val="tx1"/>
                </a:solidFill>
              </a:rPr>
              <a:t>قرارات التقويم </a:t>
            </a:r>
            <a:endParaRPr lang="ar-SA" sz="3200" b="1" u="sng" dirty="0">
              <a:solidFill>
                <a:schemeClr val="tx1"/>
              </a:solidFill>
            </a:endParaRPr>
          </a:p>
        </p:txBody>
      </p:sp>
      <p:sp>
        <p:nvSpPr>
          <p:cNvPr id="23555" name="مربع نص 8"/>
          <p:cNvSpPr txBox="1">
            <a:spLocks noChangeArrowheads="1"/>
          </p:cNvSpPr>
          <p:nvPr/>
        </p:nvSpPr>
        <p:spPr bwMode="auto">
          <a:xfrm>
            <a:off x="6072188" y="1571625"/>
            <a:ext cx="184150" cy="369888"/>
          </a:xfrm>
          <a:prstGeom prst="rect">
            <a:avLst/>
          </a:prstGeom>
          <a:noFill/>
          <a:ln w="9525">
            <a:noFill/>
            <a:miter lim="800000"/>
            <a:headEnd/>
            <a:tailEnd/>
          </a:ln>
        </p:spPr>
        <p:txBody>
          <a:bodyPr wrap="none">
            <a:spAutoFit/>
          </a:bodyPr>
          <a:lstStyle/>
          <a:p>
            <a:endParaRPr lang="ar-SA"/>
          </a:p>
        </p:txBody>
      </p:sp>
      <p:sp>
        <p:nvSpPr>
          <p:cNvPr id="10" name="مستطيل 9"/>
          <p:cNvSpPr/>
          <p:nvPr/>
        </p:nvSpPr>
        <p:spPr>
          <a:xfrm>
            <a:off x="928688" y="1045890"/>
            <a:ext cx="7429500" cy="3748087"/>
          </a:xfrm>
          <a:prstGeom prst="rect">
            <a:avLst/>
          </a:prstGeom>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a:spAutoFit/>
          </a:bodyPr>
          <a:lstStyle/>
          <a:p>
            <a:pPr>
              <a:lnSpc>
                <a:spcPct val="90000"/>
              </a:lnSpc>
              <a:spcBef>
                <a:spcPct val="50000"/>
              </a:spcBef>
              <a:defRPr/>
            </a:pPr>
            <a:r>
              <a:rPr lang="ar-SA" sz="4400" dirty="0"/>
              <a:t>أن الأهداف في قرارات التقويم تركز على إعطاء تغذية راجعة لكل طالب ، ولإتمام ذلك يتحرك المعلم من طالب </a:t>
            </a:r>
            <a:r>
              <a:rPr lang="ar-SA" sz="4400" dirty="0" err="1"/>
              <a:t>الى</a:t>
            </a:r>
            <a:r>
              <a:rPr lang="ar-SA" sz="4400" dirty="0"/>
              <a:t> أخر ليلاحظ أداء الطلاب وقدرتهم على اتخاذ القرارات التسع ليسجل ملاحظاته على ورقة العمل</a:t>
            </a:r>
            <a:endParaRPr lang="en-US" sz="4400" dirty="0"/>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 calcmode="lin" valueType="num">
                                      <p:cBhvr>
                                        <p:cTn id="14" dur="500" fill="hold"/>
                                        <p:tgtEl>
                                          <p:spTgt spid="10"/>
                                        </p:tgtEl>
                                        <p:attrNameLst>
                                          <p:attrName>style.rotation</p:attrName>
                                        </p:attrNameLst>
                                      </p:cBhvr>
                                      <p:tavLst>
                                        <p:tav tm="0">
                                          <p:val>
                                            <p:fltVal val="360"/>
                                          </p:val>
                                        </p:tav>
                                        <p:tav tm="100000">
                                          <p:val>
                                            <p:fltVal val="0"/>
                                          </p:val>
                                        </p:tav>
                                      </p:tavLst>
                                    </p:anim>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571472" y="428604"/>
            <a:ext cx="7786742" cy="1285884"/>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25000" lnSpcReduction="20000"/>
            <a:scene3d>
              <a:camera prst="orthographicFront"/>
              <a:lightRig rig="glow" dir="tl">
                <a:rot lat="0" lon="0" rev="5400000"/>
              </a:lightRig>
            </a:scene3d>
            <a:sp3d contourW="12700">
              <a:bevelT w="25400" h="25400"/>
              <a:contourClr>
                <a:schemeClr val="accent6">
                  <a:shade val="73000"/>
                </a:schemeClr>
              </a:contourClr>
            </a:sp3d>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11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a:p>
            <a:pPr algn="ctr" fontAlgn="auto">
              <a:spcAft>
                <a:spcPts val="0"/>
              </a:spcAft>
              <a:defRPr/>
            </a:pPr>
            <a:r>
              <a:rPr lang="ar-SA" sz="11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rPr>
              <a:t> تصميم بطاقة المهام ( المعيار ) في أسلوب التطبيق بتوجيه المعلم ( التدريبي</a:t>
            </a:r>
            <a:r>
              <a:rPr lang="ar-SA" sz="144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rPr>
              <a:t>)</a:t>
            </a:r>
          </a:p>
          <a:p>
            <a:pPr algn="ctr" fontAlgn="auto">
              <a:spcAft>
                <a:spcPts val="0"/>
              </a:spcAft>
              <a:defRPr/>
            </a:pPr>
            <a:endParaRPr lang="ar-SA" sz="96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a:p>
            <a:pPr algn="ctr" fontAlgn="auto">
              <a:spcAft>
                <a:spcPts val="0"/>
              </a:spcAft>
              <a:defRPr/>
            </a:pPr>
            <a:endParaRPr lang="en-US" sz="96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p:txBody>
      </p:sp>
      <p:sp>
        <p:nvSpPr>
          <p:cNvPr id="11" name="مستطيل 10"/>
          <p:cNvSpPr/>
          <p:nvPr/>
        </p:nvSpPr>
        <p:spPr>
          <a:xfrm>
            <a:off x="539552" y="1844824"/>
            <a:ext cx="7858125" cy="469667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marL="609600" indent="-609600">
              <a:lnSpc>
                <a:spcPct val="80000"/>
              </a:lnSpc>
              <a:defRPr/>
            </a:pPr>
            <a:endParaRPr lang="ar-SA" sz="2200" dirty="0"/>
          </a:p>
          <a:p>
            <a:pPr marL="609600" indent="-609600">
              <a:lnSpc>
                <a:spcPct val="80000"/>
              </a:lnSpc>
              <a:defRPr/>
            </a:pPr>
            <a:r>
              <a:rPr lang="ar-SA" sz="2200" dirty="0"/>
              <a:t>تشمل ورقة المعيار التعليمات الضرورية عن ماذا يفعل الطالب أثناء أداء أو استخدام الأسلوب التدريبي ؟ وتتضمن عادة البيانات التالية :</a:t>
            </a:r>
          </a:p>
          <a:p>
            <a:pPr marL="609600" indent="-609600">
              <a:lnSpc>
                <a:spcPct val="80000"/>
              </a:lnSpc>
              <a:buFont typeface="Courier New" pitchFamily="49" charset="0"/>
              <a:buChar char="o"/>
              <a:defRPr/>
            </a:pPr>
            <a:r>
              <a:rPr lang="ar-SA" sz="2200" dirty="0"/>
              <a:t>بيانات عن الاسم والفصل والتاريخ 0</a:t>
            </a:r>
          </a:p>
          <a:p>
            <a:pPr marL="609600" indent="-609600">
              <a:lnSpc>
                <a:spcPct val="80000"/>
              </a:lnSpc>
              <a:buFont typeface="Courier New" pitchFamily="49" charset="0"/>
              <a:buChar char="o"/>
              <a:defRPr/>
            </a:pPr>
            <a:r>
              <a:rPr lang="ar-SA" sz="2200" dirty="0"/>
              <a:t>أسلوب التدريس المستخدم (التدريبي)0</a:t>
            </a:r>
          </a:p>
          <a:p>
            <a:pPr marL="609600" indent="-609600">
              <a:lnSpc>
                <a:spcPct val="80000"/>
              </a:lnSpc>
              <a:buFont typeface="Courier New" pitchFamily="49" charset="0"/>
              <a:buChar char="o"/>
              <a:defRPr/>
            </a:pPr>
            <a:r>
              <a:rPr lang="ar-SA" sz="2200" dirty="0"/>
              <a:t>رقم ورقة العمل 0</a:t>
            </a:r>
          </a:p>
          <a:p>
            <a:pPr marL="609600" indent="-609600">
              <a:lnSpc>
                <a:spcPct val="80000"/>
              </a:lnSpc>
              <a:buFont typeface="Courier New" pitchFamily="49" charset="0"/>
              <a:buChar char="o"/>
              <a:defRPr/>
            </a:pPr>
            <a:r>
              <a:rPr lang="ar-SA" sz="2200" dirty="0"/>
              <a:t>موضوع الدرس واسم النشاط0</a:t>
            </a:r>
          </a:p>
          <a:p>
            <a:pPr marL="609600" indent="-609600">
              <a:lnSpc>
                <a:spcPct val="80000"/>
              </a:lnSpc>
              <a:buFont typeface="Courier New" pitchFamily="49" charset="0"/>
              <a:buChar char="o"/>
              <a:defRPr/>
            </a:pPr>
            <a:r>
              <a:rPr lang="ar-SA" sz="2200" dirty="0"/>
              <a:t>توجيهات للطالب حول استخدام الورقة والغرض منها 0</a:t>
            </a:r>
          </a:p>
          <a:p>
            <a:pPr marL="609600" indent="-609600">
              <a:lnSpc>
                <a:spcPct val="80000"/>
              </a:lnSpc>
              <a:buFont typeface="Courier New" pitchFamily="49" charset="0"/>
              <a:buChar char="o"/>
              <a:defRPr/>
            </a:pPr>
            <a:r>
              <a:rPr lang="ar-SA" sz="2200" dirty="0"/>
              <a:t>وصف العمل0</a:t>
            </a:r>
          </a:p>
          <a:p>
            <a:pPr marL="609600" indent="-609600">
              <a:lnSpc>
                <a:spcPct val="80000"/>
              </a:lnSpc>
              <a:buFont typeface="Courier New" pitchFamily="49" charset="0"/>
              <a:buChar char="o"/>
              <a:defRPr/>
            </a:pPr>
            <a:r>
              <a:rPr lang="ar-SA" sz="2200" dirty="0"/>
              <a:t>الكم 0</a:t>
            </a:r>
          </a:p>
          <a:p>
            <a:pPr marL="609600" indent="-609600">
              <a:lnSpc>
                <a:spcPct val="80000"/>
              </a:lnSpc>
              <a:buFont typeface="Courier New" pitchFamily="49" charset="0"/>
              <a:buChar char="o"/>
              <a:defRPr/>
            </a:pPr>
            <a:r>
              <a:rPr lang="ar-SA" sz="2200" dirty="0"/>
              <a:t>بيانات عن التقدم 0</a:t>
            </a:r>
          </a:p>
          <a:p>
            <a:pPr marL="609600" indent="-609600">
              <a:lnSpc>
                <a:spcPct val="80000"/>
              </a:lnSpc>
              <a:buFont typeface="Courier New" pitchFamily="49" charset="0"/>
              <a:buChar char="o"/>
              <a:defRPr/>
            </a:pPr>
            <a:r>
              <a:rPr lang="ar-SA" sz="2200" dirty="0"/>
              <a:t>بيانات عن التغذية الراجعة 0</a:t>
            </a:r>
          </a:p>
          <a:p>
            <a:pPr marL="609600" indent="-609600">
              <a:lnSpc>
                <a:spcPct val="80000"/>
              </a:lnSpc>
              <a:buFont typeface="Courier New" pitchFamily="49" charset="0"/>
              <a:buChar char="o"/>
              <a:defRPr/>
            </a:pPr>
            <a:r>
              <a:rPr lang="ar-SA" sz="2200" dirty="0"/>
              <a:t>رسومات توضيحية 0</a:t>
            </a:r>
          </a:p>
          <a:p>
            <a:pPr marL="609600" indent="-609600">
              <a:lnSpc>
                <a:spcPct val="80000"/>
              </a:lnSpc>
              <a:buFont typeface="Courier New" pitchFamily="49" charset="0"/>
              <a:buChar char="o"/>
              <a:defRPr/>
            </a:pPr>
            <a:endParaRPr lang="ar-SA" sz="2200"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
                                        <p:tgtEl>
                                          <p:spTgt spid="6"/>
                                        </p:tgtEl>
                                      </p:cBhvr>
                                    </p:animEffect>
                                    <p:anim calcmode="lin" valueType="num">
                                      <p:cBhvr>
                                        <p:cTn id="8" dur="400" fill="hold"/>
                                        <p:tgtEl>
                                          <p:spTgt spid="6"/>
                                        </p:tgtEl>
                                        <p:attrNameLst>
                                          <p:attrName>ppt_x</p:attrName>
                                        </p:attrNameLst>
                                      </p:cBhvr>
                                      <p:tavLst>
                                        <p:tav tm="0">
                                          <p:val>
                                            <p:strVal val="#ppt_x"/>
                                          </p:val>
                                        </p:tav>
                                        <p:tav tm="100000">
                                          <p:val>
                                            <p:strVal val="#ppt_x"/>
                                          </p:val>
                                        </p:tav>
                                      </p:tavLst>
                                    </p:anim>
                                    <p:anim calcmode="lin" valueType="num">
                                      <p:cBhvr>
                                        <p:cTn id="9" dur="400" fill="hold"/>
                                        <p:tgtEl>
                                          <p:spTgt spid="6"/>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9" presetClass="entr" presetSubtype="0" accel="10000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7"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18"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214282" y="214290"/>
            <a:ext cx="8713787" cy="1015663"/>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spcBef>
                <a:spcPct val="50000"/>
              </a:spcBef>
              <a:defRPr/>
            </a:pPr>
            <a:r>
              <a:rPr lang="ar-SA" sz="6000" dirty="0"/>
              <a:t>أهمية ورقة العمل</a:t>
            </a:r>
            <a:endParaRPr lang="en-US" sz="6000" dirty="0"/>
          </a:p>
        </p:txBody>
      </p:sp>
      <p:sp>
        <p:nvSpPr>
          <p:cNvPr id="7" name="شكل بيضاوي 6"/>
          <p:cNvSpPr/>
          <p:nvPr/>
        </p:nvSpPr>
        <p:spPr>
          <a:xfrm>
            <a:off x="500063" y="1500188"/>
            <a:ext cx="8001000" cy="4357687"/>
          </a:xfrm>
          <a:prstGeom prst="ellipse">
            <a:avLst/>
          </a:prstGeom>
        </p:spPr>
        <p:style>
          <a:lnRef idx="1">
            <a:schemeClr val="dk1"/>
          </a:lnRef>
          <a:fillRef idx="2">
            <a:schemeClr val="dk1"/>
          </a:fillRef>
          <a:effectRef idx="1">
            <a:schemeClr val="dk1"/>
          </a:effectRef>
          <a:fontRef idx="minor">
            <a:schemeClr val="dk1"/>
          </a:fontRef>
        </p:style>
        <p:txBody>
          <a:bodyPr rtlCol="1" anchor="ctr"/>
          <a:lstStyle/>
          <a:p>
            <a:pPr>
              <a:buClr>
                <a:srgbClr val="C00000"/>
              </a:buClr>
              <a:buFont typeface="Wingdings" pitchFamily="2" charset="2"/>
              <a:buChar char="Ø"/>
              <a:defRPr/>
            </a:pPr>
            <a:r>
              <a:rPr lang="ar-SA" sz="2800" dirty="0"/>
              <a:t>تقلل من شرح المعلم للمهارة 0</a:t>
            </a:r>
          </a:p>
          <a:p>
            <a:pPr>
              <a:buClr>
                <a:srgbClr val="C00000"/>
              </a:buClr>
              <a:buFont typeface="Wingdings" pitchFamily="2" charset="2"/>
              <a:buChar char="Ø"/>
              <a:defRPr/>
            </a:pPr>
            <a:r>
              <a:rPr lang="ar-SA" sz="2800" dirty="0"/>
              <a:t>تعين الطلاب على تذكر جزئيات المهارة وطريقة </a:t>
            </a:r>
            <a:r>
              <a:rPr lang="ar-SA" sz="2800" dirty="0" err="1"/>
              <a:t>ادائها</a:t>
            </a:r>
            <a:r>
              <a:rPr lang="ar-SA" sz="2800" dirty="0"/>
              <a:t> 0</a:t>
            </a:r>
          </a:p>
          <a:p>
            <a:pPr>
              <a:buClr>
                <a:srgbClr val="C00000"/>
              </a:buClr>
              <a:buFont typeface="Wingdings" pitchFamily="2" charset="2"/>
              <a:buChar char="Ø"/>
              <a:defRPr/>
            </a:pPr>
            <a:r>
              <a:rPr lang="ar-SA" sz="2800" dirty="0"/>
              <a:t>تجعل الطلاب يركزون مع المعلم خلال شرح المهارة 0</a:t>
            </a:r>
          </a:p>
          <a:p>
            <a:pPr>
              <a:buClr>
                <a:srgbClr val="C00000"/>
              </a:buClr>
              <a:buFont typeface="Wingdings" pitchFamily="2" charset="2"/>
              <a:buChar char="Ø"/>
              <a:defRPr/>
            </a:pPr>
            <a:r>
              <a:rPr lang="ar-SA" sz="2800" dirty="0"/>
              <a:t>تعين الطلاب على التركيز والانتباه ومتابعة خطوات </a:t>
            </a:r>
            <a:r>
              <a:rPr lang="ar-SA" sz="2800" dirty="0" err="1"/>
              <a:t>الاداء</a:t>
            </a:r>
            <a:r>
              <a:rPr lang="ar-SA" sz="2800" dirty="0"/>
              <a:t> </a:t>
            </a:r>
          </a:p>
          <a:p>
            <a:pPr>
              <a:buClr>
                <a:srgbClr val="C00000"/>
              </a:buClr>
              <a:buFont typeface="Wingdings" pitchFamily="2" charset="2"/>
              <a:buChar char="Ø"/>
              <a:defRPr/>
            </a:pPr>
            <a:r>
              <a:rPr lang="ar-SA" sz="2800" dirty="0"/>
              <a:t>تدوين تقدم الطلاب خلال </a:t>
            </a:r>
            <a:r>
              <a:rPr lang="ar-SA" sz="2800" dirty="0" err="1"/>
              <a:t>الاداء</a:t>
            </a:r>
            <a:r>
              <a:rPr lang="ar-SA" sz="2800" dirty="0"/>
              <a:t> 0</a:t>
            </a:r>
            <a:endParaRPr lang="en-US" sz="2800"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strVal val="#ppt_w+.3"/>
                                          </p:val>
                                        </p:tav>
                                        <p:tav tm="100000">
                                          <p:val>
                                            <p:strVal val="#ppt_w"/>
                                          </p:val>
                                        </p:tav>
                                      </p:tavLst>
                                    </p:anim>
                                    <p:anim calcmode="lin" valueType="num">
                                      <p:cBhvr>
                                        <p:cTn id="16" dur="1000" fill="hold"/>
                                        <p:tgtEl>
                                          <p:spTgt spid="7"/>
                                        </p:tgtEl>
                                        <p:attrNameLst>
                                          <p:attrName>ppt_h</p:attrName>
                                        </p:attrNameLst>
                                      </p:cBhvr>
                                      <p:tavLst>
                                        <p:tav tm="0">
                                          <p:val>
                                            <p:strVal val="#ppt_h"/>
                                          </p:val>
                                        </p:tav>
                                        <p:tav tm="100000">
                                          <p:val>
                                            <p:strVal val="#ppt_h"/>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357188" y="214313"/>
            <a:ext cx="8572500" cy="40011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lgn="ctr">
              <a:spcBef>
                <a:spcPct val="50000"/>
              </a:spcBef>
              <a:defRPr/>
            </a:pPr>
            <a:r>
              <a:rPr lang="ar-SA" sz="2000" b="1" dirty="0">
                <a:solidFill>
                  <a:schemeClr val="tx1"/>
                </a:solidFill>
              </a:rPr>
              <a:t>ورقة معيار (1)</a:t>
            </a:r>
            <a:r>
              <a:rPr lang="ar-SA" sz="2000" b="1" dirty="0" err="1">
                <a:solidFill>
                  <a:schemeClr val="tx1"/>
                </a:solidFill>
              </a:rPr>
              <a:t>الارسال</a:t>
            </a:r>
            <a:r>
              <a:rPr lang="ar-SA" sz="2000" b="1" dirty="0">
                <a:solidFill>
                  <a:schemeClr val="tx1"/>
                </a:solidFill>
              </a:rPr>
              <a:t> في كرة الطائرة من </a:t>
            </a:r>
            <a:r>
              <a:rPr lang="ar-SA" sz="2000" b="1" dirty="0" err="1">
                <a:solidFill>
                  <a:schemeClr val="tx1"/>
                </a:solidFill>
              </a:rPr>
              <a:t>اسفل</a:t>
            </a:r>
            <a:r>
              <a:rPr lang="ar-SA" sz="2000" b="1" dirty="0">
                <a:solidFill>
                  <a:schemeClr val="tx1"/>
                </a:solidFill>
              </a:rPr>
              <a:t> مواجه ، الأسلوب التدريبي</a:t>
            </a:r>
            <a:endParaRPr lang="en-US" sz="2000" b="1" dirty="0">
              <a:solidFill>
                <a:schemeClr val="tx1"/>
              </a:solidFill>
            </a:endParaRPr>
          </a:p>
        </p:txBody>
      </p:sp>
      <p:sp>
        <p:nvSpPr>
          <p:cNvPr id="24581" name="Text Box 5"/>
          <p:cNvSpPr txBox="1">
            <a:spLocks noChangeArrowheads="1"/>
          </p:cNvSpPr>
          <p:nvPr/>
        </p:nvSpPr>
        <p:spPr bwMode="auto">
          <a:xfrm>
            <a:off x="428625" y="836613"/>
            <a:ext cx="8464550" cy="400110"/>
          </a:xfrm>
          <a:prstGeom prst="rect">
            <a:avLst/>
          </a:prstGeom>
          <a:ln>
            <a:headEnd/>
            <a:tailEnd/>
          </a:ln>
          <a:effectLst>
            <a:outerShdw blurRad="50800" dist="38100" dir="5400000" algn="t"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a:spAutoFit/>
          </a:bodyPr>
          <a:lstStyle/>
          <a:p>
            <a:pPr>
              <a:spcBef>
                <a:spcPct val="50000"/>
              </a:spcBef>
              <a:defRPr/>
            </a:pPr>
            <a:r>
              <a:rPr lang="ar-SA" sz="2000" dirty="0"/>
              <a:t>اسم الطالب :                           الفصل :                 التاريخ    /    /     </a:t>
            </a:r>
            <a:r>
              <a:rPr lang="ar-SA" sz="2000" dirty="0" smtClean="0"/>
              <a:t>      </a:t>
            </a:r>
            <a:r>
              <a:rPr lang="ar-SA" sz="2000" dirty="0"/>
              <a:t>رقم البطاقة (15)</a:t>
            </a:r>
            <a:endParaRPr lang="en-US" sz="2000" dirty="0"/>
          </a:p>
        </p:txBody>
      </p:sp>
      <p:sp>
        <p:nvSpPr>
          <p:cNvPr id="24582" name="Text Box 6"/>
          <p:cNvSpPr txBox="1">
            <a:spLocks noChangeArrowheads="1"/>
          </p:cNvSpPr>
          <p:nvPr/>
        </p:nvSpPr>
        <p:spPr bwMode="auto">
          <a:xfrm>
            <a:off x="428625" y="1484313"/>
            <a:ext cx="8464550" cy="1323439"/>
          </a:xfrm>
          <a:prstGeom prst="rect">
            <a:avLst/>
          </a:prstGeom>
          <a:ln>
            <a:headEnd/>
            <a:tailEnd/>
          </a:ln>
          <a:effectLst>
            <a:outerShdw blurRad="63500" sx="102000" sy="102000" algn="c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a:spAutoFit/>
          </a:bodyPr>
          <a:lstStyle/>
          <a:p>
            <a:pPr>
              <a:spcBef>
                <a:spcPct val="50000"/>
              </a:spcBef>
              <a:defRPr/>
            </a:pPr>
            <a:r>
              <a:rPr lang="ar-SA" sz="2000" dirty="0"/>
              <a:t>تعليمات الطالب :</a:t>
            </a:r>
          </a:p>
          <a:p>
            <a:pPr>
              <a:spcBef>
                <a:spcPct val="50000"/>
              </a:spcBef>
              <a:defRPr/>
            </a:pPr>
            <a:r>
              <a:rPr lang="ar-SA" sz="2000" dirty="0"/>
              <a:t>1- مارس العمل كما هو موصوف 0                                      ( التعليم )</a:t>
            </a:r>
          </a:p>
          <a:p>
            <a:pPr>
              <a:spcBef>
                <a:spcPct val="50000"/>
              </a:spcBef>
              <a:defRPr/>
            </a:pPr>
            <a:r>
              <a:rPr lang="ar-SA" sz="2000" dirty="0"/>
              <a:t>2- </a:t>
            </a:r>
            <a:r>
              <a:rPr lang="ar-SA" sz="2000" dirty="0" err="1"/>
              <a:t>اداء</a:t>
            </a:r>
            <a:r>
              <a:rPr lang="ar-SA" sz="2000" dirty="0"/>
              <a:t>  </a:t>
            </a:r>
            <a:r>
              <a:rPr lang="ar-SA" sz="2000" dirty="0" err="1"/>
              <a:t>الارسال</a:t>
            </a:r>
            <a:r>
              <a:rPr lang="ar-SA" sz="2000" dirty="0"/>
              <a:t> من </a:t>
            </a:r>
            <a:r>
              <a:rPr lang="ar-SA" sz="2000" dirty="0" err="1"/>
              <a:t>اسفل</a:t>
            </a:r>
            <a:r>
              <a:rPr lang="ar-SA" sz="2000" dirty="0"/>
              <a:t> مواجه </a:t>
            </a:r>
            <a:r>
              <a:rPr lang="ar-SA" sz="2000" dirty="0" err="1"/>
              <a:t>اربع</a:t>
            </a:r>
            <a:r>
              <a:rPr lang="ar-SA" sz="2000" dirty="0"/>
              <a:t> مرات 0</a:t>
            </a:r>
            <a:endParaRPr lang="en-US" sz="2000" dirty="0"/>
          </a:p>
        </p:txBody>
      </p:sp>
      <p:graphicFrame>
        <p:nvGraphicFramePr>
          <p:cNvPr id="24618" name="Group 42"/>
          <p:cNvGraphicFramePr>
            <a:graphicFrameLocks noGrp="1"/>
          </p:cNvGraphicFramePr>
          <p:nvPr/>
        </p:nvGraphicFramePr>
        <p:xfrm>
          <a:off x="467544" y="3068960"/>
          <a:ext cx="8501090" cy="2566560"/>
        </p:xfrm>
        <a:graphic>
          <a:graphicData uri="http://schemas.openxmlformats.org/drawingml/2006/table">
            <a:tbl>
              <a:tblPr rtl="1">
                <a:tableStyleId>{ED083AE6-46FA-4A59-8FB0-9F97EB10719F}</a:tableStyleId>
              </a:tblPr>
              <a:tblGrid>
                <a:gridCol w="667100"/>
                <a:gridCol w="7833990"/>
              </a:tblGrid>
              <a:tr h="133936">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الرقم</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تسلسل المهارة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188321">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smtClean="0">
                          <a:ln>
                            <a:noFill/>
                          </a:ln>
                          <a:effectLst/>
                        </a:rPr>
                        <a:t>1</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قف خلف خط </a:t>
                      </a:r>
                      <a:r>
                        <a:rPr kumimoji="0" lang="ar-SA" sz="2000" u="none" strike="noStrike" cap="none" normalizeH="0" baseline="0" dirty="0" err="1" smtClean="0">
                          <a:ln>
                            <a:noFill/>
                          </a:ln>
                          <a:effectLst/>
                        </a:rPr>
                        <a:t>الارسال</a:t>
                      </a:r>
                      <a:r>
                        <a:rPr kumimoji="0" lang="ar-SA" sz="2000" u="none" strike="noStrike" cap="none" normalizeH="0" baseline="0" dirty="0" smtClean="0">
                          <a:ln>
                            <a:noFill/>
                          </a:ln>
                          <a:effectLst/>
                        </a:rPr>
                        <a:t> والصدر مواجه الشبكة </a:t>
                      </a:r>
                      <a:r>
                        <a:rPr kumimoji="0" lang="ar-SA" sz="2000" u="none" strike="noStrike" cap="none" normalizeH="0" baseline="0" dirty="0" err="1" smtClean="0">
                          <a:ln>
                            <a:noFill/>
                          </a:ln>
                          <a:effectLst/>
                        </a:rPr>
                        <a:t>واحدى</a:t>
                      </a:r>
                      <a:r>
                        <a:rPr kumimoji="0" lang="ar-SA" sz="2000" u="none" strike="noStrike" cap="none" normalizeH="0" baseline="0" dirty="0" smtClean="0">
                          <a:ln>
                            <a:noFill/>
                          </a:ln>
                          <a:effectLst/>
                        </a:rPr>
                        <a:t> </a:t>
                      </a:r>
                      <a:r>
                        <a:rPr kumimoji="0" lang="ar-SA" sz="2000" u="none" strike="noStrike" cap="none" normalizeH="0" baseline="0" dirty="0" err="1" smtClean="0">
                          <a:ln>
                            <a:noFill/>
                          </a:ln>
                          <a:effectLst/>
                        </a:rPr>
                        <a:t>القدميه</a:t>
                      </a:r>
                      <a:r>
                        <a:rPr kumimoji="0" lang="ar-SA" sz="2000" u="none" strike="noStrike" cap="none" normalizeH="0" baseline="0" dirty="0" smtClean="0">
                          <a:ln>
                            <a:noFill/>
                          </a:ln>
                          <a:effectLst/>
                        </a:rPr>
                        <a:t> </a:t>
                      </a:r>
                      <a:r>
                        <a:rPr kumimoji="0" lang="ar-SA" sz="2000" u="none" strike="noStrike" cap="none" normalizeH="0" baseline="0" dirty="0" err="1" smtClean="0">
                          <a:ln>
                            <a:noFill/>
                          </a:ln>
                          <a:effectLst/>
                        </a:rPr>
                        <a:t>للامام</a:t>
                      </a:r>
                      <a:r>
                        <a:rPr kumimoji="0" lang="ar-SA" sz="2000" u="none" strike="noStrike" cap="none" normalizeH="0" baseline="0" dirty="0" smtClean="0">
                          <a:ln>
                            <a:noFill/>
                          </a:ln>
                          <a:effectLst/>
                        </a:rPr>
                        <a:t> </a:t>
                      </a:r>
                      <a:r>
                        <a:rPr kumimoji="0" lang="ar-SA" sz="2000" u="none" strike="noStrike" cap="none" normalizeH="0" baseline="0" dirty="0" err="1" smtClean="0">
                          <a:ln>
                            <a:noFill/>
                          </a:ln>
                          <a:effectLst/>
                        </a:rPr>
                        <a:t>والاخرى</a:t>
                      </a:r>
                      <a:r>
                        <a:rPr kumimoji="0" lang="ar-SA" sz="2000" u="none" strike="noStrike" cap="none" normalizeH="0" baseline="0" dirty="0" smtClean="0">
                          <a:ln>
                            <a:noFill/>
                          </a:ln>
                          <a:effectLst/>
                        </a:rPr>
                        <a:t> للخلف</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459662">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smtClean="0">
                          <a:ln>
                            <a:noFill/>
                          </a:ln>
                          <a:effectLst/>
                        </a:rPr>
                        <a:t>2</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ضع الكرة على راحة اليد غير الضاربة </a:t>
                      </a:r>
                      <a:r>
                        <a:rPr kumimoji="0" lang="ar-SA" sz="2000" u="none" strike="noStrike" cap="none" normalizeH="0" baseline="0" dirty="0" err="1" smtClean="0">
                          <a:ln>
                            <a:noFill/>
                          </a:ln>
                          <a:effectLst/>
                        </a:rPr>
                        <a:t>امام</a:t>
                      </a:r>
                      <a:r>
                        <a:rPr kumimoji="0" lang="ar-SA" sz="2000" u="none" strike="noStrike" cap="none" normalizeH="0" baseline="0" dirty="0" smtClean="0">
                          <a:ln>
                            <a:noFill/>
                          </a:ln>
                          <a:effectLst/>
                        </a:rPr>
                        <a:t> الرجل الخلفية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459662">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smtClean="0">
                          <a:ln>
                            <a:noFill/>
                          </a:ln>
                          <a:effectLst/>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ادفع اليد الحاملة للكرة </a:t>
                      </a:r>
                      <a:r>
                        <a:rPr kumimoji="0" lang="ar-SA" sz="2000" u="none" strike="noStrike" cap="none" normalizeH="0" baseline="0" dirty="0" err="1" smtClean="0">
                          <a:ln>
                            <a:noFill/>
                          </a:ln>
                          <a:effectLst/>
                        </a:rPr>
                        <a:t>لاعلى</a:t>
                      </a:r>
                      <a:r>
                        <a:rPr kumimoji="0" lang="ar-SA" sz="2000" u="none" strike="noStrike" cap="none" normalizeH="0" baseline="0" dirty="0" smtClean="0">
                          <a:ln>
                            <a:noFill/>
                          </a:ln>
                          <a:effectLst/>
                        </a:rPr>
                        <a:t> في ارتفاع الكتف</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458516">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smtClean="0">
                          <a:ln>
                            <a:noFill/>
                          </a:ln>
                          <a:effectLst/>
                        </a:rPr>
                        <a:t>4</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مرجحة اليد الضاربة مع ميل الجسم </a:t>
                      </a:r>
                      <a:r>
                        <a:rPr kumimoji="0" lang="ar-SA" sz="2000" u="none" strike="noStrike" cap="none" normalizeH="0" baseline="0" dirty="0" err="1" smtClean="0">
                          <a:ln>
                            <a:noFill/>
                          </a:ln>
                          <a:effectLst/>
                        </a:rPr>
                        <a:t>للامام</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142433">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smtClean="0">
                          <a:ln>
                            <a:noFill/>
                          </a:ln>
                          <a:effectLst/>
                        </a:rPr>
                        <a:t>5</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اضرب الكرة باليد وهي متخذة شكل السطح الخارجي للكرة </a:t>
                      </a:r>
                      <a:r>
                        <a:rPr kumimoji="0" lang="ar-SA" sz="2000" u="none" strike="noStrike" cap="none" normalizeH="0" baseline="0" dirty="0" err="1" smtClean="0">
                          <a:ln>
                            <a:noFill/>
                          </a:ln>
                          <a:effectLst/>
                        </a:rPr>
                        <a:t>او</a:t>
                      </a:r>
                      <a:r>
                        <a:rPr kumimoji="0" lang="ar-SA" sz="2000" u="none" strike="noStrike" cap="none" normalizeH="0" baseline="0" dirty="0" smtClean="0">
                          <a:ln>
                            <a:noFill/>
                          </a:ln>
                          <a:effectLst/>
                        </a:rPr>
                        <a:t> اضرب </a:t>
                      </a:r>
                      <a:r>
                        <a:rPr kumimoji="0" lang="ar-SA" sz="2000" u="none" strike="noStrike" cap="none" normalizeH="0" baseline="0" dirty="0" err="1" smtClean="0">
                          <a:ln>
                            <a:noFill/>
                          </a:ln>
                          <a:effectLst/>
                        </a:rPr>
                        <a:t>بالاصابع</a:t>
                      </a:r>
                      <a:r>
                        <a:rPr kumimoji="0" lang="ar-SA" sz="2000" u="none" strike="noStrike" cap="none" normalizeH="0" baseline="0" dirty="0" smtClean="0">
                          <a:ln>
                            <a:noFill/>
                          </a:ln>
                          <a:effectLst/>
                        </a:rPr>
                        <a:t> مضمومة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bl>
          </a:graphicData>
        </a:graphic>
      </p:graphicFrame>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box(in)">
                                      <p:cBhvr>
                                        <p:cTn id="7" dur="500"/>
                                        <p:tgtEl>
                                          <p:spTgt spid="24580"/>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24581"/>
                                        </p:tgtEl>
                                        <p:attrNameLst>
                                          <p:attrName>style.visibility</p:attrName>
                                        </p:attrNameLst>
                                      </p:cBhvr>
                                      <p:to>
                                        <p:strVal val="visible"/>
                                      </p:to>
                                    </p:set>
                                    <p:anim calcmode="lin" valueType="num">
                                      <p:cBhvr>
                                        <p:cTn id="12" dur="500" fill="hold"/>
                                        <p:tgtEl>
                                          <p:spTgt spid="24581"/>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24581"/>
                                        </p:tgtEl>
                                        <p:attrNameLst>
                                          <p:attrName>ppt_y</p:attrName>
                                        </p:attrNameLst>
                                      </p:cBhvr>
                                      <p:tavLst>
                                        <p:tav tm="0">
                                          <p:val>
                                            <p:strVal val="#ppt_y"/>
                                          </p:val>
                                        </p:tav>
                                        <p:tav tm="100000">
                                          <p:val>
                                            <p:strVal val="#ppt_y"/>
                                          </p:val>
                                        </p:tav>
                                      </p:tavLst>
                                    </p:anim>
                                    <p:anim calcmode="lin" valueType="num">
                                      <p:cBhvr>
                                        <p:cTn id="14" dur="500" fill="hold"/>
                                        <p:tgtEl>
                                          <p:spTgt spid="24581"/>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24581"/>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24581"/>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24582"/>
                                        </p:tgtEl>
                                        <p:attrNameLst>
                                          <p:attrName>style.visibility</p:attrName>
                                        </p:attrNameLst>
                                      </p:cBhvr>
                                      <p:to>
                                        <p:strVal val="visible"/>
                                      </p:to>
                                    </p:set>
                                    <p:animEffect transition="in" filter="checkerboard(across)">
                                      <p:cBhvr>
                                        <p:cTn id="21" dur="500"/>
                                        <p:tgtEl>
                                          <p:spTgt spid="24582"/>
                                        </p:tgtEl>
                                      </p:cBhvr>
                                    </p:animEffect>
                                  </p:childTnLst>
                                </p:cTn>
                              </p:par>
                            </p:childTnLst>
                          </p:cTn>
                        </p:par>
                      </p:childTnLst>
                    </p:cTn>
                  </p:par>
                  <p:par>
                    <p:cTn id="22" fill="hold">
                      <p:stCondLst>
                        <p:cond delay="indefinite"/>
                      </p:stCondLst>
                      <p:childTnLst>
                        <p:par>
                          <p:cTn id="23" fill="hold">
                            <p:stCondLst>
                              <p:cond delay="0"/>
                            </p:stCondLst>
                            <p:childTnLst>
                              <p:par>
                                <p:cTn id="24" presetID="43" presetClass="entr" presetSubtype="0" fill="hold" nodeType="clickEffect">
                                  <p:stCondLst>
                                    <p:cond delay="0"/>
                                  </p:stCondLst>
                                  <p:childTnLst>
                                    <p:set>
                                      <p:cBhvr>
                                        <p:cTn id="25" dur="1" fill="hold">
                                          <p:stCondLst>
                                            <p:cond delay="0"/>
                                          </p:stCondLst>
                                        </p:cTn>
                                        <p:tgtEl>
                                          <p:spTgt spid="24618"/>
                                        </p:tgtEl>
                                        <p:attrNameLst>
                                          <p:attrName>style.visibility</p:attrName>
                                        </p:attrNameLst>
                                      </p:cBhvr>
                                      <p:to>
                                        <p:strVal val="visible"/>
                                      </p:to>
                                    </p:set>
                                    <p:animEffect transition="in" filter="fade">
                                      <p:cBhvr>
                                        <p:cTn id="26" dur="100"/>
                                        <p:tgtEl>
                                          <p:spTgt spid="24618"/>
                                        </p:tgtEl>
                                      </p:cBhvr>
                                    </p:animEffect>
                                    <p:anim calcmode="lin" valueType="num">
                                      <p:cBhvr>
                                        <p:cTn id="27" dur="400" fill="hold"/>
                                        <p:tgtEl>
                                          <p:spTgt spid="24618"/>
                                        </p:tgtEl>
                                        <p:attrNameLst>
                                          <p:attrName>ppt_x</p:attrName>
                                        </p:attrNameLst>
                                      </p:cBhvr>
                                      <p:tavLst>
                                        <p:tav tm="0">
                                          <p:val>
                                            <p:strVal val="#ppt_x"/>
                                          </p:val>
                                        </p:tav>
                                        <p:tav tm="100000">
                                          <p:val>
                                            <p:strVal val="#ppt_x"/>
                                          </p:val>
                                        </p:tav>
                                      </p:tavLst>
                                    </p:anim>
                                    <p:anim calcmode="lin" valueType="num">
                                      <p:cBhvr>
                                        <p:cTn id="28" dur="400" fill="hold"/>
                                        <p:tgtEl>
                                          <p:spTgt spid="24618"/>
                                        </p:tgtEl>
                                        <p:attrNameLst>
                                          <p:attrName>ppt_y</p:attrName>
                                        </p:attrNameLst>
                                      </p:cBhvr>
                                      <p:tavLst>
                                        <p:tav tm="0">
                                          <p:val>
                                            <p:strVal val="#ppt_y+0.31"/>
                                          </p:val>
                                        </p:tav>
                                        <p:tav tm="100000">
                                          <p:val>
                                            <p:strVal val="#ppt_y+0.31"/>
                                          </p:val>
                                        </p:tav>
                                      </p:tavLst>
                                    </p:anim>
                                    <p:anim calcmode="lin" valueType="num">
                                      <p:cBhvr>
                                        <p:cTn id="29" dur="600" decel="50000" fill="hold">
                                          <p:stCondLst>
                                            <p:cond delay="400"/>
                                          </p:stCondLst>
                                        </p:cTn>
                                        <p:tgtEl>
                                          <p:spTgt spid="2461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0" dur="600" decel="50000" fill="hold">
                                          <p:stCondLst>
                                            <p:cond delay="400"/>
                                          </p:stCondLst>
                                        </p:cTn>
                                        <p:tgtEl>
                                          <p:spTgt spid="2461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P spid="24581" grpId="0" animBg="1"/>
      <p:bldP spid="24582"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Text Box 5"/>
          <p:cNvSpPr txBox="1">
            <a:spLocks noChangeArrowheads="1"/>
          </p:cNvSpPr>
          <p:nvPr/>
        </p:nvSpPr>
        <p:spPr bwMode="auto">
          <a:xfrm>
            <a:off x="6929438" y="214313"/>
            <a:ext cx="1890712" cy="830262"/>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a:spAutoFit/>
          </a:bodyPr>
          <a:lstStyle/>
          <a:p>
            <a:pPr algn="ctr">
              <a:spcBef>
                <a:spcPct val="50000"/>
              </a:spcBef>
              <a:defRPr/>
            </a:pPr>
            <a:r>
              <a:rPr lang="ar-SA" sz="4800" dirty="0"/>
              <a:t>تابع</a:t>
            </a:r>
            <a:endParaRPr lang="en-US" sz="4800" dirty="0"/>
          </a:p>
        </p:txBody>
      </p:sp>
      <p:sp>
        <p:nvSpPr>
          <p:cNvPr id="25606" name="Text Box 6"/>
          <p:cNvSpPr txBox="1">
            <a:spLocks noChangeArrowheads="1"/>
          </p:cNvSpPr>
          <p:nvPr/>
        </p:nvSpPr>
        <p:spPr bwMode="auto">
          <a:xfrm>
            <a:off x="179388" y="1143000"/>
            <a:ext cx="8640762" cy="132343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algn="ctr">
              <a:spcBef>
                <a:spcPct val="50000"/>
              </a:spcBef>
              <a:defRPr/>
            </a:pPr>
            <a:r>
              <a:rPr lang="ar-SA" sz="2000" dirty="0"/>
              <a:t>( التطبيق )</a:t>
            </a:r>
          </a:p>
          <a:p>
            <a:pPr>
              <a:spcBef>
                <a:spcPct val="50000"/>
              </a:spcBef>
              <a:buFontTx/>
              <a:buChar char="•"/>
              <a:defRPr/>
            </a:pPr>
            <a:r>
              <a:rPr lang="ar-SA" sz="2000" dirty="0" err="1"/>
              <a:t>اداء</a:t>
            </a:r>
            <a:r>
              <a:rPr lang="ar-SA" sz="2000" dirty="0"/>
              <a:t> </a:t>
            </a:r>
            <a:r>
              <a:rPr lang="ar-SA" sz="2000" dirty="0" err="1"/>
              <a:t>الاعمال</a:t>
            </a:r>
            <a:r>
              <a:rPr lang="ar-SA" sz="2000" dirty="0"/>
              <a:t> كما هو موضح في الورقة 0</a:t>
            </a:r>
          </a:p>
          <a:p>
            <a:pPr>
              <a:spcBef>
                <a:spcPct val="50000"/>
              </a:spcBef>
              <a:defRPr/>
            </a:pPr>
            <a:r>
              <a:rPr lang="ar-SA" sz="2000" dirty="0"/>
              <a:t>وضع علامة (        ) </a:t>
            </a:r>
            <a:r>
              <a:rPr lang="ar-SA" sz="2000" dirty="0" err="1"/>
              <a:t>اما</a:t>
            </a:r>
            <a:r>
              <a:rPr lang="ar-SA" sz="2000" dirty="0"/>
              <a:t> العمل المكتمل وعلامة ( × ) </a:t>
            </a:r>
            <a:r>
              <a:rPr lang="ar-SA" sz="2000" dirty="0" err="1"/>
              <a:t>امام</a:t>
            </a:r>
            <a:r>
              <a:rPr lang="ar-SA" sz="2000" dirty="0"/>
              <a:t> العمل الغير مكتمل 0</a:t>
            </a:r>
            <a:endParaRPr lang="en-US" sz="2000" dirty="0"/>
          </a:p>
        </p:txBody>
      </p:sp>
      <p:graphicFrame>
        <p:nvGraphicFramePr>
          <p:cNvPr id="25674" name="Group 74"/>
          <p:cNvGraphicFramePr>
            <a:graphicFrameLocks noGrp="1"/>
          </p:cNvGraphicFramePr>
          <p:nvPr/>
        </p:nvGraphicFramePr>
        <p:xfrm>
          <a:off x="467544" y="2636912"/>
          <a:ext cx="8391554" cy="3365518"/>
        </p:xfrm>
        <a:graphic>
          <a:graphicData uri="http://schemas.openxmlformats.org/drawingml/2006/table">
            <a:tbl>
              <a:tblPr rtl="1">
                <a:tableStyleId>{9DCAF9ED-07DC-4A11-8D7F-57B35C25682E}</a:tableStyleId>
              </a:tblPr>
              <a:tblGrid>
                <a:gridCol w="3721179"/>
                <a:gridCol w="1314397"/>
                <a:gridCol w="875192"/>
                <a:gridCol w="802797"/>
                <a:gridCol w="1677989"/>
              </a:tblGrid>
              <a:tr h="481164">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effectLst/>
                        </a:rPr>
                        <a:t>الأعمال</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row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effectLst/>
                        </a:rPr>
                        <a:t>عدد التكرار</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smtClean="0">
                          <a:ln>
                            <a:noFill/>
                          </a:ln>
                          <a:effectLst/>
                        </a:rPr>
                        <a:t>النتائج</a:t>
                      </a:r>
                      <a:endParaRPr kumimoji="0" lang="en-US"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hMerge="1">
                  <a:txBody>
                    <a:bodyPr/>
                    <a:lstStyle/>
                    <a:p>
                      <a:pPr rtl="1"/>
                      <a:endParaRPr lang="ar-SA"/>
                    </a:p>
                  </a:txBody>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smtClean="0">
                          <a:ln>
                            <a:noFill/>
                          </a:ln>
                          <a:effectLst/>
                        </a:rPr>
                        <a:t>التغذية الراجعة من المعلم</a:t>
                      </a:r>
                      <a:endParaRPr kumimoji="0" lang="en-US"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r>
              <a:tr h="479849">
                <a:tc vMerge="1">
                  <a:txBody>
                    <a:bodyPr/>
                    <a:lstStyle/>
                    <a:p>
                      <a:pPr rtl="1"/>
                      <a:endParaRPr lang="ar-SA"/>
                    </a:p>
                  </a:txBody>
                  <a:tcPr/>
                </a:tc>
                <a:tc vMerge="1">
                  <a:txBody>
                    <a:bodyPr/>
                    <a:lstStyle/>
                    <a:p>
                      <a:pPr rtl="1"/>
                      <a:endParaRPr lang="ar-SA"/>
                    </a:p>
                  </a:txBody>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effectLst/>
                        </a:rPr>
                        <a:t>1</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effectLst/>
                        </a:rPr>
                        <a:t>2</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vMerge="1">
                  <a:txBody>
                    <a:bodyPr/>
                    <a:lstStyle/>
                    <a:p>
                      <a:pPr rtl="1"/>
                      <a:endParaRPr lang="ar-SA"/>
                    </a:p>
                  </a:txBody>
                  <a:tcPr/>
                </a:tc>
              </a:tr>
              <a:tr h="48116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smtClean="0">
                          <a:ln>
                            <a:noFill/>
                          </a:ln>
                          <a:effectLst/>
                        </a:rPr>
                        <a:t>اداء الارسال على الحائط من مسافة 3 م</a:t>
                      </a:r>
                      <a:endParaRPr kumimoji="0" lang="en-US"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solidFill>
                            <a:schemeClr val="tx1"/>
                          </a:solidFill>
                          <a:effectLst/>
                        </a:rPr>
                        <a:t>3مرات</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48116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smtClean="0">
                          <a:ln>
                            <a:noFill/>
                          </a:ln>
                          <a:effectLst/>
                        </a:rPr>
                        <a:t>اداء الارسال على الحائط من مسافة 4م</a:t>
                      </a:r>
                      <a:endParaRPr kumimoji="0" lang="en-US"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solidFill>
                            <a:schemeClr val="tx1"/>
                          </a:solidFill>
                          <a:effectLst/>
                        </a:rPr>
                        <a:t>3مرات</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48116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smtClean="0">
                          <a:ln>
                            <a:noFill/>
                          </a:ln>
                          <a:effectLst/>
                        </a:rPr>
                        <a:t>اداء الارسال من فوق الشبكة من مسافة 3م</a:t>
                      </a:r>
                      <a:endParaRPr kumimoji="0" lang="en-US"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solidFill>
                            <a:schemeClr val="tx1"/>
                          </a:solidFill>
                          <a:effectLst/>
                        </a:rPr>
                        <a:t>5 مرات</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479849">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smtClean="0">
                          <a:ln>
                            <a:noFill/>
                          </a:ln>
                          <a:effectLst/>
                        </a:rPr>
                        <a:t>اداء الارسال من فوق الشبكة من مسافة 4 م</a:t>
                      </a:r>
                      <a:endParaRPr kumimoji="0" lang="en-US"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solidFill>
                            <a:schemeClr val="tx1"/>
                          </a:solidFill>
                          <a:effectLst/>
                        </a:rPr>
                        <a:t>5 مرات</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48116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err="1" smtClean="0">
                          <a:ln>
                            <a:noFill/>
                          </a:ln>
                          <a:effectLst/>
                        </a:rPr>
                        <a:t>اداء</a:t>
                      </a:r>
                      <a:r>
                        <a:rPr kumimoji="0" lang="ar-SA" sz="1800" b="1" u="none" strike="noStrike" cap="none" normalizeH="0" baseline="0" dirty="0" smtClean="0">
                          <a:ln>
                            <a:noFill/>
                          </a:ln>
                          <a:effectLst/>
                        </a:rPr>
                        <a:t> </a:t>
                      </a:r>
                      <a:r>
                        <a:rPr kumimoji="0" lang="ar-SA" sz="1800" b="1" u="none" strike="noStrike" cap="none" normalizeH="0" baseline="0" dirty="0" err="1" smtClean="0">
                          <a:ln>
                            <a:noFill/>
                          </a:ln>
                          <a:effectLst/>
                        </a:rPr>
                        <a:t>الارسال</a:t>
                      </a:r>
                      <a:r>
                        <a:rPr kumimoji="0" lang="ar-SA" sz="1800" b="1" u="none" strike="noStrike" cap="none" normalizeH="0" baseline="0" dirty="0" smtClean="0">
                          <a:ln>
                            <a:noFill/>
                          </a:ln>
                          <a:effectLst/>
                        </a:rPr>
                        <a:t> من منطقة </a:t>
                      </a:r>
                      <a:r>
                        <a:rPr kumimoji="0" lang="ar-SA" sz="1800" b="1" u="none" strike="noStrike" cap="none" normalizeH="0" baseline="0" dirty="0" err="1" smtClean="0">
                          <a:ln>
                            <a:noFill/>
                          </a:ln>
                          <a:effectLst/>
                        </a:rPr>
                        <a:t>الارسال</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SA" sz="1800" b="1" u="none" strike="noStrike" cap="none" normalizeH="0" baseline="0" dirty="0" smtClean="0">
                          <a:ln>
                            <a:noFill/>
                          </a:ln>
                          <a:solidFill>
                            <a:schemeClr val="tx1"/>
                          </a:solidFill>
                          <a:effectLst/>
                        </a:rPr>
                        <a:t>5 مرات</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Effect transition="in" filter="checkerboard(across)">
                                      <p:cBhvr>
                                        <p:cTn id="7" dur="500"/>
                                        <p:tgtEl>
                                          <p:spTgt spid="25605"/>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 calcmode="lin" valueType="num">
                                      <p:cBhvr>
                                        <p:cTn id="12" dur="500" fill="hold"/>
                                        <p:tgtEl>
                                          <p:spTgt spid="25606"/>
                                        </p:tgtEl>
                                        <p:attrNameLst>
                                          <p:attrName>ppt_w</p:attrName>
                                        </p:attrNameLst>
                                      </p:cBhvr>
                                      <p:tavLst>
                                        <p:tav tm="0">
                                          <p:val>
                                            <p:fltVal val="0"/>
                                          </p:val>
                                        </p:tav>
                                        <p:tav tm="100000">
                                          <p:val>
                                            <p:strVal val="#ppt_w"/>
                                          </p:val>
                                        </p:tav>
                                      </p:tavLst>
                                    </p:anim>
                                    <p:anim calcmode="lin" valueType="num">
                                      <p:cBhvr>
                                        <p:cTn id="13" dur="500" fill="hold"/>
                                        <p:tgtEl>
                                          <p:spTgt spid="25606"/>
                                        </p:tgtEl>
                                        <p:attrNameLst>
                                          <p:attrName>ppt_h</p:attrName>
                                        </p:attrNameLst>
                                      </p:cBhvr>
                                      <p:tavLst>
                                        <p:tav tm="0">
                                          <p:val>
                                            <p:fltVal val="0"/>
                                          </p:val>
                                        </p:tav>
                                        <p:tav tm="100000">
                                          <p:val>
                                            <p:strVal val="#ppt_h"/>
                                          </p:val>
                                        </p:tav>
                                      </p:tavLst>
                                    </p:anim>
                                    <p:anim calcmode="lin" valueType="num">
                                      <p:cBhvr>
                                        <p:cTn id="14" dur="500" fill="hold"/>
                                        <p:tgtEl>
                                          <p:spTgt spid="25606"/>
                                        </p:tgtEl>
                                        <p:attrNameLst>
                                          <p:attrName>style.rotation</p:attrName>
                                        </p:attrNameLst>
                                      </p:cBhvr>
                                      <p:tavLst>
                                        <p:tav tm="0">
                                          <p:val>
                                            <p:fltVal val="360"/>
                                          </p:val>
                                        </p:tav>
                                        <p:tav tm="100000">
                                          <p:val>
                                            <p:fltVal val="0"/>
                                          </p:val>
                                        </p:tav>
                                      </p:tavLst>
                                    </p:anim>
                                    <p:animEffect transition="in" filter="fade">
                                      <p:cBhvr>
                                        <p:cTn id="15" dur="500"/>
                                        <p:tgtEl>
                                          <p:spTgt spid="25606"/>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25674"/>
                                        </p:tgtEl>
                                        <p:attrNameLst>
                                          <p:attrName>style.visibility</p:attrName>
                                        </p:attrNameLst>
                                      </p:cBhvr>
                                      <p:to>
                                        <p:strVal val="visible"/>
                                      </p:to>
                                    </p:set>
                                    <p:animEffect transition="in" filter="checkerboard(across)">
                                      <p:cBhvr>
                                        <p:cTn id="20" dur="500"/>
                                        <p:tgtEl>
                                          <p:spTgt spid="25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animBg="1"/>
      <p:bldP spid="2560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62"/>
          <p:cNvGraphicFramePr>
            <a:graphicFrameLocks noGrp="1"/>
          </p:cNvGraphicFramePr>
          <p:nvPr/>
        </p:nvGraphicFramePr>
        <p:xfrm>
          <a:off x="251521" y="3501008"/>
          <a:ext cx="8640959" cy="3048000"/>
        </p:xfrm>
        <a:graphic>
          <a:graphicData uri="http://schemas.openxmlformats.org/drawingml/2006/table">
            <a:tbl>
              <a:tblPr rtl="1">
                <a:tableStyleId>{5DA37D80-6434-44D0-A028-1B22A696006F}</a:tableStyleId>
              </a:tblPr>
              <a:tblGrid>
                <a:gridCol w="1727546"/>
                <a:gridCol w="1729160"/>
                <a:gridCol w="1727546"/>
                <a:gridCol w="1729161"/>
                <a:gridCol w="1727546"/>
              </a:tblGrid>
              <a:tr h="386443">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000" u="none" strike="noStrike" cap="none" normalizeH="0" baseline="0" dirty="0" smtClean="0">
                          <a:ln>
                            <a:noFill/>
                          </a:ln>
                          <a:effectLst/>
                        </a:rPr>
                        <a:t>الأعمال</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rgbClr val="FFC000"/>
                    </a:solidFill>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u="none" strike="noStrike" cap="none" normalizeH="0" baseline="0" dirty="0" smtClean="0">
                          <a:ln>
                            <a:noFill/>
                          </a:ln>
                          <a:effectLst/>
                        </a:rPr>
                        <a:t>عدد التكرارات</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rgbClr val="FFC000"/>
                    </a:solidFill>
                  </a:tcPr>
                </a:tc>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u="none" strike="noStrike" cap="none" normalizeH="0" baseline="0" dirty="0" smtClean="0">
                          <a:ln>
                            <a:noFill/>
                          </a:ln>
                          <a:effectLst/>
                        </a:rPr>
                        <a:t>الحصة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rgbClr val="FFC000"/>
                    </a:solidFill>
                  </a:tcPr>
                </a:tc>
                <a:tc hMerge="1">
                  <a:txBody>
                    <a:bodyPr/>
                    <a:lstStyle/>
                    <a:p>
                      <a:pPr rtl="1"/>
                      <a:endParaRPr lang="ar-SA"/>
                    </a:p>
                  </a:txBody>
                  <a:tcPr/>
                </a:tc>
                <a:tc row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400" u="none" strike="noStrike" cap="none" normalizeH="0" baseline="0" dirty="0" smtClean="0">
                          <a:ln>
                            <a:noFill/>
                          </a:ln>
                          <a:effectLst/>
                        </a:rPr>
                        <a:t>التغذية الراجعة من المعلم</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rgbClr val="FFC000"/>
                    </a:solidFill>
                  </a:tcPr>
                </a:tc>
              </a:tr>
              <a:tr h="392944">
                <a:tc vMerge="1">
                  <a:txBody>
                    <a:bodyPr/>
                    <a:lstStyle/>
                    <a:p>
                      <a:pPr rtl="1"/>
                      <a:endParaRPr lang="ar-SA"/>
                    </a:p>
                  </a:txBody>
                  <a:tcPr/>
                </a:tc>
                <a:tc vMerge="1">
                  <a:txBody>
                    <a:bodyPr/>
                    <a:lstStyle/>
                    <a:p>
                      <a:pPr rtl="1"/>
                      <a:endParaRPr lang="ar-SA"/>
                    </a:p>
                  </a:txBody>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dirty="0" smtClean="0">
                          <a:ln>
                            <a:noFill/>
                          </a:ln>
                          <a:effectLst/>
                        </a:rPr>
                        <a:t>1</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rgbClr val="FFC000"/>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SA" sz="2800" u="none" strike="noStrike" cap="none" normalizeH="0" baseline="0" dirty="0" smtClean="0">
                          <a:ln>
                            <a:noFill/>
                          </a:ln>
                          <a:effectLst/>
                        </a:rPr>
                        <a:t>2</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solidFill>
                      <a:srgbClr val="FFC000"/>
                    </a:solidFill>
                  </a:tcPr>
                </a:tc>
                <a:tc vMerge="1">
                  <a:txBody>
                    <a:bodyPr/>
                    <a:lstStyle/>
                    <a:p>
                      <a:pPr rtl="1"/>
                      <a:endParaRPr lang="ar-SA"/>
                    </a:p>
                  </a:txBody>
                  <a:tcPr/>
                </a:tc>
              </a:tr>
              <a:tr h="39294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r>
              <a:tr h="39294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r>
              <a:tr h="39294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r>
              <a:tr h="392944">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tc>
              </a:tr>
            </a:tbl>
          </a:graphicData>
        </a:graphic>
      </p:graphicFrame>
      <p:sp>
        <p:nvSpPr>
          <p:cNvPr id="3" name="Text Box 4"/>
          <p:cNvSpPr txBox="1">
            <a:spLocks noChangeArrowheads="1"/>
          </p:cNvSpPr>
          <p:nvPr/>
        </p:nvSpPr>
        <p:spPr bwMode="auto">
          <a:xfrm>
            <a:off x="214313" y="214313"/>
            <a:ext cx="8642350" cy="178435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spAutoFit/>
          </a:bodyPr>
          <a:lstStyle/>
          <a:p>
            <a:pPr>
              <a:spcBef>
                <a:spcPct val="50000"/>
              </a:spcBef>
              <a:defRPr/>
            </a:pPr>
            <a:r>
              <a:rPr lang="ar-SA" sz="2000" dirty="0">
                <a:solidFill>
                  <a:schemeClr val="tx1"/>
                </a:solidFill>
              </a:rPr>
              <a:t>مثال رقم ( 1 ) لورقة عمل لأسلوب التطبيق بتوجيه المعلم</a:t>
            </a:r>
          </a:p>
          <a:p>
            <a:pPr>
              <a:spcBef>
                <a:spcPct val="50000"/>
              </a:spcBef>
              <a:defRPr/>
            </a:pPr>
            <a:r>
              <a:rPr lang="ar-SA" sz="2000" dirty="0">
                <a:solidFill>
                  <a:schemeClr val="tx1"/>
                </a:solidFill>
              </a:rPr>
              <a:t>الاسم :                            </a:t>
            </a:r>
            <a:r>
              <a:rPr lang="ar-SA" sz="2000" dirty="0" err="1">
                <a:solidFill>
                  <a:schemeClr val="tx1"/>
                </a:solidFill>
              </a:rPr>
              <a:t>الاسلوب</a:t>
            </a:r>
            <a:r>
              <a:rPr lang="ar-SA" sz="2000" dirty="0">
                <a:solidFill>
                  <a:schemeClr val="tx1"/>
                </a:solidFill>
              </a:rPr>
              <a:t> : التدريبي                              رقم البطاقة</a:t>
            </a:r>
          </a:p>
          <a:p>
            <a:pPr>
              <a:spcBef>
                <a:spcPct val="50000"/>
              </a:spcBef>
              <a:defRPr/>
            </a:pPr>
            <a:r>
              <a:rPr lang="ar-SA" sz="2000" dirty="0">
                <a:solidFill>
                  <a:schemeClr val="tx1"/>
                </a:solidFill>
              </a:rPr>
              <a:t>الفصل :                              التاريخ     /    /</a:t>
            </a:r>
          </a:p>
          <a:p>
            <a:pPr>
              <a:spcBef>
                <a:spcPct val="50000"/>
              </a:spcBef>
              <a:defRPr/>
            </a:pPr>
            <a:r>
              <a:rPr lang="ar-SA" sz="2000" dirty="0">
                <a:solidFill>
                  <a:schemeClr val="tx1"/>
                </a:solidFill>
              </a:rPr>
              <a:t>موضوع الدرس : </a:t>
            </a:r>
            <a:r>
              <a:rPr lang="ar-SA" sz="2000" dirty="0" err="1">
                <a:solidFill>
                  <a:schemeClr val="tx1"/>
                </a:solidFill>
              </a:rPr>
              <a:t>الارسال</a:t>
            </a:r>
            <a:r>
              <a:rPr lang="ar-SA" sz="2000" dirty="0">
                <a:solidFill>
                  <a:schemeClr val="tx1"/>
                </a:solidFill>
              </a:rPr>
              <a:t> من </a:t>
            </a:r>
            <a:r>
              <a:rPr lang="ar-SA" sz="2000" dirty="0" err="1">
                <a:solidFill>
                  <a:schemeClr val="tx1"/>
                </a:solidFill>
              </a:rPr>
              <a:t>اسفل</a:t>
            </a:r>
            <a:r>
              <a:rPr lang="ar-SA" sz="2000" dirty="0">
                <a:solidFill>
                  <a:schemeClr val="tx1"/>
                </a:solidFill>
              </a:rPr>
              <a:t> المواجه في الكرة الطائرة 0</a:t>
            </a:r>
            <a:endParaRPr lang="en-US" sz="2000" dirty="0">
              <a:solidFill>
                <a:schemeClr val="tx1"/>
              </a:solidFill>
            </a:endParaRPr>
          </a:p>
        </p:txBody>
      </p:sp>
      <p:sp>
        <p:nvSpPr>
          <p:cNvPr id="4" name="Text Box 5"/>
          <p:cNvSpPr txBox="1">
            <a:spLocks noChangeArrowheads="1"/>
          </p:cNvSpPr>
          <p:nvPr/>
        </p:nvSpPr>
        <p:spPr bwMode="auto">
          <a:xfrm>
            <a:off x="251520" y="2085975"/>
            <a:ext cx="8605143" cy="1323439"/>
          </a:xfrm>
          <a:prstGeom prst="rect">
            <a:avLst/>
          </a:prstGeom>
          <a:ln>
            <a:headEnd/>
            <a:tailEnd/>
          </a:ln>
        </p:spPr>
        <p:style>
          <a:lnRef idx="1">
            <a:schemeClr val="dk1"/>
          </a:lnRef>
          <a:fillRef idx="2">
            <a:schemeClr val="dk1"/>
          </a:fillRef>
          <a:effectRef idx="1">
            <a:schemeClr val="dk1"/>
          </a:effectRef>
          <a:fontRef idx="minor">
            <a:schemeClr val="dk1"/>
          </a:fontRef>
        </p:style>
        <p:txBody>
          <a:bodyPr wrap="square">
            <a:spAutoFit/>
          </a:bodyPr>
          <a:lstStyle/>
          <a:p>
            <a:pPr>
              <a:spcBef>
                <a:spcPct val="50000"/>
              </a:spcBef>
              <a:defRPr/>
            </a:pPr>
            <a:r>
              <a:rPr lang="ar-SA" sz="2000" b="1" dirty="0">
                <a:solidFill>
                  <a:schemeClr val="tx1"/>
                </a:solidFill>
              </a:rPr>
              <a:t>دور الطالب :</a:t>
            </a:r>
          </a:p>
          <a:p>
            <a:pPr>
              <a:spcBef>
                <a:spcPct val="50000"/>
              </a:spcBef>
              <a:buFontTx/>
              <a:buChar char="•"/>
              <a:defRPr/>
            </a:pPr>
            <a:r>
              <a:rPr lang="ar-SA" sz="2000" b="1" dirty="0" err="1">
                <a:solidFill>
                  <a:schemeClr val="tx1"/>
                </a:solidFill>
              </a:rPr>
              <a:t>اداء</a:t>
            </a:r>
            <a:r>
              <a:rPr lang="ar-SA" sz="2000" b="1" dirty="0">
                <a:solidFill>
                  <a:schemeClr val="tx1"/>
                </a:solidFill>
              </a:rPr>
              <a:t> العمل </a:t>
            </a:r>
            <a:r>
              <a:rPr lang="ar-SA" sz="2000" b="1" dirty="0" err="1">
                <a:solidFill>
                  <a:schemeClr val="tx1"/>
                </a:solidFill>
              </a:rPr>
              <a:t>كماهو</a:t>
            </a:r>
            <a:r>
              <a:rPr lang="ar-SA" sz="2000" b="1" dirty="0">
                <a:solidFill>
                  <a:schemeClr val="tx1"/>
                </a:solidFill>
              </a:rPr>
              <a:t> موضح في الورقة0</a:t>
            </a:r>
          </a:p>
          <a:p>
            <a:pPr>
              <a:spcBef>
                <a:spcPct val="50000"/>
              </a:spcBef>
              <a:defRPr/>
            </a:pPr>
            <a:r>
              <a:rPr lang="ar-SA" sz="2000" b="1" dirty="0">
                <a:solidFill>
                  <a:schemeClr val="tx1"/>
                </a:solidFill>
              </a:rPr>
              <a:t>ضع علامة ( صح ) امام العمل المكتمل </a:t>
            </a:r>
            <a:r>
              <a:rPr lang="ar-SA" sz="2000" b="1" dirty="0" smtClean="0">
                <a:solidFill>
                  <a:schemeClr val="tx1"/>
                </a:solidFill>
              </a:rPr>
              <a:t>وعلامة ( </a:t>
            </a:r>
            <a:r>
              <a:rPr lang="ar-SA" sz="2000" b="1" dirty="0">
                <a:solidFill>
                  <a:schemeClr val="tx1"/>
                </a:solidFill>
              </a:rPr>
              <a:t>× ) امام العمل الغير مكتمل </a:t>
            </a:r>
            <a:r>
              <a:rPr lang="ar-SA" sz="2000" dirty="0"/>
              <a:t>0</a:t>
            </a:r>
            <a:endParaRPr lang="en-US" sz="2000"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9" presetClass="entr" presetSubtype="0" accel="10000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p:cTn id="20"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21"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22"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23"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ar-SA" sz="4800" b="1">
                <a:solidFill>
                  <a:srgbClr val="00FF00"/>
                </a:solidFill>
                <a:effectLst>
                  <a:outerShdw blurRad="38100" dist="38100" dir="2700000" algn="tl">
                    <a:srgbClr val="000000"/>
                  </a:outerShdw>
                </a:effectLst>
              </a:rPr>
              <a:t>اساليب التعليم في دروس التربية البدنية</a:t>
            </a:r>
            <a:endParaRPr lang="en-US" sz="4800" b="1">
              <a:solidFill>
                <a:srgbClr val="00FF00"/>
              </a:solidFill>
              <a:effectLst>
                <a:outerShdw blurRad="38100" dist="38100" dir="2700000" algn="tl">
                  <a:srgbClr val="000000"/>
                </a:outerShdw>
              </a:effectLst>
            </a:endParaRPr>
          </a:p>
        </p:txBody>
      </p:sp>
      <p:sp>
        <p:nvSpPr>
          <p:cNvPr id="6148" name="Rectangle 4"/>
          <p:cNvSpPr>
            <a:spLocks noGrp="1" noChangeArrowheads="1"/>
          </p:cNvSpPr>
          <p:nvPr>
            <p:ph type="body" sz="half" idx="2"/>
          </p:nvPr>
        </p:nvSpPr>
        <p:spPr>
          <a:xfrm>
            <a:off x="539750" y="1844675"/>
            <a:ext cx="8215313" cy="4525963"/>
          </a:xfrm>
        </p:spPr>
        <p:txBody>
          <a:bodyPr/>
          <a:lstStyle/>
          <a:p>
            <a:pPr marL="533400" indent="-533400">
              <a:buFontTx/>
              <a:buNone/>
            </a:pPr>
            <a:r>
              <a:rPr lang="ar-SA">
                <a:effectLst>
                  <a:outerShdw blurRad="38100" dist="38100" dir="2700000" algn="tl">
                    <a:srgbClr val="FFFFFF"/>
                  </a:outerShdw>
                </a:effectLst>
              </a:rPr>
              <a:t>اساليب التعليم عمليات تنظم من خلالها المعلومات والمواقف والخبرات التربوية التي تقدم للطالب ويتفاعل معها لتحقيق اهداف الدرس وهي ما يعرف باسم ” نظرية طيف اساليب التدريس لموسكا موستن ” والتي جاءت كنقد موجه بطريقة عملية لأساليب التدريس التقليدية</a:t>
            </a:r>
          </a:p>
          <a:p>
            <a:pPr marL="533400" indent="-533400">
              <a:buFontTx/>
              <a:buNone/>
            </a:pPr>
            <a:r>
              <a:rPr lang="ar-SA">
                <a:solidFill>
                  <a:srgbClr val="000099"/>
                </a:solidFill>
                <a:effectLst>
                  <a:outerShdw blurRad="38100" dist="38100" dir="2700000" algn="tl">
                    <a:srgbClr val="000000"/>
                  </a:outerShdw>
                </a:effectLst>
              </a:rPr>
              <a:t>وتعتمد النظرية على اساسين هما :</a:t>
            </a:r>
          </a:p>
          <a:p>
            <a:pPr marL="533400" indent="-533400"/>
            <a:r>
              <a:rPr lang="ar-SA">
                <a:solidFill>
                  <a:srgbClr val="FF0000"/>
                </a:solidFill>
                <a:effectLst>
                  <a:outerShdw blurRad="38100" dist="38100" dir="2700000" algn="tl">
                    <a:srgbClr val="000000"/>
                  </a:outerShdw>
                </a:effectLst>
              </a:rPr>
              <a:t>العلاقة بين المعلم والمتعلم0</a:t>
            </a:r>
          </a:p>
          <a:p>
            <a:pPr marL="533400" indent="-533400"/>
            <a:r>
              <a:rPr lang="ar-SA">
                <a:solidFill>
                  <a:srgbClr val="FF0000"/>
                </a:solidFill>
                <a:effectLst>
                  <a:outerShdw blurRad="38100" dist="38100" dir="2700000" algn="tl">
                    <a:srgbClr val="000000"/>
                  </a:outerShdw>
                </a:effectLst>
              </a:rPr>
              <a:t>اتخاذ القرارات</a:t>
            </a:r>
            <a:r>
              <a:rPr lang="ar-SA">
                <a:solidFill>
                  <a:srgbClr val="000099"/>
                </a:solidFill>
                <a:effectLst>
                  <a:outerShdw blurRad="38100" dist="38100" dir="2700000" algn="tl">
                    <a:srgbClr val="000000"/>
                  </a:outerShdw>
                </a:effectLst>
              </a:rPr>
              <a:t> </a:t>
            </a:r>
            <a:r>
              <a:rPr lang="ar-SA">
                <a:solidFill>
                  <a:srgbClr val="FF0000"/>
                </a:solidFill>
                <a:effectLst>
                  <a:outerShdw blurRad="38100" dist="38100" dir="2700000" algn="tl">
                    <a:srgbClr val="000000"/>
                  </a:outerShdw>
                </a:effectLst>
              </a:rPr>
              <a:t>0</a:t>
            </a:r>
            <a:endParaRPr lang="en-US">
              <a:solidFill>
                <a:srgbClr val="FF0000"/>
              </a:solidFill>
              <a:effectLst>
                <a:outerShdw blurRad="38100" dist="38100" dir="2700000" algn="tl">
                  <a:srgbClr val="000000"/>
                </a:outerShdw>
              </a:effectLst>
            </a:endParaRPr>
          </a:p>
          <a:p>
            <a:pPr marL="533400" indent="-533400">
              <a:buFontTx/>
              <a:buNone/>
            </a:pPr>
            <a:endParaRPr lang="en-US">
              <a:effectLst>
                <a:outerShdw blurRad="38100" dist="38100" dir="2700000" algn="tl">
                  <a:srgbClr val="FFFFFF"/>
                </a:outerShdw>
              </a:effectLst>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148">
                                            <p:txEl>
                                              <p:pRg st="0" end="0"/>
                                            </p:txEl>
                                          </p:spTgt>
                                        </p:tgtEl>
                                        <p:attrNameLst>
                                          <p:attrName>style.visibility</p:attrName>
                                        </p:attrNameLst>
                                      </p:cBhvr>
                                      <p:to>
                                        <p:strVal val="visible"/>
                                      </p:to>
                                    </p:set>
                                    <p:anim calcmode="lin" valueType="num">
                                      <p:cBhvr additive="base">
                                        <p:cTn id="14"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148">
                                            <p:txEl>
                                              <p:pRg st="1" end="1"/>
                                            </p:txEl>
                                          </p:spTgt>
                                        </p:tgtEl>
                                        <p:attrNameLst>
                                          <p:attrName>style.visibility</p:attrName>
                                        </p:attrNameLst>
                                      </p:cBhvr>
                                      <p:to>
                                        <p:strVal val="visible"/>
                                      </p:to>
                                    </p:set>
                                    <p:anim calcmode="lin" valueType="num">
                                      <p:cBhvr additive="base">
                                        <p:cTn id="20"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6148">
                                            <p:txEl>
                                              <p:pRg st="2" end="2"/>
                                            </p:txEl>
                                          </p:spTgt>
                                        </p:tgtEl>
                                        <p:attrNameLst>
                                          <p:attrName>style.visibility</p:attrName>
                                        </p:attrNameLst>
                                      </p:cBhvr>
                                      <p:to>
                                        <p:strVal val="visible"/>
                                      </p:to>
                                    </p:set>
                                    <p:anim calcmode="lin" valueType="num">
                                      <p:cBhvr additive="base">
                                        <p:cTn id="26"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148">
                                            <p:txEl>
                                              <p:pRg st="3" end="3"/>
                                            </p:txEl>
                                          </p:spTgt>
                                        </p:tgtEl>
                                        <p:attrNameLst>
                                          <p:attrName>style.visibility</p:attrName>
                                        </p:attrNameLst>
                                      </p:cBhvr>
                                      <p:to>
                                        <p:strVal val="visible"/>
                                      </p:to>
                                    </p:set>
                                    <p:anim calcmode="lin" valueType="num">
                                      <p:cBhvr additive="base">
                                        <p:cTn id="32"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8"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طائرة.jpg"/>
          <p:cNvPicPr>
            <a:picLocks noChangeAspect="1"/>
          </p:cNvPicPr>
          <p:nvPr/>
        </p:nvPicPr>
        <p:blipFill>
          <a:blip r:embed="rId2" cstate="print"/>
          <a:stretch>
            <a:fillRect/>
          </a:stretch>
        </p:blipFill>
        <p:spPr>
          <a:xfrm>
            <a:off x="1143000" y="1857375"/>
            <a:ext cx="6715125" cy="3933825"/>
          </a:xfrm>
          <a:prstGeom prst="rect">
            <a:avLst/>
          </a:prstGeom>
          <a:ln>
            <a:noFill/>
          </a:ln>
          <a:effectLst>
            <a:outerShdw blurRad="292100" dist="139700" dir="2700000" algn="tl" rotWithShape="0">
              <a:srgbClr val="333333">
                <a:alpha val="65000"/>
              </a:srgbClr>
            </a:outerShdw>
          </a:effectLst>
        </p:spPr>
      </p:pic>
      <p:sp>
        <p:nvSpPr>
          <p:cNvPr id="4" name="Rectangle 2"/>
          <p:cNvSpPr txBox="1">
            <a:spLocks noChangeArrowheads="1"/>
          </p:cNvSpPr>
          <p:nvPr/>
        </p:nvSpPr>
        <p:spPr>
          <a:xfrm>
            <a:off x="785786" y="357166"/>
            <a:ext cx="7715304" cy="1071570"/>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32500" lnSpcReduction="20000"/>
            <a:scene3d>
              <a:camera prst="orthographicFront"/>
              <a:lightRig rig="glow" dir="tl">
                <a:rot lat="0" lon="0" rev="5400000"/>
              </a:lightRig>
            </a:scene3d>
            <a:sp3d contourW="12700">
              <a:bevelT w="25400" h="25400"/>
              <a:contourClr>
                <a:schemeClr val="accent6">
                  <a:shade val="73000"/>
                </a:schemeClr>
              </a:contourClr>
            </a:sp3d>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a:p>
            <a:pPr algn="ctr" fontAlgn="auto">
              <a:spcAft>
                <a:spcPts val="0"/>
              </a:spcAft>
              <a:defRPr/>
            </a:pPr>
            <a:r>
              <a:rPr lang="ar-SA" sz="94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rPr>
              <a:t> صور لتوضيح أسلوب التطبيق بتوجيه المعلم ( التدريبي)</a:t>
            </a:r>
          </a:p>
          <a:p>
            <a:pPr algn="ctr" fontAlgn="auto">
              <a:spcAft>
                <a:spcPts val="0"/>
              </a:spcAft>
              <a:defRPr/>
            </a:pPr>
            <a:endParaRPr lang="ar-SA" sz="4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a:p>
            <a:pPr algn="ctr" fontAlgn="auto">
              <a:spcAft>
                <a:spcPts val="0"/>
              </a:spcAft>
              <a:defRPr/>
            </a:pPr>
            <a:endParaRPr lang="en-US" sz="4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28596" y="500042"/>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9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أسلوب الاكتشاف</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3" name="مربع نص 2"/>
          <p:cNvSpPr txBox="1"/>
          <p:nvPr/>
        </p:nvSpPr>
        <p:spPr>
          <a:xfrm>
            <a:off x="5072063" y="2143125"/>
            <a:ext cx="3827462" cy="646113"/>
          </a:xfrm>
          <a:prstGeom prst="rect">
            <a:avLst/>
          </a:prstGeom>
        </p:spPr>
        <p:style>
          <a:lnRef idx="1">
            <a:schemeClr val="accent3"/>
          </a:lnRef>
          <a:fillRef idx="2">
            <a:schemeClr val="accent3"/>
          </a:fillRef>
          <a:effectRef idx="1">
            <a:schemeClr val="accent3"/>
          </a:effectRef>
          <a:fontRef idx="minor">
            <a:schemeClr val="dk1"/>
          </a:fontRef>
        </p:style>
        <p:txBody>
          <a:bodyPr rtlCol="1">
            <a:spAutoFit/>
          </a:bodyPr>
          <a:lstStyle/>
          <a:p>
            <a:pPr>
              <a:defRPr/>
            </a:pPr>
            <a:r>
              <a:rPr lang="ar-SA" sz="3600" dirty="0"/>
              <a:t>أسلوب الاكتشاف الموجه </a:t>
            </a:r>
          </a:p>
        </p:txBody>
      </p:sp>
      <p:sp>
        <p:nvSpPr>
          <p:cNvPr id="11" name="مستطيل مستدير الزوايا 10"/>
          <p:cNvSpPr/>
          <p:nvPr/>
        </p:nvSpPr>
        <p:spPr>
          <a:xfrm>
            <a:off x="642938" y="1928813"/>
            <a:ext cx="2214562" cy="1143000"/>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sz="6000" dirty="0"/>
              <a:t>وصفه</a:t>
            </a:r>
          </a:p>
        </p:txBody>
      </p:sp>
      <p:sp>
        <p:nvSpPr>
          <p:cNvPr id="12" name="شكل بيضاوي 11"/>
          <p:cNvSpPr/>
          <p:nvPr/>
        </p:nvSpPr>
        <p:spPr>
          <a:xfrm>
            <a:off x="2071688" y="3857625"/>
            <a:ext cx="1785937" cy="1143000"/>
          </a:xfrm>
          <a:prstGeom prst="ellipse">
            <a:avLst/>
          </a:prstGeom>
        </p:spPr>
        <p:style>
          <a:lnRef idx="1">
            <a:schemeClr val="dk1"/>
          </a:lnRef>
          <a:fillRef idx="2">
            <a:schemeClr val="dk1"/>
          </a:fillRef>
          <a:effectRef idx="1">
            <a:schemeClr val="dk1"/>
          </a:effectRef>
          <a:fontRef idx="minor">
            <a:schemeClr val="dk1"/>
          </a:fontRef>
        </p:style>
        <p:txBody>
          <a:bodyPr rtlCol="1" anchor="ctr"/>
          <a:lstStyle/>
          <a:p>
            <a:pPr algn="ctr">
              <a:defRPr/>
            </a:pPr>
            <a:r>
              <a:rPr lang="ar-SA" sz="3600" dirty="0"/>
              <a:t>الموجه</a:t>
            </a:r>
          </a:p>
        </p:txBody>
      </p:sp>
      <p:sp>
        <p:nvSpPr>
          <p:cNvPr id="13" name="شكل بيضاوي 12"/>
          <p:cNvSpPr/>
          <p:nvPr/>
        </p:nvSpPr>
        <p:spPr>
          <a:xfrm>
            <a:off x="214313" y="4357688"/>
            <a:ext cx="1714500" cy="1285875"/>
          </a:xfrm>
          <a:prstGeom prst="ellipse">
            <a:avLst/>
          </a:prstGeom>
        </p:spPr>
        <p:style>
          <a:lnRef idx="1">
            <a:schemeClr val="accent1"/>
          </a:lnRef>
          <a:fillRef idx="2">
            <a:schemeClr val="accent1"/>
          </a:fillRef>
          <a:effectRef idx="1">
            <a:schemeClr val="accent1"/>
          </a:effectRef>
          <a:fontRef idx="minor">
            <a:schemeClr val="dk1"/>
          </a:fontRef>
        </p:style>
        <p:txBody>
          <a:bodyPr rtlCol="1" anchor="ctr"/>
          <a:lstStyle/>
          <a:p>
            <a:pPr algn="ctr">
              <a:defRPr/>
            </a:pPr>
            <a:r>
              <a:rPr lang="ar-SA" sz="3200" dirty="0"/>
              <a:t>متعدد</a:t>
            </a:r>
          </a:p>
          <a:p>
            <a:pPr algn="ctr">
              <a:defRPr/>
            </a:pPr>
            <a:r>
              <a:rPr lang="ar-SA" sz="3200" dirty="0"/>
              <a:t>(حر)</a:t>
            </a:r>
          </a:p>
        </p:txBody>
      </p:sp>
      <p:cxnSp>
        <p:nvCxnSpPr>
          <p:cNvPr id="15" name="رابط كسهم مستقيم 14"/>
          <p:cNvCxnSpPr/>
          <p:nvPr/>
        </p:nvCxnSpPr>
        <p:spPr>
          <a:xfrm rot="16200000" flipH="1">
            <a:off x="2357437" y="3429001"/>
            <a:ext cx="714375"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6" name="رابط كسهم مستقيم 15"/>
          <p:cNvCxnSpPr/>
          <p:nvPr/>
        </p:nvCxnSpPr>
        <p:spPr>
          <a:xfrm rot="5400000">
            <a:off x="214312" y="3714751"/>
            <a:ext cx="1285875" cy="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24" name="رابط بشكل مرفق 23"/>
          <p:cNvCxnSpPr/>
          <p:nvPr/>
        </p:nvCxnSpPr>
        <p:spPr>
          <a:xfrm>
            <a:off x="1714500" y="5357813"/>
            <a:ext cx="2286000" cy="642937"/>
          </a:xfrm>
          <a:prstGeom prst="bent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sp>
        <p:nvSpPr>
          <p:cNvPr id="25" name="مستطيل 24"/>
          <p:cNvSpPr/>
          <p:nvPr/>
        </p:nvSpPr>
        <p:spPr>
          <a:xfrm>
            <a:off x="4071938" y="3286125"/>
            <a:ext cx="4572000" cy="3357563"/>
          </a:xfrm>
          <a:prstGeom prst="rect">
            <a:avLst/>
          </a:prstGeom>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1" anchor="ctr"/>
          <a:lstStyle/>
          <a:p>
            <a:pPr algn="ctr">
              <a:defRPr/>
            </a:pPr>
            <a:r>
              <a:rPr lang="ar-SA" sz="2800" dirty="0"/>
              <a:t>هو تحرك الطالب بدون ضوابط موجهه </a:t>
            </a:r>
          </a:p>
          <a:p>
            <a:pPr algn="ctr">
              <a:defRPr/>
            </a:pPr>
            <a:r>
              <a:rPr lang="ar-SA" sz="2800" dirty="0"/>
              <a:t>مثلا</a:t>
            </a:r>
          </a:p>
          <a:p>
            <a:pPr algn="ctr">
              <a:defRPr/>
            </a:pPr>
            <a:r>
              <a:rPr lang="ar-SA" sz="2800" dirty="0"/>
              <a:t>تحرك الطالب </a:t>
            </a:r>
            <a:r>
              <a:rPr lang="ar-SA" sz="2800" dirty="0" err="1"/>
              <a:t>باي</a:t>
            </a:r>
            <a:r>
              <a:rPr lang="ar-SA" sz="2800" dirty="0"/>
              <a:t> طريقة يرغبها على الخط المستقيم الموجود على ارض الملعب مما يتسبب في عدم الوصول للهدف المطلوب من المهارة لذلك سوف نركز على الاكتشاف الموجه</a:t>
            </a: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grpId="0" nodeType="clickEffect">
                                  <p:stCondLst>
                                    <p:cond delay="0"/>
                                  </p:stCondLst>
                                  <p:iterate type="lt">
                                    <p:tmPct val="10000"/>
                                  </p:iterate>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1"/>
                                        </p:tgtEl>
                                        <p:attrNameLst>
                                          <p:attrName>ppt_y</p:attrName>
                                        </p:attrNameLst>
                                      </p:cBhvr>
                                      <p:tavLst>
                                        <p:tav tm="0">
                                          <p:val>
                                            <p:strVal val="#ppt_y"/>
                                          </p:val>
                                        </p:tav>
                                        <p:tav tm="100000">
                                          <p:val>
                                            <p:strVal val="#ppt_y"/>
                                          </p:val>
                                        </p:tav>
                                      </p:tavLst>
                                    </p:anim>
                                    <p:anim calcmode="lin" valueType="num">
                                      <p:cBhvr>
                                        <p:cTn id="35"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checkerboard(across)">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2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edge">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down)">
                                      <p:cBhvr>
                                        <p:cTn id="52" dur="580">
                                          <p:stCondLst>
                                            <p:cond delay="0"/>
                                          </p:stCondLst>
                                        </p:cTn>
                                        <p:tgtEl>
                                          <p:spTgt spid="16"/>
                                        </p:tgtEl>
                                      </p:cBhvr>
                                    </p:animEffect>
                                    <p:anim calcmode="lin" valueType="num">
                                      <p:cBhvr>
                                        <p:cTn id="53"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8" dur="26">
                                          <p:stCondLst>
                                            <p:cond delay="650"/>
                                          </p:stCondLst>
                                        </p:cTn>
                                        <p:tgtEl>
                                          <p:spTgt spid="16"/>
                                        </p:tgtEl>
                                      </p:cBhvr>
                                      <p:to x="100000" y="60000"/>
                                    </p:animScale>
                                    <p:animScale>
                                      <p:cBhvr>
                                        <p:cTn id="59" dur="166" decel="50000">
                                          <p:stCondLst>
                                            <p:cond delay="676"/>
                                          </p:stCondLst>
                                        </p:cTn>
                                        <p:tgtEl>
                                          <p:spTgt spid="16"/>
                                        </p:tgtEl>
                                      </p:cBhvr>
                                      <p:to x="100000" y="100000"/>
                                    </p:animScale>
                                    <p:animScale>
                                      <p:cBhvr>
                                        <p:cTn id="60" dur="26">
                                          <p:stCondLst>
                                            <p:cond delay="1312"/>
                                          </p:stCondLst>
                                        </p:cTn>
                                        <p:tgtEl>
                                          <p:spTgt spid="16"/>
                                        </p:tgtEl>
                                      </p:cBhvr>
                                      <p:to x="100000" y="80000"/>
                                    </p:animScale>
                                    <p:animScale>
                                      <p:cBhvr>
                                        <p:cTn id="61" dur="166" decel="50000">
                                          <p:stCondLst>
                                            <p:cond delay="1338"/>
                                          </p:stCondLst>
                                        </p:cTn>
                                        <p:tgtEl>
                                          <p:spTgt spid="16"/>
                                        </p:tgtEl>
                                      </p:cBhvr>
                                      <p:to x="100000" y="100000"/>
                                    </p:animScale>
                                    <p:animScale>
                                      <p:cBhvr>
                                        <p:cTn id="62" dur="26">
                                          <p:stCondLst>
                                            <p:cond delay="1642"/>
                                          </p:stCondLst>
                                        </p:cTn>
                                        <p:tgtEl>
                                          <p:spTgt spid="16"/>
                                        </p:tgtEl>
                                      </p:cBhvr>
                                      <p:to x="100000" y="90000"/>
                                    </p:animScale>
                                    <p:animScale>
                                      <p:cBhvr>
                                        <p:cTn id="63" dur="166" decel="50000">
                                          <p:stCondLst>
                                            <p:cond delay="1668"/>
                                          </p:stCondLst>
                                        </p:cTn>
                                        <p:tgtEl>
                                          <p:spTgt spid="16"/>
                                        </p:tgtEl>
                                      </p:cBhvr>
                                      <p:to x="100000" y="100000"/>
                                    </p:animScale>
                                    <p:animScale>
                                      <p:cBhvr>
                                        <p:cTn id="64" dur="26">
                                          <p:stCondLst>
                                            <p:cond delay="1808"/>
                                          </p:stCondLst>
                                        </p:cTn>
                                        <p:tgtEl>
                                          <p:spTgt spid="16"/>
                                        </p:tgtEl>
                                      </p:cBhvr>
                                      <p:to x="100000" y="95000"/>
                                    </p:animScale>
                                    <p:animScale>
                                      <p:cBhvr>
                                        <p:cTn id="65" dur="166" decel="50000">
                                          <p:stCondLst>
                                            <p:cond delay="1834"/>
                                          </p:stCondLst>
                                        </p:cTn>
                                        <p:tgtEl>
                                          <p:spTgt spid="16"/>
                                        </p:tgtEl>
                                      </p:cBhvr>
                                      <p:to x="100000" y="100000"/>
                                    </p:animScale>
                                  </p:childTnLst>
                                </p:cTn>
                              </p:par>
                            </p:childTnLst>
                          </p:cTn>
                        </p:par>
                      </p:childTnLst>
                    </p:cTn>
                  </p:par>
                  <p:par>
                    <p:cTn id="66" fill="hold">
                      <p:stCondLst>
                        <p:cond delay="indefinite"/>
                      </p:stCondLst>
                      <p:childTnLst>
                        <p:par>
                          <p:cTn id="67" fill="hold">
                            <p:stCondLst>
                              <p:cond delay="0"/>
                            </p:stCondLst>
                            <p:childTnLst>
                              <p:par>
                                <p:cTn id="68" presetID="26"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wipe(down)">
                                      <p:cBhvr>
                                        <p:cTn id="70" dur="580">
                                          <p:stCondLst>
                                            <p:cond delay="0"/>
                                          </p:stCondLst>
                                        </p:cTn>
                                        <p:tgtEl>
                                          <p:spTgt spid="13"/>
                                        </p:tgtEl>
                                      </p:cBhvr>
                                    </p:animEffect>
                                    <p:anim calcmode="lin" valueType="num">
                                      <p:cBhvr>
                                        <p:cTn id="7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6" dur="26">
                                          <p:stCondLst>
                                            <p:cond delay="650"/>
                                          </p:stCondLst>
                                        </p:cTn>
                                        <p:tgtEl>
                                          <p:spTgt spid="13"/>
                                        </p:tgtEl>
                                      </p:cBhvr>
                                      <p:to x="100000" y="60000"/>
                                    </p:animScale>
                                    <p:animScale>
                                      <p:cBhvr>
                                        <p:cTn id="77" dur="166" decel="50000">
                                          <p:stCondLst>
                                            <p:cond delay="676"/>
                                          </p:stCondLst>
                                        </p:cTn>
                                        <p:tgtEl>
                                          <p:spTgt spid="13"/>
                                        </p:tgtEl>
                                      </p:cBhvr>
                                      <p:to x="100000" y="100000"/>
                                    </p:animScale>
                                    <p:animScale>
                                      <p:cBhvr>
                                        <p:cTn id="78" dur="26">
                                          <p:stCondLst>
                                            <p:cond delay="1312"/>
                                          </p:stCondLst>
                                        </p:cTn>
                                        <p:tgtEl>
                                          <p:spTgt spid="13"/>
                                        </p:tgtEl>
                                      </p:cBhvr>
                                      <p:to x="100000" y="80000"/>
                                    </p:animScale>
                                    <p:animScale>
                                      <p:cBhvr>
                                        <p:cTn id="79" dur="166" decel="50000">
                                          <p:stCondLst>
                                            <p:cond delay="1338"/>
                                          </p:stCondLst>
                                        </p:cTn>
                                        <p:tgtEl>
                                          <p:spTgt spid="13"/>
                                        </p:tgtEl>
                                      </p:cBhvr>
                                      <p:to x="100000" y="100000"/>
                                    </p:animScale>
                                    <p:animScale>
                                      <p:cBhvr>
                                        <p:cTn id="80" dur="26">
                                          <p:stCondLst>
                                            <p:cond delay="1642"/>
                                          </p:stCondLst>
                                        </p:cTn>
                                        <p:tgtEl>
                                          <p:spTgt spid="13"/>
                                        </p:tgtEl>
                                      </p:cBhvr>
                                      <p:to x="100000" y="90000"/>
                                    </p:animScale>
                                    <p:animScale>
                                      <p:cBhvr>
                                        <p:cTn id="81" dur="166" decel="50000">
                                          <p:stCondLst>
                                            <p:cond delay="1668"/>
                                          </p:stCondLst>
                                        </p:cTn>
                                        <p:tgtEl>
                                          <p:spTgt spid="13"/>
                                        </p:tgtEl>
                                      </p:cBhvr>
                                      <p:to x="100000" y="100000"/>
                                    </p:animScale>
                                    <p:animScale>
                                      <p:cBhvr>
                                        <p:cTn id="82" dur="26">
                                          <p:stCondLst>
                                            <p:cond delay="1808"/>
                                          </p:stCondLst>
                                        </p:cTn>
                                        <p:tgtEl>
                                          <p:spTgt spid="13"/>
                                        </p:tgtEl>
                                      </p:cBhvr>
                                      <p:to x="100000" y="95000"/>
                                    </p:animScale>
                                    <p:animScale>
                                      <p:cBhvr>
                                        <p:cTn id="83" dur="166" decel="50000">
                                          <p:stCondLst>
                                            <p:cond delay="1834"/>
                                          </p:stCondLst>
                                        </p:cTn>
                                        <p:tgtEl>
                                          <p:spTgt spid="13"/>
                                        </p:tgtEl>
                                      </p:cBhvr>
                                      <p:to x="100000" y="100000"/>
                                    </p:animScale>
                                  </p:childTnLst>
                                </p:cTn>
                              </p:par>
                            </p:childTnLst>
                          </p:cTn>
                        </p:par>
                      </p:childTnLst>
                    </p:cTn>
                  </p:par>
                  <p:par>
                    <p:cTn id="84" fill="hold">
                      <p:stCondLst>
                        <p:cond delay="indefinite"/>
                      </p:stCondLst>
                      <p:childTnLst>
                        <p:par>
                          <p:cTn id="85" fill="hold">
                            <p:stCondLst>
                              <p:cond delay="0"/>
                            </p:stCondLst>
                            <p:childTnLst>
                              <p:par>
                                <p:cTn id="86" presetID="49" presetClass="entr" presetSubtype="0" decel="100000" fill="hold" nodeType="click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p:cTn id="88" dur="500" fill="hold"/>
                                        <p:tgtEl>
                                          <p:spTgt spid="24"/>
                                        </p:tgtEl>
                                        <p:attrNameLst>
                                          <p:attrName>ppt_w</p:attrName>
                                        </p:attrNameLst>
                                      </p:cBhvr>
                                      <p:tavLst>
                                        <p:tav tm="0">
                                          <p:val>
                                            <p:fltVal val="0"/>
                                          </p:val>
                                        </p:tav>
                                        <p:tav tm="100000">
                                          <p:val>
                                            <p:strVal val="#ppt_w"/>
                                          </p:val>
                                        </p:tav>
                                      </p:tavLst>
                                    </p:anim>
                                    <p:anim calcmode="lin" valueType="num">
                                      <p:cBhvr>
                                        <p:cTn id="89" dur="500" fill="hold"/>
                                        <p:tgtEl>
                                          <p:spTgt spid="24"/>
                                        </p:tgtEl>
                                        <p:attrNameLst>
                                          <p:attrName>ppt_h</p:attrName>
                                        </p:attrNameLst>
                                      </p:cBhvr>
                                      <p:tavLst>
                                        <p:tav tm="0">
                                          <p:val>
                                            <p:fltVal val="0"/>
                                          </p:val>
                                        </p:tav>
                                        <p:tav tm="100000">
                                          <p:val>
                                            <p:strVal val="#ppt_h"/>
                                          </p:val>
                                        </p:tav>
                                      </p:tavLst>
                                    </p:anim>
                                    <p:anim calcmode="lin" valueType="num">
                                      <p:cBhvr>
                                        <p:cTn id="90" dur="500" fill="hold"/>
                                        <p:tgtEl>
                                          <p:spTgt spid="24"/>
                                        </p:tgtEl>
                                        <p:attrNameLst>
                                          <p:attrName>style.rotation</p:attrName>
                                        </p:attrNameLst>
                                      </p:cBhvr>
                                      <p:tavLst>
                                        <p:tav tm="0">
                                          <p:val>
                                            <p:fltVal val="360"/>
                                          </p:val>
                                        </p:tav>
                                        <p:tav tm="100000">
                                          <p:val>
                                            <p:fltVal val="0"/>
                                          </p:val>
                                        </p:tav>
                                      </p:tavLst>
                                    </p:anim>
                                    <p:animEffect transition="in" filter="fade">
                                      <p:cBhvr>
                                        <p:cTn id="91" dur="500"/>
                                        <p:tgtEl>
                                          <p:spTgt spid="24"/>
                                        </p:tgtEl>
                                      </p:cBhvr>
                                    </p:animEffect>
                                  </p:childTnLst>
                                </p:cTn>
                              </p:par>
                            </p:childTnLst>
                          </p:cTn>
                        </p:par>
                      </p:childTnLst>
                    </p:cTn>
                  </p:par>
                  <p:par>
                    <p:cTn id="92" fill="hold">
                      <p:stCondLst>
                        <p:cond delay="indefinite"/>
                      </p:stCondLst>
                      <p:childTnLst>
                        <p:par>
                          <p:cTn id="93" fill="hold">
                            <p:stCondLst>
                              <p:cond delay="0"/>
                            </p:stCondLst>
                            <p:childTnLst>
                              <p:par>
                                <p:cTn id="94" presetID="26" presetClass="entr" presetSubtype="0" fill="hold" grpId="0" nodeType="clickEffect">
                                  <p:stCondLst>
                                    <p:cond delay="0"/>
                                  </p:stCondLst>
                                  <p:childTnLst>
                                    <p:set>
                                      <p:cBhvr>
                                        <p:cTn id="95" dur="1" fill="hold">
                                          <p:stCondLst>
                                            <p:cond delay="0"/>
                                          </p:stCondLst>
                                        </p:cTn>
                                        <p:tgtEl>
                                          <p:spTgt spid="25"/>
                                        </p:tgtEl>
                                        <p:attrNameLst>
                                          <p:attrName>style.visibility</p:attrName>
                                        </p:attrNameLst>
                                      </p:cBhvr>
                                      <p:to>
                                        <p:strVal val="visible"/>
                                      </p:to>
                                    </p:set>
                                    <p:animEffect transition="in" filter="wipe(down)">
                                      <p:cBhvr>
                                        <p:cTn id="96" dur="580">
                                          <p:stCondLst>
                                            <p:cond delay="0"/>
                                          </p:stCondLst>
                                        </p:cTn>
                                        <p:tgtEl>
                                          <p:spTgt spid="25"/>
                                        </p:tgtEl>
                                      </p:cBhvr>
                                    </p:animEffect>
                                    <p:anim calcmode="lin" valueType="num">
                                      <p:cBhvr>
                                        <p:cTn id="97"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98"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99"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00"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01"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02" dur="26">
                                          <p:stCondLst>
                                            <p:cond delay="650"/>
                                          </p:stCondLst>
                                        </p:cTn>
                                        <p:tgtEl>
                                          <p:spTgt spid="25"/>
                                        </p:tgtEl>
                                      </p:cBhvr>
                                      <p:to x="100000" y="60000"/>
                                    </p:animScale>
                                    <p:animScale>
                                      <p:cBhvr>
                                        <p:cTn id="103" dur="166" decel="50000">
                                          <p:stCondLst>
                                            <p:cond delay="676"/>
                                          </p:stCondLst>
                                        </p:cTn>
                                        <p:tgtEl>
                                          <p:spTgt spid="25"/>
                                        </p:tgtEl>
                                      </p:cBhvr>
                                      <p:to x="100000" y="100000"/>
                                    </p:animScale>
                                    <p:animScale>
                                      <p:cBhvr>
                                        <p:cTn id="104" dur="26">
                                          <p:stCondLst>
                                            <p:cond delay="1312"/>
                                          </p:stCondLst>
                                        </p:cTn>
                                        <p:tgtEl>
                                          <p:spTgt spid="25"/>
                                        </p:tgtEl>
                                      </p:cBhvr>
                                      <p:to x="100000" y="80000"/>
                                    </p:animScale>
                                    <p:animScale>
                                      <p:cBhvr>
                                        <p:cTn id="105" dur="166" decel="50000">
                                          <p:stCondLst>
                                            <p:cond delay="1338"/>
                                          </p:stCondLst>
                                        </p:cTn>
                                        <p:tgtEl>
                                          <p:spTgt spid="25"/>
                                        </p:tgtEl>
                                      </p:cBhvr>
                                      <p:to x="100000" y="100000"/>
                                    </p:animScale>
                                    <p:animScale>
                                      <p:cBhvr>
                                        <p:cTn id="106" dur="26">
                                          <p:stCondLst>
                                            <p:cond delay="1642"/>
                                          </p:stCondLst>
                                        </p:cTn>
                                        <p:tgtEl>
                                          <p:spTgt spid="25"/>
                                        </p:tgtEl>
                                      </p:cBhvr>
                                      <p:to x="100000" y="90000"/>
                                    </p:animScale>
                                    <p:animScale>
                                      <p:cBhvr>
                                        <p:cTn id="107" dur="166" decel="50000">
                                          <p:stCondLst>
                                            <p:cond delay="1668"/>
                                          </p:stCondLst>
                                        </p:cTn>
                                        <p:tgtEl>
                                          <p:spTgt spid="25"/>
                                        </p:tgtEl>
                                      </p:cBhvr>
                                      <p:to x="100000" y="100000"/>
                                    </p:animScale>
                                    <p:animScale>
                                      <p:cBhvr>
                                        <p:cTn id="108" dur="26">
                                          <p:stCondLst>
                                            <p:cond delay="1808"/>
                                          </p:stCondLst>
                                        </p:cTn>
                                        <p:tgtEl>
                                          <p:spTgt spid="25"/>
                                        </p:tgtEl>
                                      </p:cBhvr>
                                      <p:to x="100000" y="95000"/>
                                    </p:animScale>
                                    <p:animScale>
                                      <p:cBhvr>
                                        <p:cTn id="109"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2" grpId="0" animBg="1"/>
      <p:bldP spid="13" grpId="0" animBg="1"/>
      <p:bldP spid="25"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57158" y="571480"/>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scene3d>
              <a:camera prst="orthographicFront"/>
              <a:lightRig rig="glow" dir="tl">
                <a:rot lat="0" lon="0" rev="5400000"/>
              </a:lightRig>
            </a:scene3d>
            <a:sp3d contourW="12700">
              <a:bevelT w="25400" h="25400"/>
              <a:contourClr>
                <a:schemeClr val="accent6">
                  <a:shade val="73000"/>
                </a:schemeClr>
              </a:contourClr>
            </a:sp3d>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a:p>
            <a:pPr algn="ctr" fontAlgn="auto">
              <a:spcAft>
                <a:spcPts val="0"/>
              </a:spcAft>
              <a:defRPr/>
            </a:pPr>
            <a:r>
              <a:rPr lang="ar-SA" sz="48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rPr>
              <a:t>أهداف أسلوب الاكتشاف الموجه</a:t>
            </a:r>
          </a:p>
          <a:p>
            <a:pPr algn="ctr" fontAlgn="auto">
              <a:spcAft>
                <a:spcPts val="0"/>
              </a:spcAft>
              <a:defRPr/>
            </a:pPr>
            <a:endParaRPr lang="ar-SA" sz="4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a:p>
            <a:pPr algn="ctr" fontAlgn="auto">
              <a:spcAft>
                <a:spcPts val="0"/>
              </a:spcAft>
              <a:defRPr/>
            </a:pPr>
            <a:endParaRPr lang="en-US" sz="4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endParaRPr>
          </a:p>
        </p:txBody>
      </p:sp>
      <p:sp>
        <p:nvSpPr>
          <p:cNvPr id="3" name="مربع نص 2"/>
          <p:cNvSpPr txBox="1"/>
          <p:nvPr/>
        </p:nvSpPr>
        <p:spPr>
          <a:xfrm>
            <a:off x="857250" y="2286000"/>
            <a:ext cx="7429500" cy="3416300"/>
          </a:xfrm>
          <a:prstGeom prst="rect">
            <a:avLst/>
          </a:prstGeom>
          <a:effectLst>
            <a:outerShdw blurRad="63500" sx="102000" sy="102000" algn="ctr"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1">
            <a:spAutoFit/>
          </a:bodyPr>
          <a:lstStyle/>
          <a:p>
            <a:pPr marL="342900" indent="-342900">
              <a:buClr>
                <a:srgbClr val="FFFF00"/>
              </a:buClr>
              <a:buFont typeface="+mj-lt"/>
              <a:buAutoNum type="arabicPeriod"/>
              <a:defRPr/>
            </a:pPr>
            <a:r>
              <a:rPr lang="ar-SA" sz="3200" dirty="0"/>
              <a:t>شغل الطالب في عملية استكشافية معينة</a:t>
            </a:r>
          </a:p>
          <a:p>
            <a:pPr marL="342900" indent="-342900">
              <a:buClr>
                <a:srgbClr val="FFFF00"/>
              </a:buClr>
              <a:buFont typeface="+mj-lt"/>
              <a:buAutoNum type="arabicPeriod"/>
              <a:defRPr/>
            </a:pPr>
            <a:r>
              <a:rPr lang="ar-SA" sz="3200" dirty="0"/>
              <a:t>تنمية العلاقة الايجابية بين الطالب والمعلم من خلال عملية الاكتشاف</a:t>
            </a:r>
          </a:p>
          <a:p>
            <a:pPr marL="342900" indent="-342900">
              <a:buClr>
                <a:srgbClr val="FFFF00"/>
              </a:buClr>
              <a:buFont typeface="+mj-lt"/>
              <a:buAutoNum type="arabicPeriod"/>
              <a:defRPr/>
            </a:pPr>
            <a:r>
              <a:rPr lang="ar-SA" sz="3200" dirty="0"/>
              <a:t>تنمية عملية التفكير والاستقصاء والاكتشاف</a:t>
            </a:r>
          </a:p>
          <a:p>
            <a:pPr marL="342900" indent="-342900">
              <a:buClr>
                <a:srgbClr val="FFFF00"/>
              </a:buClr>
              <a:buFont typeface="+mj-lt"/>
              <a:buAutoNum type="arabicPeriod"/>
              <a:defRPr/>
            </a:pPr>
            <a:r>
              <a:rPr lang="ar-SA" sz="3200" dirty="0"/>
              <a:t>تنمية الصبر لكل من الطالب والمعلم عن طريق الممارسة</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836712"/>
            <a:ext cx="8229600" cy="1020652"/>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بنية أسلوب الاكتشاف الموجه</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graphicFrame>
        <p:nvGraphicFramePr>
          <p:cNvPr id="3" name="جدول 2"/>
          <p:cNvGraphicFramePr>
            <a:graphicFrameLocks noGrp="1"/>
          </p:cNvGraphicFramePr>
          <p:nvPr/>
        </p:nvGraphicFramePr>
        <p:xfrm>
          <a:off x="1571621" y="2571750"/>
          <a:ext cx="6738942" cy="3048000"/>
        </p:xfrm>
        <a:graphic>
          <a:graphicData uri="http://schemas.openxmlformats.org/drawingml/2006/table">
            <a:tbl>
              <a:tblPr rtl="1" firstRow="1" bandRow="1">
                <a:tableStyleId>{9DCAF9ED-07DC-4A11-8D7F-57B35C25682E}</a:tableStyleId>
              </a:tblPr>
              <a:tblGrid>
                <a:gridCol w="3369471"/>
                <a:gridCol w="3369471"/>
              </a:tblGrid>
              <a:tr h="370840">
                <a:tc>
                  <a:txBody>
                    <a:bodyPr/>
                    <a:lstStyle/>
                    <a:p>
                      <a:pPr algn="ctr" rtl="1"/>
                      <a:r>
                        <a:rPr lang="ar-SA" sz="4400" dirty="0" smtClean="0"/>
                        <a:t>القرارات</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ar-SA" sz="4400" dirty="0" smtClean="0"/>
                        <a:t>متخذ القرارات</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8198">
                <a:tc>
                  <a:txBody>
                    <a:bodyPr/>
                    <a:lstStyle/>
                    <a:p>
                      <a:pPr algn="ctr" rtl="1"/>
                      <a:r>
                        <a:rPr lang="ar-SA" sz="4400" dirty="0" smtClean="0"/>
                        <a:t>قرارات التخطيط</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ar-SA" sz="4400" dirty="0" smtClean="0"/>
                        <a:t>المعلم</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rtl="1"/>
                      <a:r>
                        <a:rPr lang="ar-SA" sz="4400" dirty="0" smtClean="0"/>
                        <a:t>قرارات التنفيذ</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ar-SA" sz="4400" dirty="0" smtClean="0"/>
                        <a:t>المعلم – الطالب</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rtl="1"/>
                      <a:r>
                        <a:rPr lang="ar-SA" sz="4400" dirty="0" smtClean="0"/>
                        <a:t>قرارات التقويم</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ar-SA" sz="4400" dirty="0" smtClean="0"/>
                        <a:t>المعلم - الطالب</a:t>
                      </a:r>
                      <a:endParaRPr lang="ar-SA" sz="4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500042"/>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مميزات أسلوب الاكتشاف الموجه</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3" name="مربع نص 2"/>
          <p:cNvSpPr txBox="1"/>
          <p:nvPr/>
        </p:nvSpPr>
        <p:spPr>
          <a:xfrm>
            <a:off x="642938" y="2214563"/>
            <a:ext cx="7858125" cy="2936188"/>
          </a:xfrm>
          <a:prstGeom prst="rect">
            <a:avLst/>
          </a:prstGeom>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spAutoFit/>
          </a:bodyPr>
          <a:lstStyle/>
          <a:p>
            <a:pPr>
              <a:buClr>
                <a:srgbClr val="0070C0"/>
              </a:buClr>
              <a:buFont typeface="Wingdings" pitchFamily="2" charset="2"/>
              <a:buChar char="q"/>
              <a:defRPr/>
            </a:pPr>
            <a:r>
              <a:rPr lang="ar-SA" dirty="0"/>
              <a:t> يمارس الطالب عددا من الأوضاع حتى يتوصل   إلى الوضع الصحيح للأداء</a:t>
            </a:r>
          </a:p>
          <a:p>
            <a:pPr>
              <a:buClr>
                <a:srgbClr val="0070C0"/>
              </a:buClr>
              <a:buFont typeface="Wingdings" pitchFamily="2" charset="2"/>
              <a:buChar char="q"/>
              <a:defRPr/>
            </a:pPr>
            <a:r>
              <a:rPr lang="ar-SA" dirty="0"/>
              <a:t> يشترك الطالب في تحديد الهدف والوصول إليه </a:t>
            </a:r>
          </a:p>
          <a:p>
            <a:pPr>
              <a:buClr>
                <a:srgbClr val="0070C0"/>
              </a:buClr>
              <a:buFont typeface="Wingdings" pitchFamily="2" charset="2"/>
              <a:buChar char="q"/>
              <a:defRPr/>
            </a:pPr>
            <a:r>
              <a:rPr lang="ar-SA" dirty="0"/>
              <a:t> ينمي لدى الطلاب التفكير العميق وربط الأداء الحركي  بالقدرات البدنية </a:t>
            </a:r>
          </a:p>
          <a:p>
            <a:pPr>
              <a:buClr>
                <a:srgbClr val="0070C0"/>
              </a:buClr>
              <a:buFont typeface="Wingdings" pitchFamily="2" charset="2"/>
              <a:buChar char="q"/>
              <a:defRPr/>
            </a:pPr>
            <a:r>
              <a:rPr lang="ar-SA" dirty="0"/>
              <a:t> يتحقق تصور الذات لدى الطالب عن طريق مستوى إدراكه</a:t>
            </a: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428604"/>
            <a:ext cx="8229600" cy="1000132"/>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قنوات النمو في أسلوب الاكتشاف الموجه</a:t>
            </a:r>
          </a:p>
          <a:p>
            <a:pPr algn="ctr" fontAlgn="auto">
              <a:spcAft>
                <a:spcPts val="0"/>
              </a:spcAft>
              <a:defRPr/>
            </a:pPr>
            <a:endParaRPr lang="ar-SA"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ar-SA" sz="4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6" name="مربع نص 5"/>
          <p:cNvSpPr txBox="1"/>
          <p:nvPr/>
        </p:nvSpPr>
        <p:spPr>
          <a:xfrm>
            <a:off x="1285875" y="1714500"/>
            <a:ext cx="7000875" cy="4340225"/>
          </a:xfrm>
          <a:prstGeom prst="rect">
            <a:avLst/>
          </a:prstGeom>
          <a:effectLst>
            <a:outerShdw blurRad="63500" sx="102000" sy="102000" algn="ctr"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1">
            <a:spAutoFit/>
          </a:bodyPr>
          <a:lstStyle/>
          <a:p>
            <a:pPr marL="342900" indent="-342900">
              <a:buClr>
                <a:srgbClr val="FF0000"/>
              </a:buClr>
              <a:buFont typeface="+mj-lt"/>
              <a:buAutoNum type="arabicParenR"/>
              <a:defRPr/>
            </a:pPr>
            <a:r>
              <a:rPr lang="ar-SA" sz="2400" dirty="0"/>
              <a:t> </a:t>
            </a:r>
            <a:r>
              <a:rPr lang="ar-SA" sz="2800" b="1" dirty="0">
                <a:solidFill>
                  <a:srgbClr val="0070C0"/>
                </a:solidFill>
              </a:rPr>
              <a:t>الجانب المهاري </a:t>
            </a:r>
            <a:r>
              <a:rPr lang="ar-SA" sz="2800" dirty="0"/>
              <a:t>: يركز الطالب على الأمور التي يريد المعلم استكشافها </a:t>
            </a:r>
          </a:p>
          <a:p>
            <a:pPr marL="342900" indent="-342900">
              <a:buClr>
                <a:srgbClr val="FF0000"/>
              </a:buClr>
              <a:buFont typeface="+mj-lt"/>
              <a:buAutoNum type="arabicParenR"/>
              <a:defRPr/>
            </a:pPr>
            <a:r>
              <a:rPr lang="ar-SA" sz="2800" b="1" dirty="0">
                <a:solidFill>
                  <a:srgbClr val="0070C0"/>
                </a:solidFill>
              </a:rPr>
              <a:t>الجانب الاجتماعي </a:t>
            </a:r>
            <a:r>
              <a:rPr lang="ar-SA" sz="2800" dirty="0"/>
              <a:t>: تكون علاقة الطالب مع المعلم أكثر من علاقته مع الطالب</a:t>
            </a:r>
          </a:p>
          <a:p>
            <a:pPr marL="342900" indent="-342900">
              <a:buClr>
                <a:srgbClr val="FF0000"/>
              </a:buClr>
              <a:buFont typeface="+mj-lt"/>
              <a:buAutoNum type="arabicParenR"/>
              <a:defRPr/>
            </a:pPr>
            <a:r>
              <a:rPr lang="ar-SA" sz="2800" b="1" dirty="0">
                <a:solidFill>
                  <a:srgbClr val="0070C0"/>
                </a:solidFill>
              </a:rPr>
              <a:t>الجانب الانفعالي </a:t>
            </a:r>
            <a:r>
              <a:rPr lang="ar-SA" sz="2800" dirty="0"/>
              <a:t>: يتحرك النمو الانفعالي في أقصى مدى له وذلك حسب نجاح كل طالب في عملية الاكتشاف</a:t>
            </a:r>
          </a:p>
          <a:p>
            <a:pPr marL="342900" indent="-342900">
              <a:buClr>
                <a:srgbClr val="FF0000"/>
              </a:buClr>
              <a:buFont typeface="+mj-lt"/>
              <a:buAutoNum type="arabicParenR"/>
              <a:defRPr/>
            </a:pPr>
            <a:r>
              <a:rPr lang="ar-SA" sz="2800" b="1" dirty="0">
                <a:solidFill>
                  <a:srgbClr val="0070C0"/>
                </a:solidFill>
              </a:rPr>
              <a:t>الجانب المعرفي </a:t>
            </a:r>
            <a:r>
              <a:rPr lang="ar-SA" sz="2800" dirty="0"/>
              <a:t>: في هذا الأسلوب ينشغل الطالب في عملية فكرية معينه وبذلك يكون النمو المعرفي في أقصى مدى له عن باقي الأساليب</a:t>
            </a:r>
          </a:p>
          <a:p>
            <a:pPr marL="342900" indent="-342900">
              <a:buClr>
                <a:srgbClr val="FF0000"/>
              </a:buClr>
              <a:defRPr/>
            </a:pPr>
            <a:endParaRPr lang="ar-SA"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80">
                                          <p:stCondLst>
                                            <p:cond delay="0"/>
                                          </p:stCondLst>
                                        </p:cTn>
                                        <p:tgtEl>
                                          <p:spTgt spid="6"/>
                                        </p:tgtEl>
                                      </p:cBhvr>
                                    </p:animEffect>
                                    <p:anim calcmode="lin" valueType="num">
                                      <p:cBhvr>
                                        <p:cTn id="1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gtEl>
                                      </p:cBhvr>
                                      <p:to x="100000" y="60000"/>
                                    </p:animScale>
                                    <p:animScale>
                                      <p:cBhvr>
                                        <p:cTn id="19" dur="166" decel="50000">
                                          <p:stCondLst>
                                            <p:cond delay="676"/>
                                          </p:stCondLst>
                                        </p:cTn>
                                        <p:tgtEl>
                                          <p:spTgt spid="6"/>
                                        </p:tgtEl>
                                      </p:cBhvr>
                                      <p:to x="100000" y="100000"/>
                                    </p:animScale>
                                    <p:animScale>
                                      <p:cBhvr>
                                        <p:cTn id="20" dur="26">
                                          <p:stCondLst>
                                            <p:cond delay="1312"/>
                                          </p:stCondLst>
                                        </p:cTn>
                                        <p:tgtEl>
                                          <p:spTgt spid="6"/>
                                        </p:tgtEl>
                                      </p:cBhvr>
                                      <p:to x="100000" y="80000"/>
                                    </p:animScale>
                                    <p:animScale>
                                      <p:cBhvr>
                                        <p:cTn id="21" dur="166" decel="50000">
                                          <p:stCondLst>
                                            <p:cond delay="1338"/>
                                          </p:stCondLst>
                                        </p:cTn>
                                        <p:tgtEl>
                                          <p:spTgt spid="6"/>
                                        </p:tgtEl>
                                      </p:cBhvr>
                                      <p:to x="100000" y="100000"/>
                                    </p:animScale>
                                    <p:animScale>
                                      <p:cBhvr>
                                        <p:cTn id="22" dur="26">
                                          <p:stCondLst>
                                            <p:cond delay="1642"/>
                                          </p:stCondLst>
                                        </p:cTn>
                                        <p:tgtEl>
                                          <p:spTgt spid="6"/>
                                        </p:tgtEl>
                                      </p:cBhvr>
                                      <p:to x="100000" y="90000"/>
                                    </p:animScale>
                                    <p:animScale>
                                      <p:cBhvr>
                                        <p:cTn id="23" dur="166" decel="50000">
                                          <p:stCondLst>
                                            <p:cond delay="1668"/>
                                          </p:stCondLst>
                                        </p:cTn>
                                        <p:tgtEl>
                                          <p:spTgt spid="6"/>
                                        </p:tgtEl>
                                      </p:cBhvr>
                                      <p:to x="100000" y="100000"/>
                                    </p:animScale>
                                    <p:animScale>
                                      <p:cBhvr>
                                        <p:cTn id="24" dur="26">
                                          <p:stCondLst>
                                            <p:cond delay="1808"/>
                                          </p:stCondLst>
                                        </p:cTn>
                                        <p:tgtEl>
                                          <p:spTgt spid="6"/>
                                        </p:tgtEl>
                                      </p:cBhvr>
                                      <p:to x="100000" y="95000"/>
                                    </p:animScale>
                                    <p:animScale>
                                      <p:cBhvr>
                                        <p:cTn id="25"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0034" y="428604"/>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قنوات أسلوب الاكتشاف الموجه</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graphicFrame>
        <p:nvGraphicFramePr>
          <p:cNvPr id="3" name="جدول 2"/>
          <p:cNvGraphicFramePr>
            <a:graphicFrameLocks noGrp="1"/>
          </p:cNvGraphicFramePr>
          <p:nvPr/>
        </p:nvGraphicFramePr>
        <p:xfrm>
          <a:off x="714321" y="2786063"/>
          <a:ext cx="7786742" cy="2500330"/>
        </p:xfrm>
        <a:graphic>
          <a:graphicData uri="http://schemas.openxmlformats.org/drawingml/2006/table">
            <a:tbl>
              <a:tblPr rtl="1" firstRow="1" bandRow="1">
                <a:effectLst/>
                <a:tableStyleId>{8799B23B-EC83-4686-B30A-512413B5E67A}</a:tableStyleId>
              </a:tblPr>
              <a:tblGrid>
                <a:gridCol w="561134"/>
                <a:gridCol w="1632029"/>
                <a:gridCol w="1542194"/>
                <a:gridCol w="1442451"/>
                <a:gridCol w="1317820"/>
                <a:gridCol w="1291114"/>
              </a:tblGrid>
              <a:tr h="555629">
                <a:tc rowSpan="2">
                  <a:txBody>
                    <a:bodyPr/>
                    <a:lstStyle/>
                    <a:p>
                      <a:pPr algn="ctr" rtl="1"/>
                      <a:r>
                        <a:rPr lang="ar-SA" sz="1400" dirty="0" smtClean="0"/>
                        <a:t>الرقم</a:t>
                      </a:r>
                      <a:endParaRPr lang="ar-SA" sz="1400" dirty="0">
                        <a:solidFill>
                          <a:srgbClr val="FF0000"/>
                        </a:solidFill>
                      </a:endParaRPr>
                    </a:p>
                  </a:txBody>
                  <a:tcPr anchor="ctr"/>
                </a:tc>
                <a:tc rowSpan="2">
                  <a:txBody>
                    <a:bodyPr/>
                    <a:lstStyle/>
                    <a:p>
                      <a:pPr algn="ctr" rtl="1"/>
                      <a:r>
                        <a:rPr lang="ar-SA" sz="2000" dirty="0" smtClean="0"/>
                        <a:t>اسم الأسلوب</a:t>
                      </a:r>
                      <a:endParaRPr lang="ar-SA" sz="2000" dirty="0">
                        <a:solidFill>
                          <a:srgbClr val="FF0000"/>
                        </a:solidFill>
                      </a:endParaRPr>
                    </a:p>
                  </a:txBody>
                  <a:tcPr anchor="ctr"/>
                </a:tc>
                <a:tc gridSpan="4">
                  <a:txBody>
                    <a:bodyPr/>
                    <a:lstStyle/>
                    <a:p>
                      <a:pPr algn="ctr" rtl="1"/>
                      <a:r>
                        <a:rPr lang="ar-SA" sz="2400" b="1" dirty="0" smtClean="0">
                          <a:solidFill>
                            <a:srgbClr val="002060"/>
                          </a:solidFill>
                        </a:rPr>
                        <a:t>قنـــــــــــــــــــــــــــــــــوات النمــــــــــــــــــو</a:t>
                      </a:r>
                      <a:endParaRPr lang="ar-SA" sz="2400" b="1" dirty="0">
                        <a:solidFill>
                          <a:srgbClr val="002060"/>
                        </a:solidFill>
                      </a:endParaRPr>
                    </a:p>
                  </a:txBody>
                  <a:tcPr anchor="ctr"/>
                </a:tc>
                <a:tc hMerge="1">
                  <a:txBody>
                    <a:bodyPr/>
                    <a:lstStyle/>
                    <a:p>
                      <a:pPr rtl="1"/>
                      <a:endParaRPr lang="ar-SA" dirty="0"/>
                    </a:p>
                  </a:txBody>
                  <a:tcPr>
                    <a:lnB w="12700" cap="flat" cmpd="sng" algn="ctr">
                      <a:solidFill>
                        <a:schemeClr val="tx1"/>
                      </a:solidFill>
                      <a:prstDash val="solid"/>
                      <a:round/>
                      <a:headEnd type="none" w="med" len="med"/>
                      <a:tailEnd type="none" w="med" len="med"/>
                    </a:lnB>
                  </a:tcPr>
                </a:tc>
                <a:tc hMerge="1">
                  <a:txBody>
                    <a:bodyPr/>
                    <a:lstStyle/>
                    <a:p>
                      <a:pPr rtl="1"/>
                      <a:endParaRPr lang="ar-SA" dirty="0"/>
                    </a:p>
                  </a:txBody>
                  <a:tcPr>
                    <a:lnB w="12700" cap="flat" cmpd="sng" algn="ctr">
                      <a:solidFill>
                        <a:schemeClr val="tx1"/>
                      </a:solidFill>
                      <a:prstDash val="solid"/>
                      <a:round/>
                      <a:headEnd type="none" w="med" len="med"/>
                      <a:tailEnd type="none" w="med" len="med"/>
                    </a:lnB>
                  </a:tcPr>
                </a:tc>
                <a:tc hMerge="1">
                  <a:txBody>
                    <a:bodyPr/>
                    <a:lstStyle/>
                    <a:p>
                      <a:pPr rtl="1"/>
                      <a:endParaRPr lang="ar-SA" dirty="0"/>
                    </a:p>
                  </a:txBody>
                  <a:tcPr>
                    <a:lnB w="12700" cap="flat" cmpd="sng" algn="ctr">
                      <a:solidFill>
                        <a:schemeClr val="tx1"/>
                      </a:solidFill>
                      <a:prstDash val="solid"/>
                      <a:round/>
                      <a:headEnd type="none" w="med" len="med"/>
                      <a:tailEnd type="none" w="med" len="med"/>
                    </a:lnB>
                  </a:tcPr>
                </a:tc>
              </a:tr>
              <a:tr h="666755">
                <a:tc vMerge="1">
                  <a:txBody>
                    <a:bodyPr/>
                    <a:lstStyle/>
                    <a:p>
                      <a:pPr rtl="1"/>
                      <a:endParaRPr lang="ar-SA"/>
                    </a:p>
                  </a:txBody>
                  <a:tcPr/>
                </a:tc>
                <a:tc vMerge="1">
                  <a:txBody>
                    <a:bodyPr/>
                    <a:lstStyle/>
                    <a:p>
                      <a:pPr rtl="1"/>
                      <a:endParaRPr lang="ar-SA"/>
                    </a:p>
                  </a:txBody>
                  <a:tcPr/>
                </a:tc>
                <a:tc>
                  <a:txBody>
                    <a:bodyPr/>
                    <a:lstStyle/>
                    <a:p>
                      <a:pPr algn="ctr" rtl="1"/>
                      <a:r>
                        <a:rPr lang="ar-SA" sz="1800" b="1" dirty="0" smtClean="0">
                          <a:solidFill>
                            <a:srgbClr val="FF0000"/>
                          </a:solidFill>
                        </a:rPr>
                        <a:t>الجانب</a:t>
                      </a:r>
                      <a:r>
                        <a:rPr lang="ar-SA" sz="1800" b="1" baseline="0" dirty="0" smtClean="0">
                          <a:solidFill>
                            <a:srgbClr val="FF0000"/>
                          </a:solidFill>
                        </a:rPr>
                        <a:t> المهاري</a:t>
                      </a:r>
                      <a:endParaRPr lang="ar-SA" sz="1800" b="1" dirty="0">
                        <a:solidFill>
                          <a:srgbClr val="FF0000"/>
                        </a:solidFill>
                      </a:endParaRPr>
                    </a:p>
                  </a:txBody>
                  <a:tcPr anchor="ctr"/>
                </a:tc>
                <a:tc>
                  <a:txBody>
                    <a:bodyPr/>
                    <a:lstStyle/>
                    <a:p>
                      <a:pPr algn="ctr" rtl="1"/>
                      <a:r>
                        <a:rPr lang="ar-SA" sz="1800" b="1" dirty="0" smtClean="0">
                          <a:solidFill>
                            <a:srgbClr val="FF0000"/>
                          </a:solidFill>
                        </a:rPr>
                        <a:t>الجانب الاجتماعي</a:t>
                      </a:r>
                      <a:endParaRPr lang="ar-SA" sz="1800" b="1" dirty="0">
                        <a:solidFill>
                          <a:srgbClr val="FF0000"/>
                        </a:solidFill>
                      </a:endParaRPr>
                    </a:p>
                  </a:txBody>
                  <a:tcPr anchor="ctr"/>
                </a:tc>
                <a:tc>
                  <a:txBody>
                    <a:bodyPr/>
                    <a:lstStyle/>
                    <a:p>
                      <a:pPr algn="ctr" rtl="1"/>
                      <a:r>
                        <a:rPr lang="ar-SA" sz="1800" b="1" dirty="0" smtClean="0">
                          <a:solidFill>
                            <a:srgbClr val="FF0000"/>
                          </a:solidFill>
                        </a:rPr>
                        <a:t>الجانب</a:t>
                      </a:r>
                      <a:r>
                        <a:rPr lang="ar-SA" sz="1800" b="1" baseline="0" dirty="0" smtClean="0">
                          <a:solidFill>
                            <a:srgbClr val="FF0000"/>
                          </a:solidFill>
                        </a:rPr>
                        <a:t> الانفعالي</a:t>
                      </a:r>
                      <a:endParaRPr lang="ar-SA" sz="1800" b="1" dirty="0">
                        <a:solidFill>
                          <a:srgbClr val="FF0000"/>
                        </a:solidFill>
                      </a:endParaRPr>
                    </a:p>
                  </a:txBody>
                  <a:tcPr anchor="ctr"/>
                </a:tc>
                <a:tc>
                  <a:txBody>
                    <a:bodyPr/>
                    <a:lstStyle/>
                    <a:p>
                      <a:pPr algn="ctr" rtl="1"/>
                      <a:r>
                        <a:rPr lang="ar-SA" sz="1800" b="1" dirty="0" smtClean="0">
                          <a:solidFill>
                            <a:srgbClr val="FF0000"/>
                          </a:solidFill>
                        </a:rPr>
                        <a:t>الجانب المعرفي</a:t>
                      </a:r>
                      <a:endParaRPr lang="ar-SA" sz="1800" b="1" dirty="0">
                        <a:solidFill>
                          <a:srgbClr val="FF0000"/>
                        </a:solidFill>
                      </a:endParaRPr>
                    </a:p>
                  </a:txBody>
                  <a:tcPr anchor="ctr"/>
                </a:tc>
              </a:tr>
              <a:tr h="1277946">
                <a:tc>
                  <a:txBody>
                    <a:bodyPr/>
                    <a:lstStyle/>
                    <a:p>
                      <a:pPr algn="ctr" rtl="1"/>
                      <a:r>
                        <a:rPr lang="ar-SA" sz="1400" dirty="0" smtClean="0"/>
                        <a:t>6</a:t>
                      </a:r>
                      <a:endParaRPr lang="ar-SA" sz="1400" dirty="0">
                        <a:solidFill>
                          <a:srgbClr val="FF0000"/>
                        </a:solidFill>
                      </a:endParaRPr>
                    </a:p>
                  </a:txBody>
                  <a:tcPr anchor="ctr"/>
                </a:tc>
                <a:tc>
                  <a:txBody>
                    <a:bodyPr/>
                    <a:lstStyle/>
                    <a:p>
                      <a:pPr algn="ctr" rtl="1"/>
                      <a:r>
                        <a:rPr lang="ar-SA" sz="2000" dirty="0" smtClean="0"/>
                        <a:t>أسلوب</a:t>
                      </a:r>
                      <a:r>
                        <a:rPr lang="ar-SA" sz="2000" baseline="0" dirty="0" smtClean="0"/>
                        <a:t> الاكتشاف الموجه</a:t>
                      </a:r>
                      <a:endParaRPr lang="ar-SA" sz="2000" dirty="0">
                        <a:solidFill>
                          <a:srgbClr val="FF0000"/>
                        </a:solidFill>
                      </a:endParaRPr>
                    </a:p>
                  </a:txBody>
                  <a:tcPr anchor="ctr"/>
                </a:tc>
                <a:tc>
                  <a:txBody>
                    <a:bodyPr/>
                    <a:lstStyle/>
                    <a:p>
                      <a:pPr algn="ctr" rtl="1"/>
                      <a:r>
                        <a:rPr lang="ar-SA" sz="6000" dirty="0" smtClean="0"/>
                        <a:t>2</a:t>
                      </a:r>
                      <a:endParaRPr lang="ar-SA" sz="6000" dirty="0">
                        <a:solidFill>
                          <a:srgbClr val="FF0000"/>
                        </a:solidFill>
                      </a:endParaRPr>
                    </a:p>
                  </a:txBody>
                  <a:tcPr anchor="ctr"/>
                </a:tc>
                <a:tc>
                  <a:txBody>
                    <a:bodyPr/>
                    <a:lstStyle/>
                    <a:p>
                      <a:pPr algn="ctr" rtl="1"/>
                      <a:r>
                        <a:rPr lang="ar-SA" sz="6000" dirty="0" smtClean="0"/>
                        <a:t>2</a:t>
                      </a:r>
                      <a:endParaRPr lang="ar-SA" sz="6000" dirty="0">
                        <a:solidFill>
                          <a:srgbClr val="FF0000"/>
                        </a:solidFill>
                      </a:endParaRPr>
                    </a:p>
                  </a:txBody>
                  <a:tcPr anchor="ctr"/>
                </a:tc>
                <a:tc>
                  <a:txBody>
                    <a:bodyPr/>
                    <a:lstStyle/>
                    <a:p>
                      <a:pPr algn="ctr" rtl="1"/>
                      <a:r>
                        <a:rPr lang="ar-SA" sz="6000" dirty="0" smtClean="0"/>
                        <a:t>6</a:t>
                      </a:r>
                      <a:endParaRPr lang="ar-SA" sz="6000" dirty="0">
                        <a:solidFill>
                          <a:srgbClr val="FF0000"/>
                        </a:solidFill>
                      </a:endParaRPr>
                    </a:p>
                  </a:txBody>
                  <a:tcPr anchor="ctr"/>
                </a:tc>
                <a:tc>
                  <a:txBody>
                    <a:bodyPr/>
                    <a:lstStyle/>
                    <a:p>
                      <a:pPr algn="ctr" rtl="1"/>
                      <a:r>
                        <a:rPr lang="ar-SA" sz="6000" dirty="0" smtClean="0"/>
                        <a:t>7</a:t>
                      </a:r>
                      <a:endParaRPr lang="ar-SA" sz="6000" dirty="0">
                        <a:solidFill>
                          <a:srgbClr val="FF0000"/>
                        </a:solidFill>
                      </a:endParaRPr>
                    </a:p>
                  </a:txBody>
                  <a:tcPr anchor="ct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down)">
                                      <p:cBhvr>
                                        <p:cTn id="16" dur="580">
                                          <p:stCondLst>
                                            <p:cond delay="0"/>
                                          </p:stCondLst>
                                        </p:cTn>
                                        <p:tgtEl>
                                          <p:spTgt spid="3"/>
                                        </p:tgtEl>
                                      </p:cBhvr>
                                    </p:animEffect>
                                    <p:anim calcmode="lin" valueType="num">
                                      <p:cBhvr>
                                        <p:cTn id="17"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2" dur="26">
                                          <p:stCondLst>
                                            <p:cond delay="650"/>
                                          </p:stCondLst>
                                        </p:cTn>
                                        <p:tgtEl>
                                          <p:spTgt spid="3"/>
                                        </p:tgtEl>
                                      </p:cBhvr>
                                      <p:to x="100000" y="60000"/>
                                    </p:animScale>
                                    <p:animScale>
                                      <p:cBhvr>
                                        <p:cTn id="23" dur="166" decel="50000">
                                          <p:stCondLst>
                                            <p:cond delay="676"/>
                                          </p:stCondLst>
                                        </p:cTn>
                                        <p:tgtEl>
                                          <p:spTgt spid="3"/>
                                        </p:tgtEl>
                                      </p:cBhvr>
                                      <p:to x="100000" y="100000"/>
                                    </p:animScale>
                                    <p:animScale>
                                      <p:cBhvr>
                                        <p:cTn id="24" dur="26">
                                          <p:stCondLst>
                                            <p:cond delay="1312"/>
                                          </p:stCondLst>
                                        </p:cTn>
                                        <p:tgtEl>
                                          <p:spTgt spid="3"/>
                                        </p:tgtEl>
                                      </p:cBhvr>
                                      <p:to x="100000" y="80000"/>
                                    </p:animScale>
                                    <p:animScale>
                                      <p:cBhvr>
                                        <p:cTn id="25" dur="166" decel="50000">
                                          <p:stCondLst>
                                            <p:cond delay="1338"/>
                                          </p:stCondLst>
                                        </p:cTn>
                                        <p:tgtEl>
                                          <p:spTgt spid="3"/>
                                        </p:tgtEl>
                                      </p:cBhvr>
                                      <p:to x="100000" y="100000"/>
                                    </p:animScale>
                                    <p:animScale>
                                      <p:cBhvr>
                                        <p:cTn id="26" dur="26">
                                          <p:stCondLst>
                                            <p:cond delay="1642"/>
                                          </p:stCondLst>
                                        </p:cTn>
                                        <p:tgtEl>
                                          <p:spTgt spid="3"/>
                                        </p:tgtEl>
                                      </p:cBhvr>
                                      <p:to x="100000" y="90000"/>
                                    </p:animScale>
                                    <p:animScale>
                                      <p:cBhvr>
                                        <p:cTn id="27" dur="166" decel="50000">
                                          <p:stCondLst>
                                            <p:cond delay="1668"/>
                                          </p:stCondLst>
                                        </p:cTn>
                                        <p:tgtEl>
                                          <p:spTgt spid="3"/>
                                        </p:tgtEl>
                                      </p:cBhvr>
                                      <p:to x="100000" y="100000"/>
                                    </p:animScale>
                                    <p:animScale>
                                      <p:cBhvr>
                                        <p:cTn id="28" dur="26">
                                          <p:stCondLst>
                                            <p:cond delay="1808"/>
                                          </p:stCondLst>
                                        </p:cTn>
                                        <p:tgtEl>
                                          <p:spTgt spid="3"/>
                                        </p:tgtEl>
                                      </p:cBhvr>
                                      <p:to x="100000" y="95000"/>
                                    </p:animScale>
                                    <p:animScale>
                                      <p:cBhvr>
                                        <p:cTn id="29"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87334" y="438129"/>
            <a:ext cx="8229600" cy="1214446"/>
          </a:xfrm>
          <a:prstGeom prst="rect">
            <a:avLst/>
          </a:prstGeom>
          <a:effectLst>
            <a:outerShdw blurRad="50800" dist="38100" dir="16200000"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lnSpcReduction="10000"/>
          </a:bodyPr>
          <a:lstStyle>
            <a:defPPr>
              <a:defRPr lang="ar-SA"/>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fontAlgn="auto">
              <a:spcAft>
                <a:spcPts val="0"/>
              </a:spcAft>
              <a:defRPr/>
            </a:pPr>
            <a:endParaRPr lang="ar-SA"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r>
              <a:rPr lang="ar-SA" sz="4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rPr>
              <a:t>خطوات تنفيذ أسلوب الاكتشاف الموجه</a:t>
            </a:r>
          </a:p>
          <a:p>
            <a:pPr algn="ctr" fontAlgn="auto">
              <a:spcAft>
                <a:spcPts val="0"/>
              </a:spcAft>
              <a:defRPr/>
            </a:pPr>
            <a:endParaRPr lang="ar-SA"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a:p>
            <a:pPr algn="ctr" fontAlgn="auto">
              <a:spcAft>
                <a:spcPts val="0"/>
              </a:spcAft>
              <a:defRPr/>
            </a:pPr>
            <a:endPar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j-lt"/>
              <a:ea typeface="+mj-ea"/>
              <a:cs typeface="+mj-cs"/>
            </a:endParaRPr>
          </a:p>
        </p:txBody>
      </p:sp>
      <p:sp>
        <p:nvSpPr>
          <p:cNvPr id="4" name="مربع نص 3"/>
          <p:cNvSpPr txBox="1"/>
          <p:nvPr/>
        </p:nvSpPr>
        <p:spPr>
          <a:xfrm>
            <a:off x="500063" y="1928813"/>
            <a:ext cx="8286750" cy="3786187"/>
          </a:xfrm>
          <a:prstGeom prst="rect">
            <a:avLst/>
          </a:prstGeom>
          <a:effectLst>
            <a:outerShdw blurRad="63500" sx="102000" sy="102000" algn="c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1">
            <a:spAutoFit/>
          </a:bodyPr>
          <a:lstStyle/>
          <a:p>
            <a:pPr marL="342900" indent="-342900">
              <a:buClr>
                <a:srgbClr val="C00000"/>
              </a:buClr>
              <a:buFont typeface="+mj-lt"/>
              <a:buAutoNum type="arabicPeriod"/>
              <a:defRPr/>
            </a:pPr>
            <a:r>
              <a:rPr lang="ar-SA" sz="2400" dirty="0"/>
              <a:t>تحديد الهدف : مثل أن يكتشف الطالب الطريقة الصحيحة للحجل</a:t>
            </a:r>
          </a:p>
          <a:p>
            <a:pPr marL="342900" indent="-342900">
              <a:buClr>
                <a:srgbClr val="C00000"/>
              </a:buClr>
              <a:buFont typeface="+mj-lt"/>
              <a:buAutoNum type="arabicPeriod"/>
              <a:defRPr/>
            </a:pPr>
            <a:r>
              <a:rPr lang="ar-SA" sz="2400" dirty="0"/>
              <a:t>وضع البدائل والحركات التي تشبه الحجل متضمنة طريقة الحجل الصحيح</a:t>
            </a:r>
          </a:p>
          <a:p>
            <a:pPr marL="342900" indent="-342900">
              <a:buClr>
                <a:srgbClr val="C00000"/>
              </a:buClr>
              <a:buFont typeface="+mj-lt"/>
              <a:buAutoNum type="arabicPeriod"/>
              <a:defRPr/>
            </a:pPr>
            <a:r>
              <a:rPr lang="ar-SA" sz="2400" dirty="0"/>
              <a:t>يقوم الطالب بأداء المهارة بأوضاع مختلفة على حسب البدائل المعروفة</a:t>
            </a:r>
          </a:p>
          <a:p>
            <a:pPr marL="342900" indent="-342900">
              <a:buClr>
                <a:srgbClr val="C00000"/>
              </a:buClr>
              <a:buFont typeface="+mj-lt"/>
              <a:buAutoNum type="arabicPeriod"/>
              <a:defRPr/>
            </a:pPr>
            <a:r>
              <a:rPr lang="ar-SA" sz="2400" dirty="0"/>
              <a:t>بعد تجريب جميع الأوضاع يطلب المعلم المقارنة بين جميع البدائل</a:t>
            </a:r>
          </a:p>
          <a:p>
            <a:pPr marL="342900" indent="-342900">
              <a:buClr>
                <a:srgbClr val="C00000"/>
              </a:buClr>
              <a:buFont typeface="+mj-lt"/>
              <a:buAutoNum type="arabicPeriod"/>
              <a:defRPr/>
            </a:pPr>
            <a:r>
              <a:rPr lang="ar-SA" sz="2400" dirty="0"/>
              <a:t>يسأل المعلم ما الطريقة الصحيحة للحجل</a:t>
            </a:r>
          </a:p>
          <a:p>
            <a:pPr marL="342900" indent="-342900">
              <a:buClr>
                <a:srgbClr val="C00000"/>
              </a:buClr>
              <a:buFont typeface="+mj-lt"/>
              <a:buAutoNum type="arabicPeriod"/>
              <a:defRPr/>
            </a:pPr>
            <a:r>
              <a:rPr lang="ar-SA" sz="2400" dirty="0"/>
              <a:t>يرجح المعلم الطريقة الصحيحة للحجل بطريقة منطقية مثل : الحجل لأبعد مسافة في كل وضع ،لذى يقوم المعلم بعمل سباق .. حتى يتأكد الطالب من الطريقة الصحيحة للحجل</a:t>
            </a:r>
          </a:p>
          <a:p>
            <a:pPr marL="342900" indent="-342900">
              <a:buClr>
                <a:srgbClr val="C00000"/>
              </a:buClr>
              <a:buFont typeface="+mj-lt"/>
              <a:buAutoNum type="arabicPeriod"/>
              <a:defRPr/>
            </a:pPr>
            <a:r>
              <a:rPr lang="ar-SA" sz="2400" dirty="0"/>
              <a:t>يمارس الطالب مهارة الحجل بالطريقة الصحيحة للوصول لدرجة الإتقان</a:t>
            </a:r>
          </a:p>
          <a:p>
            <a:pPr marL="342900" indent="-342900">
              <a:buClr>
                <a:srgbClr val="C00000"/>
              </a:buClr>
              <a:defRPr/>
            </a:pPr>
            <a:r>
              <a:rPr lang="ar-SA" sz="2400" dirty="0"/>
              <a:t>     </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grpId="0" nodeType="clickEffect">
                                  <p:stCondLst>
                                    <p:cond delay="0"/>
                                  </p:stCondLst>
                                  <p:childTnLst>
                                    <p:animRot by="21600000">
                                      <p:cBhvr>
                                        <p:cTn id="15"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00167" y="1357298"/>
            <a:ext cx="6429420" cy="4339650"/>
          </a:xfrm>
          <a:prstGeom prst="rect">
            <a:avLst/>
          </a:prstGeom>
          <a:effectLst>
            <a:outerShdw blurRad="63500" sx="102000" sy="102000" algn="ctr"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ar-SA" sz="13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تم </a:t>
            </a:r>
          </a:p>
          <a:p>
            <a:pPr algn="ctr">
              <a:defRPr/>
            </a:pPr>
            <a:r>
              <a:rPr lang="ar-SA" sz="13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بحمد الله</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sz="half" idx="2"/>
          </p:nvPr>
        </p:nvSpPr>
        <p:spPr>
          <a:xfrm>
            <a:off x="468313" y="981075"/>
            <a:ext cx="8359775" cy="4897438"/>
          </a:xfrm>
        </p:spPr>
        <p:txBody>
          <a:bodyPr/>
          <a:lstStyle/>
          <a:p>
            <a:pPr marL="533400" indent="-533400">
              <a:spcBef>
                <a:spcPct val="50000"/>
              </a:spcBef>
              <a:buFontTx/>
              <a:buNone/>
            </a:pPr>
            <a:endParaRPr lang="ar-SA" sz="3600">
              <a:solidFill>
                <a:srgbClr val="3366CC"/>
              </a:solidFill>
              <a:effectLst>
                <a:outerShdw blurRad="38100" dist="38100" dir="2700000" algn="tl">
                  <a:srgbClr val="000000"/>
                </a:outerShdw>
              </a:effectLst>
            </a:endParaRPr>
          </a:p>
          <a:p>
            <a:pPr marL="533400" indent="-533400">
              <a:buFontTx/>
              <a:buAutoNum type="arabicPeriod"/>
            </a:pPr>
            <a:r>
              <a:rPr lang="ar-SA" sz="2400">
                <a:solidFill>
                  <a:srgbClr val="FF0000"/>
                </a:solidFill>
                <a:effectLst>
                  <a:outerShdw blurRad="38100" dist="38100" dir="2700000" algn="tl">
                    <a:srgbClr val="000000"/>
                  </a:outerShdw>
                </a:effectLst>
              </a:rPr>
              <a:t>العملية التعليمية هي عبارة عن علاقة تحدث بين ثلاثة عناصر اساسية :</a:t>
            </a:r>
          </a:p>
          <a:p>
            <a:pPr marL="914400" lvl="1" indent="-457200">
              <a:buFontTx/>
              <a:buNone/>
            </a:pPr>
            <a:r>
              <a:rPr lang="ar-SA" sz="2000">
                <a:effectLst>
                  <a:outerShdw blurRad="38100" dist="38100" dir="2700000" algn="tl">
                    <a:srgbClr val="FFFFFF"/>
                  </a:outerShdw>
                </a:effectLst>
              </a:rPr>
              <a:t>أ-  </a:t>
            </a:r>
            <a:r>
              <a:rPr lang="ar-SA">
                <a:effectLst>
                  <a:outerShdw blurRad="38100" dist="38100" dir="2700000" algn="tl">
                    <a:srgbClr val="FFFFFF"/>
                  </a:outerShdw>
                </a:effectLst>
              </a:rPr>
              <a:t>المعلم  0   ب- المتعلم0     ج- الهدف ( الموضوع )0</a:t>
            </a:r>
          </a:p>
          <a:p>
            <a:pPr marL="533400" indent="-533400">
              <a:buFontTx/>
              <a:buAutoNum type="arabicPeriod"/>
            </a:pPr>
            <a:r>
              <a:rPr lang="ar-SA">
                <a:solidFill>
                  <a:srgbClr val="FF0000"/>
                </a:solidFill>
                <a:effectLst>
                  <a:outerShdw blurRad="38100" dist="38100" dir="2700000" algn="tl">
                    <a:srgbClr val="000000"/>
                  </a:outerShdw>
                </a:effectLst>
              </a:rPr>
              <a:t>العناصر الثلاث السابقة كل منها يؤثر في الاخر سلبا او ايجابا</a:t>
            </a:r>
          </a:p>
          <a:p>
            <a:pPr marL="533400" indent="-533400">
              <a:buFontTx/>
              <a:buAutoNum type="arabicPeriod"/>
            </a:pPr>
            <a:r>
              <a:rPr lang="ar-SA" sz="2400">
                <a:solidFill>
                  <a:srgbClr val="FF0000"/>
                </a:solidFill>
                <a:effectLst>
                  <a:outerShdw blurRad="38100" dist="38100" dir="2700000" algn="tl">
                    <a:srgbClr val="000000"/>
                  </a:outerShdw>
                </a:effectLst>
              </a:rPr>
              <a:t>كلما كانت العلاقة ايجابية كلما كان الناتج اكثر ايجابية للعناصر الثلاث0</a:t>
            </a:r>
          </a:p>
          <a:p>
            <a:pPr marL="533400" indent="-533400">
              <a:buFontTx/>
              <a:buAutoNum type="arabicPeriod"/>
            </a:pPr>
            <a:r>
              <a:rPr lang="ar-SA">
                <a:solidFill>
                  <a:srgbClr val="FF0000"/>
                </a:solidFill>
                <a:effectLst>
                  <a:outerShdw blurRad="38100" dist="38100" dir="2700000" algn="tl">
                    <a:srgbClr val="000000"/>
                  </a:outerShdw>
                </a:effectLst>
              </a:rPr>
              <a:t>تتكون العملية التعليمية من ثلاث مراحل هي :</a:t>
            </a:r>
          </a:p>
          <a:p>
            <a:pPr marL="533400" indent="-533400">
              <a:buFontTx/>
              <a:buAutoNum type="arabic1Minus"/>
            </a:pPr>
            <a:r>
              <a:rPr lang="ar-SA">
                <a:effectLst>
                  <a:outerShdw blurRad="38100" dist="38100" dir="2700000" algn="tl">
                    <a:srgbClr val="FFFFFF"/>
                  </a:outerShdw>
                </a:effectLst>
              </a:rPr>
              <a:t>مرحلة الاعداد او التخطيط ( ماقبل التأثير ) 0</a:t>
            </a:r>
          </a:p>
          <a:p>
            <a:pPr marL="533400" indent="-533400">
              <a:buFontTx/>
              <a:buAutoNum type="arabic1Minus"/>
            </a:pPr>
            <a:r>
              <a:rPr lang="ar-SA">
                <a:effectLst>
                  <a:outerShdw blurRad="38100" dist="38100" dir="2700000" algn="tl">
                    <a:srgbClr val="FFFFFF"/>
                  </a:outerShdw>
                </a:effectLst>
              </a:rPr>
              <a:t>مرحلة المواجهة او التنفيذ ( التأثير )0</a:t>
            </a:r>
          </a:p>
          <a:p>
            <a:pPr marL="533400" indent="-533400">
              <a:buFontTx/>
              <a:buAutoNum type="arabic1Minus"/>
            </a:pPr>
            <a:r>
              <a:rPr lang="ar-SA">
                <a:effectLst>
                  <a:outerShdw blurRad="38100" dist="38100" dir="2700000" algn="tl">
                    <a:srgbClr val="FFFFFF"/>
                  </a:outerShdw>
                </a:effectLst>
              </a:rPr>
              <a:t>مرحلة التقويم ( مابعد التأثير</a:t>
            </a:r>
            <a:r>
              <a:rPr lang="ar-SA"/>
              <a:t> </a:t>
            </a:r>
            <a:r>
              <a:rPr lang="ar-SA">
                <a:effectLst>
                  <a:outerShdw blurRad="38100" dist="38100" dir="2700000" algn="tl">
                    <a:srgbClr val="FFFFFF"/>
                  </a:outerShdw>
                </a:effectLst>
              </a:rPr>
              <a:t>)</a:t>
            </a:r>
            <a:endParaRPr lang="ar-SA" b="1">
              <a:solidFill>
                <a:srgbClr val="FF0000"/>
              </a:solidFill>
              <a:effectLst>
                <a:outerShdw blurRad="38100" dist="38100" dir="2700000" algn="tl">
                  <a:srgbClr val="000000"/>
                </a:outerShdw>
              </a:effectLst>
            </a:endParaRPr>
          </a:p>
          <a:p>
            <a:pPr marL="533400" indent="-533400">
              <a:spcBef>
                <a:spcPct val="0"/>
              </a:spcBef>
              <a:buFontTx/>
              <a:buNone/>
            </a:pPr>
            <a:endParaRPr lang="en-US" b="1">
              <a:solidFill>
                <a:srgbClr val="FF0000"/>
              </a:solidFill>
            </a:endParaRPr>
          </a:p>
        </p:txBody>
      </p:sp>
      <p:sp>
        <p:nvSpPr>
          <p:cNvPr id="52229" name="Text Box 5"/>
          <p:cNvSpPr txBox="1">
            <a:spLocks noChangeArrowheads="1"/>
          </p:cNvSpPr>
          <p:nvPr/>
        </p:nvSpPr>
        <p:spPr bwMode="auto">
          <a:xfrm>
            <a:off x="4787900" y="188913"/>
            <a:ext cx="184150" cy="519112"/>
          </a:xfrm>
          <a:prstGeom prst="rect">
            <a:avLst/>
          </a:prstGeom>
          <a:noFill/>
          <a:ln w="9525" algn="ctr">
            <a:noFill/>
            <a:miter lim="800000"/>
            <a:headEnd/>
            <a:tailEnd/>
          </a:ln>
          <a:effectLst/>
        </p:spPr>
        <p:txBody>
          <a:bodyPr wrap="none">
            <a:spAutoFit/>
          </a:bodyPr>
          <a:lstStyle/>
          <a:p>
            <a:pPr marL="342900" indent="-342900"/>
            <a:endParaRPr lang="en-US">
              <a:effectLst/>
            </a:endParaRPr>
          </a:p>
        </p:txBody>
      </p:sp>
      <p:sp>
        <p:nvSpPr>
          <p:cNvPr id="52230" name="Text Box 6"/>
          <p:cNvSpPr txBox="1">
            <a:spLocks noChangeArrowheads="1"/>
          </p:cNvSpPr>
          <p:nvPr/>
        </p:nvSpPr>
        <p:spPr bwMode="auto">
          <a:xfrm>
            <a:off x="755650" y="333375"/>
            <a:ext cx="7813675" cy="701675"/>
          </a:xfrm>
          <a:prstGeom prst="rect">
            <a:avLst/>
          </a:prstGeom>
          <a:noFill/>
          <a:ln w="9525" algn="ctr">
            <a:noFill/>
            <a:miter lim="800000"/>
            <a:headEnd/>
            <a:tailEnd/>
          </a:ln>
          <a:effectLst/>
        </p:spPr>
        <p:txBody>
          <a:bodyPr>
            <a:spAutoFit/>
          </a:bodyPr>
          <a:lstStyle/>
          <a:p>
            <a:pPr marL="342900" indent="-342900"/>
            <a:r>
              <a:rPr lang="ar-SA" sz="4000" b="0">
                <a:solidFill>
                  <a:srgbClr val="3366CC"/>
                </a:solidFill>
                <a:effectLst>
                  <a:outerShdw blurRad="38100" dist="38100" dir="2700000" algn="tl">
                    <a:srgbClr val="000000"/>
                  </a:outerShdw>
                </a:effectLst>
              </a:rPr>
              <a:t>الاسس التي تنبنى عليها نظرية موسكا موستن :</a:t>
            </a:r>
            <a:endParaRPr lang="en-US" sz="4000" b="0">
              <a:solidFill>
                <a:srgbClr val="3366CC"/>
              </a:solidFill>
              <a:effectLst>
                <a:outerShdw blurRad="38100" dist="38100" dir="2700000" algn="tl">
                  <a:srgbClr val="000000"/>
                </a:outerShdw>
              </a:effectLst>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2230"/>
                                        </p:tgtEl>
                                        <p:attrNameLst>
                                          <p:attrName>style.visibility</p:attrName>
                                        </p:attrNameLst>
                                      </p:cBhvr>
                                      <p:to>
                                        <p:strVal val="visible"/>
                                      </p:to>
                                    </p:set>
                                    <p:anim calcmode="lin" valueType="num">
                                      <p:cBhvr>
                                        <p:cTn id="7" dur="500" fill="hold"/>
                                        <p:tgtEl>
                                          <p:spTgt spid="5223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2230"/>
                                        </p:tgtEl>
                                        <p:attrNameLst>
                                          <p:attrName>ppt_y</p:attrName>
                                        </p:attrNameLst>
                                      </p:cBhvr>
                                      <p:tavLst>
                                        <p:tav tm="0">
                                          <p:val>
                                            <p:strVal val="#ppt_y"/>
                                          </p:val>
                                        </p:tav>
                                        <p:tav tm="100000">
                                          <p:val>
                                            <p:strVal val="#ppt_y"/>
                                          </p:val>
                                        </p:tav>
                                      </p:tavLst>
                                    </p:anim>
                                    <p:anim calcmode="lin" valueType="num">
                                      <p:cBhvr>
                                        <p:cTn id="9" dur="500" fill="hold"/>
                                        <p:tgtEl>
                                          <p:spTgt spid="5223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223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2230"/>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grpId="0" nodeType="clickEffect">
                                  <p:stCondLst>
                                    <p:cond delay="0"/>
                                  </p:stCondLst>
                                  <p:childTnLst>
                                    <p:set>
                                      <p:cBhvr>
                                        <p:cTn id="15" dur="1" fill="hold">
                                          <p:stCondLst>
                                            <p:cond delay="0"/>
                                          </p:stCondLst>
                                        </p:cTn>
                                        <p:tgtEl>
                                          <p:spTgt spid="52227">
                                            <p:txEl>
                                              <p:pRg st="1" end="1"/>
                                            </p:txEl>
                                          </p:spTgt>
                                        </p:tgtEl>
                                        <p:attrNameLst>
                                          <p:attrName>style.visibility</p:attrName>
                                        </p:attrNameLst>
                                      </p:cBhvr>
                                      <p:to>
                                        <p:strVal val="visible"/>
                                      </p:to>
                                    </p:set>
                                    <p:anim calcmode="lin" valueType="num">
                                      <p:cBhvr>
                                        <p:cTn id="16" dur="500" fill="hold"/>
                                        <p:tgtEl>
                                          <p:spTgt spid="52227">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52227">
                                            <p:txEl>
                                              <p:pRg st="1" end="1"/>
                                            </p:txEl>
                                          </p:spTgt>
                                        </p:tgtEl>
                                        <p:attrNameLst>
                                          <p:attrName>ppt_h</p:attrName>
                                        </p:attrNameLst>
                                      </p:cBhvr>
                                      <p:tavLst>
                                        <p:tav tm="0">
                                          <p:val>
                                            <p:fltVal val="0"/>
                                          </p:val>
                                        </p:tav>
                                        <p:tav tm="100000">
                                          <p:val>
                                            <p:strVal val="#ppt_h"/>
                                          </p:val>
                                        </p:tav>
                                      </p:tavLst>
                                    </p:anim>
                                    <p:anim calcmode="lin" valueType="num">
                                      <p:cBhvr>
                                        <p:cTn id="18" dur="500" fill="hold"/>
                                        <p:tgtEl>
                                          <p:spTgt spid="52227">
                                            <p:txEl>
                                              <p:pRg st="1" end="1"/>
                                            </p:txEl>
                                          </p:spTgt>
                                        </p:tgtEl>
                                        <p:attrNameLst>
                                          <p:attrName>style.rotation</p:attrName>
                                        </p:attrNameLst>
                                      </p:cBhvr>
                                      <p:tavLst>
                                        <p:tav tm="0">
                                          <p:val>
                                            <p:fltVal val="360"/>
                                          </p:val>
                                        </p:tav>
                                        <p:tav tm="100000">
                                          <p:val>
                                            <p:fltVal val="0"/>
                                          </p:val>
                                        </p:tav>
                                      </p:tavLst>
                                    </p:anim>
                                    <p:animEffect transition="in" filter="fade">
                                      <p:cBhvr>
                                        <p:cTn id="19" dur="500"/>
                                        <p:tgtEl>
                                          <p:spTgt spid="52227">
                                            <p:txEl>
                                              <p:pRg st="1" end="1"/>
                                            </p:txEl>
                                          </p:spTgt>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52227">
                                            <p:txEl>
                                              <p:pRg st="2" end="2"/>
                                            </p:txEl>
                                          </p:spTgt>
                                        </p:tgtEl>
                                        <p:attrNameLst>
                                          <p:attrName>style.visibility</p:attrName>
                                        </p:attrNameLst>
                                      </p:cBhvr>
                                      <p:to>
                                        <p:strVal val="visible"/>
                                      </p:to>
                                    </p:set>
                                    <p:anim calcmode="lin" valueType="num">
                                      <p:cBhvr>
                                        <p:cTn id="22" dur="500" fill="hold"/>
                                        <p:tgtEl>
                                          <p:spTgt spid="52227">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52227">
                                            <p:txEl>
                                              <p:pRg st="2" end="2"/>
                                            </p:txEl>
                                          </p:spTgt>
                                        </p:tgtEl>
                                        <p:attrNameLst>
                                          <p:attrName>ppt_h</p:attrName>
                                        </p:attrNameLst>
                                      </p:cBhvr>
                                      <p:tavLst>
                                        <p:tav tm="0">
                                          <p:val>
                                            <p:fltVal val="0"/>
                                          </p:val>
                                        </p:tav>
                                        <p:tav tm="100000">
                                          <p:val>
                                            <p:strVal val="#ppt_h"/>
                                          </p:val>
                                        </p:tav>
                                      </p:tavLst>
                                    </p:anim>
                                    <p:anim calcmode="lin" valueType="num">
                                      <p:cBhvr>
                                        <p:cTn id="24" dur="500" fill="hold"/>
                                        <p:tgtEl>
                                          <p:spTgt spid="52227">
                                            <p:txEl>
                                              <p:pRg st="2" end="2"/>
                                            </p:txEl>
                                          </p:spTgt>
                                        </p:tgtEl>
                                        <p:attrNameLst>
                                          <p:attrName>style.rotation</p:attrName>
                                        </p:attrNameLst>
                                      </p:cBhvr>
                                      <p:tavLst>
                                        <p:tav tm="0">
                                          <p:val>
                                            <p:fltVal val="360"/>
                                          </p:val>
                                        </p:tav>
                                        <p:tav tm="100000">
                                          <p:val>
                                            <p:fltVal val="0"/>
                                          </p:val>
                                        </p:tav>
                                      </p:tavLst>
                                    </p:anim>
                                    <p:animEffect transition="in" filter="fade">
                                      <p:cBhvr>
                                        <p:cTn id="25" dur="500"/>
                                        <p:tgtEl>
                                          <p:spTgt spid="52227">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9" presetClass="entr" presetSubtype="0" decel="100000" fill="hold" grpId="0" nodeType="clickEffect">
                                  <p:stCondLst>
                                    <p:cond delay="0"/>
                                  </p:stCondLst>
                                  <p:childTnLst>
                                    <p:set>
                                      <p:cBhvr>
                                        <p:cTn id="29" dur="1" fill="hold">
                                          <p:stCondLst>
                                            <p:cond delay="0"/>
                                          </p:stCondLst>
                                        </p:cTn>
                                        <p:tgtEl>
                                          <p:spTgt spid="52227">
                                            <p:txEl>
                                              <p:pRg st="3" end="3"/>
                                            </p:txEl>
                                          </p:spTgt>
                                        </p:tgtEl>
                                        <p:attrNameLst>
                                          <p:attrName>style.visibility</p:attrName>
                                        </p:attrNameLst>
                                      </p:cBhvr>
                                      <p:to>
                                        <p:strVal val="visible"/>
                                      </p:to>
                                    </p:set>
                                    <p:anim calcmode="lin" valueType="num">
                                      <p:cBhvr>
                                        <p:cTn id="30" dur="500" fill="hold"/>
                                        <p:tgtEl>
                                          <p:spTgt spid="52227">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52227">
                                            <p:txEl>
                                              <p:pRg st="3" end="3"/>
                                            </p:txEl>
                                          </p:spTgt>
                                        </p:tgtEl>
                                        <p:attrNameLst>
                                          <p:attrName>ppt_h</p:attrName>
                                        </p:attrNameLst>
                                      </p:cBhvr>
                                      <p:tavLst>
                                        <p:tav tm="0">
                                          <p:val>
                                            <p:fltVal val="0"/>
                                          </p:val>
                                        </p:tav>
                                        <p:tav tm="100000">
                                          <p:val>
                                            <p:strVal val="#ppt_h"/>
                                          </p:val>
                                        </p:tav>
                                      </p:tavLst>
                                    </p:anim>
                                    <p:anim calcmode="lin" valueType="num">
                                      <p:cBhvr>
                                        <p:cTn id="32" dur="500" fill="hold"/>
                                        <p:tgtEl>
                                          <p:spTgt spid="52227">
                                            <p:txEl>
                                              <p:pRg st="3" end="3"/>
                                            </p:txEl>
                                          </p:spTgt>
                                        </p:tgtEl>
                                        <p:attrNameLst>
                                          <p:attrName>style.rotation</p:attrName>
                                        </p:attrNameLst>
                                      </p:cBhvr>
                                      <p:tavLst>
                                        <p:tav tm="0">
                                          <p:val>
                                            <p:fltVal val="360"/>
                                          </p:val>
                                        </p:tav>
                                        <p:tav tm="100000">
                                          <p:val>
                                            <p:fltVal val="0"/>
                                          </p:val>
                                        </p:tav>
                                      </p:tavLst>
                                    </p:anim>
                                    <p:animEffect transition="in" filter="fade">
                                      <p:cBhvr>
                                        <p:cTn id="33" dur="500"/>
                                        <p:tgtEl>
                                          <p:spTgt spid="52227">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9" presetClass="entr" presetSubtype="0" decel="100000" fill="hold" grpId="0" nodeType="clickEffect">
                                  <p:stCondLst>
                                    <p:cond delay="0"/>
                                  </p:stCondLst>
                                  <p:childTnLst>
                                    <p:set>
                                      <p:cBhvr>
                                        <p:cTn id="37" dur="1" fill="hold">
                                          <p:stCondLst>
                                            <p:cond delay="0"/>
                                          </p:stCondLst>
                                        </p:cTn>
                                        <p:tgtEl>
                                          <p:spTgt spid="52227">
                                            <p:txEl>
                                              <p:pRg st="4" end="4"/>
                                            </p:txEl>
                                          </p:spTgt>
                                        </p:tgtEl>
                                        <p:attrNameLst>
                                          <p:attrName>style.visibility</p:attrName>
                                        </p:attrNameLst>
                                      </p:cBhvr>
                                      <p:to>
                                        <p:strVal val="visible"/>
                                      </p:to>
                                    </p:set>
                                    <p:anim calcmode="lin" valueType="num">
                                      <p:cBhvr>
                                        <p:cTn id="38" dur="500" fill="hold"/>
                                        <p:tgtEl>
                                          <p:spTgt spid="52227">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52227">
                                            <p:txEl>
                                              <p:pRg st="4" end="4"/>
                                            </p:txEl>
                                          </p:spTgt>
                                        </p:tgtEl>
                                        <p:attrNameLst>
                                          <p:attrName>ppt_h</p:attrName>
                                        </p:attrNameLst>
                                      </p:cBhvr>
                                      <p:tavLst>
                                        <p:tav tm="0">
                                          <p:val>
                                            <p:fltVal val="0"/>
                                          </p:val>
                                        </p:tav>
                                        <p:tav tm="100000">
                                          <p:val>
                                            <p:strVal val="#ppt_h"/>
                                          </p:val>
                                        </p:tav>
                                      </p:tavLst>
                                    </p:anim>
                                    <p:anim calcmode="lin" valueType="num">
                                      <p:cBhvr>
                                        <p:cTn id="40" dur="500" fill="hold"/>
                                        <p:tgtEl>
                                          <p:spTgt spid="52227">
                                            <p:txEl>
                                              <p:pRg st="4" end="4"/>
                                            </p:txEl>
                                          </p:spTgt>
                                        </p:tgtEl>
                                        <p:attrNameLst>
                                          <p:attrName>style.rotation</p:attrName>
                                        </p:attrNameLst>
                                      </p:cBhvr>
                                      <p:tavLst>
                                        <p:tav tm="0">
                                          <p:val>
                                            <p:fltVal val="360"/>
                                          </p:val>
                                        </p:tav>
                                        <p:tav tm="100000">
                                          <p:val>
                                            <p:fltVal val="0"/>
                                          </p:val>
                                        </p:tav>
                                      </p:tavLst>
                                    </p:anim>
                                    <p:animEffect transition="in" filter="fade">
                                      <p:cBhvr>
                                        <p:cTn id="41" dur="500"/>
                                        <p:tgtEl>
                                          <p:spTgt spid="52227">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49" presetClass="entr" presetSubtype="0" decel="100000" fill="hold" grpId="0" nodeType="clickEffect">
                                  <p:stCondLst>
                                    <p:cond delay="0"/>
                                  </p:stCondLst>
                                  <p:childTnLst>
                                    <p:set>
                                      <p:cBhvr>
                                        <p:cTn id="45" dur="1" fill="hold">
                                          <p:stCondLst>
                                            <p:cond delay="0"/>
                                          </p:stCondLst>
                                        </p:cTn>
                                        <p:tgtEl>
                                          <p:spTgt spid="52227">
                                            <p:txEl>
                                              <p:pRg st="5" end="5"/>
                                            </p:txEl>
                                          </p:spTgt>
                                        </p:tgtEl>
                                        <p:attrNameLst>
                                          <p:attrName>style.visibility</p:attrName>
                                        </p:attrNameLst>
                                      </p:cBhvr>
                                      <p:to>
                                        <p:strVal val="visible"/>
                                      </p:to>
                                    </p:set>
                                    <p:anim calcmode="lin" valueType="num">
                                      <p:cBhvr>
                                        <p:cTn id="46" dur="500" fill="hold"/>
                                        <p:tgtEl>
                                          <p:spTgt spid="52227">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52227">
                                            <p:txEl>
                                              <p:pRg st="5" end="5"/>
                                            </p:txEl>
                                          </p:spTgt>
                                        </p:tgtEl>
                                        <p:attrNameLst>
                                          <p:attrName>ppt_h</p:attrName>
                                        </p:attrNameLst>
                                      </p:cBhvr>
                                      <p:tavLst>
                                        <p:tav tm="0">
                                          <p:val>
                                            <p:fltVal val="0"/>
                                          </p:val>
                                        </p:tav>
                                        <p:tav tm="100000">
                                          <p:val>
                                            <p:strVal val="#ppt_h"/>
                                          </p:val>
                                        </p:tav>
                                      </p:tavLst>
                                    </p:anim>
                                    <p:anim calcmode="lin" valueType="num">
                                      <p:cBhvr>
                                        <p:cTn id="48" dur="500" fill="hold"/>
                                        <p:tgtEl>
                                          <p:spTgt spid="52227">
                                            <p:txEl>
                                              <p:pRg st="5" end="5"/>
                                            </p:txEl>
                                          </p:spTgt>
                                        </p:tgtEl>
                                        <p:attrNameLst>
                                          <p:attrName>style.rotation</p:attrName>
                                        </p:attrNameLst>
                                      </p:cBhvr>
                                      <p:tavLst>
                                        <p:tav tm="0">
                                          <p:val>
                                            <p:fltVal val="360"/>
                                          </p:val>
                                        </p:tav>
                                        <p:tav tm="100000">
                                          <p:val>
                                            <p:fltVal val="0"/>
                                          </p:val>
                                        </p:tav>
                                      </p:tavLst>
                                    </p:anim>
                                    <p:animEffect transition="in" filter="fade">
                                      <p:cBhvr>
                                        <p:cTn id="49" dur="500"/>
                                        <p:tgtEl>
                                          <p:spTgt spid="52227">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49" presetClass="entr" presetSubtype="0" decel="100000" fill="hold" grpId="0" nodeType="clickEffect">
                                  <p:stCondLst>
                                    <p:cond delay="0"/>
                                  </p:stCondLst>
                                  <p:childTnLst>
                                    <p:set>
                                      <p:cBhvr>
                                        <p:cTn id="53" dur="1" fill="hold">
                                          <p:stCondLst>
                                            <p:cond delay="0"/>
                                          </p:stCondLst>
                                        </p:cTn>
                                        <p:tgtEl>
                                          <p:spTgt spid="52227">
                                            <p:txEl>
                                              <p:pRg st="6" end="6"/>
                                            </p:txEl>
                                          </p:spTgt>
                                        </p:tgtEl>
                                        <p:attrNameLst>
                                          <p:attrName>style.visibility</p:attrName>
                                        </p:attrNameLst>
                                      </p:cBhvr>
                                      <p:to>
                                        <p:strVal val="visible"/>
                                      </p:to>
                                    </p:set>
                                    <p:anim calcmode="lin" valueType="num">
                                      <p:cBhvr>
                                        <p:cTn id="54" dur="500" fill="hold"/>
                                        <p:tgtEl>
                                          <p:spTgt spid="52227">
                                            <p:txEl>
                                              <p:pRg st="6" end="6"/>
                                            </p:txEl>
                                          </p:spTgt>
                                        </p:tgtEl>
                                        <p:attrNameLst>
                                          <p:attrName>ppt_w</p:attrName>
                                        </p:attrNameLst>
                                      </p:cBhvr>
                                      <p:tavLst>
                                        <p:tav tm="0">
                                          <p:val>
                                            <p:fltVal val="0"/>
                                          </p:val>
                                        </p:tav>
                                        <p:tav tm="100000">
                                          <p:val>
                                            <p:strVal val="#ppt_w"/>
                                          </p:val>
                                        </p:tav>
                                      </p:tavLst>
                                    </p:anim>
                                    <p:anim calcmode="lin" valueType="num">
                                      <p:cBhvr>
                                        <p:cTn id="55" dur="500" fill="hold"/>
                                        <p:tgtEl>
                                          <p:spTgt spid="52227">
                                            <p:txEl>
                                              <p:pRg st="6" end="6"/>
                                            </p:txEl>
                                          </p:spTgt>
                                        </p:tgtEl>
                                        <p:attrNameLst>
                                          <p:attrName>ppt_h</p:attrName>
                                        </p:attrNameLst>
                                      </p:cBhvr>
                                      <p:tavLst>
                                        <p:tav tm="0">
                                          <p:val>
                                            <p:fltVal val="0"/>
                                          </p:val>
                                        </p:tav>
                                        <p:tav tm="100000">
                                          <p:val>
                                            <p:strVal val="#ppt_h"/>
                                          </p:val>
                                        </p:tav>
                                      </p:tavLst>
                                    </p:anim>
                                    <p:anim calcmode="lin" valueType="num">
                                      <p:cBhvr>
                                        <p:cTn id="56" dur="500" fill="hold"/>
                                        <p:tgtEl>
                                          <p:spTgt spid="52227">
                                            <p:txEl>
                                              <p:pRg st="6" end="6"/>
                                            </p:txEl>
                                          </p:spTgt>
                                        </p:tgtEl>
                                        <p:attrNameLst>
                                          <p:attrName>style.rotation</p:attrName>
                                        </p:attrNameLst>
                                      </p:cBhvr>
                                      <p:tavLst>
                                        <p:tav tm="0">
                                          <p:val>
                                            <p:fltVal val="360"/>
                                          </p:val>
                                        </p:tav>
                                        <p:tav tm="100000">
                                          <p:val>
                                            <p:fltVal val="0"/>
                                          </p:val>
                                        </p:tav>
                                      </p:tavLst>
                                    </p:anim>
                                    <p:animEffect transition="in" filter="fade">
                                      <p:cBhvr>
                                        <p:cTn id="57" dur="500"/>
                                        <p:tgtEl>
                                          <p:spTgt spid="52227">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9" presetClass="entr" presetSubtype="0" decel="100000" fill="hold" grpId="0" nodeType="clickEffect">
                                  <p:stCondLst>
                                    <p:cond delay="0"/>
                                  </p:stCondLst>
                                  <p:childTnLst>
                                    <p:set>
                                      <p:cBhvr>
                                        <p:cTn id="61" dur="1" fill="hold">
                                          <p:stCondLst>
                                            <p:cond delay="0"/>
                                          </p:stCondLst>
                                        </p:cTn>
                                        <p:tgtEl>
                                          <p:spTgt spid="52227">
                                            <p:txEl>
                                              <p:pRg st="7" end="7"/>
                                            </p:txEl>
                                          </p:spTgt>
                                        </p:tgtEl>
                                        <p:attrNameLst>
                                          <p:attrName>style.visibility</p:attrName>
                                        </p:attrNameLst>
                                      </p:cBhvr>
                                      <p:to>
                                        <p:strVal val="visible"/>
                                      </p:to>
                                    </p:set>
                                    <p:anim calcmode="lin" valueType="num">
                                      <p:cBhvr>
                                        <p:cTn id="62" dur="500" fill="hold"/>
                                        <p:tgtEl>
                                          <p:spTgt spid="52227">
                                            <p:txEl>
                                              <p:pRg st="7" end="7"/>
                                            </p:txEl>
                                          </p:spTgt>
                                        </p:tgtEl>
                                        <p:attrNameLst>
                                          <p:attrName>ppt_w</p:attrName>
                                        </p:attrNameLst>
                                      </p:cBhvr>
                                      <p:tavLst>
                                        <p:tav tm="0">
                                          <p:val>
                                            <p:fltVal val="0"/>
                                          </p:val>
                                        </p:tav>
                                        <p:tav tm="100000">
                                          <p:val>
                                            <p:strVal val="#ppt_w"/>
                                          </p:val>
                                        </p:tav>
                                      </p:tavLst>
                                    </p:anim>
                                    <p:anim calcmode="lin" valueType="num">
                                      <p:cBhvr>
                                        <p:cTn id="63" dur="500" fill="hold"/>
                                        <p:tgtEl>
                                          <p:spTgt spid="52227">
                                            <p:txEl>
                                              <p:pRg st="7" end="7"/>
                                            </p:txEl>
                                          </p:spTgt>
                                        </p:tgtEl>
                                        <p:attrNameLst>
                                          <p:attrName>ppt_h</p:attrName>
                                        </p:attrNameLst>
                                      </p:cBhvr>
                                      <p:tavLst>
                                        <p:tav tm="0">
                                          <p:val>
                                            <p:fltVal val="0"/>
                                          </p:val>
                                        </p:tav>
                                        <p:tav tm="100000">
                                          <p:val>
                                            <p:strVal val="#ppt_h"/>
                                          </p:val>
                                        </p:tav>
                                      </p:tavLst>
                                    </p:anim>
                                    <p:anim calcmode="lin" valueType="num">
                                      <p:cBhvr>
                                        <p:cTn id="64" dur="500" fill="hold"/>
                                        <p:tgtEl>
                                          <p:spTgt spid="52227">
                                            <p:txEl>
                                              <p:pRg st="7" end="7"/>
                                            </p:txEl>
                                          </p:spTgt>
                                        </p:tgtEl>
                                        <p:attrNameLst>
                                          <p:attrName>style.rotation</p:attrName>
                                        </p:attrNameLst>
                                      </p:cBhvr>
                                      <p:tavLst>
                                        <p:tav tm="0">
                                          <p:val>
                                            <p:fltVal val="360"/>
                                          </p:val>
                                        </p:tav>
                                        <p:tav tm="100000">
                                          <p:val>
                                            <p:fltVal val="0"/>
                                          </p:val>
                                        </p:tav>
                                      </p:tavLst>
                                    </p:anim>
                                    <p:animEffect transition="in" filter="fade">
                                      <p:cBhvr>
                                        <p:cTn id="65" dur="500"/>
                                        <p:tgtEl>
                                          <p:spTgt spid="52227">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49" presetClass="entr" presetSubtype="0" decel="100000" fill="hold" grpId="0" nodeType="clickEffect">
                                  <p:stCondLst>
                                    <p:cond delay="0"/>
                                  </p:stCondLst>
                                  <p:childTnLst>
                                    <p:set>
                                      <p:cBhvr>
                                        <p:cTn id="69" dur="1" fill="hold">
                                          <p:stCondLst>
                                            <p:cond delay="0"/>
                                          </p:stCondLst>
                                        </p:cTn>
                                        <p:tgtEl>
                                          <p:spTgt spid="52227">
                                            <p:txEl>
                                              <p:pRg st="8" end="8"/>
                                            </p:txEl>
                                          </p:spTgt>
                                        </p:tgtEl>
                                        <p:attrNameLst>
                                          <p:attrName>style.visibility</p:attrName>
                                        </p:attrNameLst>
                                      </p:cBhvr>
                                      <p:to>
                                        <p:strVal val="visible"/>
                                      </p:to>
                                    </p:set>
                                    <p:anim calcmode="lin" valueType="num">
                                      <p:cBhvr>
                                        <p:cTn id="70" dur="500" fill="hold"/>
                                        <p:tgtEl>
                                          <p:spTgt spid="52227">
                                            <p:txEl>
                                              <p:pRg st="8" end="8"/>
                                            </p:txEl>
                                          </p:spTgt>
                                        </p:tgtEl>
                                        <p:attrNameLst>
                                          <p:attrName>ppt_w</p:attrName>
                                        </p:attrNameLst>
                                      </p:cBhvr>
                                      <p:tavLst>
                                        <p:tav tm="0">
                                          <p:val>
                                            <p:fltVal val="0"/>
                                          </p:val>
                                        </p:tav>
                                        <p:tav tm="100000">
                                          <p:val>
                                            <p:strVal val="#ppt_w"/>
                                          </p:val>
                                        </p:tav>
                                      </p:tavLst>
                                    </p:anim>
                                    <p:anim calcmode="lin" valueType="num">
                                      <p:cBhvr>
                                        <p:cTn id="71" dur="500" fill="hold"/>
                                        <p:tgtEl>
                                          <p:spTgt spid="52227">
                                            <p:txEl>
                                              <p:pRg st="8" end="8"/>
                                            </p:txEl>
                                          </p:spTgt>
                                        </p:tgtEl>
                                        <p:attrNameLst>
                                          <p:attrName>ppt_h</p:attrName>
                                        </p:attrNameLst>
                                      </p:cBhvr>
                                      <p:tavLst>
                                        <p:tav tm="0">
                                          <p:val>
                                            <p:fltVal val="0"/>
                                          </p:val>
                                        </p:tav>
                                        <p:tav tm="100000">
                                          <p:val>
                                            <p:strVal val="#ppt_h"/>
                                          </p:val>
                                        </p:tav>
                                      </p:tavLst>
                                    </p:anim>
                                    <p:anim calcmode="lin" valueType="num">
                                      <p:cBhvr>
                                        <p:cTn id="72" dur="500" fill="hold"/>
                                        <p:tgtEl>
                                          <p:spTgt spid="52227">
                                            <p:txEl>
                                              <p:pRg st="8" end="8"/>
                                            </p:txEl>
                                          </p:spTgt>
                                        </p:tgtEl>
                                        <p:attrNameLst>
                                          <p:attrName>style.rotation</p:attrName>
                                        </p:attrNameLst>
                                      </p:cBhvr>
                                      <p:tavLst>
                                        <p:tav tm="0">
                                          <p:val>
                                            <p:fltVal val="360"/>
                                          </p:val>
                                        </p:tav>
                                        <p:tav tm="100000">
                                          <p:val>
                                            <p:fltVal val="0"/>
                                          </p:val>
                                        </p:tav>
                                      </p:tavLst>
                                    </p:anim>
                                    <p:animEffect transition="in" filter="fade">
                                      <p:cBhvr>
                                        <p:cTn id="73" dur="500"/>
                                        <p:tgtEl>
                                          <p:spTgt spid="522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P spid="522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sz="half" idx="2"/>
          </p:nvPr>
        </p:nvSpPr>
        <p:spPr>
          <a:xfrm>
            <a:off x="395288" y="1196975"/>
            <a:ext cx="8424862" cy="4968875"/>
          </a:xfrm>
        </p:spPr>
        <p:txBody>
          <a:bodyPr/>
          <a:lstStyle/>
          <a:p>
            <a:pPr marL="533400" indent="-533400">
              <a:lnSpc>
                <a:spcPct val="90000"/>
              </a:lnSpc>
              <a:spcBef>
                <a:spcPct val="50000"/>
              </a:spcBef>
              <a:buFontTx/>
              <a:buNone/>
            </a:pPr>
            <a:r>
              <a:rPr lang="ar-SA" sz="3200">
                <a:solidFill>
                  <a:srgbClr val="FF0000"/>
                </a:solidFill>
                <a:effectLst>
                  <a:outerShdw blurRad="38100" dist="38100" dir="2700000" algn="tl">
                    <a:srgbClr val="000000"/>
                  </a:outerShdw>
                </a:effectLst>
              </a:rPr>
              <a:t> </a:t>
            </a:r>
            <a:endParaRPr lang="ar-SA" sz="3200">
              <a:solidFill>
                <a:srgbClr val="3366CC"/>
              </a:solidFill>
              <a:effectLst>
                <a:outerShdw blurRad="38100" dist="38100" dir="2700000" algn="tl">
                  <a:srgbClr val="000000"/>
                </a:outerShdw>
              </a:effectLst>
            </a:endParaRPr>
          </a:p>
          <a:p>
            <a:pPr marL="533400" indent="-533400">
              <a:lnSpc>
                <a:spcPct val="90000"/>
              </a:lnSpc>
              <a:buFontTx/>
              <a:buAutoNum type="arabicPeriod" startAt="5"/>
            </a:pPr>
            <a:r>
              <a:rPr lang="ar-SA" sz="2400" b="1"/>
              <a:t>المعلم يقوم بالتدريس ولا يستطيع اجبار الطالب على التعلم 0</a:t>
            </a:r>
          </a:p>
          <a:p>
            <a:pPr marL="533400" indent="-533400">
              <a:lnSpc>
                <a:spcPct val="90000"/>
              </a:lnSpc>
              <a:buFontTx/>
              <a:buAutoNum type="arabicPeriod" startAt="5"/>
            </a:pPr>
            <a:r>
              <a:rPr lang="ar-SA" sz="2400" b="1"/>
              <a:t>المتعلم يقوم بالتعلم ولن يستطيع اجبار المعلم على التدريس 0</a:t>
            </a:r>
          </a:p>
          <a:p>
            <a:pPr marL="533400" indent="-533400">
              <a:lnSpc>
                <a:spcPct val="90000"/>
              </a:lnSpc>
              <a:buFontTx/>
              <a:buAutoNum type="arabicPeriod" startAt="5"/>
            </a:pPr>
            <a:r>
              <a:rPr lang="ar-SA" sz="2400" b="1"/>
              <a:t>العلاقة المتبادلة بين المعلم والمتعلم تبنى على قرارات ذاتية لكل منهما 0</a:t>
            </a:r>
          </a:p>
          <a:p>
            <a:pPr marL="533400" indent="-533400">
              <a:lnSpc>
                <a:spcPct val="90000"/>
              </a:lnSpc>
              <a:buFontTx/>
              <a:buAutoNum type="arabicPeriod" startAt="5"/>
            </a:pPr>
            <a:r>
              <a:rPr lang="ar-SA" sz="2400" b="1"/>
              <a:t>نسبة القرارات بين المعلم والمتعلم تتفاوت من اسلوب لأخر حيث تبدو في الاسلوب الاول بنسبة 100% بيد المعلم بينما تكون في يد المتعلم ( </a:t>
            </a:r>
            <a:r>
              <a:rPr lang="ar-SA" sz="2400" b="1">
                <a:solidFill>
                  <a:srgbClr val="FF6600"/>
                </a:solidFill>
              </a:rPr>
              <a:t>0</a:t>
            </a:r>
            <a:r>
              <a:rPr lang="ar-SA" sz="2400" b="1"/>
              <a:t> ) صفر ، اما في الاسلوب العاشر فتكون نسبة القرارات بيد المعلم ( </a:t>
            </a:r>
            <a:r>
              <a:rPr lang="ar-SA" sz="2400" b="1">
                <a:solidFill>
                  <a:srgbClr val="FF6600"/>
                </a:solidFill>
              </a:rPr>
              <a:t>0</a:t>
            </a:r>
            <a:r>
              <a:rPr lang="ar-SA" sz="2400" b="1"/>
              <a:t> ) بينما تكون لدى المتعلم </a:t>
            </a:r>
            <a:r>
              <a:rPr lang="ar-SA" sz="2400" b="1">
                <a:solidFill>
                  <a:srgbClr val="FF6600"/>
                </a:solidFill>
              </a:rPr>
              <a:t>100%</a:t>
            </a:r>
            <a:r>
              <a:rPr lang="ar-SA" sz="2400" b="1"/>
              <a:t> 0</a:t>
            </a:r>
          </a:p>
          <a:p>
            <a:pPr marL="533400" indent="-533400">
              <a:lnSpc>
                <a:spcPct val="90000"/>
              </a:lnSpc>
              <a:buFontTx/>
              <a:buAutoNum type="arabicPeriod" startAt="5"/>
            </a:pPr>
            <a:r>
              <a:rPr lang="ar-SA" sz="2400" b="1"/>
              <a:t>القرارات يتم اتخاذها خلال مراحل العملية التعليمية على النحو التالي :</a:t>
            </a:r>
          </a:p>
          <a:p>
            <a:pPr marL="533400" indent="-533400">
              <a:lnSpc>
                <a:spcPct val="90000"/>
              </a:lnSpc>
              <a:buFontTx/>
              <a:buAutoNum type="arabic1Minus"/>
            </a:pPr>
            <a:r>
              <a:rPr lang="ar-SA" sz="2400">
                <a:solidFill>
                  <a:srgbClr val="FF0000"/>
                </a:solidFill>
                <a:effectLst>
                  <a:outerShdw blurRad="38100" dist="38100" dir="2700000" algn="tl">
                    <a:srgbClr val="000000"/>
                  </a:outerShdw>
                </a:effectLst>
              </a:rPr>
              <a:t>مرحلة الاعداد ”التخطيط“وفيها يتم اتخاذ ستة عشر قرارا0</a:t>
            </a:r>
          </a:p>
          <a:p>
            <a:pPr marL="533400" indent="-533400">
              <a:lnSpc>
                <a:spcPct val="90000"/>
              </a:lnSpc>
              <a:buFontTx/>
              <a:buAutoNum type="arabic1Minus"/>
            </a:pPr>
            <a:r>
              <a:rPr lang="ar-SA" sz="2400">
                <a:solidFill>
                  <a:srgbClr val="FF0000"/>
                </a:solidFill>
                <a:effectLst>
                  <a:outerShdw blurRad="38100" dist="38100" dir="2700000" algn="tl">
                    <a:srgbClr val="000000"/>
                  </a:outerShdw>
                </a:effectLst>
              </a:rPr>
              <a:t>مرحلة المواجهة“التنفيذ“وفيها يتم اتخاذ ثلاثة قرارات0</a:t>
            </a:r>
          </a:p>
          <a:p>
            <a:pPr marL="533400" indent="-533400">
              <a:lnSpc>
                <a:spcPct val="90000"/>
              </a:lnSpc>
              <a:buFontTx/>
              <a:buAutoNum type="arabic1Minus"/>
            </a:pPr>
            <a:r>
              <a:rPr lang="ar-SA" sz="2400">
                <a:solidFill>
                  <a:srgbClr val="FF0000"/>
                </a:solidFill>
                <a:effectLst>
                  <a:outerShdw blurRad="38100" dist="38100" dir="2700000" algn="tl">
                    <a:srgbClr val="000000"/>
                  </a:outerShdw>
                </a:effectLst>
              </a:rPr>
              <a:t>مرحلة التقويم وفيها يتم اتخاذ ثمانية قرارات 0</a:t>
            </a:r>
            <a:endParaRPr lang="en-US" sz="2400">
              <a:solidFill>
                <a:srgbClr val="FF0000"/>
              </a:solidFill>
              <a:effectLst>
                <a:outerShdw blurRad="38100" dist="38100" dir="2700000" algn="tl">
                  <a:srgbClr val="000000"/>
                </a:outerShdw>
              </a:effectLst>
            </a:endParaRPr>
          </a:p>
          <a:p>
            <a:pPr marL="533400" indent="-533400">
              <a:lnSpc>
                <a:spcPct val="90000"/>
              </a:lnSpc>
              <a:buFontTx/>
              <a:buAutoNum type="arabic1Minus"/>
            </a:pPr>
            <a:endParaRPr lang="ar-SA" sz="2400">
              <a:solidFill>
                <a:srgbClr val="FF0000"/>
              </a:solidFill>
              <a:effectLst>
                <a:outerShdw blurRad="38100" dist="38100" dir="2700000" algn="tl">
                  <a:srgbClr val="000000"/>
                </a:outerShdw>
              </a:effectLst>
            </a:endParaRPr>
          </a:p>
        </p:txBody>
      </p:sp>
      <p:sp>
        <p:nvSpPr>
          <p:cNvPr id="54275" name="Text Box 3"/>
          <p:cNvSpPr txBox="1">
            <a:spLocks noChangeArrowheads="1"/>
          </p:cNvSpPr>
          <p:nvPr/>
        </p:nvSpPr>
        <p:spPr bwMode="auto">
          <a:xfrm>
            <a:off x="468313" y="333375"/>
            <a:ext cx="7993062" cy="701675"/>
          </a:xfrm>
          <a:prstGeom prst="rect">
            <a:avLst/>
          </a:prstGeom>
          <a:noFill/>
          <a:ln w="9525" algn="ctr">
            <a:noFill/>
            <a:miter lim="800000"/>
            <a:headEnd/>
            <a:tailEnd/>
          </a:ln>
          <a:effectLst/>
        </p:spPr>
        <p:txBody>
          <a:bodyPr>
            <a:spAutoFit/>
          </a:bodyPr>
          <a:lstStyle/>
          <a:p>
            <a:pPr marL="342900" indent="-342900"/>
            <a:r>
              <a:rPr lang="ar-SA" sz="4000" b="0">
                <a:solidFill>
                  <a:srgbClr val="3366CC"/>
                </a:solidFill>
                <a:effectLst>
                  <a:outerShdw blurRad="38100" dist="38100" dir="2700000" algn="tl">
                    <a:srgbClr val="000000"/>
                  </a:outerShdw>
                </a:effectLst>
              </a:rPr>
              <a:t>الاسس التي تنبنى عليها نظرية موسكا موستن :</a:t>
            </a:r>
            <a:endParaRPr lang="en-US" sz="4000" b="0">
              <a:solidFill>
                <a:srgbClr val="3366CC"/>
              </a:solidFill>
              <a:effectLst>
                <a:outerShdw blurRad="38100" dist="38100" dir="2700000" algn="tl">
                  <a:srgbClr val="000000"/>
                </a:outerShdw>
              </a:effectLst>
            </a:endParaRPr>
          </a:p>
        </p:txBody>
      </p:sp>
      <p:sp>
        <p:nvSpPr>
          <p:cNvPr id="54276" name="AutoShape 4"/>
          <p:cNvSpPr>
            <a:spLocks noChangeArrowheads="1"/>
          </p:cNvSpPr>
          <p:nvPr/>
        </p:nvSpPr>
        <p:spPr bwMode="auto">
          <a:xfrm>
            <a:off x="7380288" y="549275"/>
            <a:ext cx="863600" cy="431800"/>
          </a:xfrm>
          <a:prstGeom prst="leftArrow">
            <a:avLst>
              <a:gd name="adj1" fmla="val 50000"/>
              <a:gd name="adj2" fmla="val 50000"/>
            </a:avLst>
          </a:prstGeom>
          <a:noFill/>
          <a:ln w="9525" algn="ctr">
            <a:noFill/>
            <a:miter lim="800000"/>
            <a:headEnd/>
            <a:tailEnd/>
          </a:ln>
          <a:effectLst/>
        </p:spPr>
        <p:txBody>
          <a:bodyPr wrap="none" anchor="ctr"/>
          <a:lstStyle/>
          <a:p>
            <a:endParaRPr lang="ar-SA"/>
          </a:p>
        </p:txBody>
      </p:sp>
      <p:sp>
        <p:nvSpPr>
          <p:cNvPr id="54280" name="AutoShape 8"/>
          <p:cNvSpPr>
            <a:spLocks noChangeArrowheads="1"/>
          </p:cNvSpPr>
          <p:nvPr/>
        </p:nvSpPr>
        <p:spPr bwMode="auto">
          <a:xfrm>
            <a:off x="8316913" y="333375"/>
            <a:ext cx="647700" cy="719138"/>
          </a:xfrm>
          <a:prstGeom prst="leftArrow">
            <a:avLst>
              <a:gd name="adj1" fmla="val 50000"/>
              <a:gd name="adj2" fmla="val 25000"/>
            </a:avLst>
          </a:prstGeom>
          <a:solidFill>
            <a:schemeClr val="folHlink"/>
          </a:solidFill>
          <a:ln w="9525" algn="ctr">
            <a:solidFill>
              <a:srgbClr val="FF0000"/>
            </a:solidFill>
            <a:miter lim="800000"/>
            <a:headEnd/>
            <a:tailEnd/>
          </a:ln>
          <a:effectLst/>
        </p:spPr>
        <p:txBody>
          <a:bodyPr wrap="none" anchor="ctr"/>
          <a:lstStyle/>
          <a:p>
            <a:pPr marL="342900" indent="-342900"/>
            <a:r>
              <a:rPr lang="ar-SA" sz="2000">
                <a:solidFill>
                  <a:schemeClr val="tx1"/>
                </a:solidFill>
                <a:effectLst>
                  <a:outerShdw blurRad="38100" dist="38100" dir="2700000" algn="tl">
                    <a:srgbClr val="FFFFFF"/>
                  </a:outerShdw>
                </a:effectLst>
              </a:rPr>
              <a:t>تابع</a:t>
            </a:r>
            <a:endParaRPr lang="en-US" sz="2000">
              <a:solidFill>
                <a:schemeClr val="tx1"/>
              </a:solidFill>
              <a:effectLst>
                <a:outerShdw blurRad="38100" dist="38100" dir="2700000" algn="tl">
                  <a:srgbClr val="FFFFFF"/>
                </a:outerShdw>
              </a:effectLst>
            </a:endParaRP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54280"/>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1" presetClass="entr" presetSubtype="0" fill="hold" grpId="0" nodeType="clickEffect">
                                  <p:stCondLst>
                                    <p:cond delay="0"/>
                                  </p:stCondLst>
                                  <p:iterate type="lt">
                                    <p:tmPct val="10000"/>
                                  </p:iterate>
                                  <p:childTnLst>
                                    <p:set>
                                      <p:cBhvr>
                                        <p:cTn id="10" dur="1" fill="hold">
                                          <p:stCondLst>
                                            <p:cond delay="0"/>
                                          </p:stCondLst>
                                        </p:cTn>
                                        <p:tgtEl>
                                          <p:spTgt spid="54275"/>
                                        </p:tgtEl>
                                        <p:attrNameLst>
                                          <p:attrName>style.visibility</p:attrName>
                                        </p:attrNameLst>
                                      </p:cBhvr>
                                      <p:to>
                                        <p:strVal val="visible"/>
                                      </p:to>
                                    </p:set>
                                    <p:anim calcmode="lin" valueType="num">
                                      <p:cBhvr>
                                        <p:cTn id="11" dur="500" fill="hold"/>
                                        <p:tgtEl>
                                          <p:spTgt spid="54275"/>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54275"/>
                                        </p:tgtEl>
                                        <p:attrNameLst>
                                          <p:attrName>ppt_y</p:attrName>
                                        </p:attrNameLst>
                                      </p:cBhvr>
                                      <p:tavLst>
                                        <p:tav tm="0">
                                          <p:val>
                                            <p:strVal val="#ppt_y"/>
                                          </p:val>
                                        </p:tav>
                                        <p:tav tm="100000">
                                          <p:val>
                                            <p:strVal val="#ppt_y"/>
                                          </p:val>
                                        </p:tav>
                                      </p:tavLst>
                                    </p:anim>
                                    <p:anim calcmode="lin" valueType="num">
                                      <p:cBhvr>
                                        <p:cTn id="13" dur="500" fill="hold"/>
                                        <p:tgtEl>
                                          <p:spTgt spid="54275"/>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54275"/>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54275"/>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grpId="0" nodeType="clickEffect">
                                  <p:stCondLst>
                                    <p:cond delay="0"/>
                                  </p:stCondLst>
                                  <p:childTnLst>
                                    <p:set>
                                      <p:cBhvr>
                                        <p:cTn id="19" dur="1" fill="hold">
                                          <p:stCondLst>
                                            <p:cond delay="0"/>
                                          </p:stCondLst>
                                        </p:cTn>
                                        <p:tgtEl>
                                          <p:spTgt spid="54274">
                                            <p:txEl>
                                              <p:pRg st="0" end="0"/>
                                            </p:txEl>
                                          </p:spTgt>
                                        </p:tgtEl>
                                        <p:attrNameLst>
                                          <p:attrName>style.visibility</p:attrName>
                                        </p:attrNameLst>
                                      </p:cBhvr>
                                      <p:to>
                                        <p:strVal val="visible"/>
                                      </p:to>
                                    </p:set>
                                    <p:anim calcmode="lin" valueType="num">
                                      <p:cBhvr>
                                        <p:cTn id="20" dur="500" fill="hold"/>
                                        <p:tgtEl>
                                          <p:spTgt spid="54274">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54274">
                                            <p:txEl>
                                              <p:pRg st="0" end="0"/>
                                            </p:txEl>
                                          </p:spTgt>
                                        </p:tgtEl>
                                        <p:attrNameLst>
                                          <p:attrName>ppt_h</p:attrName>
                                        </p:attrNameLst>
                                      </p:cBhvr>
                                      <p:tavLst>
                                        <p:tav tm="0">
                                          <p:val>
                                            <p:fltVal val="0"/>
                                          </p:val>
                                        </p:tav>
                                        <p:tav tm="100000">
                                          <p:val>
                                            <p:strVal val="#ppt_h"/>
                                          </p:val>
                                        </p:tav>
                                      </p:tavLst>
                                    </p:anim>
                                    <p:anim calcmode="lin" valueType="num">
                                      <p:cBhvr>
                                        <p:cTn id="22" dur="500" fill="hold"/>
                                        <p:tgtEl>
                                          <p:spTgt spid="54274">
                                            <p:txEl>
                                              <p:pRg st="0" end="0"/>
                                            </p:txEl>
                                          </p:spTgt>
                                        </p:tgtEl>
                                        <p:attrNameLst>
                                          <p:attrName>style.rotation</p:attrName>
                                        </p:attrNameLst>
                                      </p:cBhvr>
                                      <p:tavLst>
                                        <p:tav tm="0">
                                          <p:val>
                                            <p:fltVal val="360"/>
                                          </p:val>
                                        </p:tav>
                                        <p:tav tm="100000">
                                          <p:val>
                                            <p:fltVal val="0"/>
                                          </p:val>
                                        </p:tav>
                                      </p:tavLst>
                                    </p:anim>
                                    <p:animEffect transition="in" filter="fade">
                                      <p:cBhvr>
                                        <p:cTn id="23" dur="500"/>
                                        <p:tgtEl>
                                          <p:spTgt spid="5427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9" presetClass="entr" presetSubtype="0" decel="100000" fill="hold" grpId="0" nodeType="clickEffect">
                                  <p:stCondLst>
                                    <p:cond delay="0"/>
                                  </p:stCondLst>
                                  <p:childTnLst>
                                    <p:set>
                                      <p:cBhvr>
                                        <p:cTn id="27" dur="1" fill="hold">
                                          <p:stCondLst>
                                            <p:cond delay="0"/>
                                          </p:stCondLst>
                                        </p:cTn>
                                        <p:tgtEl>
                                          <p:spTgt spid="54274">
                                            <p:txEl>
                                              <p:pRg st="1" end="1"/>
                                            </p:txEl>
                                          </p:spTgt>
                                        </p:tgtEl>
                                        <p:attrNameLst>
                                          <p:attrName>style.visibility</p:attrName>
                                        </p:attrNameLst>
                                      </p:cBhvr>
                                      <p:to>
                                        <p:strVal val="visible"/>
                                      </p:to>
                                    </p:set>
                                    <p:anim calcmode="lin" valueType="num">
                                      <p:cBhvr>
                                        <p:cTn id="28" dur="500" fill="hold"/>
                                        <p:tgtEl>
                                          <p:spTgt spid="54274">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54274">
                                            <p:txEl>
                                              <p:pRg st="1" end="1"/>
                                            </p:txEl>
                                          </p:spTgt>
                                        </p:tgtEl>
                                        <p:attrNameLst>
                                          <p:attrName>ppt_h</p:attrName>
                                        </p:attrNameLst>
                                      </p:cBhvr>
                                      <p:tavLst>
                                        <p:tav tm="0">
                                          <p:val>
                                            <p:fltVal val="0"/>
                                          </p:val>
                                        </p:tav>
                                        <p:tav tm="100000">
                                          <p:val>
                                            <p:strVal val="#ppt_h"/>
                                          </p:val>
                                        </p:tav>
                                      </p:tavLst>
                                    </p:anim>
                                    <p:anim calcmode="lin" valueType="num">
                                      <p:cBhvr>
                                        <p:cTn id="30" dur="500" fill="hold"/>
                                        <p:tgtEl>
                                          <p:spTgt spid="54274">
                                            <p:txEl>
                                              <p:pRg st="1" end="1"/>
                                            </p:txEl>
                                          </p:spTgt>
                                        </p:tgtEl>
                                        <p:attrNameLst>
                                          <p:attrName>style.rotation</p:attrName>
                                        </p:attrNameLst>
                                      </p:cBhvr>
                                      <p:tavLst>
                                        <p:tav tm="0">
                                          <p:val>
                                            <p:fltVal val="360"/>
                                          </p:val>
                                        </p:tav>
                                        <p:tav tm="100000">
                                          <p:val>
                                            <p:fltVal val="0"/>
                                          </p:val>
                                        </p:tav>
                                      </p:tavLst>
                                    </p:anim>
                                    <p:animEffect transition="in" filter="fade">
                                      <p:cBhvr>
                                        <p:cTn id="31" dur="500"/>
                                        <p:tgtEl>
                                          <p:spTgt spid="54274">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9" presetClass="entr" presetSubtype="0" decel="100000" fill="hold" grpId="0" nodeType="clickEffect">
                                  <p:stCondLst>
                                    <p:cond delay="0"/>
                                  </p:stCondLst>
                                  <p:childTnLst>
                                    <p:set>
                                      <p:cBhvr>
                                        <p:cTn id="35" dur="1" fill="hold">
                                          <p:stCondLst>
                                            <p:cond delay="0"/>
                                          </p:stCondLst>
                                        </p:cTn>
                                        <p:tgtEl>
                                          <p:spTgt spid="54274">
                                            <p:txEl>
                                              <p:pRg st="2" end="2"/>
                                            </p:txEl>
                                          </p:spTgt>
                                        </p:tgtEl>
                                        <p:attrNameLst>
                                          <p:attrName>style.visibility</p:attrName>
                                        </p:attrNameLst>
                                      </p:cBhvr>
                                      <p:to>
                                        <p:strVal val="visible"/>
                                      </p:to>
                                    </p:set>
                                    <p:anim calcmode="lin" valueType="num">
                                      <p:cBhvr>
                                        <p:cTn id="36" dur="500" fill="hold"/>
                                        <p:tgtEl>
                                          <p:spTgt spid="54274">
                                            <p:txEl>
                                              <p:pRg st="2" end="2"/>
                                            </p:txEl>
                                          </p:spTgt>
                                        </p:tgtEl>
                                        <p:attrNameLst>
                                          <p:attrName>ppt_w</p:attrName>
                                        </p:attrNameLst>
                                      </p:cBhvr>
                                      <p:tavLst>
                                        <p:tav tm="0">
                                          <p:val>
                                            <p:fltVal val="0"/>
                                          </p:val>
                                        </p:tav>
                                        <p:tav tm="100000">
                                          <p:val>
                                            <p:strVal val="#ppt_w"/>
                                          </p:val>
                                        </p:tav>
                                      </p:tavLst>
                                    </p:anim>
                                    <p:anim calcmode="lin" valueType="num">
                                      <p:cBhvr>
                                        <p:cTn id="37" dur="500" fill="hold"/>
                                        <p:tgtEl>
                                          <p:spTgt spid="54274">
                                            <p:txEl>
                                              <p:pRg st="2" end="2"/>
                                            </p:txEl>
                                          </p:spTgt>
                                        </p:tgtEl>
                                        <p:attrNameLst>
                                          <p:attrName>ppt_h</p:attrName>
                                        </p:attrNameLst>
                                      </p:cBhvr>
                                      <p:tavLst>
                                        <p:tav tm="0">
                                          <p:val>
                                            <p:fltVal val="0"/>
                                          </p:val>
                                        </p:tav>
                                        <p:tav tm="100000">
                                          <p:val>
                                            <p:strVal val="#ppt_h"/>
                                          </p:val>
                                        </p:tav>
                                      </p:tavLst>
                                    </p:anim>
                                    <p:anim calcmode="lin" valueType="num">
                                      <p:cBhvr>
                                        <p:cTn id="38" dur="500" fill="hold"/>
                                        <p:tgtEl>
                                          <p:spTgt spid="54274">
                                            <p:txEl>
                                              <p:pRg st="2" end="2"/>
                                            </p:txEl>
                                          </p:spTgt>
                                        </p:tgtEl>
                                        <p:attrNameLst>
                                          <p:attrName>style.rotation</p:attrName>
                                        </p:attrNameLst>
                                      </p:cBhvr>
                                      <p:tavLst>
                                        <p:tav tm="0">
                                          <p:val>
                                            <p:fltVal val="360"/>
                                          </p:val>
                                        </p:tav>
                                        <p:tav tm="100000">
                                          <p:val>
                                            <p:fltVal val="0"/>
                                          </p:val>
                                        </p:tav>
                                      </p:tavLst>
                                    </p:anim>
                                    <p:animEffect transition="in" filter="fade">
                                      <p:cBhvr>
                                        <p:cTn id="39" dur="500"/>
                                        <p:tgtEl>
                                          <p:spTgt spid="54274">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9" presetClass="entr" presetSubtype="0" decel="100000" fill="hold" grpId="0" nodeType="clickEffect">
                                  <p:stCondLst>
                                    <p:cond delay="0"/>
                                  </p:stCondLst>
                                  <p:childTnLst>
                                    <p:set>
                                      <p:cBhvr>
                                        <p:cTn id="43" dur="1" fill="hold">
                                          <p:stCondLst>
                                            <p:cond delay="0"/>
                                          </p:stCondLst>
                                        </p:cTn>
                                        <p:tgtEl>
                                          <p:spTgt spid="54274">
                                            <p:txEl>
                                              <p:pRg st="3" end="3"/>
                                            </p:txEl>
                                          </p:spTgt>
                                        </p:tgtEl>
                                        <p:attrNameLst>
                                          <p:attrName>style.visibility</p:attrName>
                                        </p:attrNameLst>
                                      </p:cBhvr>
                                      <p:to>
                                        <p:strVal val="visible"/>
                                      </p:to>
                                    </p:set>
                                    <p:anim calcmode="lin" valueType="num">
                                      <p:cBhvr>
                                        <p:cTn id="44" dur="500" fill="hold"/>
                                        <p:tgtEl>
                                          <p:spTgt spid="54274">
                                            <p:txEl>
                                              <p:pRg st="3" end="3"/>
                                            </p:txEl>
                                          </p:spTgt>
                                        </p:tgtEl>
                                        <p:attrNameLst>
                                          <p:attrName>ppt_w</p:attrName>
                                        </p:attrNameLst>
                                      </p:cBhvr>
                                      <p:tavLst>
                                        <p:tav tm="0">
                                          <p:val>
                                            <p:fltVal val="0"/>
                                          </p:val>
                                        </p:tav>
                                        <p:tav tm="100000">
                                          <p:val>
                                            <p:strVal val="#ppt_w"/>
                                          </p:val>
                                        </p:tav>
                                      </p:tavLst>
                                    </p:anim>
                                    <p:anim calcmode="lin" valueType="num">
                                      <p:cBhvr>
                                        <p:cTn id="45" dur="500" fill="hold"/>
                                        <p:tgtEl>
                                          <p:spTgt spid="54274">
                                            <p:txEl>
                                              <p:pRg st="3" end="3"/>
                                            </p:txEl>
                                          </p:spTgt>
                                        </p:tgtEl>
                                        <p:attrNameLst>
                                          <p:attrName>ppt_h</p:attrName>
                                        </p:attrNameLst>
                                      </p:cBhvr>
                                      <p:tavLst>
                                        <p:tav tm="0">
                                          <p:val>
                                            <p:fltVal val="0"/>
                                          </p:val>
                                        </p:tav>
                                        <p:tav tm="100000">
                                          <p:val>
                                            <p:strVal val="#ppt_h"/>
                                          </p:val>
                                        </p:tav>
                                      </p:tavLst>
                                    </p:anim>
                                    <p:anim calcmode="lin" valueType="num">
                                      <p:cBhvr>
                                        <p:cTn id="46" dur="500" fill="hold"/>
                                        <p:tgtEl>
                                          <p:spTgt spid="54274">
                                            <p:txEl>
                                              <p:pRg st="3" end="3"/>
                                            </p:txEl>
                                          </p:spTgt>
                                        </p:tgtEl>
                                        <p:attrNameLst>
                                          <p:attrName>style.rotation</p:attrName>
                                        </p:attrNameLst>
                                      </p:cBhvr>
                                      <p:tavLst>
                                        <p:tav tm="0">
                                          <p:val>
                                            <p:fltVal val="360"/>
                                          </p:val>
                                        </p:tav>
                                        <p:tav tm="100000">
                                          <p:val>
                                            <p:fltVal val="0"/>
                                          </p:val>
                                        </p:tav>
                                      </p:tavLst>
                                    </p:anim>
                                    <p:animEffect transition="in" filter="fade">
                                      <p:cBhvr>
                                        <p:cTn id="47" dur="500"/>
                                        <p:tgtEl>
                                          <p:spTgt spid="54274">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9" presetClass="entr" presetSubtype="0" decel="100000" fill="hold" grpId="0" nodeType="clickEffect">
                                  <p:stCondLst>
                                    <p:cond delay="0"/>
                                  </p:stCondLst>
                                  <p:childTnLst>
                                    <p:set>
                                      <p:cBhvr>
                                        <p:cTn id="51" dur="1" fill="hold">
                                          <p:stCondLst>
                                            <p:cond delay="0"/>
                                          </p:stCondLst>
                                        </p:cTn>
                                        <p:tgtEl>
                                          <p:spTgt spid="54274">
                                            <p:txEl>
                                              <p:pRg st="4" end="4"/>
                                            </p:txEl>
                                          </p:spTgt>
                                        </p:tgtEl>
                                        <p:attrNameLst>
                                          <p:attrName>style.visibility</p:attrName>
                                        </p:attrNameLst>
                                      </p:cBhvr>
                                      <p:to>
                                        <p:strVal val="visible"/>
                                      </p:to>
                                    </p:set>
                                    <p:anim calcmode="lin" valueType="num">
                                      <p:cBhvr>
                                        <p:cTn id="52" dur="500" fill="hold"/>
                                        <p:tgtEl>
                                          <p:spTgt spid="54274">
                                            <p:txEl>
                                              <p:pRg st="4" end="4"/>
                                            </p:txEl>
                                          </p:spTgt>
                                        </p:tgtEl>
                                        <p:attrNameLst>
                                          <p:attrName>ppt_w</p:attrName>
                                        </p:attrNameLst>
                                      </p:cBhvr>
                                      <p:tavLst>
                                        <p:tav tm="0">
                                          <p:val>
                                            <p:fltVal val="0"/>
                                          </p:val>
                                        </p:tav>
                                        <p:tav tm="100000">
                                          <p:val>
                                            <p:strVal val="#ppt_w"/>
                                          </p:val>
                                        </p:tav>
                                      </p:tavLst>
                                    </p:anim>
                                    <p:anim calcmode="lin" valueType="num">
                                      <p:cBhvr>
                                        <p:cTn id="53" dur="500" fill="hold"/>
                                        <p:tgtEl>
                                          <p:spTgt spid="54274">
                                            <p:txEl>
                                              <p:pRg st="4" end="4"/>
                                            </p:txEl>
                                          </p:spTgt>
                                        </p:tgtEl>
                                        <p:attrNameLst>
                                          <p:attrName>ppt_h</p:attrName>
                                        </p:attrNameLst>
                                      </p:cBhvr>
                                      <p:tavLst>
                                        <p:tav tm="0">
                                          <p:val>
                                            <p:fltVal val="0"/>
                                          </p:val>
                                        </p:tav>
                                        <p:tav tm="100000">
                                          <p:val>
                                            <p:strVal val="#ppt_h"/>
                                          </p:val>
                                        </p:tav>
                                      </p:tavLst>
                                    </p:anim>
                                    <p:anim calcmode="lin" valueType="num">
                                      <p:cBhvr>
                                        <p:cTn id="54" dur="500" fill="hold"/>
                                        <p:tgtEl>
                                          <p:spTgt spid="54274">
                                            <p:txEl>
                                              <p:pRg st="4" end="4"/>
                                            </p:txEl>
                                          </p:spTgt>
                                        </p:tgtEl>
                                        <p:attrNameLst>
                                          <p:attrName>style.rotation</p:attrName>
                                        </p:attrNameLst>
                                      </p:cBhvr>
                                      <p:tavLst>
                                        <p:tav tm="0">
                                          <p:val>
                                            <p:fltVal val="360"/>
                                          </p:val>
                                        </p:tav>
                                        <p:tav tm="100000">
                                          <p:val>
                                            <p:fltVal val="0"/>
                                          </p:val>
                                        </p:tav>
                                      </p:tavLst>
                                    </p:anim>
                                    <p:animEffect transition="in" filter="fade">
                                      <p:cBhvr>
                                        <p:cTn id="55" dur="500"/>
                                        <p:tgtEl>
                                          <p:spTgt spid="54274">
                                            <p:txEl>
                                              <p:pRg st="4" end="4"/>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49" presetClass="entr" presetSubtype="0" decel="100000" fill="hold" grpId="0" nodeType="clickEffect">
                                  <p:stCondLst>
                                    <p:cond delay="0"/>
                                  </p:stCondLst>
                                  <p:childTnLst>
                                    <p:set>
                                      <p:cBhvr>
                                        <p:cTn id="59" dur="1" fill="hold">
                                          <p:stCondLst>
                                            <p:cond delay="0"/>
                                          </p:stCondLst>
                                        </p:cTn>
                                        <p:tgtEl>
                                          <p:spTgt spid="54274">
                                            <p:txEl>
                                              <p:pRg st="5" end="5"/>
                                            </p:txEl>
                                          </p:spTgt>
                                        </p:tgtEl>
                                        <p:attrNameLst>
                                          <p:attrName>style.visibility</p:attrName>
                                        </p:attrNameLst>
                                      </p:cBhvr>
                                      <p:to>
                                        <p:strVal val="visible"/>
                                      </p:to>
                                    </p:set>
                                    <p:anim calcmode="lin" valueType="num">
                                      <p:cBhvr>
                                        <p:cTn id="60" dur="500" fill="hold"/>
                                        <p:tgtEl>
                                          <p:spTgt spid="54274">
                                            <p:txEl>
                                              <p:pRg st="5" end="5"/>
                                            </p:txEl>
                                          </p:spTgt>
                                        </p:tgtEl>
                                        <p:attrNameLst>
                                          <p:attrName>ppt_w</p:attrName>
                                        </p:attrNameLst>
                                      </p:cBhvr>
                                      <p:tavLst>
                                        <p:tav tm="0">
                                          <p:val>
                                            <p:fltVal val="0"/>
                                          </p:val>
                                        </p:tav>
                                        <p:tav tm="100000">
                                          <p:val>
                                            <p:strVal val="#ppt_w"/>
                                          </p:val>
                                        </p:tav>
                                      </p:tavLst>
                                    </p:anim>
                                    <p:anim calcmode="lin" valueType="num">
                                      <p:cBhvr>
                                        <p:cTn id="61" dur="500" fill="hold"/>
                                        <p:tgtEl>
                                          <p:spTgt spid="54274">
                                            <p:txEl>
                                              <p:pRg st="5" end="5"/>
                                            </p:txEl>
                                          </p:spTgt>
                                        </p:tgtEl>
                                        <p:attrNameLst>
                                          <p:attrName>ppt_h</p:attrName>
                                        </p:attrNameLst>
                                      </p:cBhvr>
                                      <p:tavLst>
                                        <p:tav tm="0">
                                          <p:val>
                                            <p:fltVal val="0"/>
                                          </p:val>
                                        </p:tav>
                                        <p:tav tm="100000">
                                          <p:val>
                                            <p:strVal val="#ppt_h"/>
                                          </p:val>
                                        </p:tav>
                                      </p:tavLst>
                                    </p:anim>
                                    <p:anim calcmode="lin" valueType="num">
                                      <p:cBhvr>
                                        <p:cTn id="62" dur="500" fill="hold"/>
                                        <p:tgtEl>
                                          <p:spTgt spid="54274">
                                            <p:txEl>
                                              <p:pRg st="5" end="5"/>
                                            </p:txEl>
                                          </p:spTgt>
                                        </p:tgtEl>
                                        <p:attrNameLst>
                                          <p:attrName>style.rotation</p:attrName>
                                        </p:attrNameLst>
                                      </p:cBhvr>
                                      <p:tavLst>
                                        <p:tav tm="0">
                                          <p:val>
                                            <p:fltVal val="360"/>
                                          </p:val>
                                        </p:tav>
                                        <p:tav tm="100000">
                                          <p:val>
                                            <p:fltVal val="0"/>
                                          </p:val>
                                        </p:tav>
                                      </p:tavLst>
                                    </p:anim>
                                    <p:animEffect transition="in" filter="fade">
                                      <p:cBhvr>
                                        <p:cTn id="63" dur="500"/>
                                        <p:tgtEl>
                                          <p:spTgt spid="54274">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9" presetClass="entr" presetSubtype="0" decel="100000" fill="hold" grpId="0" nodeType="clickEffect">
                                  <p:stCondLst>
                                    <p:cond delay="0"/>
                                  </p:stCondLst>
                                  <p:childTnLst>
                                    <p:set>
                                      <p:cBhvr>
                                        <p:cTn id="67" dur="1" fill="hold">
                                          <p:stCondLst>
                                            <p:cond delay="0"/>
                                          </p:stCondLst>
                                        </p:cTn>
                                        <p:tgtEl>
                                          <p:spTgt spid="54274">
                                            <p:txEl>
                                              <p:pRg st="6" end="6"/>
                                            </p:txEl>
                                          </p:spTgt>
                                        </p:tgtEl>
                                        <p:attrNameLst>
                                          <p:attrName>style.visibility</p:attrName>
                                        </p:attrNameLst>
                                      </p:cBhvr>
                                      <p:to>
                                        <p:strVal val="visible"/>
                                      </p:to>
                                    </p:set>
                                    <p:anim calcmode="lin" valueType="num">
                                      <p:cBhvr>
                                        <p:cTn id="68" dur="500" fill="hold"/>
                                        <p:tgtEl>
                                          <p:spTgt spid="54274">
                                            <p:txEl>
                                              <p:pRg st="6" end="6"/>
                                            </p:txEl>
                                          </p:spTgt>
                                        </p:tgtEl>
                                        <p:attrNameLst>
                                          <p:attrName>ppt_w</p:attrName>
                                        </p:attrNameLst>
                                      </p:cBhvr>
                                      <p:tavLst>
                                        <p:tav tm="0">
                                          <p:val>
                                            <p:fltVal val="0"/>
                                          </p:val>
                                        </p:tav>
                                        <p:tav tm="100000">
                                          <p:val>
                                            <p:strVal val="#ppt_w"/>
                                          </p:val>
                                        </p:tav>
                                      </p:tavLst>
                                    </p:anim>
                                    <p:anim calcmode="lin" valueType="num">
                                      <p:cBhvr>
                                        <p:cTn id="69" dur="500" fill="hold"/>
                                        <p:tgtEl>
                                          <p:spTgt spid="54274">
                                            <p:txEl>
                                              <p:pRg st="6" end="6"/>
                                            </p:txEl>
                                          </p:spTgt>
                                        </p:tgtEl>
                                        <p:attrNameLst>
                                          <p:attrName>ppt_h</p:attrName>
                                        </p:attrNameLst>
                                      </p:cBhvr>
                                      <p:tavLst>
                                        <p:tav tm="0">
                                          <p:val>
                                            <p:fltVal val="0"/>
                                          </p:val>
                                        </p:tav>
                                        <p:tav tm="100000">
                                          <p:val>
                                            <p:strVal val="#ppt_h"/>
                                          </p:val>
                                        </p:tav>
                                      </p:tavLst>
                                    </p:anim>
                                    <p:anim calcmode="lin" valueType="num">
                                      <p:cBhvr>
                                        <p:cTn id="70" dur="500" fill="hold"/>
                                        <p:tgtEl>
                                          <p:spTgt spid="54274">
                                            <p:txEl>
                                              <p:pRg st="6" end="6"/>
                                            </p:txEl>
                                          </p:spTgt>
                                        </p:tgtEl>
                                        <p:attrNameLst>
                                          <p:attrName>style.rotation</p:attrName>
                                        </p:attrNameLst>
                                      </p:cBhvr>
                                      <p:tavLst>
                                        <p:tav tm="0">
                                          <p:val>
                                            <p:fltVal val="360"/>
                                          </p:val>
                                        </p:tav>
                                        <p:tav tm="100000">
                                          <p:val>
                                            <p:fltVal val="0"/>
                                          </p:val>
                                        </p:tav>
                                      </p:tavLst>
                                    </p:anim>
                                    <p:animEffect transition="in" filter="fade">
                                      <p:cBhvr>
                                        <p:cTn id="71" dur="500"/>
                                        <p:tgtEl>
                                          <p:spTgt spid="54274">
                                            <p:txEl>
                                              <p:pRg st="6" end="6"/>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49" presetClass="entr" presetSubtype="0" decel="100000" fill="hold" grpId="0" nodeType="clickEffect">
                                  <p:stCondLst>
                                    <p:cond delay="0"/>
                                  </p:stCondLst>
                                  <p:childTnLst>
                                    <p:set>
                                      <p:cBhvr>
                                        <p:cTn id="75" dur="1" fill="hold">
                                          <p:stCondLst>
                                            <p:cond delay="0"/>
                                          </p:stCondLst>
                                        </p:cTn>
                                        <p:tgtEl>
                                          <p:spTgt spid="54274">
                                            <p:txEl>
                                              <p:pRg st="7" end="7"/>
                                            </p:txEl>
                                          </p:spTgt>
                                        </p:tgtEl>
                                        <p:attrNameLst>
                                          <p:attrName>style.visibility</p:attrName>
                                        </p:attrNameLst>
                                      </p:cBhvr>
                                      <p:to>
                                        <p:strVal val="visible"/>
                                      </p:to>
                                    </p:set>
                                    <p:anim calcmode="lin" valueType="num">
                                      <p:cBhvr>
                                        <p:cTn id="76" dur="500" fill="hold"/>
                                        <p:tgtEl>
                                          <p:spTgt spid="54274">
                                            <p:txEl>
                                              <p:pRg st="7" end="7"/>
                                            </p:txEl>
                                          </p:spTgt>
                                        </p:tgtEl>
                                        <p:attrNameLst>
                                          <p:attrName>ppt_w</p:attrName>
                                        </p:attrNameLst>
                                      </p:cBhvr>
                                      <p:tavLst>
                                        <p:tav tm="0">
                                          <p:val>
                                            <p:fltVal val="0"/>
                                          </p:val>
                                        </p:tav>
                                        <p:tav tm="100000">
                                          <p:val>
                                            <p:strVal val="#ppt_w"/>
                                          </p:val>
                                        </p:tav>
                                      </p:tavLst>
                                    </p:anim>
                                    <p:anim calcmode="lin" valueType="num">
                                      <p:cBhvr>
                                        <p:cTn id="77" dur="500" fill="hold"/>
                                        <p:tgtEl>
                                          <p:spTgt spid="54274">
                                            <p:txEl>
                                              <p:pRg st="7" end="7"/>
                                            </p:txEl>
                                          </p:spTgt>
                                        </p:tgtEl>
                                        <p:attrNameLst>
                                          <p:attrName>ppt_h</p:attrName>
                                        </p:attrNameLst>
                                      </p:cBhvr>
                                      <p:tavLst>
                                        <p:tav tm="0">
                                          <p:val>
                                            <p:fltVal val="0"/>
                                          </p:val>
                                        </p:tav>
                                        <p:tav tm="100000">
                                          <p:val>
                                            <p:strVal val="#ppt_h"/>
                                          </p:val>
                                        </p:tav>
                                      </p:tavLst>
                                    </p:anim>
                                    <p:anim calcmode="lin" valueType="num">
                                      <p:cBhvr>
                                        <p:cTn id="78" dur="500" fill="hold"/>
                                        <p:tgtEl>
                                          <p:spTgt spid="54274">
                                            <p:txEl>
                                              <p:pRg st="7" end="7"/>
                                            </p:txEl>
                                          </p:spTgt>
                                        </p:tgtEl>
                                        <p:attrNameLst>
                                          <p:attrName>style.rotation</p:attrName>
                                        </p:attrNameLst>
                                      </p:cBhvr>
                                      <p:tavLst>
                                        <p:tav tm="0">
                                          <p:val>
                                            <p:fltVal val="360"/>
                                          </p:val>
                                        </p:tav>
                                        <p:tav tm="100000">
                                          <p:val>
                                            <p:fltVal val="0"/>
                                          </p:val>
                                        </p:tav>
                                      </p:tavLst>
                                    </p:anim>
                                    <p:animEffect transition="in" filter="fade">
                                      <p:cBhvr>
                                        <p:cTn id="79" dur="500"/>
                                        <p:tgtEl>
                                          <p:spTgt spid="54274">
                                            <p:txEl>
                                              <p:pRg st="7" end="7"/>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49" presetClass="entr" presetSubtype="0" decel="100000" fill="hold" grpId="0" nodeType="clickEffect">
                                  <p:stCondLst>
                                    <p:cond delay="0"/>
                                  </p:stCondLst>
                                  <p:childTnLst>
                                    <p:set>
                                      <p:cBhvr>
                                        <p:cTn id="83" dur="1" fill="hold">
                                          <p:stCondLst>
                                            <p:cond delay="0"/>
                                          </p:stCondLst>
                                        </p:cTn>
                                        <p:tgtEl>
                                          <p:spTgt spid="54274">
                                            <p:txEl>
                                              <p:pRg st="8" end="8"/>
                                            </p:txEl>
                                          </p:spTgt>
                                        </p:tgtEl>
                                        <p:attrNameLst>
                                          <p:attrName>style.visibility</p:attrName>
                                        </p:attrNameLst>
                                      </p:cBhvr>
                                      <p:to>
                                        <p:strVal val="visible"/>
                                      </p:to>
                                    </p:set>
                                    <p:anim calcmode="lin" valueType="num">
                                      <p:cBhvr>
                                        <p:cTn id="84" dur="500" fill="hold"/>
                                        <p:tgtEl>
                                          <p:spTgt spid="54274">
                                            <p:txEl>
                                              <p:pRg st="8" end="8"/>
                                            </p:txEl>
                                          </p:spTgt>
                                        </p:tgtEl>
                                        <p:attrNameLst>
                                          <p:attrName>ppt_w</p:attrName>
                                        </p:attrNameLst>
                                      </p:cBhvr>
                                      <p:tavLst>
                                        <p:tav tm="0">
                                          <p:val>
                                            <p:fltVal val="0"/>
                                          </p:val>
                                        </p:tav>
                                        <p:tav tm="100000">
                                          <p:val>
                                            <p:strVal val="#ppt_w"/>
                                          </p:val>
                                        </p:tav>
                                      </p:tavLst>
                                    </p:anim>
                                    <p:anim calcmode="lin" valueType="num">
                                      <p:cBhvr>
                                        <p:cTn id="85" dur="500" fill="hold"/>
                                        <p:tgtEl>
                                          <p:spTgt spid="54274">
                                            <p:txEl>
                                              <p:pRg st="8" end="8"/>
                                            </p:txEl>
                                          </p:spTgt>
                                        </p:tgtEl>
                                        <p:attrNameLst>
                                          <p:attrName>ppt_h</p:attrName>
                                        </p:attrNameLst>
                                      </p:cBhvr>
                                      <p:tavLst>
                                        <p:tav tm="0">
                                          <p:val>
                                            <p:fltVal val="0"/>
                                          </p:val>
                                        </p:tav>
                                        <p:tav tm="100000">
                                          <p:val>
                                            <p:strVal val="#ppt_h"/>
                                          </p:val>
                                        </p:tav>
                                      </p:tavLst>
                                    </p:anim>
                                    <p:anim calcmode="lin" valueType="num">
                                      <p:cBhvr>
                                        <p:cTn id="86" dur="500" fill="hold"/>
                                        <p:tgtEl>
                                          <p:spTgt spid="54274">
                                            <p:txEl>
                                              <p:pRg st="8" end="8"/>
                                            </p:txEl>
                                          </p:spTgt>
                                        </p:tgtEl>
                                        <p:attrNameLst>
                                          <p:attrName>style.rotation</p:attrName>
                                        </p:attrNameLst>
                                      </p:cBhvr>
                                      <p:tavLst>
                                        <p:tav tm="0">
                                          <p:val>
                                            <p:fltVal val="360"/>
                                          </p:val>
                                        </p:tav>
                                        <p:tav tm="100000">
                                          <p:val>
                                            <p:fltVal val="0"/>
                                          </p:val>
                                        </p:tav>
                                      </p:tavLst>
                                    </p:anim>
                                    <p:animEffect transition="in" filter="fade">
                                      <p:cBhvr>
                                        <p:cTn id="87" dur="500"/>
                                        <p:tgtEl>
                                          <p:spTgt spid="5427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uiExpand="1" build="p"/>
      <p:bldP spid="54275" grpId="0"/>
      <p:bldP spid="5428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ar-SA" b="1">
                <a:solidFill>
                  <a:srgbClr val="FF6600"/>
                </a:solidFill>
                <a:effectLst>
                  <a:outerShdw blurRad="38100" dist="38100" dir="2700000" algn="tl">
                    <a:srgbClr val="000000"/>
                  </a:outerShdw>
                </a:effectLst>
              </a:rPr>
              <a:t>العناصر الاساسية في نظرية موسكاموستن:</a:t>
            </a:r>
            <a:endParaRPr lang="en-US" b="1">
              <a:solidFill>
                <a:srgbClr val="FF6600"/>
              </a:solidFill>
              <a:effectLst>
                <a:outerShdw blurRad="38100" dist="38100" dir="2700000" algn="tl">
                  <a:srgbClr val="000000"/>
                </a:outerShdw>
              </a:effectLst>
            </a:endParaRPr>
          </a:p>
        </p:txBody>
      </p:sp>
      <p:sp>
        <p:nvSpPr>
          <p:cNvPr id="50179" name="Rectangle 3"/>
          <p:cNvSpPr>
            <a:spLocks noGrp="1" noChangeArrowheads="1"/>
          </p:cNvSpPr>
          <p:nvPr>
            <p:ph type="body" sz="half" idx="2"/>
          </p:nvPr>
        </p:nvSpPr>
        <p:spPr>
          <a:xfrm>
            <a:off x="827088" y="1412875"/>
            <a:ext cx="7927975" cy="4525963"/>
          </a:xfrm>
        </p:spPr>
        <p:txBody>
          <a:bodyPr/>
          <a:lstStyle/>
          <a:p>
            <a:r>
              <a:rPr lang="ar-SA" b="1">
                <a:effectLst>
                  <a:outerShdw blurRad="38100" dist="38100" dir="2700000" algn="tl">
                    <a:srgbClr val="FFFFFF"/>
                  </a:outerShdw>
                </a:effectLst>
              </a:rPr>
              <a:t>تشكل الاساليب سلسلة متصلة مرتبطة ببعضها البعض0</a:t>
            </a:r>
          </a:p>
          <a:p>
            <a:r>
              <a:rPr lang="ar-SA" b="1">
                <a:effectLst>
                  <a:outerShdw blurRad="38100" dist="38100" dir="2700000" algn="tl">
                    <a:srgbClr val="FFFFFF"/>
                  </a:outerShdw>
                </a:effectLst>
              </a:rPr>
              <a:t>كل اسلوب للتدريس له بنية ووظيفة ومكانة في سلسلة الاساليب0</a:t>
            </a:r>
          </a:p>
          <a:p>
            <a:r>
              <a:rPr lang="ar-SA" b="1">
                <a:effectLst>
                  <a:outerShdw blurRad="38100" dist="38100" dir="2700000" algn="tl">
                    <a:srgbClr val="FFFFFF"/>
                  </a:outerShdw>
                </a:effectLst>
              </a:rPr>
              <a:t>كل اسلوب يؤدي الى تحقيق اهداف معينه في مجال التربية البدنية0</a:t>
            </a:r>
          </a:p>
          <a:p>
            <a:r>
              <a:rPr lang="ar-SA" b="1">
                <a:effectLst>
                  <a:outerShdw blurRad="38100" dist="38100" dir="2700000" algn="tl">
                    <a:srgbClr val="FFFFFF"/>
                  </a:outerShdw>
                </a:effectLst>
              </a:rPr>
              <a:t>كل اسلوب له دور خاص في نمو الطالب من الناحية المهارية والاجتماعية والانفعالية والمعرفة0</a:t>
            </a:r>
          </a:p>
          <a:p>
            <a:r>
              <a:rPr lang="ar-SA" b="1">
                <a:effectLst>
                  <a:outerShdw blurRad="38100" dist="38100" dir="2700000" algn="tl">
                    <a:srgbClr val="FFFFFF"/>
                  </a:outerShdw>
                </a:effectLst>
              </a:rPr>
              <a:t>جميع اساليب موسكا متساوية في قميتها ولا يوجد اسلوب افضل من الاخر0</a:t>
            </a:r>
            <a:endParaRPr lang="en-US" b="1">
              <a:effectLst>
                <a:outerShdw blurRad="38100" dist="38100" dir="2700000" algn="tl">
                  <a:srgbClr val="FFFFFF"/>
                </a:outerShdw>
              </a:effectLst>
            </a:endParaRPr>
          </a:p>
        </p:txBody>
      </p:sp>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ox(in)">
                                      <p:cBhvr>
                                        <p:cTn id="7" dur="500"/>
                                        <p:tgtEl>
                                          <p:spTgt spid="50178"/>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50179">
                                            <p:txEl>
                                              <p:pRg st="0" end="0"/>
                                            </p:txEl>
                                          </p:spTgt>
                                        </p:tgtEl>
                                        <p:attrNameLst>
                                          <p:attrName>style.visibility</p:attrName>
                                        </p:attrNameLst>
                                      </p:cBhvr>
                                      <p:to>
                                        <p:strVal val="visible"/>
                                      </p:to>
                                    </p:set>
                                    <p:animEffect transition="in" filter="fade">
                                      <p:cBhvr>
                                        <p:cTn id="12" dur="1000"/>
                                        <p:tgtEl>
                                          <p:spTgt spid="50179">
                                            <p:txEl>
                                              <p:pRg st="0" end="0"/>
                                            </p:txEl>
                                          </p:spTgt>
                                        </p:tgtEl>
                                      </p:cBhvr>
                                    </p:animEffect>
                                    <p:anim calcmode="lin" valueType="num">
                                      <p:cBhvr>
                                        <p:cTn id="13" dur="10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01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0179">
                                            <p:txEl>
                                              <p:pRg st="1" end="1"/>
                                            </p:txEl>
                                          </p:spTgt>
                                        </p:tgtEl>
                                        <p:attrNameLst>
                                          <p:attrName>style.visibility</p:attrName>
                                        </p:attrNameLst>
                                      </p:cBhvr>
                                      <p:to>
                                        <p:strVal val="visible"/>
                                      </p:to>
                                    </p:set>
                                    <p:animEffect transition="in" filter="fade">
                                      <p:cBhvr>
                                        <p:cTn id="19" dur="1000"/>
                                        <p:tgtEl>
                                          <p:spTgt spid="50179">
                                            <p:txEl>
                                              <p:pRg st="1" end="1"/>
                                            </p:txEl>
                                          </p:spTgt>
                                        </p:tgtEl>
                                      </p:cBhvr>
                                    </p:animEffect>
                                    <p:anim calcmode="lin" valueType="num">
                                      <p:cBhvr>
                                        <p:cTn id="20" dur="10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01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50179">
                                            <p:txEl>
                                              <p:pRg st="2" end="2"/>
                                            </p:txEl>
                                          </p:spTgt>
                                        </p:tgtEl>
                                        <p:attrNameLst>
                                          <p:attrName>style.visibility</p:attrName>
                                        </p:attrNameLst>
                                      </p:cBhvr>
                                      <p:to>
                                        <p:strVal val="visible"/>
                                      </p:to>
                                    </p:set>
                                    <p:animEffect transition="in" filter="fade">
                                      <p:cBhvr>
                                        <p:cTn id="26" dur="1000"/>
                                        <p:tgtEl>
                                          <p:spTgt spid="50179">
                                            <p:txEl>
                                              <p:pRg st="2" end="2"/>
                                            </p:txEl>
                                          </p:spTgt>
                                        </p:tgtEl>
                                      </p:cBhvr>
                                    </p:animEffect>
                                    <p:anim calcmode="lin" valueType="num">
                                      <p:cBhvr>
                                        <p:cTn id="27" dur="10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01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50179">
                                            <p:txEl>
                                              <p:pRg st="3" end="3"/>
                                            </p:txEl>
                                          </p:spTgt>
                                        </p:tgtEl>
                                        <p:attrNameLst>
                                          <p:attrName>style.visibility</p:attrName>
                                        </p:attrNameLst>
                                      </p:cBhvr>
                                      <p:to>
                                        <p:strVal val="visible"/>
                                      </p:to>
                                    </p:set>
                                    <p:animEffect transition="in" filter="fade">
                                      <p:cBhvr>
                                        <p:cTn id="33" dur="1000"/>
                                        <p:tgtEl>
                                          <p:spTgt spid="50179">
                                            <p:txEl>
                                              <p:pRg st="3" end="3"/>
                                            </p:txEl>
                                          </p:spTgt>
                                        </p:tgtEl>
                                      </p:cBhvr>
                                    </p:animEffect>
                                    <p:anim calcmode="lin" valueType="num">
                                      <p:cBhvr>
                                        <p:cTn id="34" dur="10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501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50179">
                                            <p:txEl>
                                              <p:pRg st="4" end="4"/>
                                            </p:txEl>
                                          </p:spTgt>
                                        </p:tgtEl>
                                        <p:attrNameLst>
                                          <p:attrName>style.visibility</p:attrName>
                                        </p:attrNameLst>
                                      </p:cBhvr>
                                      <p:to>
                                        <p:strVal val="visible"/>
                                      </p:to>
                                    </p:set>
                                    <p:animEffect transition="in" filter="fade">
                                      <p:cBhvr>
                                        <p:cTn id="40" dur="1000"/>
                                        <p:tgtEl>
                                          <p:spTgt spid="50179">
                                            <p:txEl>
                                              <p:pRg st="4" end="4"/>
                                            </p:txEl>
                                          </p:spTgt>
                                        </p:tgtEl>
                                      </p:cBhvr>
                                    </p:animEffect>
                                    <p:anim calcmode="lin" valueType="num">
                                      <p:cBhvr>
                                        <p:cTn id="41" dur="10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5017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لشخصية الناجحة">
  <a:themeElements>
    <a:clrScheme name="الشخصية الناجحة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الشخصية الناجحة">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ctr" defTabSz="914400" rtl="1" eaLnBrk="1" fontAlgn="base" latinLnBrk="0" hangingPunct="1">
          <a:lnSpc>
            <a:spcPct val="100000"/>
          </a:lnSpc>
          <a:spcBef>
            <a:spcPct val="20000"/>
          </a:spcBef>
          <a:spcAft>
            <a:spcPct val="0"/>
          </a:spcAft>
          <a:buClrTx/>
          <a:buSzTx/>
          <a:buFontTx/>
          <a:buNone/>
          <a:tabLst/>
          <a:defRPr kumimoji="0" lang="ar-SA" sz="2800" b="1" i="0" u="none" strike="noStrike" cap="none" normalizeH="0" baseline="0" smtClean="0">
            <a:ln>
              <a:noFill/>
            </a:ln>
            <a:solidFill>
              <a:srgbClr val="FFFF00"/>
            </a:solidFill>
            <a:effectLst>
              <a:outerShdw blurRad="38100" dist="38100" dir="2700000" algn="tl">
                <a:srgbClr val="000000">
                  <a:alpha val="43137"/>
                </a:srgbClr>
              </a:outerShdw>
            </a:effectLst>
            <a:latin typeface="Arial" pitchFamily="34" charset="0"/>
            <a:cs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ctr" defTabSz="914400" rtl="1" eaLnBrk="1" fontAlgn="base" latinLnBrk="0" hangingPunct="1">
          <a:lnSpc>
            <a:spcPct val="100000"/>
          </a:lnSpc>
          <a:spcBef>
            <a:spcPct val="20000"/>
          </a:spcBef>
          <a:spcAft>
            <a:spcPct val="0"/>
          </a:spcAft>
          <a:buClrTx/>
          <a:buSzTx/>
          <a:buFontTx/>
          <a:buNone/>
          <a:tabLst/>
          <a:defRPr kumimoji="0" lang="ar-SA" sz="2800" b="1" i="0" u="none" strike="noStrike" cap="none" normalizeH="0" baseline="0" smtClean="0">
            <a:ln>
              <a:noFill/>
            </a:ln>
            <a:solidFill>
              <a:srgbClr val="FFFF00"/>
            </a:solidFill>
            <a:effectLst>
              <a:outerShdw blurRad="38100" dist="38100" dir="2700000" algn="tl">
                <a:srgbClr val="000000">
                  <a:alpha val="43137"/>
                </a:srgbClr>
              </a:outerShdw>
            </a:effectLst>
            <a:latin typeface="Arial" pitchFamily="34" charset="0"/>
            <a:cs typeface="Arial" pitchFamily="34" charset="0"/>
          </a:defRPr>
        </a:defPPr>
      </a:lstStyle>
    </a:lnDef>
  </a:objectDefaults>
  <a:extraClrSchemeLst>
    <a:extraClrScheme>
      <a:clrScheme name="الشخصية الناجحة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الشخصية الناجحة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الشخصية الناجحة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الشخصية الناجحة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الشخصية الناجحة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الشخصية الناجحة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الشخصية الناجحة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الشخصية الناجحة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الشخصية الناجحة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الشخصية الناجحة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الشخصية الناجحة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الشخصية الناجحة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الشخصية الناجحة</Template>
  <TotalTime>244</TotalTime>
  <Words>3910</Words>
  <Application>Microsoft Office PowerPoint</Application>
  <PresentationFormat>عرض على الشاشة (3:4)‏</PresentationFormat>
  <Paragraphs>673</Paragraphs>
  <Slides>68</Slides>
  <Notes>0</Notes>
  <HiddenSlides>0</HiddenSlides>
  <MMClips>0</MMClips>
  <ScaleCrop>false</ScaleCrop>
  <HeadingPairs>
    <vt:vector size="8" baseType="variant">
      <vt:variant>
        <vt:lpstr>الخطوط المستخدمة</vt:lpstr>
      </vt:variant>
      <vt:variant>
        <vt:i4>11</vt:i4>
      </vt:variant>
      <vt:variant>
        <vt:lpstr>نسق</vt:lpstr>
      </vt:variant>
      <vt:variant>
        <vt:i4>2</vt:i4>
      </vt:variant>
      <vt:variant>
        <vt:lpstr>خوادم OLE مضمنة</vt:lpstr>
      </vt:variant>
      <vt:variant>
        <vt:i4>1</vt:i4>
      </vt:variant>
      <vt:variant>
        <vt:lpstr>عناوين الشرائح</vt:lpstr>
      </vt:variant>
      <vt:variant>
        <vt:i4>68</vt:i4>
      </vt:variant>
    </vt:vector>
  </HeadingPairs>
  <TitlesOfParts>
    <vt:vector size="82" baseType="lpstr">
      <vt:lpstr>Arial</vt:lpstr>
      <vt:lpstr>Courier New</vt:lpstr>
      <vt:lpstr>DecoType Naskh</vt:lpstr>
      <vt:lpstr>DecoType Thuluth</vt:lpstr>
      <vt:lpstr>Diwani Letter</vt:lpstr>
      <vt:lpstr>Lucida Sans Unicode</vt:lpstr>
      <vt:lpstr>PT Simple Bold Ruled</vt:lpstr>
      <vt:lpstr>Verdana</vt:lpstr>
      <vt:lpstr>Wingdings</vt:lpstr>
      <vt:lpstr>Wingdings 2</vt:lpstr>
      <vt:lpstr>Wingdings 3</vt:lpstr>
      <vt:lpstr>الشخصية الناجحة</vt:lpstr>
      <vt:lpstr>Concourse</vt:lpstr>
      <vt:lpstr>Slide</vt:lpstr>
      <vt:lpstr>عرض تقديمي في PowerPoint</vt:lpstr>
      <vt:lpstr>عرض تقديمي في PowerPoint</vt:lpstr>
      <vt:lpstr>عرض تقديمي في PowerPoint</vt:lpstr>
      <vt:lpstr>عرض تقديمي في PowerPoint</vt:lpstr>
      <vt:lpstr>عرض تقديمي في PowerPoint</vt:lpstr>
      <vt:lpstr>اساليب التعليم في دروس التربية البدنية</vt:lpstr>
      <vt:lpstr>عرض تقديمي في PowerPoint</vt:lpstr>
      <vt:lpstr>عرض تقديمي في PowerPoint</vt:lpstr>
      <vt:lpstr>العناصر الاساسية في نظرية موسكاموستن:</vt:lpstr>
      <vt:lpstr>بنية اساليب موسكا موستن للتدريس :</vt:lpstr>
      <vt:lpstr>1- القرارات المطلوبة لمرحلة ما قبل التأثير</vt:lpstr>
      <vt:lpstr>2- القرارات في مرحلة التأثير او مرحلة التنفيذ</vt:lpstr>
      <vt:lpstr>3- القرارات الخاصة لمرحلة مابعد التأثير او مرحلة التقييم</vt:lpstr>
      <vt:lpstr>اولا / مجموعة الاساليب المباشرة</vt:lpstr>
      <vt:lpstr>اولا / مجموعة الاساليب الغير المباشرة</vt:lpstr>
      <vt:lpstr>دور المعلم والطالب في اتخاذ القرارات الثلاثة في بنية اساليب موسكا موستن لتدريس التربية البدنية</vt:lpstr>
      <vt:lpstr>قنوات النمو في اساليب موستن للتدريس</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2005</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KSA</dc:creator>
  <cp:lastModifiedBy>a</cp:lastModifiedBy>
  <cp:revision>14</cp:revision>
  <dcterms:created xsi:type="dcterms:W3CDTF">2008-07-05T19:20:56Z</dcterms:created>
  <dcterms:modified xsi:type="dcterms:W3CDTF">2018-11-12T12:36:25Z</dcterms:modified>
</cp:coreProperties>
</file>