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1" r:id="rId6"/>
    <p:sldId id="262" r:id="rId7"/>
    <p:sldId id="28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5" r:id="rId18"/>
    <p:sldId id="273" r:id="rId19"/>
    <p:sldId id="274" r:id="rId20"/>
    <p:sldId id="271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  <a:srgbClr val="990000"/>
    <a:srgbClr val="065636"/>
    <a:srgbClr val="FF00FF"/>
    <a:srgbClr val="FF0066"/>
    <a:srgbClr val="009900"/>
    <a:srgbClr val="FF9900"/>
    <a:srgbClr val="087A4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97C389B-E201-4C9F-AC9B-695AE5FB26C6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3745372-E2D2-4E8D-A1A4-233F104D0B7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8508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3CF-CE52-40DC-8DEC-E7E681E7E3A9}" type="datetime1">
              <a:rPr lang="ar-SA" smtClean="0"/>
              <a:t>30/01/35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C921C-B4AD-4AB6-97C1-924F73B57C1A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7CC6-83C4-4C94-9B43-8822D025F138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5CA9-A624-406C-A34F-8A16F9EA9134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FF933-5152-4B76-A1D9-747C7F1B4446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CBE82-06A3-4785-A20E-8E7E4527BB43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3A7F-58F2-4D43-ADE6-E1240C78E878}" type="datetime1">
              <a:rPr lang="ar-SA" smtClean="0"/>
              <a:t>30/01/35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03D2-6158-4CC6-8D30-6A3F9809EB6C}" type="datetime1">
              <a:rPr lang="ar-SA" smtClean="0"/>
              <a:t>30/01/35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8D4E9-BA2A-4CDD-BE2A-AD0C3529663F}" type="datetime1">
              <a:rPr lang="ar-SA" smtClean="0"/>
              <a:t>30/01/35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0FB11-B387-4652-A338-785662BB587B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73CD3-AD18-40A4-B3B6-01D43E6DE319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B05C07-5C01-434E-98AF-CC2629D729CD}" type="datetime1">
              <a:rPr lang="ar-SA" smtClean="0"/>
              <a:t>30/01/35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0A81FF-F63F-4E56-A813-1EB421860100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png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.png"/><Relationship Id="rId4" Type="http://schemas.openxmlformats.org/officeDocument/2006/relationships/image" Target="../media/image14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5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6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png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2844" y="0"/>
            <a:ext cx="9001156" cy="1752600"/>
          </a:xfrm>
        </p:spPr>
        <p:txBody>
          <a:bodyPr>
            <a:noAutofit/>
          </a:bodyPr>
          <a:lstStyle/>
          <a:p>
            <a:pPr algn="ctr"/>
            <a:r>
              <a:rPr lang="ar-SA" sz="19900" dirty="0" smtClean="0">
                <a:solidFill>
                  <a:srgbClr val="4DE1EA"/>
                </a:solidFill>
                <a:cs typeface="DecoType Thuluth" pitchFamily="2" charset="-78"/>
              </a:rPr>
              <a:t>الاتزان الكيميائي</a:t>
            </a:r>
            <a:endParaRPr lang="ar-SA" sz="19900" dirty="0">
              <a:solidFill>
                <a:srgbClr val="4DE1EA"/>
              </a:solidFill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5556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ar-EG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اكتب تعبير ثابت الاتزان للتفاعل التالي </a:t>
            </a:r>
          </a:p>
          <a:p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N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+3H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           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2NH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3(g)</a:t>
            </a:r>
            <a:endParaRPr lang="ar-EG" sz="3600" baseline="-25000" dirty="0" smtClean="0">
              <a:solidFill>
                <a:srgbClr val="FF0066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الحل </a:t>
            </a:r>
          </a:p>
          <a:p>
            <a:endParaRPr lang="ar-EG" sz="3600" dirty="0" smtClean="0">
              <a:latin typeface="Arial" pitchFamily="34" charset="0"/>
              <a:cs typeface="AL-Mohanad" pitchFamily="2" charset="-78"/>
            </a:endParaRPr>
          </a:p>
          <a:p>
            <a:endParaRPr lang="ar-EG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الاتزان غير المتجانس</a:t>
            </a: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هو الذي توجد فيه المتفاعلات </a:t>
            </a:r>
            <a:r>
              <a:rPr lang="ar-SA" sz="36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النواتج في أكثر من حالة فيزيائية واحدة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تراكيز المواد السائلة </a:t>
            </a:r>
            <a:r>
              <a:rPr lang="ar-SA" sz="3600" dirty="0" err="1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 المواد الصلبة ثابتة مهما اختلفت كمياتها لذلك لا تُكتب في تعابير الاتزان</a:t>
            </a:r>
            <a:endParaRPr lang="en-GB" sz="3600" dirty="0" smtClean="0">
              <a:solidFill>
                <a:srgbClr val="006600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en-GB" sz="3600" baseline="-25000" dirty="0" smtClean="0">
                <a:latin typeface="Arial" pitchFamily="34" charset="0"/>
                <a:cs typeface="AL-Mohanad" pitchFamily="2" charset="-78"/>
              </a:rPr>
              <a:t>        </a:t>
            </a:r>
            <a:endParaRPr lang="ar-SA" sz="3600" baseline="-25000" dirty="0"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3571868" y="2428868"/>
          <a:ext cx="2571768" cy="1157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3" imgW="1066680" imgH="457200" progId="Equation.3">
                  <p:embed/>
                </p:oleObj>
              </mc:Choice>
              <mc:Fallback>
                <p:oleObj name="Equation" r:id="rId3" imgW="106668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2428868"/>
                        <a:ext cx="2571768" cy="1157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214422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214291"/>
            <a:ext cx="9001156" cy="62786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أمثلة</a:t>
            </a:r>
            <a:endParaRPr lang="en-US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اكتب تعبير ثابت الاتزان لكل من التفاعلات التالية</a:t>
            </a:r>
          </a:p>
          <a:p>
            <a:pPr algn="l">
              <a:lnSpc>
                <a:spcPct val="150000"/>
              </a:lnSpc>
            </a:pP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a .</a:t>
            </a:r>
            <a:r>
              <a:rPr lang="en-GB" sz="3600" dirty="0" smtClean="0">
                <a:latin typeface="Arial" pitchFamily="34" charset="0"/>
                <a:cs typeface="AL-Mohanad" pitchFamily="2" charset="-78"/>
              </a:rPr>
              <a:t>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C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5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OH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(l)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            C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5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OH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(g)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الحل</a:t>
            </a:r>
            <a:endParaRPr lang="en-GB" sz="3600" dirty="0" smtClean="0">
              <a:solidFill>
                <a:srgbClr val="006600"/>
              </a:solidFill>
              <a:latin typeface="Arial" pitchFamily="34" charset="0"/>
              <a:cs typeface="AL-Mohanad" pitchFamily="2" charset="-78"/>
            </a:endParaRPr>
          </a:p>
          <a:p>
            <a:pPr>
              <a:lnSpc>
                <a:spcPct val="150000"/>
              </a:lnSpc>
            </a:pP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= [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C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H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5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OH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(g)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لم نكتب 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[C</a:t>
            </a:r>
            <a:r>
              <a:rPr lang="en-GB" sz="3600" baseline="-250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H</a:t>
            </a:r>
            <a:r>
              <a:rPr lang="en-GB" sz="3600" baseline="-250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5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OH</a:t>
            </a:r>
            <a:r>
              <a:rPr lang="en-GB" sz="3600" baseline="-250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(l)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 لأنه سائل</a:t>
            </a:r>
            <a:endParaRPr lang="en-GB" sz="3600" dirty="0" smtClean="0">
              <a:solidFill>
                <a:srgbClr val="663300"/>
              </a:solidFill>
              <a:latin typeface="Arial" pitchFamily="34" charset="0"/>
              <a:cs typeface="AL-Mohanad" pitchFamily="2" charset="-78"/>
            </a:endParaRPr>
          </a:p>
          <a:p>
            <a:pPr marL="857250" indent="-857250" algn="l">
              <a:lnSpc>
                <a:spcPct val="150000"/>
              </a:lnSpc>
            </a:pP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b .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I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2(s)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          I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</a:t>
            </a:r>
          </a:p>
          <a:p>
            <a:pPr marL="857250" indent="-857250">
              <a:lnSpc>
                <a:spcPct val="150000"/>
              </a:lnSpc>
            </a:pP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الحل 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  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= [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I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2(g)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      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لم نكتب 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[I</a:t>
            </a:r>
            <a:r>
              <a:rPr lang="en-GB" sz="3600" baseline="-250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2(s)</a:t>
            </a:r>
            <a:r>
              <a:rPr lang="en-GB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 لأنه صلب</a:t>
            </a:r>
            <a:endParaRPr lang="en-GB" sz="3600" dirty="0" smtClean="0">
              <a:solidFill>
                <a:srgbClr val="663300"/>
              </a:solidFill>
              <a:latin typeface="Arial" pitchFamily="34" charset="0"/>
              <a:cs typeface="AL-Mohanad" pitchFamily="2" charset="-78"/>
            </a:endParaRPr>
          </a:p>
          <a:p>
            <a:pPr marL="857250" indent="-857250"/>
            <a:endParaRPr lang="en-GB" sz="3600" baseline="-25000" dirty="0" smtClean="0"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928802"/>
            <a:ext cx="857256" cy="928694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500570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142852"/>
            <a:ext cx="892971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857250" indent="-857250" algn="l">
              <a:lnSpc>
                <a:spcPct val="150000"/>
              </a:lnSpc>
            </a:pPr>
            <a:endParaRPr lang="en-GB" sz="3600" baseline="-25000" dirty="0" smtClean="0">
              <a:latin typeface="Arial" pitchFamily="34" charset="0"/>
              <a:cs typeface="AL-Mohanad" pitchFamily="2" charset="-78"/>
            </a:endParaRPr>
          </a:p>
          <a:p>
            <a:pPr marL="857250" indent="-857250" algn="l">
              <a:lnSpc>
                <a:spcPct val="150000"/>
              </a:lnSpc>
            </a:pP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c.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2NaHCO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3(s)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      Na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CO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3(s)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+CO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+H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(g)</a:t>
            </a:r>
          </a:p>
          <a:p>
            <a:pPr marL="857250" indent="-857250">
              <a:lnSpc>
                <a:spcPct val="150000"/>
              </a:lnSpc>
            </a:pP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الحل</a:t>
            </a:r>
          </a:p>
          <a:p>
            <a:pPr marL="857250" indent="-857250" algn="ctr">
              <a:lnSpc>
                <a:spcPct val="150000"/>
              </a:lnSpc>
            </a:pPr>
            <a:r>
              <a:rPr lang="en-US" sz="3600" dirty="0" smtClean="0">
                <a:latin typeface="Arial" pitchFamily="34" charset="0"/>
                <a:cs typeface="AL-Mohanad" pitchFamily="2" charset="-78"/>
              </a:rPr>
              <a:t> </a:t>
            </a:r>
            <a:r>
              <a:rPr lang="en-US" sz="36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=[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CO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] [H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O]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  </a:t>
            </a:r>
            <a:endParaRPr lang="ar-SA" sz="3600" dirty="0" smtClean="0">
              <a:solidFill>
                <a:srgbClr val="FF00FF"/>
              </a:solidFill>
              <a:latin typeface="Arial" pitchFamily="34" charset="0"/>
              <a:cs typeface="AL-Mohanad" pitchFamily="2" charset="-78"/>
            </a:endParaRPr>
          </a:p>
          <a:p>
            <a:pPr marL="857250" indent="-857250">
              <a:lnSpc>
                <a:spcPct val="150000"/>
              </a:lnSpc>
            </a:pP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لم نكتب  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[</a:t>
            </a: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Na</a:t>
            </a:r>
            <a:r>
              <a:rPr lang="en-GB" sz="3600" baseline="-25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CO</a:t>
            </a:r>
            <a:r>
              <a:rPr lang="en-GB" sz="3600" baseline="-25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3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  و 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[</a:t>
            </a:r>
            <a:r>
              <a:rPr lang="en-GB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NaHCO</a:t>
            </a:r>
            <a:r>
              <a:rPr lang="en-GB" sz="3600" baseline="-25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3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en-US" sz="3600" baseline="30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 لأنها مواد صلبة</a:t>
            </a:r>
          </a:p>
          <a:p>
            <a:pPr marL="857250" indent="-857250">
              <a:lnSpc>
                <a:spcPct val="150000"/>
              </a:lnSpc>
            </a:pP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قيمة ثابت الاتزان لتفاعل ما تبقى ثابتة مهما تغيرت الظروف </a:t>
            </a:r>
          </a:p>
          <a:p>
            <a:pPr marL="857250" indent="-857250" algn="ctr">
              <a:lnSpc>
                <a:spcPct val="150000"/>
              </a:lnSpc>
            </a:pPr>
            <a:r>
              <a:rPr lang="ar-SA" sz="3600" dirty="0" smtClean="0">
                <a:solidFill>
                  <a:srgbClr val="336600"/>
                </a:solidFill>
                <a:latin typeface="Arial" pitchFamily="34" charset="0"/>
                <a:cs typeface="AL-Mohanad" pitchFamily="2" charset="-78"/>
              </a:rPr>
              <a:t>بشرط ثبوت درجة الحرارة</a:t>
            </a:r>
            <a:endParaRPr lang="en-GB" sz="3600" dirty="0" smtClean="0">
              <a:solidFill>
                <a:srgbClr val="336600"/>
              </a:solidFill>
              <a:latin typeface="Arial" pitchFamily="34" charset="0"/>
              <a:cs typeface="AL-Mohanad" pitchFamily="2" charset="-78"/>
            </a:endParaRPr>
          </a:p>
          <a:p>
            <a:endParaRPr lang="ar-SA" sz="36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785794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حساب قيمة ثابت الاتزان</a:t>
            </a:r>
          </a:p>
          <a:p>
            <a:r>
              <a:rPr lang="ar-SA" sz="3600" dirty="0" smtClean="0">
                <a:solidFill>
                  <a:srgbClr val="000066"/>
                </a:solidFill>
                <a:cs typeface="AL-Mohanad" pitchFamily="2" charset="-78"/>
              </a:rPr>
              <a:t>مثال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احسب قيمة 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ar-SA" sz="3600" baseline="-250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للتفاعل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N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+3H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2(g)           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2NH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3(g)</a:t>
            </a:r>
            <a:endParaRPr lang="ar-EG" sz="3600" baseline="-25000" dirty="0" smtClean="0">
              <a:solidFill>
                <a:srgbClr val="FF0066"/>
              </a:solidFill>
              <a:latin typeface="Arial" pitchFamily="34" charset="0"/>
              <a:cs typeface="AL-Mohanad" pitchFamily="2" charset="-78"/>
            </a:endParaRPr>
          </a:p>
          <a:p>
            <a:pPr>
              <a:lnSpc>
                <a:spcPct val="150000"/>
              </a:lnSpc>
            </a:pP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إذا علمت أن تراكيز المواد في أحد مواضع الاتزان هي </a:t>
            </a:r>
          </a:p>
          <a:p>
            <a:pPr>
              <a:lnSpc>
                <a:spcPct val="150000"/>
              </a:lnSpc>
            </a:pP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[NH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3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]=0.933   ,   [N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]=0.533   ,   [H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]=1.6</a:t>
            </a:r>
            <a:endParaRPr lang="ar-SA" sz="3600" dirty="0" smtClean="0">
              <a:solidFill>
                <a:srgbClr val="0000CC"/>
              </a:solidFill>
              <a:latin typeface="Arial" pitchFamily="34" charset="0"/>
              <a:cs typeface="AL-Mohanad" pitchFamily="2" charset="-78"/>
            </a:endParaRP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الحل</a:t>
            </a:r>
            <a:endParaRPr lang="ar-SA" sz="3600" dirty="0">
              <a:solidFill>
                <a:srgbClr val="FF0000"/>
              </a:solidFill>
              <a:cs typeface="AL-Mohanad" pitchFamily="2" charset="-78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28596" y="4857760"/>
          <a:ext cx="2857520" cy="135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Equation" r:id="rId3" imgW="1066680" imgH="457200" progId="Equation.3">
                  <p:embed/>
                </p:oleObj>
              </mc:Choice>
              <mc:Fallback>
                <p:oleObj name="Equation" r:id="rId3" imgW="106668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857760"/>
                        <a:ext cx="2857520" cy="13573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3500430" y="4929198"/>
          <a:ext cx="2928958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Equation" r:id="rId5" imgW="1054080" imgH="444240" progId="Equation.3">
                  <p:embed/>
                </p:oleObj>
              </mc:Choice>
              <mc:Fallback>
                <p:oleObj name="Equation" r:id="rId5" imgW="1054080" imgH="4442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4929198"/>
                        <a:ext cx="2928958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مربع نص 6"/>
          <p:cNvSpPr txBox="1"/>
          <p:nvPr/>
        </p:nvSpPr>
        <p:spPr>
          <a:xfrm>
            <a:off x="6643702" y="5214950"/>
            <a:ext cx="17859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=0.399</a:t>
            </a:r>
            <a:endParaRPr lang="ar-SA" sz="36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428736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0" y="285728"/>
            <a:ext cx="9144000" cy="6072230"/>
          </a:xfrm>
        </p:spPr>
        <p:txBody>
          <a:bodyPr>
            <a:noAutofit/>
          </a:bodyPr>
          <a:lstStyle/>
          <a:p>
            <a:pPr algn="ctr"/>
            <a:r>
              <a:rPr lang="ar-EG" sz="11500" dirty="0" smtClean="0">
                <a:solidFill>
                  <a:srgbClr val="4DE1EA"/>
                </a:solidFill>
                <a:cs typeface="DecoType Thuluth" pitchFamily="2" charset="-78"/>
              </a:rPr>
              <a:t>العوامل المؤثرة</a:t>
            </a:r>
          </a:p>
          <a:p>
            <a:pPr algn="ctr"/>
            <a:r>
              <a:rPr lang="ar-EG" sz="11500" dirty="0" smtClean="0">
                <a:solidFill>
                  <a:srgbClr val="4DE1EA"/>
                </a:solidFill>
                <a:cs typeface="DecoType Thuluth" pitchFamily="2" charset="-78"/>
              </a:rPr>
              <a:t> في الاتزان الكيميائي</a:t>
            </a:r>
            <a:endParaRPr lang="ar-SA" sz="11500" dirty="0">
              <a:solidFill>
                <a:srgbClr val="4DE1EA"/>
              </a:solidFill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85728"/>
            <a:ext cx="8858312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مبدأ لوشاتلييه</a:t>
            </a: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إذا بُذِل جهد على نظام في حالة اتزان فإن ذلك يؤدي إلى إزاحة النظام في اتجاه يخفف أثر هذا الجهد</a:t>
            </a:r>
          </a:p>
          <a:p>
            <a:pPr algn="ctr"/>
            <a:r>
              <a:rPr lang="ar-EG" sz="3600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L-Mohanad" pitchFamily="2" charset="-78"/>
              </a:rPr>
              <a:t>الجهد هو أي تغير يؤثر في اتزان نظام معين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تطبيق مبدأ لوشاتلييه</a:t>
            </a:r>
          </a:p>
          <a:p>
            <a:pPr>
              <a:buFont typeface="Wingdings" pitchFamily="2" charset="2"/>
              <a:buChar char="v"/>
            </a:pPr>
            <a:r>
              <a:rPr lang="ar-EG" sz="3600" dirty="0" smtClean="0">
                <a:solidFill>
                  <a:srgbClr val="000066"/>
                </a:solidFill>
                <a:cs typeface="AL-Mohanad" pitchFamily="2" charset="-78"/>
              </a:rPr>
              <a:t>التغير في التركيز</a:t>
            </a:r>
          </a:p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إضافة مادة متفاعلة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تزداد كميات ( تراكيز ) جميع النواتج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تقل باقي المتفاعلات</a:t>
            </a:r>
          </a:p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إزالة مادة ناتجة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تزداد باقي النواتج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تقل جميع المتفاعلات</a:t>
            </a:r>
          </a:p>
          <a:p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858312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إضافة مادة ناتجة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تقل باقي النواتج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تزداد جميع المتفاعلات</a:t>
            </a:r>
          </a:p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إزالة مادة متفاعلة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تقل جميع النواتج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تزداد باقي المتفاعلات</a:t>
            </a: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في جميع الحالات السابقة لا تتأثر قيمة </a:t>
            </a:r>
            <a:r>
              <a:rPr lang="en-US" sz="36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ar-EG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بتغير تركيز المواد</a:t>
            </a:r>
            <a:endParaRPr lang="ar-SA" sz="3600" dirty="0" smtClean="0">
              <a:solidFill>
                <a:srgbClr val="FF00FF"/>
              </a:solidFill>
              <a:cs typeface="AL-Mohanad" pitchFamily="2" charset="-78"/>
            </a:endParaRPr>
          </a:p>
          <a:p>
            <a:endParaRPr lang="ar-EG" sz="3600" dirty="0" smtClean="0"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914400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0" y="214290"/>
            <a:ext cx="892971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ar-EG" sz="3600" dirty="0" smtClean="0">
                <a:solidFill>
                  <a:srgbClr val="000066"/>
                </a:solidFill>
                <a:cs typeface="AL-Mohanad" pitchFamily="2" charset="-78"/>
              </a:rPr>
              <a:t>التغير في الحجم </a:t>
            </a:r>
            <a:r>
              <a:rPr lang="ar-EG" sz="3600" dirty="0" err="1" smtClean="0">
                <a:solidFill>
                  <a:srgbClr val="000066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0066"/>
                </a:solidFill>
                <a:cs typeface="AL-Mohanad" pitchFamily="2" charset="-78"/>
              </a:rPr>
              <a:t> الضغط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يعتمد ضغط الغاز على عدد مولاته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ليس على نوعه</a:t>
            </a:r>
          </a:p>
          <a:p>
            <a:pPr algn="ctr"/>
            <a:r>
              <a:rPr lang="ar-EG" sz="3600" b="1" dirty="0" smtClean="0">
                <a:solidFill>
                  <a:srgbClr val="FF0066"/>
                </a:solidFill>
                <a:cs typeface="AL-Mohanad" pitchFamily="2" charset="-78"/>
              </a:rPr>
              <a:t>مولات النواتج                مولات المتفاعلات</a:t>
            </a:r>
          </a:p>
          <a:p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زيادة الضغط ( نقص الحجم ) تزيح التفاعل نحو المولات الأقل</a:t>
            </a:r>
          </a:p>
          <a:p>
            <a:r>
              <a:rPr lang="ar-EG" sz="3600" dirty="0" smtClean="0">
                <a:solidFill>
                  <a:srgbClr val="663300"/>
                </a:solidFill>
                <a:cs typeface="AL-Mohanad" pitchFamily="2" charset="-78"/>
              </a:rPr>
              <a:t>نقص الضغط ( زيادة الحجم ) تزيح التفاعل نحو المولات الأكثر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عند تساوي عدد مولات المتفاعلات </a:t>
            </a:r>
            <a:r>
              <a:rPr lang="ar-EG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 النواتج فإن تغير الضغط  أو الحجم لا يؤثر على موضع الاتزان</a:t>
            </a:r>
          </a:p>
          <a:p>
            <a:pPr algn="ctr"/>
            <a:r>
              <a:rPr lang="ar-EG" sz="3600" dirty="0" smtClean="0">
                <a:solidFill>
                  <a:srgbClr val="003300"/>
                </a:solidFill>
                <a:cs typeface="AL-Mohanad" pitchFamily="2" charset="-78"/>
              </a:rPr>
              <a:t>لا تتأثر قيمة </a:t>
            </a:r>
            <a:r>
              <a:rPr lang="en-US" sz="3600" dirty="0" err="1" smtClean="0">
                <a:solidFill>
                  <a:srgbClr val="003300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003300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en-US" sz="3600" baseline="-25000" dirty="0" smtClean="0">
                <a:solidFill>
                  <a:srgbClr val="0033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EG" sz="3600" baseline="-25000" dirty="0" smtClean="0">
                <a:solidFill>
                  <a:srgbClr val="0033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EG" sz="3600" dirty="0" smtClean="0">
                <a:solidFill>
                  <a:srgbClr val="003300"/>
                </a:solidFill>
                <a:cs typeface="AL-Mohanad" pitchFamily="2" charset="-78"/>
              </a:rPr>
              <a:t>بتغير الضغط أو الحجم</a:t>
            </a:r>
          </a:p>
          <a:p>
            <a:endParaRPr lang="ar-SA" sz="36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214422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ar-EG" sz="3600" dirty="0" smtClean="0">
                <a:solidFill>
                  <a:srgbClr val="000066"/>
                </a:solidFill>
                <a:cs typeface="AL-Mohanad" pitchFamily="2" charset="-78"/>
              </a:rPr>
              <a:t>تغير درجة الحرارة</a:t>
            </a:r>
          </a:p>
          <a:p>
            <a:pPr algn="ctr">
              <a:lnSpc>
                <a:spcPct val="150000"/>
              </a:lnSpc>
            </a:pP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تغير درجة الحرارة يؤثر على موضع الاتزان </a:t>
            </a:r>
            <a:r>
              <a:rPr lang="ar-EG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 قيمة </a:t>
            </a:r>
            <a:r>
              <a:rPr lang="en-US" sz="3600" dirty="0" err="1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eq</a:t>
            </a:r>
            <a:endParaRPr lang="ar-EG" sz="3600" baseline="-25000" dirty="0" smtClean="0">
              <a:solidFill>
                <a:srgbClr val="FF0000"/>
              </a:solidFill>
              <a:latin typeface="Arial" pitchFamily="34" charset="0"/>
              <a:cs typeface="AL-Mohanad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ar-EG" sz="3600" dirty="0" smtClean="0">
                <a:solidFill>
                  <a:srgbClr val="003300"/>
                </a:solidFill>
                <a:latin typeface="Arial" pitchFamily="34" charset="0"/>
                <a:cs typeface="AL-Mohanad" pitchFamily="2" charset="-78"/>
              </a:rPr>
              <a:t>في التفاعل الطارد للحرارة        سالبة ( الحرارة ناتجة )</a:t>
            </a:r>
          </a:p>
          <a:p>
            <a:pPr>
              <a:lnSpc>
                <a:spcPct val="150000"/>
              </a:lnSpc>
            </a:pP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زيادة درجة الحرارة تقلل قيمة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و تقل النواتج </a:t>
            </a:r>
            <a:r>
              <a:rPr lang="ar-EG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تزداد المتفاعلات</a:t>
            </a:r>
            <a:endParaRPr lang="ar-EG" sz="3600" dirty="0" smtClean="0">
              <a:solidFill>
                <a:srgbClr val="0000CC"/>
              </a:solidFill>
              <a:cs typeface="AL-Mohanad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ar-EG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في التفاعل الماص للحرارة      موجبة (الحرارة كأنها متفاعل )</a:t>
            </a:r>
          </a:p>
          <a:p>
            <a:pPr>
              <a:lnSpc>
                <a:spcPct val="150000"/>
              </a:lnSpc>
            </a:pPr>
            <a:r>
              <a:rPr lang="ar-EG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زيادة درجة الحرارة تزيد قيمة </a:t>
            </a:r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ar-EG" sz="3600" baseline="-250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EG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و تزداد النواتج </a:t>
            </a:r>
            <a:r>
              <a:rPr lang="ar-EG" sz="3600" dirty="0" err="1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 تقل المتفاعلات</a:t>
            </a:r>
            <a:endParaRPr lang="ar-SA" sz="3600" dirty="0">
              <a:solidFill>
                <a:srgbClr val="FF6600"/>
              </a:solidFill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4429124" y="2000240"/>
          <a:ext cx="561978" cy="368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3" imgW="266400" imgH="164880" progId="Equation.3">
                  <p:embed/>
                </p:oleObj>
              </mc:Choice>
              <mc:Fallback>
                <p:oleObj name="Equation" r:id="rId3" imgW="266400" imgH="1648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2000240"/>
                        <a:ext cx="561978" cy="3683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4714876" y="4429132"/>
          <a:ext cx="5619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5" imgW="266400" imgH="164880" progId="Equation.3">
                  <p:embed/>
                </p:oleObj>
              </mc:Choice>
              <mc:Fallback>
                <p:oleObj name="Equation" r:id="rId5" imgW="266400" imgH="164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4429132"/>
                        <a:ext cx="56197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EG" sz="3600" dirty="0" smtClean="0">
                <a:solidFill>
                  <a:srgbClr val="000066"/>
                </a:solidFill>
                <a:cs typeface="AL-Mohanad" pitchFamily="2" charset="-78"/>
              </a:rPr>
              <a:t>العوامل الحافزة</a:t>
            </a: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لا تؤثر على موضع الاتزان </a:t>
            </a:r>
            <a:r>
              <a:rPr lang="ar-EG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 لا قيمة </a:t>
            </a:r>
            <a:r>
              <a:rPr lang="en-US" sz="36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US" sz="3600" baseline="-25000" dirty="0" err="1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eq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EG" sz="3600" dirty="0" smtClean="0">
                <a:solidFill>
                  <a:srgbClr val="006666"/>
                </a:solidFill>
                <a:latin typeface="Arial" pitchFamily="34" charset="0"/>
                <a:cs typeface="AL-Mohanad" pitchFamily="2" charset="-78"/>
              </a:rPr>
              <a:t>( علل )</a:t>
            </a:r>
            <a:endParaRPr lang="en-US" sz="3600" dirty="0" smtClean="0">
              <a:solidFill>
                <a:srgbClr val="006666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لأنها تزيد سرعة التفاعل في الاتجاهين الأمامي و العكسي بالتساوي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و لكن التفاعل يصل أسرع إلى حالة الاتزان في وجود مادة حافزة</a:t>
            </a:r>
            <a:endParaRPr lang="ar-SA" sz="3600" dirty="0">
              <a:solidFill>
                <a:srgbClr val="0066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643998" cy="71096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يوصف التفاعل الكيميائي بتعبير ثابت الاتزان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ثابت الاتزان يعتمد على تراكيز المتفاعلات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النواتج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درجة الحرارة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الأمونيا ( النشادر )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</a:t>
            </a:r>
            <a:r>
              <a:rPr lang="en-US" sz="3600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ar-SA" sz="3600" baseline="-25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تستخدم كسماد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في تغذية الحيوانات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تتفاعل مع ثنائي أمينوهكسان لإنتاج مبلمر النايلون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تٌحضر بتفاعل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مع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H</a:t>
            </a:r>
            <a:r>
              <a:rPr lang="en-US" sz="3600" baseline="-250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2</a:t>
            </a:r>
            <a:endParaRPr lang="ar-SA" sz="3600" baseline="-25000" dirty="0" smtClean="0">
              <a:solidFill>
                <a:srgbClr val="0000CC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في بداية التفاعل 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[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NH</a:t>
            </a:r>
            <a:r>
              <a:rPr lang="en-US" sz="3600" baseline="-25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 يساوي صفر </a:t>
            </a:r>
            <a:r>
              <a:rPr lang="ar-SA" sz="3600" dirty="0" err="1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 يزداد بمرور الوقت بينما 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[N</a:t>
            </a:r>
            <a:r>
              <a:rPr lang="en-US" sz="3600" baseline="-250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] , [H</a:t>
            </a:r>
            <a:r>
              <a:rPr lang="en-US" sz="3600" baseline="-250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]</a:t>
            </a:r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 يقل بمرور الوقت </a:t>
            </a:r>
            <a:r>
              <a:rPr lang="ar-SA" sz="3600" dirty="0" err="1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 لكنه لا يساوي صفر </a:t>
            </a:r>
            <a:r>
              <a:rPr lang="ar-SA" sz="3600" dirty="0" err="1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3300"/>
                </a:solidFill>
                <a:latin typeface="Arial" pitchFamily="34" charset="0"/>
                <a:cs typeface="AL-Mohanad" pitchFamily="2" charset="-78"/>
              </a:rPr>
              <a:t> بعد فترة تثبت جميع التراكيز </a:t>
            </a:r>
          </a:p>
          <a:p>
            <a:r>
              <a:rPr lang="ar-SA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أي لا يتم تحويل كامل المتفاعلات إلى نواتج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endParaRPr lang="ar-SA" sz="3600" baseline="-25000" dirty="0"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785786" y="3643314"/>
          <a:ext cx="3587764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1587240" imgH="241200" progId="Equation.3">
                  <p:embed/>
                </p:oleObj>
              </mc:Choice>
              <mc:Fallback>
                <p:oleObj name="Equation" r:id="rId3" imgW="158724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643314"/>
                        <a:ext cx="3587764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643998" cy="64633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في التفاعل</a:t>
            </a:r>
          </a:p>
          <a:p>
            <a:pPr>
              <a:lnSpc>
                <a:spcPct val="150000"/>
              </a:lnSpc>
            </a:pP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+3H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         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CH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+H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(g)                           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كيف يمكن زيادة الميثان الناتج ؟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يمكن ذلك عن طريق :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إضافة مادة متفاعلة 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6666"/>
                </a:solidFill>
                <a:cs typeface="AL-Mohanad" pitchFamily="2" charset="-78"/>
              </a:rPr>
              <a:t>سحب ( إزالة ) مادة ناتجة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زيادة الضغط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خفض درجة الحرارة </a:t>
            </a:r>
            <a:endParaRPr lang="ar-SA" sz="3600" dirty="0">
              <a:solidFill>
                <a:srgbClr val="CC3300"/>
              </a:solidFill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6715140" y="1428736"/>
          <a:ext cx="2143140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Equation" r:id="rId3" imgW="1041120" imgH="177480" progId="Equation.3">
                  <p:embed/>
                </p:oleObj>
              </mc:Choice>
              <mc:Fallback>
                <p:oleObj name="Equation" r:id="rId3" imgW="10411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1428736"/>
                        <a:ext cx="2143140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1357298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85786" y="3643314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ar-EG" sz="13800" dirty="0" smtClean="0">
                <a:solidFill>
                  <a:srgbClr val="4DE1EA"/>
                </a:solidFill>
                <a:cs typeface="DecoType Thuluth" pitchFamily="2" charset="-78"/>
              </a:rPr>
              <a:t>استعمال ثوابت </a:t>
            </a:r>
            <a:r>
              <a:rPr lang="ar-EG" sz="13800" dirty="0" smtClean="0">
                <a:cs typeface="DecoType Thuluth" pitchFamily="2" charset="-78"/>
              </a:rPr>
              <a:t>الاتزان</a:t>
            </a:r>
            <a:endParaRPr lang="ar-SA" sz="13800" dirty="0"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مربع نص 2"/>
              <p:cNvSpPr txBox="1"/>
              <p:nvPr/>
            </p:nvSpPr>
            <p:spPr>
              <a:xfrm>
                <a:off x="285720" y="214290"/>
                <a:ext cx="8572560" cy="47135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ar-EG" sz="3600" dirty="0" smtClean="0">
                    <a:solidFill>
                      <a:srgbClr val="FF0000"/>
                    </a:solidFill>
                    <a:cs typeface="AL-Mohanad" pitchFamily="2" charset="-78"/>
                  </a:rPr>
                  <a:t>حساب التراكيز عند الاتزان</a:t>
                </a:r>
              </a:p>
              <a:p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مثال</a:t>
                </a:r>
              </a:p>
              <a:p>
                <a:r>
                  <a:rPr lang="ar-EG" sz="3600" dirty="0" smtClean="0">
                    <a:solidFill>
                      <a:srgbClr val="0C5C0C"/>
                    </a:solidFill>
                    <a:cs typeface="AL-Mohanad" pitchFamily="2" charset="-78"/>
                  </a:rPr>
                  <a:t>في التفاعل     </a:t>
                </a:r>
                <a:r>
                  <a:rPr lang="en-GB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2H</a:t>
                </a:r>
                <a:r>
                  <a:rPr lang="en-GB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GB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en-GB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(g) </a:t>
                </a:r>
                <a:r>
                  <a:rPr lang="en-GB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         2H</a:t>
                </a:r>
                <a:r>
                  <a:rPr lang="en-GB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2(g) </a:t>
                </a:r>
                <a:r>
                  <a:rPr lang="en-GB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+ S</a:t>
                </a:r>
                <a:r>
                  <a:rPr lang="en-GB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2(g)</a:t>
                </a:r>
              </a:p>
              <a:p>
                <a:r>
                  <a:rPr lang="ar-SA" sz="3600" dirty="0" smtClean="0">
                    <a:solidFill>
                      <a:srgbClr val="0C5C0C"/>
                    </a:solidFill>
                    <a:cs typeface="AL-Mohanad" pitchFamily="2" charset="-78"/>
                  </a:rPr>
                  <a:t>ما تركيز غاز الهيدروجين عند الاتزان علماً بأن </a:t>
                </a:r>
              </a:p>
              <a:p>
                <a:pPr algn="l"/>
                <a:r>
                  <a:rPr lang="en-US" sz="3600" dirty="0" err="1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K</a:t>
                </a:r>
                <a:r>
                  <a:rPr lang="en-US" sz="3600" baseline="-25000" dirty="0" err="1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eq</a:t>
                </a:r>
                <a:r>
                  <a:rPr lang="en-US" sz="36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 = 2.27×10</a:t>
                </a:r>
                <a:r>
                  <a:rPr lang="en-US" sz="3600" baseline="300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-3</a:t>
                </a:r>
                <a:r>
                  <a:rPr lang="en-US" sz="36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     ,     [H</a:t>
                </a:r>
                <a:r>
                  <a:rPr lang="en-US" sz="3600" baseline="-250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36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S]=0.184 mol/l  </a:t>
                </a:r>
                <a:endParaRPr lang="ar-SA" sz="3600" dirty="0" smtClean="0">
                  <a:solidFill>
                    <a:srgbClr val="0C5C0C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en-US" sz="36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,  [S</a:t>
                </a:r>
                <a:r>
                  <a:rPr lang="en-US" sz="3600" baseline="-250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3600" dirty="0" smtClean="0">
                    <a:solidFill>
                      <a:srgbClr val="0C5C0C"/>
                    </a:solidFill>
                    <a:latin typeface="Arial" pitchFamily="34" charset="0"/>
                    <a:cs typeface="Arial" pitchFamily="34" charset="0"/>
                  </a:rPr>
                  <a:t>]=0.054 mol/l</a:t>
                </a:r>
              </a:p>
              <a:p>
                <a:r>
                  <a:rPr lang="ar-SA" sz="3600" dirty="0" smtClean="0">
                    <a:solidFill>
                      <a:srgbClr val="0000CC"/>
                    </a:solidFill>
                    <a:latin typeface="Arial" pitchFamily="34" charset="0"/>
                    <a:cs typeface="AL-Mohanad" pitchFamily="2" charset="-78"/>
                  </a:rPr>
                  <a:t>الحل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SA" sz="3600" i="1" smtClean="0">
                            <a:solidFill>
                              <a:srgbClr val="FF6600"/>
                            </a:solidFill>
                            <a:latin typeface="Cambria Math"/>
                            <a:cs typeface="AL-Mohanad" pitchFamily="2" charset="-78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cs typeface="AL-Mohanad" pitchFamily="2" charset="-78"/>
                          </a:rPr>
                          <m:t>𝑘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cs typeface="AL-Mohanad" pitchFamily="2" charset="-78"/>
                          </a:rPr>
                          <m:t>𝑒𝑞</m:t>
                        </m:r>
                      </m:sub>
                    </m:sSub>
                    <m:r>
                      <a:rPr lang="ar-SA" sz="3600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  <a:cs typeface="AL-Mohanad" pitchFamily="2" charset="-78"/>
                      </a:rPr>
                      <m:t>×</m:t>
                    </m:r>
                    <m:r>
                      <a:rPr lang="en-US" sz="3600" b="0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  <a:cs typeface="AL-Mohanad" pitchFamily="2" charset="-78"/>
                      </a:rPr>
                      <m:t>[</m:t>
                    </m:r>
                    <m:sSub>
                      <m:sSubPr>
                        <m:ctrlP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  <m:t>𝐻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  <m:t>2</m:t>
                        </m:r>
                      </m:sub>
                    </m:sSub>
                    <m:r>
                      <a:rPr lang="en-US" sz="3600" b="0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  <a:cs typeface="AL-Mohanad" pitchFamily="2" charset="-78"/>
                      </a:rPr>
                      <m:t>𝑆</m:t>
                    </m:r>
                    <m:sSup>
                      <m:sSupPr>
                        <m:ctrlP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  <m:t>]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L-Mohanad" pitchFamily="2" charset="-78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  <a:cs typeface="AL-Mohanad" pitchFamily="2" charset="-78"/>
                      </a:rPr>
                      <m:t>=</m:t>
                    </m:r>
                    <m:r>
                      <a:rPr lang="en-US" sz="3600" i="1">
                        <a:solidFill>
                          <a:srgbClr val="FF6600"/>
                        </a:solidFill>
                        <a:latin typeface="Cambria Math"/>
                      </a:rPr>
                      <m:t>[</m:t>
                    </m:r>
                    <m:sSub>
                      <m:sSubPr>
                        <m:ctrlP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]</m:t>
                        </m:r>
                      </m:e>
                      <m:sup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3600" i="1">
                        <a:solidFill>
                          <a:srgbClr val="FF6600"/>
                        </a:solidFill>
                        <a:latin typeface="Cambria Math"/>
                      </a:rPr>
                      <m:t>[</m:t>
                    </m:r>
                    <m:sSub>
                      <m:sSubPr>
                        <m:ctrlP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sz="3600" i="1">
                            <a:solidFill>
                              <a:srgbClr val="FF66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3600" dirty="0" smtClean="0">
                    <a:solidFill>
                      <a:srgbClr val="FF6600"/>
                    </a:solidFill>
                    <a:latin typeface="Arial" pitchFamily="34" charset="0"/>
                    <a:cs typeface="AL-Mohanad" pitchFamily="2" charset="-78"/>
                  </a:rPr>
                  <a:t>]</a:t>
                </a:r>
                <a:endParaRPr lang="ar-SA" sz="3600" dirty="0">
                  <a:solidFill>
                    <a:srgbClr val="FF6600"/>
                  </a:solidFill>
                  <a:latin typeface="Arial" pitchFamily="34" charset="0"/>
                  <a:cs typeface="AL-Mohanad" pitchFamily="2" charset="-78"/>
                </a:endParaRPr>
              </a:p>
            </p:txBody>
          </p:sp>
        </mc:Choice>
        <mc:Fallback xmlns="">
          <p:sp>
            <p:nvSpPr>
              <p:cNvPr id="3" name="مربع ن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720" y="214290"/>
                <a:ext cx="8572560" cy="4713598"/>
              </a:xfrm>
              <a:prstGeom prst="rect">
                <a:avLst/>
              </a:prstGeom>
              <a:blipFill rotWithShape="1">
                <a:blip r:embed="rId2"/>
                <a:stretch>
                  <a:fillRect l="-2134" t="-1940" r="-22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1142984"/>
            <a:ext cx="857256" cy="928694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مربع نص 8"/>
              <p:cNvSpPr txBox="1"/>
              <p:nvPr/>
            </p:nvSpPr>
            <p:spPr>
              <a:xfrm>
                <a:off x="312119" y="3801457"/>
                <a:ext cx="2988254" cy="9355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600" i="1" smtClean="0">
                              <a:solidFill>
                                <a:srgbClr val="FF00FF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rgbClr val="FF00FF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FF00FF"/>
                              </a:solidFill>
                              <a:latin typeface="Cambria Math"/>
                            </a:rPr>
                            <m:t>𝑒𝑞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FF00FF"/>
                          </a:solidFill>
                          <a:latin typeface="Cambria Math"/>
                        </a:rPr>
                        <m:t>=</m:t>
                      </m:r>
                      <m:box>
                        <m:boxPr>
                          <m:ctrlPr>
                            <a:rPr lang="en-US" sz="3600" b="0" i="1" smtClean="0">
                              <a:solidFill>
                                <a:srgbClr val="FF00FF"/>
                              </a:solidFill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  <m:t>]</m:t>
                              </m:r>
                            </m:num>
                            <m:den>
                              <m: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  <m:t>[</m:t>
                              </m:r>
                              <m:sSub>
                                <m:sSubPr>
                                  <m:ctrlP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3600" b="0" i="1" smtClean="0">
                                  <a:solidFill>
                                    <a:srgbClr val="FF00FF"/>
                                  </a:solidFill>
                                  <a:latin typeface="Cambria Math"/>
                                </a:rPr>
                                <m:t>𝑠</m:t>
                              </m:r>
                              <m:sSup>
                                <m:sSupPr>
                                  <m:ctrlP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sz="3600" b="0" i="1" smtClean="0">
                                      <a:solidFill>
                                        <a:srgbClr val="FF00FF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box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مربع نص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9" y="3801457"/>
                <a:ext cx="2988254" cy="9355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مربع نص 10"/>
              <p:cNvSpPr txBox="1"/>
              <p:nvPr/>
            </p:nvSpPr>
            <p:spPr>
              <a:xfrm>
                <a:off x="24856" y="5084425"/>
                <a:ext cx="2668423" cy="8438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rgbClr val="99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solidFill>
                            <a:srgbClr val="99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rgbClr val="99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24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2400" b="0" i="1" smtClean="0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ar-SA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cs typeface="AL-Mohanad" pitchFamily="2" charset="-78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cs typeface="AL-Mohanad" pitchFamily="2" charset="-78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cs typeface="AL-Mohanad" pitchFamily="2" charset="-78"/>
                                        </a:rPr>
                                        <m:t>𝑒𝑞</m:t>
                                      </m:r>
                                    </m:sub>
                                  </m:sSub>
                                  <m:r>
                                    <a:rPr lang="ar-SA" sz="2400" i="1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  <a:ea typeface="Cambria Math"/>
                                      <a:cs typeface="AL-Mohanad" pitchFamily="2" charset="-78"/>
                                    </a:rPr>
                                    <m:t>×</m:t>
                                  </m:r>
                                  <m:r>
                                    <a:rPr lang="en-US" sz="2400" i="1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  <a:ea typeface="Cambria Math"/>
                                      <a:cs typeface="AL-Mohanad" pitchFamily="2" charset="-78"/>
                                    </a:rPr>
                                    <m:t>[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  <m:t>𝐻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  <a:ea typeface="Cambria Math"/>
                                      <a:cs typeface="AL-Mohanad" pitchFamily="2" charset="-78"/>
                                    </a:rPr>
                                    <m:t>𝑆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  <m:t>]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  <a:ea typeface="Cambria Math"/>
                                          <a:cs typeface="AL-Mohanad" pitchFamily="2" charset="-78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0" i="1" smtClean="0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</a:rPr>
                                    <m:t>[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99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400" b="0" i="1" smtClean="0">
                                      <a:solidFill>
                                        <a:srgbClr val="990000"/>
                                      </a:solidFill>
                                      <a:latin typeface="Cambria Math"/>
                                    </a:rPr>
                                    <m:t>]</m:t>
                                  </m:r>
                                  <m:r>
                                    <m:rPr>
                                      <m:nor/>
                                    </m:rPr>
                                    <a:rPr lang="ar-SA" sz="2400" dirty="0">
                                      <a:solidFill>
                                        <a:srgbClr val="990000"/>
                                      </a:solidFill>
                                      <a:latin typeface="Arial" pitchFamily="34" charset="0"/>
                                      <a:cs typeface="AL-Mohanad" pitchFamily="2" charset="-78"/>
                                    </a:rPr>
                                    <m:t> 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مربع نص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56" y="5084425"/>
                <a:ext cx="2668423" cy="8438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مربع نص 11"/>
              <p:cNvSpPr txBox="1"/>
              <p:nvPr/>
            </p:nvSpPr>
            <p:spPr>
              <a:xfrm>
                <a:off x="2626385" y="5084425"/>
                <a:ext cx="3212739" cy="9691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00CC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rgbClr val="0000CC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box>
                            <m:boxPr>
                              <m:ctrlPr>
                                <a:rPr lang="en-US" sz="2800" b="0" i="1" smtClean="0">
                                  <a:solidFill>
                                    <a:srgbClr val="0000CC"/>
                                  </a:solidFill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27</m:t>
                                  </m:r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sSup>
                                    <m:sSupPr>
                                      <m:ctrlP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sSup>
                                    <m:sSupPr>
                                      <m:ctrlP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.</m:t>
                                      </m:r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184</m:t>
                                      </m:r>
                                    </m:e>
                                    <m:sup>
                                      <m:r>
                                        <a:rPr lang="en-US" sz="2800" b="0" i="1" smtClean="0">
                                          <a:solidFill>
                                            <a:srgbClr val="0000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800" b="0" i="1" smtClean="0">
                                      <a:solidFill>
                                        <a:srgbClr val="0000CC"/>
                                      </a:solidFill>
                                      <a:latin typeface="Cambria Math"/>
                                    </a:rPr>
                                    <m:t>054</m:t>
                                  </m:r>
                                </m:den>
                              </m:f>
                            </m:e>
                          </m:box>
                        </m:e>
                      </m:rad>
                    </m:oMath>
                  </m:oMathPara>
                </a14:m>
                <a:endParaRPr lang="en-GB" i="1" dirty="0"/>
              </a:p>
            </p:txBody>
          </p:sp>
        </mc:Choice>
        <mc:Fallback xmlns="">
          <p:sp>
            <p:nvSpPr>
              <p:cNvPr id="12" name="مربع نص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85" y="5084425"/>
                <a:ext cx="3212739" cy="96917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مربع نص 12"/>
              <p:cNvSpPr txBox="1"/>
              <p:nvPr/>
            </p:nvSpPr>
            <p:spPr>
              <a:xfrm>
                <a:off x="5724128" y="5258632"/>
                <a:ext cx="270695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0377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𝑚𝑜𝑙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/</m:t>
                      </m:r>
                      <m:r>
                        <a:rPr lang="en-US" sz="2800" b="0" i="1" smtClean="0">
                          <a:solidFill>
                            <a:srgbClr val="065636"/>
                          </a:solidFill>
                          <a:latin typeface="Cambria Math"/>
                        </a:rPr>
                        <m:t>𝑙</m:t>
                      </m:r>
                    </m:oMath>
                  </m:oMathPara>
                </a14:m>
                <a:endParaRPr lang="en-GB" sz="2800" dirty="0">
                  <a:solidFill>
                    <a:srgbClr val="065636"/>
                  </a:solidFill>
                </a:endParaRPr>
              </a:p>
            </p:txBody>
          </p:sp>
        </mc:Choice>
        <mc:Fallback xmlns="">
          <p:sp>
            <p:nvSpPr>
              <p:cNvPr id="13" name="مربع نص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5258632"/>
                <a:ext cx="2706959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ثابت حاصل الذائبية </a:t>
            </a:r>
            <a:r>
              <a:rPr lang="en-US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</a:t>
            </a:r>
            <a:endParaRPr lang="ar-SA" sz="3600" baseline="-250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هو تعبير ثابت الاتزان للمركبات قليلة الذوبان</a:t>
            </a:r>
          </a:p>
          <a:p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baseline="-25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= حاصل ضرب تراكيز الأيونات الذائبة كل منها مرفوع لأس يساوي معامله</a:t>
            </a:r>
          </a:p>
          <a:p>
            <a:r>
              <a:rPr lang="ar-SA" sz="3600" dirty="0" smtClean="0">
                <a:solidFill>
                  <a:srgbClr val="000099"/>
                </a:solidFill>
                <a:cs typeface="AL-Mohanad" pitchFamily="2" charset="-78"/>
              </a:rPr>
              <a:t>أمثلة 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كبريتات الباريوم 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BaSO</a:t>
            </a:r>
            <a:r>
              <a:rPr lang="en-GB" sz="3600" baseline="-25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يشربها المرضى لعمل أشعة على الجهاز الهضمي رغم أن أيونات الباريوم سامة </a:t>
            </a:r>
            <a:r>
              <a:rPr lang="ar-SA" sz="3600" dirty="0" smtClean="0">
                <a:solidFill>
                  <a:srgbClr val="000099"/>
                </a:solidFill>
                <a:cs typeface="AL-Mohanad" pitchFamily="2" charset="-78"/>
              </a:rPr>
              <a:t>( كيف ذلك ؟)</a:t>
            </a:r>
          </a:p>
          <a:p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BaSO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4(s)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 Ba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2+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+SO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2-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endParaRPr lang="ar-SA" sz="3600" baseline="-25000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عند الاتزان يكون المحلول مشبعاً</a:t>
            </a:r>
          </a:p>
          <a:p>
            <a:pPr algn="l"/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 [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</a:t>
            </a:r>
            <a:r>
              <a:rPr lang="en-GB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2+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][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GB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2-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]=1.1×10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-10</a:t>
            </a:r>
          </a:p>
          <a:p>
            <a:endParaRPr lang="ar-SA" sz="3600" dirty="0"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4000504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أي أن تركيز أيونات الباريوم حوالي</a:t>
            </a:r>
            <a:r>
              <a:rPr lang="en-US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1×10</a:t>
            </a:r>
            <a:r>
              <a:rPr lang="en-US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-5 </a:t>
            </a:r>
            <a:r>
              <a:rPr lang="en-US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</a:t>
            </a:r>
            <a:r>
              <a:rPr lang="ar-EG" sz="3600" dirty="0" smtClean="0">
                <a:solidFill>
                  <a:srgbClr val="008000"/>
                </a:solidFill>
                <a:cs typeface="AL-Mohanad" pitchFamily="2" charset="-78"/>
              </a:rPr>
              <a:t>و بالتالي يتناول المريض محلول كبريتات الباريوم بأمان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pPr algn="l"/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Mg(OH)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2(S)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  Mg</a:t>
            </a:r>
            <a:r>
              <a:rPr lang="en-US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2+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+2OH</a:t>
            </a:r>
            <a:r>
              <a:rPr lang="en-US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       </a:t>
            </a:r>
          </a:p>
          <a:p>
            <a:pPr algn="l">
              <a:lnSpc>
                <a:spcPct val="150000"/>
              </a:lnSpc>
            </a:pPr>
            <a:r>
              <a:rPr lang="en-US" sz="3600" dirty="0" err="1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=[Mg</a:t>
            </a:r>
            <a:r>
              <a:rPr lang="en-US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2+</a:t>
            </a:r>
            <a:r>
              <a:rPr lang="en-US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] [OH</a:t>
            </a:r>
            <a:r>
              <a:rPr lang="en-US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en-US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تعتمد قيمة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على تراكيز الأيونات في المحلول المشبع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لابد أن يحتوي خليط الاتزان على بعض المادة الصلبة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065636"/>
                </a:solidFill>
                <a:latin typeface="Arial" pitchFamily="34" charset="0"/>
                <a:cs typeface="AL-Mohanad" pitchFamily="2" charset="-78"/>
              </a:rPr>
              <a:t>تقاس ثوابت حاصل الذائبية للمركبات قليلة الذوبان فقط</a:t>
            </a:r>
            <a:endParaRPr lang="ar-SA" sz="3600" dirty="0">
              <a:solidFill>
                <a:srgbClr val="065636"/>
              </a:solidFill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857364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3200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استعمال ثابت حاصل الذائبية</a:t>
            </a:r>
          </a:p>
          <a:p>
            <a:pPr>
              <a:buFont typeface="Wingdings" pitchFamily="2" charset="2"/>
              <a:buChar char="v"/>
            </a:pPr>
            <a:r>
              <a:rPr lang="ar-EG" sz="3600" dirty="0" smtClean="0">
                <a:solidFill>
                  <a:srgbClr val="045049"/>
                </a:solidFill>
                <a:cs typeface="AL-Mohanad" pitchFamily="2" charset="-78"/>
              </a:rPr>
              <a:t>تحديد ذائبية مركب قليل الذوبان في الماء عند درجة حرارة معينة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احسب ذائبية </a:t>
            </a:r>
            <a:r>
              <a:rPr lang="ar-EG" sz="3600" dirty="0" err="1" smtClean="0">
                <a:solidFill>
                  <a:srgbClr val="0000CC"/>
                </a:solidFill>
                <a:cs typeface="AL-Mohanad" pitchFamily="2" charset="-78"/>
              </a:rPr>
              <a:t>يوديد</a:t>
            </a:r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 الفضة بوحدة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mol/l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عند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298K</a:t>
            </a:r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علماً بأن معادلة الاتزان هي </a:t>
            </a:r>
            <a:r>
              <a:rPr lang="en-US" sz="36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AgI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(s)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Ag</a:t>
            </a:r>
            <a:r>
              <a:rPr lang="en-US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+I</a:t>
            </a:r>
            <a:r>
              <a:rPr lang="en-US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endParaRPr lang="ar-EG" sz="3600" baseline="-25000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ثابت الذائبية هو</a:t>
            </a:r>
            <a:r>
              <a:rPr lang="ar-EG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en-GB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=[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Ag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][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]=8.5×10</a:t>
            </a:r>
            <a:r>
              <a:rPr lang="en-GB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-17</a:t>
            </a:r>
            <a:endParaRPr lang="ar-EG" sz="3600" baseline="300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EG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الحل</a:t>
            </a:r>
          </a:p>
          <a:p>
            <a:r>
              <a:rPr lang="ar-EG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الذائبية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(s) </a:t>
            </a:r>
            <a:r>
              <a:rPr lang="ar-EG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= عدد مولات </a:t>
            </a:r>
            <a:r>
              <a:rPr lang="en-US" sz="3600" dirty="0" err="1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AgI</a:t>
            </a:r>
            <a:r>
              <a:rPr lang="ar-EG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الذائبة في لتر من المحلول</a:t>
            </a:r>
          </a:p>
          <a:p>
            <a:pPr algn="l"/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L-Mohanad" pitchFamily="2" charset="-78"/>
              </a:rPr>
              <a:t>s= [</a:t>
            </a:r>
            <a:r>
              <a:rPr lang="en-US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Ag</a:t>
            </a:r>
            <a:r>
              <a:rPr lang="en-US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L-Mohanad" pitchFamily="2" charset="-78"/>
              </a:rPr>
              <a:t>]=[</a:t>
            </a:r>
            <a:r>
              <a:rPr lang="en-US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L-Mohanad" pitchFamily="2" charset="-78"/>
              </a:rPr>
              <a:t>]</a:t>
            </a:r>
          </a:p>
          <a:p>
            <a:pPr algn="l"/>
            <a:r>
              <a:rPr lang="en-GB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= s</a:t>
            </a:r>
            <a:r>
              <a:rPr lang="en-GB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EG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                 </a:t>
            </a:r>
            <a:endParaRPr lang="ar-SA" sz="3600" dirty="0">
              <a:solidFill>
                <a:srgbClr val="FF6600"/>
              </a:solidFill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786058"/>
            <a:ext cx="857256" cy="928694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2714612" y="5468709"/>
                <a:ext cx="1692258" cy="9691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990000"/>
                          </a:solidFill>
                          <a:latin typeface="Cambria Math"/>
                        </a:rPr>
                        <m:t>𝑠</m:t>
                      </m:r>
                      <m:r>
                        <a:rPr lang="en-US" sz="2800" b="0" i="1" smtClean="0">
                          <a:solidFill>
                            <a:srgbClr val="99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rgbClr val="99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990000"/>
                                  </a:solidFill>
                                  <a:latin typeface="Cambria Math"/>
                                </a:rPr>
                                <m:t>𝑠𝑝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GB" sz="2800" dirty="0">
                  <a:solidFill>
                    <a:srgbClr val="990000"/>
                  </a:solidFill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612" y="5468709"/>
                <a:ext cx="1692258" cy="96917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ربع نص 4"/>
              <p:cNvSpPr txBox="1"/>
              <p:nvPr/>
            </p:nvSpPr>
            <p:spPr>
              <a:xfrm>
                <a:off x="4250368" y="5608940"/>
                <a:ext cx="4711995" cy="6887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0000CC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3200" b="0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GB" sz="32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8.5</m:t>
                        </m:r>
                        <m:r>
                          <m:rPr>
                            <m:nor/>
                          </m:rPr>
                          <a:rPr lang="en-GB" sz="32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GB" sz="32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GB" sz="3200" baseline="300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GB" sz="3200" baseline="300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17</m:t>
                        </m:r>
                        <m:r>
                          <m:rPr>
                            <m:nor/>
                          </m:rPr>
                          <a:rPr lang="ar-EG" sz="3200" baseline="30000" dirty="0">
                            <a:solidFill>
                              <a:srgbClr val="0000CC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FF6600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FF6600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r>
                      <a:rPr lang="en-US" sz="2800" i="1">
                        <a:solidFill>
                          <a:srgbClr val="FF6600"/>
                        </a:solidFill>
                        <a:latin typeface="Cambria Math"/>
                        <a:cs typeface="Arial" pitchFamily="34" charset="0"/>
                      </a:rPr>
                      <m:t>9</m:t>
                    </m:r>
                    <m:r>
                      <a:rPr lang="en-US" sz="2800" i="1">
                        <a:solidFill>
                          <a:srgbClr val="FF6600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2800" i="1">
                        <a:solidFill>
                          <a:srgbClr val="FF6600"/>
                        </a:solidFill>
                        <a:latin typeface="Cambria Math"/>
                        <a:cs typeface="Arial" pitchFamily="34" charset="0"/>
                      </a:rPr>
                      <m:t>2</m:t>
                    </m:r>
                    <m:r>
                      <a:rPr lang="en-US" sz="2800" i="1">
                        <a:solidFill>
                          <a:srgbClr val="FF6600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×</m:t>
                    </m:r>
                    <m:sSup>
                      <m:sSupPr>
                        <m:ctrlPr>
                          <a:rPr lang="en-US" sz="2800" i="1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−</m:t>
                        </m:r>
                        <m:r>
                          <a:rPr lang="en-US" sz="2800" i="1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9</m:t>
                        </m:r>
                      </m:sup>
                    </m:sSup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5" name="مربع نص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368" y="5608940"/>
                <a:ext cx="4711995" cy="6887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مربع نص 2"/>
              <p:cNvSpPr txBox="1"/>
              <p:nvPr/>
            </p:nvSpPr>
            <p:spPr>
              <a:xfrm>
                <a:off x="214282" y="142852"/>
                <a:ext cx="8715436" cy="644420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ar-EG" sz="3600" dirty="0" smtClean="0">
                    <a:solidFill>
                      <a:srgbClr val="FF0000"/>
                    </a:solidFill>
                    <a:cs typeface="AL-Mohanad" pitchFamily="2" charset="-78"/>
                  </a:rPr>
                  <a:t>مثال </a:t>
                </a:r>
              </a:p>
              <a:p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احسب </a:t>
                </a:r>
                <a:r>
                  <a:rPr lang="ar-EG" sz="3600" dirty="0" err="1" smtClean="0">
                    <a:solidFill>
                      <a:srgbClr val="0000CC"/>
                    </a:solidFill>
                    <a:cs typeface="AL-Mohanad" pitchFamily="2" charset="-78"/>
                  </a:rPr>
                  <a:t>ذائبية</a:t>
                </a:r>
                <a:r>
                  <a:rPr lang="en-US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 </a:t>
                </a:r>
                <a:r>
                  <a:rPr lang="ar-SA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 كربونات النحاس</a:t>
                </a:r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 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CuCO</a:t>
                </a:r>
                <a:r>
                  <a:rPr lang="en-US" sz="3600" baseline="-250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r>
                  <a:rPr lang="en-US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 II</a:t>
                </a:r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بوحدة 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mol/l</a:t>
                </a:r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 علماً بأن 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K</a:t>
                </a:r>
                <a:r>
                  <a:rPr lang="en-US" sz="3600" baseline="-25000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sp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=2.5×10</a:t>
                </a:r>
                <a:r>
                  <a:rPr lang="en-US" sz="3600" baseline="300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-10</a:t>
                </a:r>
                <a:r>
                  <a:rPr lang="ar-EG" sz="3600" dirty="0" smtClean="0">
                    <a:solidFill>
                      <a:srgbClr val="0000CC"/>
                    </a:solidFill>
                    <a:cs typeface="AL-Mohanad" pitchFamily="2" charset="-78"/>
                  </a:rPr>
                  <a:t>عند </a:t>
                </a:r>
                <a:r>
                  <a:rPr lang="en-GB" sz="3600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298K</a:t>
                </a:r>
                <a:endParaRPr lang="ar-EG" sz="3600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ar-EG" sz="3600" dirty="0" smtClean="0">
                    <a:solidFill>
                      <a:srgbClr val="FF0000"/>
                    </a:solidFill>
                    <a:latin typeface="Arial" pitchFamily="34" charset="0"/>
                    <a:cs typeface="AL-Mohanad" pitchFamily="2" charset="-78"/>
                  </a:rPr>
                  <a:t>الحل</a:t>
                </a:r>
              </a:p>
              <a:p>
                <a:r>
                  <a:rPr lang="ar-EG" sz="3600" dirty="0" smtClean="0">
                    <a:solidFill>
                      <a:srgbClr val="045049"/>
                    </a:solidFill>
                    <a:latin typeface="Arial" pitchFamily="34" charset="0"/>
                    <a:cs typeface="AL-Mohanad" pitchFamily="2" charset="-78"/>
                  </a:rPr>
                  <a:t>لابد أولاً من كتابة معادلة الاتزان</a:t>
                </a:r>
              </a:p>
              <a:p>
                <a:pPr algn="l"/>
                <a:r>
                  <a:rPr lang="en-US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CuCO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3(S)                </a:t>
                </a:r>
                <a:r>
                  <a:rPr lang="en-US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Cu</a:t>
                </a:r>
                <a:r>
                  <a:rPr lang="en-US" sz="3600" baseline="30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++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en-US" sz="3600" baseline="-25000" dirty="0" err="1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aq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  <a:r>
                  <a:rPr lang="en-US" sz="36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 + CO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r>
                  <a:rPr lang="en-US" sz="3600" baseline="30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--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en-US" sz="3600" baseline="-25000" dirty="0" err="1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aq</a:t>
                </a:r>
                <a:r>
                  <a:rPr lang="en-US" sz="3600" baseline="-25000" dirty="0" smtClean="0">
                    <a:solidFill>
                      <a:srgbClr val="FF0066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  <a:endParaRPr lang="ar-EG" sz="3600" baseline="-25000" dirty="0" smtClean="0">
                  <a:solidFill>
                    <a:srgbClr val="FF0066"/>
                  </a:solidFill>
                  <a:latin typeface="Arial" pitchFamily="34" charset="0"/>
                  <a:cs typeface="AL-Mohanad" pitchFamily="2" charset="-78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GB" sz="3600" dirty="0" err="1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K</a:t>
                </a:r>
                <a:r>
                  <a:rPr lang="en-GB" sz="3600" baseline="-25000" dirty="0" err="1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sp</a:t>
                </a:r>
                <a:r>
                  <a:rPr lang="en-GB" sz="36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=[</a:t>
                </a:r>
                <a:r>
                  <a:rPr lang="en-US" sz="36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Cu</a:t>
                </a:r>
                <a:r>
                  <a:rPr lang="en-US" sz="3600" baseline="300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++</a:t>
                </a:r>
                <a:r>
                  <a:rPr lang="en-GB" sz="36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][</a:t>
                </a:r>
                <a:r>
                  <a:rPr lang="en-US" sz="36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CO</a:t>
                </a:r>
                <a:r>
                  <a:rPr lang="en-US" sz="3600" baseline="-250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r>
                  <a:rPr lang="en-US" sz="3600" baseline="300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--</a:t>
                </a:r>
                <a:r>
                  <a:rPr lang="en-GB" sz="36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]=2.5×10</a:t>
                </a:r>
                <a:r>
                  <a:rPr lang="en-GB" sz="3600" baseline="30000" dirty="0" smtClean="0">
                    <a:solidFill>
                      <a:srgbClr val="008000"/>
                    </a:solidFill>
                    <a:latin typeface="Arial" pitchFamily="34" charset="0"/>
                    <a:cs typeface="Arial" pitchFamily="34" charset="0"/>
                  </a:rPr>
                  <a:t>-10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en-GB" sz="3600" dirty="0" smtClean="0">
                    <a:solidFill>
                      <a:srgbClr val="FF00FF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en-GB" sz="3600" baseline="30000" dirty="0" smtClean="0">
                    <a:solidFill>
                      <a:srgbClr val="FF00FF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GB" sz="3600" dirty="0" smtClean="0">
                    <a:solidFill>
                      <a:srgbClr val="FF00FF"/>
                    </a:solidFill>
                    <a:latin typeface="Arial" pitchFamily="34" charset="0"/>
                    <a:cs typeface="Arial" pitchFamily="34" charset="0"/>
                  </a:rPr>
                  <a:t>= 2.5×10</a:t>
                </a:r>
                <a:r>
                  <a:rPr lang="en-GB" sz="3600" baseline="30000" dirty="0" smtClean="0">
                    <a:solidFill>
                      <a:srgbClr val="FF00FF"/>
                    </a:solidFill>
                    <a:latin typeface="Arial" pitchFamily="34" charset="0"/>
                    <a:cs typeface="Arial" pitchFamily="34" charset="0"/>
                  </a:rPr>
                  <a:t>-10</a:t>
                </a:r>
              </a:p>
              <a:p>
                <a:pPr algn="l">
                  <a:lnSpc>
                    <a:spcPct val="150000"/>
                  </a:lnSpc>
                </a:pPr>
                <a:endParaRPr lang="en-US" sz="3600" baseline="30000" dirty="0" smtClean="0">
                  <a:solidFill>
                    <a:srgbClr val="FF00FF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rgbClr val="0000CC"/>
                        </a:solidFill>
                        <a:latin typeface="Cambria Math"/>
                        <a:cs typeface="Arial" pitchFamily="34" charset="0"/>
                      </a:rPr>
                      <m:t>                                   =</m:t>
                    </m:r>
                    <m:r>
                      <a:rPr lang="en-US" sz="3600" b="0" i="1" smtClean="0">
                        <a:solidFill>
                          <a:srgbClr val="0000CC"/>
                        </a:solidFill>
                        <a:latin typeface="Cambria Math"/>
                        <a:cs typeface="Arial" pitchFamily="34" charset="0"/>
                      </a:rPr>
                      <m:t>1</m:t>
                    </m:r>
                    <m:r>
                      <a:rPr lang="en-US" sz="3600" b="0" i="1" smtClean="0">
                        <a:solidFill>
                          <a:srgbClr val="0000CC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3600" b="0" i="1" smtClean="0">
                        <a:solidFill>
                          <a:srgbClr val="0000CC"/>
                        </a:solidFill>
                        <a:latin typeface="Cambria Math"/>
                        <a:cs typeface="Arial" pitchFamily="34" charset="0"/>
                      </a:rPr>
                      <m:t>58</m:t>
                    </m:r>
                    <m:r>
                      <a:rPr lang="en-US" sz="3600" b="0" i="1" smtClean="0">
                        <a:solidFill>
                          <a:srgbClr val="0000CC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×</m:t>
                    </m:r>
                    <m:sSup>
                      <m:sSupPr>
                        <m:ctrlPr>
                          <a:rPr lang="en-US" sz="3600" b="0" i="1" smtClean="0">
                            <a:solidFill>
                              <a:srgbClr val="0000CC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rgbClr val="0000CC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10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rgbClr val="0000CC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−</m:t>
                        </m:r>
                        <m:r>
                          <a:rPr lang="en-US" sz="3600" b="0" i="1" smtClean="0">
                            <a:solidFill>
                              <a:srgbClr val="0000CC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sz="3600" i="1" dirty="0" smtClean="0">
                    <a:solidFill>
                      <a:srgbClr val="0000CC"/>
                    </a:solidFill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mol/l</a:t>
                </a:r>
                <a:endParaRPr lang="en-US" sz="3600" i="1" dirty="0">
                  <a:solidFill>
                    <a:srgbClr val="0000CC"/>
                  </a:solidFill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مربع ن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82" y="142852"/>
                <a:ext cx="8715436" cy="6444200"/>
              </a:xfrm>
              <a:prstGeom prst="rect">
                <a:avLst/>
              </a:prstGeom>
              <a:blipFill rotWithShape="1">
                <a:blip r:embed="rId2"/>
                <a:stretch>
                  <a:fillRect l="-2657" t="-1418" r="-2098" b="-13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857496"/>
            <a:ext cx="857256" cy="928694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237055" y="5711404"/>
                <a:ext cx="3420808" cy="772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FF6600"/>
                          </a:solidFill>
                          <a:latin typeface="Cambria Math"/>
                        </a:rPr>
                        <m:t>𝑠</m:t>
                      </m:r>
                      <m:r>
                        <a:rPr lang="en-US" sz="3600" b="0" i="1" smtClean="0">
                          <a:solidFill>
                            <a:srgbClr val="FF66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600" b="0" i="1" smtClean="0">
                              <a:solidFill>
                                <a:srgbClr val="FF66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n-GB" sz="36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GB" sz="36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GB" sz="36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GB" sz="36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GB" sz="36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GB" sz="3600" baseline="300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GB" sz="3600" baseline="30000" dirty="0">
                              <a:solidFill>
                                <a:srgbClr val="FF66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10 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055" y="5711404"/>
                <a:ext cx="3420808" cy="7722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احسب ذائبية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Mg(OH)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و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[Mg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و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[OH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في المحلول المشبع علماً بأن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=5.6×10</a:t>
            </a:r>
            <a:r>
              <a:rPr lang="en-US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-12</a:t>
            </a:r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 عند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298K</a:t>
            </a:r>
            <a:endParaRPr lang="ar-EG" sz="3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الحل</a:t>
            </a:r>
          </a:p>
          <a:p>
            <a:r>
              <a:rPr lang="ar-EG" sz="3600" dirty="0" smtClean="0">
                <a:solidFill>
                  <a:srgbClr val="045049"/>
                </a:solidFill>
                <a:cs typeface="AL-Mohanad" pitchFamily="2" charset="-78"/>
              </a:rPr>
              <a:t>نكتب المعادلة الموزونة للاتزان</a:t>
            </a:r>
          </a:p>
          <a:p>
            <a:pPr algn="l"/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Mg(OH)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2(s)            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Mg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+ 2OH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l"/>
            <a:r>
              <a:rPr lang="ar-EG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=[Mg</a:t>
            </a:r>
            <a:r>
              <a:rPr lang="en-US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][OH</a:t>
            </a:r>
            <a:r>
              <a:rPr lang="en-US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en-GB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=5.6×10</a:t>
            </a:r>
            <a:r>
              <a:rPr lang="en-GB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-12</a:t>
            </a:r>
          </a:p>
          <a:p>
            <a:pPr algn="l"/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[Mg</a:t>
            </a:r>
            <a:r>
              <a:rPr lang="en-US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]=s    ,    [OH</a:t>
            </a:r>
            <a:r>
              <a:rPr lang="en-US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]=2s</a:t>
            </a:r>
            <a:endParaRPr lang="ar-SA" sz="3600" dirty="0" smtClean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GB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 s×(2s)</a:t>
            </a:r>
            <a:r>
              <a:rPr lang="en-GB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 5.6×10</a:t>
            </a:r>
            <a:r>
              <a:rPr lang="en-GB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-12 </a:t>
            </a:r>
          </a:p>
          <a:p>
            <a:pPr algn="l"/>
            <a:r>
              <a:rPr lang="en-GB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4s</a:t>
            </a:r>
            <a:r>
              <a:rPr lang="en-GB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GB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=5.6×10</a:t>
            </a:r>
            <a:r>
              <a:rPr lang="en-GB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-12</a:t>
            </a:r>
            <a:endParaRPr lang="en-GB" sz="3600" dirty="0" smtClean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GB" sz="3600" dirty="0" smtClean="0">
                <a:cs typeface="AL-Mohanad" pitchFamily="2" charset="-78"/>
              </a:rPr>
              <a:t>                     </a:t>
            </a:r>
          </a:p>
          <a:p>
            <a:pPr algn="l"/>
            <a:r>
              <a:rPr lang="en-GB" sz="3600" dirty="0" smtClean="0">
                <a:cs typeface="AL-Mohanad" pitchFamily="2" charset="-78"/>
              </a:rPr>
              <a:t>                       </a:t>
            </a:r>
            <a:r>
              <a:rPr lang="en-GB" sz="3600" dirty="0" smtClean="0">
                <a:latin typeface="Arial" pitchFamily="34" charset="0"/>
                <a:cs typeface="Arial" pitchFamily="34" charset="0"/>
              </a:rPr>
              <a:t> </a:t>
            </a:r>
            <a:endParaRPr lang="ar-SA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786058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64399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=1.12×10</a:t>
            </a:r>
            <a:r>
              <a:rPr lang="en-GB" sz="3600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-4 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mol/l</a:t>
            </a:r>
            <a:endParaRPr lang="ar-SA" sz="3600" dirty="0" smtClean="0">
              <a:solidFill>
                <a:srgbClr val="008000"/>
              </a:solidFill>
              <a:cs typeface="AL-Mohanad" pitchFamily="2" charset="-78"/>
            </a:endParaRPr>
          </a:p>
          <a:p>
            <a:endParaRPr lang="ar-SA" sz="3600" dirty="0" smtClean="0">
              <a:solidFill>
                <a:srgbClr val="008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تركيز أيونات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الماغنيسيوم</a:t>
            </a:r>
            <a:endParaRPr lang="ar-SA" sz="3600" dirty="0" smtClean="0">
              <a:solidFill>
                <a:srgbClr val="008000"/>
              </a:solidFill>
              <a:cs typeface="AL-Mohanad" pitchFamily="2" charset="-78"/>
            </a:endParaRPr>
          </a:p>
          <a:p>
            <a:pPr algn="l"/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[Mg</a:t>
            </a:r>
            <a:r>
              <a:rPr lang="en-US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]=s= 1.12×10</a:t>
            </a:r>
            <a:r>
              <a:rPr lang="en-GB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-4 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mol/l</a:t>
            </a:r>
          </a:p>
          <a:p>
            <a:r>
              <a:rPr lang="ar-SA" sz="3600" dirty="0" smtClean="0">
                <a:solidFill>
                  <a:srgbClr val="293711"/>
                </a:solidFill>
                <a:cs typeface="AL-Mohanad" pitchFamily="2" charset="-78"/>
              </a:rPr>
              <a:t>تركيز أيونات الهيدروكسيد</a:t>
            </a:r>
          </a:p>
          <a:p>
            <a:pPr algn="l"/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[OH</a:t>
            </a:r>
            <a:r>
              <a:rPr lang="en-US" sz="3600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] =2s</a:t>
            </a:r>
          </a:p>
          <a:p>
            <a:pPr algn="l"/>
            <a:r>
              <a:rPr lang="en-GB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= 2×1.12×10</a:t>
            </a:r>
            <a:r>
              <a:rPr lang="en-GB" sz="3600" baseline="30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-4</a:t>
            </a:r>
          </a:p>
          <a:p>
            <a:pPr algn="l"/>
            <a:r>
              <a:rPr lang="en-GB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=2.24×10</a:t>
            </a:r>
            <a:r>
              <a:rPr lang="en-GB" sz="3600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-4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mol/l</a:t>
            </a:r>
            <a:endParaRPr lang="en-GB" sz="3600" baseline="300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785786" y="428604"/>
          <a:ext cx="2357437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Equation" r:id="rId3" imgW="1002960" imgH="457200" progId="Equation.3">
                  <p:embed/>
                </p:oleObj>
              </mc:Choice>
              <mc:Fallback>
                <p:oleObj name="Equation" r:id="rId3" imgW="100296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428604"/>
                        <a:ext cx="2357437" cy="110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ar-SA" sz="3600" dirty="0" smtClean="0">
                <a:solidFill>
                  <a:srgbClr val="293711"/>
                </a:solidFill>
                <a:cs typeface="AL-Mohanad" pitchFamily="2" charset="-78"/>
              </a:rPr>
              <a:t>توقع الراسب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عند خلط محاليل إذا كان تركيز الأيونات الناتجة أكبر من تركيزها في محاليلها المشبعة يتكون راسب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للتأكد نحسب </a:t>
            </a:r>
            <a:r>
              <a:rPr lang="en-GB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و هي قيمة تجريبية لـ </a:t>
            </a:r>
            <a:r>
              <a:rPr lang="en-GB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كما يلي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إذا كان </a:t>
            </a:r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&gt;</a:t>
            </a:r>
            <a:r>
              <a:rPr lang="en-GB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فإن المحلول غير مشبع </a:t>
            </a:r>
            <a:r>
              <a:rPr lang="ar-SA" sz="3600" dirty="0" err="1" smtClean="0">
                <a:solidFill>
                  <a:srgbClr val="FF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لا يتكون راسب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إذا كان 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=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فإن المحلول مشبع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لا يتكون راسب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إذا كان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&lt;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فإن المحلول مشبع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يتكون راسب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يقل تركيز الأيونات حتى يصبح حاصل ضربها = </a:t>
            </a:r>
            <a:r>
              <a:rPr lang="en-GB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pPr>
              <a:buFont typeface="Wingdings" pitchFamily="2" charset="2"/>
              <a:buChar char="Ø"/>
            </a:pPr>
            <a:endParaRPr lang="ar-SA" sz="3600" dirty="0" smtClean="0">
              <a:cs typeface="AL-Mohanad" pitchFamily="2" charset="-78"/>
            </a:endParaRPr>
          </a:p>
          <a:p>
            <a:pPr>
              <a:buFont typeface="Wingdings" pitchFamily="2" charset="2"/>
              <a:buChar char="Ø"/>
            </a:pPr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428596" y="357166"/>
            <a:ext cx="521497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66437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45049"/>
                </a:solidFill>
                <a:cs typeface="AL-Mohanad" pitchFamily="2" charset="-78"/>
              </a:rPr>
              <a:t>توقع ما إذا كان سيتكون راسب من </a:t>
            </a:r>
            <a:r>
              <a:rPr lang="en-GB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PbCl</a:t>
            </a:r>
            <a:r>
              <a:rPr lang="en-GB" sz="3600" baseline="-250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045049"/>
                </a:solidFill>
                <a:cs typeface="AL-Mohanad" pitchFamily="2" charset="-78"/>
              </a:rPr>
              <a:t> عند إضافة </a:t>
            </a:r>
            <a:r>
              <a:rPr lang="en-GB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100ml</a:t>
            </a:r>
            <a:r>
              <a:rPr lang="ar-SA" sz="3600" dirty="0" smtClean="0">
                <a:solidFill>
                  <a:srgbClr val="045049"/>
                </a:solidFill>
                <a:cs typeface="AL-Mohanad" pitchFamily="2" charset="-78"/>
              </a:rPr>
              <a:t> من </a:t>
            </a:r>
            <a:r>
              <a:rPr lang="en-GB" sz="3600" dirty="0" err="1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NaCl</a:t>
            </a:r>
            <a:r>
              <a:rPr lang="ar-SA" sz="3600" dirty="0" smtClean="0">
                <a:solidFill>
                  <a:srgbClr val="045049"/>
                </a:solidFill>
                <a:cs typeface="AL-Mohanad" pitchFamily="2" charset="-78"/>
              </a:rPr>
              <a:t> تركيزه </a:t>
            </a:r>
            <a:r>
              <a:rPr lang="en-GB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0.01M</a:t>
            </a:r>
            <a:r>
              <a:rPr lang="ar-SA" sz="3600" dirty="0" smtClean="0">
                <a:solidFill>
                  <a:srgbClr val="045049"/>
                </a:solidFill>
                <a:cs typeface="AL-Mohanad" pitchFamily="2" charset="-78"/>
              </a:rPr>
              <a:t> إلى </a:t>
            </a:r>
            <a:r>
              <a:rPr lang="en-US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100ml</a:t>
            </a:r>
            <a:r>
              <a:rPr lang="ar-EG" sz="3600" dirty="0" smtClean="0">
                <a:solidFill>
                  <a:srgbClr val="045049"/>
                </a:solidFill>
                <a:cs typeface="AL-Mohanad" pitchFamily="2" charset="-78"/>
              </a:rPr>
              <a:t> من </a:t>
            </a:r>
            <a:r>
              <a:rPr lang="en-US" sz="3600" dirty="0" err="1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Pb</a:t>
            </a:r>
            <a:r>
              <a:rPr lang="en-US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(NO</a:t>
            </a:r>
            <a:r>
              <a:rPr lang="en-US" sz="3600" baseline="-250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3600" baseline="-250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EG" sz="3600" dirty="0" smtClean="0">
                <a:solidFill>
                  <a:srgbClr val="045049"/>
                </a:solidFill>
                <a:cs typeface="AL-Mohanad" pitchFamily="2" charset="-78"/>
              </a:rPr>
              <a:t> تركيزه </a:t>
            </a:r>
            <a:r>
              <a:rPr lang="en-US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0.02M</a:t>
            </a:r>
            <a:r>
              <a:rPr lang="ar-EG" sz="3600" dirty="0" smtClean="0">
                <a:solidFill>
                  <a:srgbClr val="045049"/>
                </a:solidFill>
                <a:cs typeface="AL-Mohanad" pitchFamily="2" charset="-78"/>
              </a:rPr>
              <a:t> علماً بأن </a:t>
            </a:r>
            <a:r>
              <a:rPr lang="en-GB" sz="3600" dirty="0" err="1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=1.7×10</a:t>
            </a:r>
            <a:r>
              <a:rPr lang="en-GB" sz="3600" baseline="30000" dirty="0" smtClean="0">
                <a:solidFill>
                  <a:srgbClr val="045049"/>
                </a:solidFill>
                <a:latin typeface="Arial" pitchFamily="34" charset="0"/>
                <a:cs typeface="Arial" pitchFamily="34" charset="0"/>
              </a:rPr>
              <a:t>-5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معادلة ذوبان 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PbCl</a:t>
            </a:r>
            <a:r>
              <a:rPr lang="en-GB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هي</a:t>
            </a:r>
            <a:endParaRPr lang="ar-SA" sz="3600" baseline="-250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PbCl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                    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Pb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+2Cl</a:t>
            </a:r>
            <a:r>
              <a:rPr lang="en-GB" sz="3600" baseline="30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l"/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GB" sz="3600" baseline="-25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=[</a:t>
            </a:r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Pb</a:t>
            </a:r>
            <a:r>
              <a:rPr lang="en-GB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++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][</a:t>
            </a:r>
            <a:r>
              <a:rPr lang="en-GB" sz="3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Cl</a:t>
            </a:r>
            <a:r>
              <a:rPr lang="en-GB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en-GB" sz="3600" baseline="300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تركيز كل أيون يقل للنصف بسبب مضاعفة الحجم</a:t>
            </a:r>
          </a:p>
          <a:p>
            <a:r>
              <a:rPr lang="ar-SA" sz="3600" baseline="-25000" dirty="0" smtClean="0">
                <a:latin typeface="Arial" pitchFamily="34" charset="0"/>
                <a:cs typeface="Arial" pitchFamily="34" charset="0"/>
              </a:rPr>
              <a:t> </a:t>
            </a:r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285720" y="5357826"/>
          <a:ext cx="3643338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Equation" r:id="rId3" imgW="1434960" imgH="393480" progId="Equation.3">
                  <p:embed/>
                </p:oleObj>
              </mc:Choice>
              <mc:Fallback>
                <p:oleObj name="Equation" r:id="rId3" imgW="14349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357826"/>
                        <a:ext cx="3643338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4929190" y="5286388"/>
          <a:ext cx="3571900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Equation" r:id="rId5" imgW="1434960" imgH="393480" progId="Equation.3">
                  <p:embed/>
                </p:oleObj>
              </mc:Choice>
              <mc:Fallback>
                <p:oleObj name="Equation" r:id="rId5" imgW="14349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5286388"/>
                        <a:ext cx="3571900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429000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214290"/>
            <a:ext cx="892971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GB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= (0.01)×(0.005)</a:t>
            </a:r>
            <a:r>
              <a:rPr lang="en-US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= 2.5×10</a:t>
            </a:r>
            <a:r>
              <a:rPr lang="en-US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-7</a:t>
            </a:r>
          </a:p>
          <a:p>
            <a:pPr algn="ctr"/>
            <a:r>
              <a:rPr lang="en-GB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&gt;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GB" sz="3600" baseline="-250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</a:t>
            </a:r>
            <a:r>
              <a:rPr lang="ar-SA" sz="3600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إذاً لا يتكون راسب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تأثير الأيون المشترك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الأيون المشترك هو أيون يوجد في اثنين أو أكثر من المركبات الأيونية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عند إضافة أيون مشترك إلى محلول مشبع يحتوي على نفس الأيون تقل الذائبية ويتكون راسب 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لأن التفاعل ينزاح في الاتجاه العكسي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  <a:r>
              <a:rPr lang="ar-SA" sz="3600" dirty="0" smtClean="0"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يضاف كبريتات صوديوم إلى محلول كبريتات الباريوم ليقل تركيز أيونات الباريوم السامة عند إجراء الأشعة على الجهاز الهضمي </a:t>
            </a:r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( الأيون المشترك هو الكبريتات )</a:t>
            </a:r>
            <a:endParaRPr lang="ar-SA" sz="3600" dirty="0">
              <a:solidFill>
                <a:srgbClr val="FF0066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214290"/>
            <a:ext cx="9001156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الكيمياء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الصحة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يتم التفاعل بين الهيموجلوبين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الأكسجين في الرئتين لإنتاج هيموجلوبين مؤكسد كما يلي</a:t>
            </a:r>
          </a:p>
          <a:p>
            <a:pPr algn="ctr"/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Hgb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+4O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Hgb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(O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4(</a:t>
            </a:r>
            <a:r>
              <a:rPr lang="en-GB" sz="3600" baseline="-25000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في المرتفعات يقل الأكسجين </a:t>
            </a:r>
            <a:r>
              <a:rPr lang="ar-SA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يتكيف الجسم على ذلك بإنتاج مزيد من الهيموجلوبين</a:t>
            </a:r>
          </a:p>
          <a:p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في الأنسجة يتم التفاعل العكسي لإنتاج الأكسجين </a:t>
            </a:r>
            <a:r>
              <a:rPr lang="ar-SA" sz="3600" dirty="0" err="1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 حدوث عملية </a:t>
            </a:r>
            <a:r>
              <a:rPr lang="ar-SA" sz="3600" dirty="0" err="1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الأيض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L-Mohanad" pitchFamily="2" charset="-78"/>
              </a:rPr>
              <a:t> لإنتاج الطاقة</a:t>
            </a:r>
            <a:endParaRPr lang="ar-SA" sz="3600" dirty="0">
              <a:solidFill>
                <a:srgbClr val="FF6600"/>
              </a:solidFill>
              <a:latin typeface="Arial" pitchFamily="34" charset="0"/>
              <a:cs typeface="AL-Mohanad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1714488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4282" y="214290"/>
            <a:ext cx="8715436" cy="95102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التفاعلات الكيميائية تنقسم إلى :</a:t>
            </a:r>
          </a:p>
          <a:p>
            <a:pPr>
              <a:buFont typeface="Wingdings" pitchFamily="2" charset="2"/>
              <a:buChar char="v"/>
            </a:pPr>
            <a:r>
              <a:rPr lang="ar-SA" sz="3600" dirty="0" smtClean="0">
                <a:solidFill>
                  <a:srgbClr val="800000"/>
                </a:solidFill>
                <a:cs typeface="AL-Mohanad" pitchFamily="2" charset="-78"/>
              </a:rPr>
              <a:t>تفاعلات مكتملة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هي تفاعلات تتحول فيها جميع المتفاعلات إلى نواتج</a:t>
            </a:r>
          </a:p>
          <a:p>
            <a:pPr>
              <a:buFont typeface="Wingdings" pitchFamily="2" charset="2"/>
              <a:buChar char="v"/>
            </a:pPr>
            <a:r>
              <a:rPr lang="ar-SA" sz="3600" dirty="0" smtClean="0">
                <a:solidFill>
                  <a:srgbClr val="333300"/>
                </a:solidFill>
                <a:cs typeface="AL-Mohanad" pitchFamily="2" charset="-78"/>
              </a:rPr>
              <a:t>تفاعلات عكسية</a:t>
            </a:r>
          </a:p>
          <a:p>
            <a:r>
              <a:rPr lang="ar-SA" sz="3600" dirty="0" smtClean="0">
                <a:solidFill>
                  <a:srgbClr val="FF3300"/>
                </a:solidFill>
                <a:cs typeface="AL-Mohanad" pitchFamily="2" charset="-78"/>
              </a:rPr>
              <a:t>هي تفاعلات تحدث في كلا الاتجاهين الأمامي </a:t>
            </a:r>
            <a:r>
              <a:rPr lang="ar-SA" sz="3600" dirty="0" err="1" smtClean="0">
                <a:solidFill>
                  <a:srgbClr val="FF33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3300"/>
                </a:solidFill>
                <a:cs typeface="AL-Mohanad" pitchFamily="2" charset="-78"/>
              </a:rPr>
              <a:t> العكسي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لا تتحول فيها جميع المتفاعلات إلى نواتج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                                      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و</a:t>
            </a:r>
            <a:endParaRPr lang="ar-SA" sz="3600" dirty="0" smtClean="0">
              <a:solidFill>
                <a:srgbClr val="0000CC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يمكن دمج التفاعلين في معادلة واحدة كما يلي </a:t>
            </a:r>
          </a:p>
          <a:p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+3H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            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2NH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3(g)                        </a:t>
            </a:r>
            <a:endParaRPr lang="ar-SA" sz="3600" baseline="-25000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الاتجاه من اليسار لليمين يسمى تفاعل أمامي 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الاتجاه من اليمين لليسار يسمى تفاعل عكسي</a:t>
            </a:r>
          </a:p>
          <a:p>
            <a:pPr algn="ctr"/>
            <a:endParaRPr lang="ar-SA" sz="3600" dirty="0">
              <a:cs typeface="AL-Mohanad" pitchFamily="2" charset="-78"/>
            </a:endParaRPr>
          </a:p>
          <a:p>
            <a:pPr algn="ctr"/>
            <a:endParaRPr lang="ar-SA" sz="3600" dirty="0" smtClean="0">
              <a:cs typeface="AL-Mohanad" pitchFamily="2" charset="-78"/>
            </a:endParaRPr>
          </a:p>
          <a:p>
            <a:pPr algn="ctr"/>
            <a:endParaRPr lang="ar-SA" sz="3600" dirty="0">
              <a:cs typeface="AL-Mohanad" pitchFamily="2" charset="-78"/>
            </a:endParaRPr>
          </a:p>
          <a:p>
            <a:pPr algn="ctr"/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pPr algn="ctr"/>
            <a:endParaRPr lang="ar-SA" sz="3600" dirty="0">
              <a:cs typeface="AL-Mohanad" pitchFamily="2" charset="-78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357158" y="3643314"/>
          <a:ext cx="3587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3" imgW="1587240" imgH="241200" progId="Equation.3">
                  <p:embed/>
                </p:oleObj>
              </mc:Choice>
              <mc:Fallback>
                <p:oleObj name="Equation" r:id="rId3" imgW="158724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643314"/>
                        <a:ext cx="3587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4429124" y="3643314"/>
          <a:ext cx="3587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5" imgW="1587240" imgH="241200" progId="Equation.3">
                  <p:embed/>
                </p:oleObj>
              </mc:Choice>
              <mc:Fallback>
                <p:oleObj name="Equation" r:id="rId5" imgW="158724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3643314"/>
                        <a:ext cx="3587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500570"/>
            <a:ext cx="857256" cy="928694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117693"/>
            <a:ext cx="8643998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800000"/>
                </a:solidFill>
                <a:cs typeface="AL-Mohanad" pitchFamily="2" charset="-78"/>
              </a:rPr>
              <a:t>في التفاعل السابق 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في البداية يحدث التفاعل الأمامي فقط لوجود </a:t>
            </a:r>
            <a:r>
              <a:rPr lang="en-US" sz="3600" dirty="0" smtClean="0">
                <a:solidFill>
                  <a:srgbClr val="FF00FF"/>
                </a:solidFill>
                <a:cs typeface="AL-Mohanad" pitchFamily="2" charset="-78"/>
              </a:rPr>
              <a:t> 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, H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</a:t>
            </a:r>
            <a:endParaRPr lang="ar-SA" sz="3600" baseline="-25000" dirty="0" smtClean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تقل سرعة التفاعل الأمامي بمرور الوقت بسبب نقص تراكيز المتفاعلات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3300"/>
                </a:solidFill>
                <a:cs typeface="AL-Mohanad" pitchFamily="2" charset="-78"/>
              </a:rPr>
              <a:t>يبدأ التفاعل العكسي عند تكوين النشادر </a:t>
            </a:r>
            <a:r>
              <a:rPr lang="en-US" sz="36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NH</a:t>
            </a:r>
            <a:r>
              <a:rPr lang="en-US" sz="3600" baseline="-25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ar-SA" sz="3600" baseline="-25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تزداد سرعة التفاعل العكسي بزيادة تركيز النشادر</a:t>
            </a:r>
          </a:p>
          <a:p>
            <a:pPr algn="ctr"/>
            <a:r>
              <a:rPr lang="ar-SA" sz="40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عندما تصبح </a:t>
            </a:r>
          </a:p>
          <a:p>
            <a:pPr algn="ctr"/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سرعة التفاعل الأمامي = سرعة التفاعل العكسي</a:t>
            </a:r>
          </a:p>
          <a:p>
            <a:pPr algn="ctr"/>
            <a:r>
              <a:rPr lang="ar-SA" sz="36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يكون النظام في حالة اتزان </a:t>
            </a:r>
          </a:p>
          <a:p>
            <a:r>
              <a:rPr lang="ar-SA" sz="3600" dirty="0" smtClean="0">
                <a:solidFill>
                  <a:srgbClr val="800000"/>
                </a:solidFill>
                <a:cs typeface="AL-Mohanad" pitchFamily="2" charset="-78"/>
              </a:rPr>
              <a:t>الاتزان الكيميائي</a:t>
            </a:r>
          </a:p>
          <a:p>
            <a:r>
              <a:rPr lang="ar-SA" sz="3600" dirty="0" smtClean="0">
                <a:solidFill>
                  <a:srgbClr val="000066"/>
                </a:solidFill>
                <a:cs typeface="AL-Mohanad" pitchFamily="2" charset="-78"/>
              </a:rPr>
              <a:t>هو الحالة التي يوازن فيها التفاعل الأمامي </a:t>
            </a:r>
            <a:r>
              <a:rPr lang="ar-SA" sz="3600" dirty="0" err="1" smtClean="0">
                <a:solidFill>
                  <a:srgbClr val="000066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66"/>
                </a:solidFill>
                <a:cs typeface="AL-Mohanad" pitchFamily="2" charset="-78"/>
              </a:rPr>
              <a:t> العكسي أحدهما الآخر</a:t>
            </a:r>
            <a:endParaRPr lang="ar-SA" sz="3600" dirty="0">
              <a:solidFill>
                <a:srgbClr val="000066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785794"/>
            <a:ext cx="9001156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أو هو الحالة التي تتساوى فيها سرعتا التفاعلين الأمامي </a:t>
            </a:r>
            <a:r>
              <a:rPr lang="ar-SA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 العكسي</a:t>
            </a:r>
          </a:p>
          <a:p>
            <a:pPr algn="ctr"/>
            <a:r>
              <a:rPr lang="ar-SA" sz="3600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عند الاتزان تثبت تراكيز المتفاعلات والنواتج </a:t>
            </a:r>
            <a:r>
              <a:rPr lang="ar-SA" sz="3600" dirty="0" err="1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لا يشترط تساويها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يتحول اليود بين الحالتين الصلبة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الغازية في إناء مغلق كما في المعادلة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2(s)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   I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    </a:t>
            </a:r>
            <a:endParaRPr lang="ar-SA" sz="3600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pPr>
              <a:buFont typeface="Wingdings" pitchFamily="2" charset="2"/>
              <a:buChar char="Ø"/>
            </a:pPr>
            <a:endParaRPr lang="ar-SA" sz="3600" dirty="0" smtClean="0"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500438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714348" y="571480"/>
            <a:ext cx="8215370" cy="506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تعابير الاتزان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في التفاعلات العكسية تكون كمية النواتج </a:t>
            </a:r>
            <a:r>
              <a:rPr lang="ar-SA" sz="4000" b="1" dirty="0" smtClean="0">
                <a:solidFill>
                  <a:srgbClr val="660066"/>
                </a:solidFill>
                <a:latin typeface="Arial" pitchFamily="34" charset="0"/>
                <a:cs typeface="AL-Mohanad" pitchFamily="2" charset="-78"/>
              </a:rPr>
              <a:t>أقل</a:t>
            </a:r>
            <a:r>
              <a:rPr lang="ar-SA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 من المتوقع حسب المعادلة الموزونة بسبب عدم استهلاك المتفاعلات كلياً</a:t>
            </a:r>
          </a:p>
          <a:p>
            <a:pPr>
              <a:lnSpc>
                <a:spcPct val="150000"/>
              </a:lnSpc>
            </a:pP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مثلاً عند تفاعل 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1mol N</a:t>
            </a:r>
            <a:r>
              <a:rPr lang="en-US" sz="3600" baseline="-25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مع </a:t>
            </a:r>
            <a:r>
              <a:rPr lang="en-US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3mol H</a:t>
            </a:r>
            <a:r>
              <a:rPr lang="en-US" sz="3600" baseline="-250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2</a:t>
            </a:r>
            <a:r>
              <a:rPr lang="ar-SA" sz="3600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 حسب المعادلة </a:t>
            </a:r>
          </a:p>
          <a:p>
            <a:pPr algn="ctr">
              <a:lnSpc>
                <a:spcPct val="150000"/>
              </a:lnSpc>
            </a:pP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+3H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             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2NH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3(g) 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4786322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786874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الناتج يكون </a:t>
            </a:r>
            <a:r>
              <a:rPr lang="ar-SA" sz="3600" b="1" dirty="0" smtClean="0">
                <a:solidFill>
                  <a:srgbClr val="000066"/>
                </a:solidFill>
                <a:latin typeface="Arial" pitchFamily="34" charset="0"/>
                <a:cs typeface="AL-Mohanad" pitchFamily="2" charset="-78"/>
              </a:rPr>
              <a:t>أقل</a:t>
            </a: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من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2mol NH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3</a:t>
            </a:r>
            <a:endParaRPr lang="ar-SA" sz="3600" dirty="0" smtClean="0">
              <a:solidFill>
                <a:srgbClr val="FF00FF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قانون الاتزان الكيميائي ( جولد بيرج و ويج )</a:t>
            </a:r>
          </a:p>
          <a:p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عند درجة حرارة معينة يمكن للتفاعل الكيميائي أن يصل لحالة تصبح فيها نسب تراكيز المتفاعلات </a:t>
            </a:r>
            <a:r>
              <a:rPr lang="ar-SA" sz="3600" dirty="0" err="1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 النواتج ثابتة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في التفاعل العام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aA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+ 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bB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         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cC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+ </a:t>
            </a:r>
            <a:r>
              <a:rPr lang="en-GB" sz="3600" dirty="0" err="1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dD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 </a:t>
            </a:r>
            <a:endParaRPr lang="ar-SA" sz="3600" dirty="0" smtClean="0">
              <a:solidFill>
                <a:srgbClr val="FF0066"/>
              </a:solidFill>
              <a:latin typeface="Arial" pitchFamily="34" charset="0"/>
              <a:cs typeface="AL-Mohanad" pitchFamily="2" charset="-78"/>
            </a:endParaRP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ثابت الاتزان 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K</a:t>
            </a:r>
            <a:r>
              <a:rPr lang="en-GB" sz="3600" baseline="-25000" dirty="0" err="1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eq</a:t>
            </a:r>
            <a:endParaRPr lang="ar-SA" sz="3600" baseline="-25000" dirty="0" smtClean="0">
              <a:solidFill>
                <a:srgbClr val="FF0000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هو النسبة بين تراكيز النواتج إلى تراكيز المتفاعلات كل مادة مرفوعة لأس يساوي معاملها في المعادلة الموزونة</a:t>
            </a:r>
          </a:p>
          <a:p>
            <a:pPr algn="ctr"/>
            <a:r>
              <a:rPr lang="ar-SA" sz="3600" dirty="0" smtClean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قيمته ثابتة إذا لم تتغير درجة الحرارة</a:t>
            </a: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3286116" y="3206750"/>
          <a:ext cx="2643206" cy="936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3" imgW="990360" imgH="444240" progId="Equation.3">
                  <p:embed/>
                </p:oleObj>
              </mc:Choice>
              <mc:Fallback>
                <p:oleObj name="Equation" r:id="rId3" imgW="990360" imgH="444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3206750"/>
                        <a:ext cx="2643206" cy="9366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214554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 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إذا كانت  </a:t>
            </a:r>
            <a:r>
              <a:rPr lang="en-GB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eq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&gt;1</a:t>
            </a: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فإن تراكيز النواتج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أكبر 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من تراكيز المتفاعلات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إذا كانت </a:t>
            </a:r>
            <a:r>
              <a:rPr lang="en-GB" sz="3600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GB" sz="3600" baseline="-25000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eq</a:t>
            </a:r>
            <a:r>
              <a:rPr lang="en-GB" sz="36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&lt;1</a:t>
            </a:r>
            <a:r>
              <a:rPr lang="en-GB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فإن تراكيز النواتج </a:t>
            </a:r>
            <a:r>
              <a:rPr lang="ar-SA" sz="3600" dirty="0" smtClean="0">
                <a:solidFill>
                  <a:srgbClr val="FF3300"/>
                </a:solidFill>
                <a:cs typeface="AL-Mohanad" pitchFamily="2" charset="-78"/>
              </a:rPr>
              <a:t>أقل 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من تراكيز المتفاعلات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تعابير الاتزان المتجانس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الاتزان المتجانس </a:t>
            </a:r>
            <a:r>
              <a:rPr lang="ar-SA" sz="3600" dirty="0" smtClean="0">
                <a:solidFill>
                  <a:srgbClr val="660066"/>
                </a:solidFill>
                <a:cs typeface="AL-Mohanad" pitchFamily="2" charset="-78"/>
              </a:rPr>
              <a:t>هو الذي توجد فيه المتفاعلات </a:t>
            </a:r>
            <a:r>
              <a:rPr lang="ar-SA" sz="3600" dirty="0" err="1" smtClean="0">
                <a:solidFill>
                  <a:srgbClr val="660066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660066"/>
                </a:solidFill>
                <a:cs typeface="AL-Mohanad" pitchFamily="2" charset="-78"/>
              </a:rPr>
              <a:t> النواتج في نفس الحالة الفيزيائية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ar-SA" sz="3600" dirty="0" smtClean="0"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008080"/>
                </a:solidFill>
                <a:cs typeface="AL-Mohanad" pitchFamily="2" charset="-78"/>
              </a:rPr>
              <a:t>اكتب تعبير ثابت الاتزان للتفاعل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+I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2(g)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     2HI</a:t>
            </a:r>
            <a:r>
              <a:rPr lang="en-US" sz="3600" baseline="-250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r>
              <a:rPr lang="ar-EG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الحل</a:t>
            </a:r>
            <a:endParaRPr lang="ar-SA" sz="3600" dirty="0">
              <a:solidFill>
                <a:srgbClr val="FF0000"/>
              </a:solidFill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4000496" y="5286388"/>
          <a:ext cx="2357454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Equation" r:id="rId3" imgW="952200" imgH="457200" progId="Equation.3">
                  <p:embed/>
                </p:oleObj>
              </mc:Choice>
              <mc:Fallback>
                <p:oleObj name="Equation" r:id="rId3" imgW="9522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5286388"/>
                        <a:ext cx="2357454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429132"/>
            <a:ext cx="8572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1098</TotalTime>
  <Words>1877</Words>
  <Application>Microsoft Office PowerPoint</Application>
  <PresentationFormat>عرض على الشاشة (3:4)‏</PresentationFormat>
  <Paragraphs>264</Paragraphs>
  <Slides>32</Slides>
  <Notes>0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32</vt:i4>
      </vt:variant>
    </vt:vector>
  </HeadingPairs>
  <TitlesOfParts>
    <vt:vector size="34" baseType="lpstr">
      <vt:lpstr>تدفق</vt:lpstr>
      <vt:lpstr>Equation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استعمال ثوابت الاتزان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كيميائي جمعه</cp:lastModifiedBy>
  <cp:revision>111</cp:revision>
  <dcterms:created xsi:type="dcterms:W3CDTF">2012-10-21T12:44:29Z</dcterms:created>
  <dcterms:modified xsi:type="dcterms:W3CDTF">2013-12-03T18:29:34Z</dcterms:modified>
</cp:coreProperties>
</file>