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7"/>
  </p:notesMasterIdLst>
  <p:sldIdLst>
    <p:sldId id="693" r:id="rId2"/>
    <p:sldId id="817" r:id="rId3"/>
    <p:sldId id="818" r:id="rId4"/>
    <p:sldId id="694" r:id="rId5"/>
    <p:sldId id="695" r:id="rId6"/>
    <p:sldId id="257" r:id="rId7"/>
    <p:sldId id="706" r:id="rId8"/>
    <p:sldId id="797" r:id="rId9"/>
    <p:sldId id="798" r:id="rId10"/>
    <p:sldId id="708" r:id="rId11"/>
    <p:sldId id="709" r:id="rId12"/>
    <p:sldId id="819" r:id="rId13"/>
    <p:sldId id="820" r:id="rId14"/>
    <p:sldId id="821" r:id="rId15"/>
    <p:sldId id="528" r:id="rId16"/>
    <p:sldId id="265" r:id="rId17"/>
    <p:sldId id="822" r:id="rId18"/>
    <p:sldId id="823" r:id="rId19"/>
    <p:sldId id="729" r:id="rId20"/>
    <p:sldId id="824" r:id="rId21"/>
    <p:sldId id="329" r:id="rId22"/>
    <p:sldId id="825" r:id="rId23"/>
    <p:sldId id="268" r:id="rId24"/>
    <p:sldId id="826" r:id="rId25"/>
    <p:sldId id="715" r:id="rId26"/>
    <p:sldId id="827" r:id="rId27"/>
    <p:sldId id="828" r:id="rId28"/>
    <p:sldId id="829" r:id="rId29"/>
    <p:sldId id="830" r:id="rId30"/>
    <p:sldId id="716" r:id="rId31"/>
    <p:sldId id="831" r:id="rId32"/>
    <p:sldId id="717" r:id="rId33"/>
    <p:sldId id="832" r:id="rId34"/>
    <p:sldId id="718" r:id="rId35"/>
    <p:sldId id="334" r:id="rId36"/>
    <p:sldId id="833" r:id="rId37"/>
    <p:sldId id="726" r:id="rId38"/>
    <p:sldId id="834" r:id="rId39"/>
    <p:sldId id="269" r:id="rId40"/>
    <p:sldId id="539" r:id="rId41"/>
    <p:sldId id="733" r:id="rId42"/>
    <p:sldId id="734" r:id="rId43"/>
    <p:sldId id="835" r:id="rId44"/>
    <p:sldId id="922" r:id="rId45"/>
    <p:sldId id="923" r:id="rId46"/>
    <p:sldId id="753" r:id="rId47"/>
    <p:sldId id="795" r:id="rId48"/>
    <p:sldId id="799" r:id="rId49"/>
    <p:sldId id="755" r:id="rId50"/>
    <p:sldId id="756" r:id="rId51"/>
    <p:sldId id="759" r:id="rId52"/>
    <p:sldId id="836" r:id="rId53"/>
    <p:sldId id="837" r:id="rId54"/>
    <p:sldId id="760" r:id="rId55"/>
    <p:sldId id="838" r:id="rId56"/>
    <p:sldId id="762" r:id="rId57"/>
    <p:sldId id="765" r:id="rId58"/>
    <p:sldId id="772" r:id="rId59"/>
    <p:sldId id="774" r:id="rId60"/>
    <p:sldId id="775" r:id="rId61"/>
    <p:sldId id="780" r:id="rId62"/>
    <p:sldId id="839" r:id="rId63"/>
    <p:sldId id="805" r:id="rId64"/>
    <p:sldId id="840" r:id="rId65"/>
    <p:sldId id="783" r:id="rId66"/>
    <p:sldId id="784" r:id="rId67"/>
    <p:sldId id="785" r:id="rId68"/>
    <p:sldId id="841" r:id="rId69"/>
    <p:sldId id="842" r:id="rId70"/>
    <p:sldId id="843" r:id="rId71"/>
    <p:sldId id="844" r:id="rId72"/>
    <p:sldId id="845" r:id="rId73"/>
    <p:sldId id="846" r:id="rId74"/>
    <p:sldId id="847" r:id="rId75"/>
    <p:sldId id="848" r:id="rId76"/>
    <p:sldId id="849" r:id="rId77"/>
    <p:sldId id="850" r:id="rId78"/>
    <p:sldId id="851" r:id="rId79"/>
    <p:sldId id="852" r:id="rId80"/>
    <p:sldId id="853" r:id="rId81"/>
    <p:sldId id="857" r:id="rId82"/>
    <p:sldId id="854" r:id="rId83"/>
    <p:sldId id="856" r:id="rId84"/>
    <p:sldId id="858" r:id="rId85"/>
    <p:sldId id="859" r:id="rId86"/>
    <p:sldId id="860" r:id="rId87"/>
    <p:sldId id="861" r:id="rId88"/>
    <p:sldId id="862" r:id="rId89"/>
    <p:sldId id="788" r:id="rId90"/>
    <p:sldId id="789" r:id="rId91"/>
    <p:sldId id="790" r:id="rId92"/>
    <p:sldId id="863" r:id="rId93"/>
    <p:sldId id="864" r:id="rId94"/>
    <p:sldId id="866" r:id="rId95"/>
    <p:sldId id="924" r:id="rId96"/>
    <p:sldId id="868" r:id="rId97"/>
    <p:sldId id="869" r:id="rId98"/>
    <p:sldId id="870" r:id="rId99"/>
    <p:sldId id="878" r:id="rId100"/>
    <p:sldId id="879" r:id="rId101"/>
    <p:sldId id="880" r:id="rId102"/>
    <p:sldId id="919" r:id="rId103"/>
    <p:sldId id="881" r:id="rId104"/>
    <p:sldId id="920" r:id="rId105"/>
    <p:sldId id="883" r:id="rId106"/>
    <p:sldId id="921" r:id="rId107"/>
    <p:sldId id="885" r:id="rId108"/>
    <p:sldId id="887" r:id="rId109"/>
    <p:sldId id="889" r:id="rId110"/>
    <p:sldId id="890" r:id="rId111"/>
    <p:sldId id="911" r:id="rId112"/>
    <p:sldId id="912" r:id="rId113"/>
    <p:sldId id="913" r:id="rId114"/>
    <p:sldId id="914" r:id="rId115"/>
    <p:sldId id="916"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14"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139FEC1-DF78-4FF6-A3CE-2F8BC7679399}" type="datetimeFigureOut">
              <a:rPr lang="ar-EG" smtClean="0"/>
              <a:pPr/>
              <a:t>30/09/1432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96E0E3-8774-43E6-9A6B-DC4D9E446598}"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BE96E0E3-8774-43E6-9A6B-DC4D9E446598}" type="slidenum">
              <a:rPr lang="ar-EG" smtClean="0"/>
              <a:pPr/>
              <a:t>15</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8/29/2011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8/29/2011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newsflash/>
    <p:sndAc>
      <p:stSnd>
        <p:snd r:embed="rId13" name="chimes.wav" builtIn="1"/>
      </p:stSnd>
    </p:sndAc>
  </p:transition>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10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0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10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0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10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0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10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audio" Target="../media/audio2.wav"/></Relationships>
</file>

<file path=ppt/slides/_rels/slide1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audio" Target="../media/audio5.wav"/></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2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2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2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2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3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3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3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3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3.wav"/></Relationships>
</file>

<file path=ppt/slides/_rels/slide4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5.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5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6.wav"/></Relationships>
</file>

<file path=ppt/slides/_rels/slide6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audio" Target="../media/audio7.wav"/></Relationships>
</file>

<file path=ppt/slides/_rels/slide6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6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audio" Target="../media/audio11.wav"/></Relationships>
</file>

<file path=ppt/slides/_rels/slide6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6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6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6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6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7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audio" Target="../media/audio4.wav"/><Relationship Id="rId4" Type="http://schemas.openxmlformats.org/officeDocument/2006/relationships/audio" Target="../media/audio8.wav"/></Relationships>
</file>

<file path=ppt/slides/_rels/slide7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7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7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7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7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7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8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8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8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8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8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audio" Target="../media/audio8.wav"/></Relationships>
</file>

<file path=ppt/slides/_rels/slide8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8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audio" Target="../media/audio2.wav"/><Relationship Id="rId4" Type="http://schemas.openxmlformats.org/officeDocument/2006/relationships/audio" Target="../media/audio8.wav"/></Relationships>
</file>

<file path=ppt/slides/_rels/slide8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9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audio" Target="../media/audio8.wav"/></Relationships>
</file>

<file path=ppt/slides/_rels/slide9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9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9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srcRect/>
          <a:stretch>
            <a:fillRect/>
          </a:stretch>
        </p:blipFill>
        <p:spPr bwMode="auto">
          <a:xfrm>
            <a:off x="304800" y="0"/>
            <a:ext cx="8839200" cy="6898616"/>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1371600"/>
            <a:ext cx="7543800" cy="2057400"/>
          </a:xfrm>
          <a:prstGeom prst="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15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أستكشف</a:t>
            </a:r>
            <a:endParaRPr kumimoji="0" lang="ar-SA" sz="115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
        <p:nvSpPr>
          <p:cNvPr id="4" name="Title 1"/>
          <p:cNvSpPr txBox="1">
            <a:spLocks/>
          </p:cNvSpPr>
          <p:nvPr/>
        </p:nvSpPr>
        <p:spPr>
          <a:xfrm>
            <a:off x="1143000" y="4419600"/>
            <a:ext cx="7391400" cy="15240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الإستنتاج من الصور</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848600" cy="4800600"/>
          </a:xfrm>
        </p:spPr>
        <p:style>
          <a:lnRef idx="3">
            <a:schemeClr val="lt1"/>
          </a:lnRef>
          <a:fillRef idx="1">
            <a:schemeClr val="accent3"/>
          </a:fillRef>
          <a:effectRef idx="1">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
              <a:buNone/>
            </a:pPr>
            <a:r>
              <a:rPr lang="ar-EG" sz="4400" b="1" dirty="0" smtClean="0">
                <a:ln w="50800"/>
                <a:solidFill>
                  <a:schemeClr val="bg1">
                    <a:shade val="50000"/>
                  </a:schemeClr>
                </a:solidFill>
                <a:cs typeface="Arabic Transparent" pitchFamily="2" charset="-78"/>
              </a:rPr>
              <a:t>  عرفت الكثير عن أهمية العلم ، وتعلمت بعض فوائده في حياتك اليومية ، ولا تقتصر ممارسة العلم علي إتمام نشاط علمي، أو قراءة محتوى علمي، أو حفظ مفردات أو إتباع خطوات معينة ، بل تتعداه إلي جوانب أخري عديدة ومهمة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5800" y="533400"/>
            <a:ext cx="43434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spc="0" dirty="0" smtClean="0">
                <a:ln w="50800"/>
                <a:solidFill>
                  <a:schemeClr val="bg1">
                    <a:shade val="50000"/>
                  </a:schemeClr>
                </a:solidFill>
              </a:rPr>
              <a:t>الإكتشافات العلمية</a:t>
            </a:r>
          </a:p>
        </p:txBody>
      </p:sp>
      <p:sp>
        <p:nvSpPr>
          <p:cNvPr id="5" name="Content Placeholder 2"/>
          <p:cNvSpPr txBox="1">
            <a:spLocks/>
          </p:cNvSpPr>
          <p:nvPr/>
        </p:nvSpPr>
        <p:spPr>
          <a:xfrm>
            <a:off x="762000" y="1905000"/>
            <a:ext cx="7848600" cy="4572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 يتمثل معنى العلم في طرائق متنوعة في حياتك اليومية ، إذ تؤدي الاكتشافات الجديدة باستمرار إلى منتجات جديدة تؤثر في نمط الحياة ، فمثلاً تمكنت التقنية الحديثة من نقل المعلومات العلمية والثقافية من خلال شبكة الإنترنت التي تستعمل فيها أجهزة الحاسوب، أو بوساطة القرص المدمج الذي يتيح للمستخدم تخزين كم هائل من المعلومات ، كما أن المشاهد يستطيع أن يتحكم في الكثير من الأجهزة الإلكترونية باستخدام جهاز التحكّم من بعد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1752600" y="1066800"/>
            <a:ext cx="5542236" cy="4495800"/>
          </a:xfrm>
          <a:prstGeom prst="roundRect">
            <a:avLst>
              <a:gd name="adj" fmla="val 4167"/>
            </a:avLst>
          </a:prstGeom>
          <a:solidFill>
            <a:srgbClr val="FFFFFF"/>
          </a:solidFill>
          <a:ln w="76200" cap="sq">
            <a:solidFill>
              <a:srgbClr val="FF00FF"/>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00400" y="533400"/>
            <a:ext cx="5638800" cy="914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4800" b="1" spc="0" dirty="0" smtClean="0">
                <a:ln w="50800"/>
                <a:solidFill>
                  <a:schemeClr val="bg1">
                    <a:shade val="50000"/>
                  </a:schemeClr>
                </a:solidFill>
              </a:rPr>
              <a:t>التقدم التقني</a:t>
            </a:r>
          </a:p>
        </p:txBody>
      </p:sp>
      <p:sp>
        <p:nvSpPr>
          <p:cNvPr id="5" name="Content Placeholder 2"/>
          <p:cNvSpPr txBox="1">
            <a:spLocks/>
          </p:cNvSpPr>
          <p:nvPr/>
        </p:nvSpPr>
        <p:spPr>
          <a:xfrm>
            <a:off x="762000" y="1905000"/>
            <a:ext cx="7848600" cy="3505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2400" b="1" dirty="0" smtClean="0">
                <a:ln w="50800"/>
                <a:solidFill>
                  <a:schemeClr val="bg1">
                    <a:shade val="50000"/>
                  </a:schemeClr>
                </a:solidFill>
                <a:cs typeface="Arabic Transparent" pitchFamily="2" charset="-78"/>
              </a:rPr>
              <a:t>       تجعل التقنية حياتك مريحة؛ فمن الحاسوب المحمول يدوياً إلى الحاسوب المحمول بالجيب ، والتحضيرالسريع للطعام عن طريق الميكروويف ، تؤثر الاكتشافات الجديدة في حياتك اليومية وخصوصًا في الجانب الصحي ، إذ تساعد التقنية المتقدمة  الكثير من الناس على أن يتمتعوا بصحة أفضل . فالآن مثلاً يوضع قرص صغير على الجلد، تخرج منه جرعات ثابتة من الدواء إلى الجسم لمعالجة مرض ما. وهناك والأجهزة المصغرة التي تمكن الأطباء من متابعة الأطفال قبل أن يولدوا للحفاظ على حياتهم، وتطبيق هندسة الجينات على البكتيريا لإنتاج أدوية مهمة، منها الأنسولين لمرضى السكري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1295400" y="1219200"/>
            <a:ext cx="6347460" cy="3733800"/>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57600" y="533400"/>
            <a:ext cx="51816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2800" b="1" spc="0" dirty="0" smtClean="0">
                <a:ln w="50800"/>
                <a:solidFill>
                  <a:schemeClr val="bg1">
                    <a:shade val="50000"/>
                  </a:schemeClr>
                </a:solidFill>
              </a:rPr>
              <a:t>المعرفة العلمية إنتاج تراكمي</a:t>
            </a:r>
          </a:p>
        </p:txBody>
      </p:sp>
      <p:sp>
        <p:nvSpPr>
          <p:cNvPr id="5" name="Content Placeholder 2"/>
          <p:cNvSpPr txBox="1">
            <a:spLocks/>
          </p:cNvSpPr>
          <p:nvPr/>
        </p:nvSpPr>
        <p:spPr>
          <a:xfrm>
            <a:off x="762000" y="1905000"/>
            <a:ext cx="7848600" cy="4114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إنّ المعرفة العلمية الجديدة تعتبر تحدياً للطرائق القديمة في التفكير، أو طرائق عمل الأشياء . فمثلاً صنف الفيلسوف الإغريقي أرسطو المخلوقات الحية إلى نباتات وحيوانات . وبقي هذا النظام في التصنيف معمولاً به حتى ظهرت أدوات جديدة، ومنها المجهر الذي مكن العلماء من الوقوف على تفاصيل أكثر في دراسة المخلوقات الحية ، ولم تقتصر الاكتشافات العلمية على جنس واحد ، أو ثقافة معينة ، أو زمن معين . فهناك طلاب في مثل عمرك توصلوا إلى بعض الاكتشافات المهمة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762000" y="228600"/>
            <a:ext cx="7239000" cy="6268738"/>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457200"/>
            <a:ext cx="8458200" cy="6096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 العالمة السعودية حياة سندي:أول امرأة عربية تحصل على الدكتوراه في التقنية الحيوية من جامعة كامبردج، واستطاعت أن تتوصل إلى عدد من الاختراعات العلمية الهامة جعلتها تتبوأ مكانة علمية عالمية رفيعة، وكان من أهمها اختراع مجس للموجات الصوتية والمغناطيسية، يمكنه تحديد الدواء المطلوب لجسم الإنسان، كما يساعد رواد الفضاء على مراقبة معدلات السكر، ومستوى ضغط الدم فى أجسامهم، وله تطبيقات متعددة في نواحي مختلفة للصناعات الدوائية، وفحوصات الجينات والحمض النووي </a:t>
            </a:r>
            <a:r>
              <a:rPr lang="en-US" sz="3200" b="1" dirty="0" smtClean="0">
                <a:ln w="50800"/>
                <a:solidFill>
                  <a:schemeClr val="bg1">
                    <a:shade val="50000"/>
                  </a:schemeClr>
                </a:solidFill>
                <a:cs typeface="Arabic Transparent" pitchFamily="2" charset="-78"/>
              </a:rPr>
              <a:t>DNA </a:t>
            </a:r>
            <a:r>
              <a:rPr lang="ar-EG" sz="3200" b="1" dirty="0" smtClean="0">
                <a:ln w="50800"/>
                <a:solidFill>
                  <a:schemeClr val="bg1">
                    <a:shade val="50000"/>
                  </a:schemeClr>
                </a:solidFill>
                <a:cs typeface="Arabic Transparent" pitchFamily="2" charset="-78"/>
              </a:rPr>
              <a:t>الخاصة بالأمراض الوراثية، وكذلك المشاريع البحثية لحماية البيئة وقياس الغازات السامة.</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33800" y="533400"/>
            <a:ext cx="5105400" cy="5334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2800" b="1" dirty="0" smtClean="0">
                <a:ln w="50800"/>
                <a:solidFill>
                  <a:schemeClr val="bg1">
                    <a:shade val="50000"/>
                  </a:schemeClr>
                </a:solidFill>
              </a:rPr>
              <a:t>إستخدام المعلومات العلمية</a:t>
            </a:r>
          </a:p>
        </p:txBody>
      </p:sp>
      <p:sp>
        <p:nvSpPr>
          <p:cNvPr id="4" name="Content Placeholder 2"/>
          <p:cNvSpPr txBox="1">
            <a:spLocks/>
          </p:cNvSpPr>
          <p:nvPr/>
        </p:nvSpPr>
        <p:spPr>
          <a:xfrm>
            <a:off x="457200" y="1905000"/>
            <a:ext cx="8153400" cy="3581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يوفر العلم الكثير من المعلومات المهمة التي تحتاج إليها الناس في اتخاذ قراراتهم، أو لإيجاد دواء جديد، أو لتطوير طريقة جديدة لإنتاج الكهرباء ، ويمكننا أن نقرر ضرر المعلومات الجديدة وفائدتها للبشرية عندما نعرضها على شريعتنا السمحاء. وتعمل شبكة الإنترنت على نشر الاكتشافات الجديدة إلى العالم بسرعة فتصبح في متناول جميع شعوب العالم . إلا أنه يجب التحقق من دقة وصحة هذه المعلومات التي يتم الحصول عليها من شبكة الانترنت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19600" y="533400"/>
            <a:ext cx="44196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نظرة إلي المستقبل </a:t>
            </a:r>
          </a:p>
        </p:txBody>
      </p:sp>
      <p:sp>
        <p:nvSpPr>
          <p:cNvPr id="3" name="Content Placeholder 2"/>
          <p:cNvSpPr txBox="1">
            <a:spLocks/>
          </p:cNvSpPr>
          <p:nvPr/>
        </p:nvSpPr>
        <p:spPr>
          <a:xfrm>
            <a:off x="762000" y="1905000"/>
            <a:ext cx="7848600" cy="3733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 اكتشف أحمد وبدر أن التقنية غيرت طريقة تتبع العلماء المعاصرين لمصدر المرض ، إذ ساعدتهم المعلومات الجديدة عن البكتيريا والأدوات والأجهزة الحديثة على تحديد أنواع معينة من هذه المخلوقات الحية ، فضلاً عن استخدام الحواسيب في عمل نموذج يبين كيف تقتل هذه البكتيريا الخلايا السليمة، أو كيف تسبب العدوى. ويستخدم العلماء حالياً الهواتف النقالة والحواسيب والإنترنت للتواصل فيما بينهم . </a:t>
            </a:r>
          </a:p>
          <a:p>
            <a:pPr marL="811530" indent="-742950" algn="just" rtl="1">
              <a:spcBef>
                <a:spcPts val="700"/>
              </a:spcBef>
              <a:buClr>
                <a:schemeClr val="tx2"/>
              </a:buClr>
              <a:buSzPct val="95000"/>
            </a:pPr>
            <a:endParaRPr lang="ar-EG"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91200" y="838200"/>
            <a:ext cx="3048000" cy="990600"/>
          </a:xfrm>
          <a:prstGeom prst="rect">
            <a:avLst/>
          </a:prstGeom>
          <a:ln/>
        </p:spPr>
        <p:style>
          <a:lnRef idx="0">
            <a:schemeClr val="accent3"/>
          </a:lnRef>
          <a:fillRef idx="3">
            <a:schemeClr val="accent3"/>
          </a:fillRef>
          <a:effectRef idx="3">
            <a:schemeClr val="accent3"/>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6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الخطوات</a:t>
            </a:r>
            <a:r>
              <a:rPr kumimoji="0" lang="ar-SA" sz="6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a:t>
            </a:r>
            <a:endParaRPr kumimoji="0" lang="ar-SA" sz="60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
        <p:nvSpPr>
          <p:cNvPr id="3" name="Title 1"/>
          <p:cNvSpPr txBox="1">
            <a:spLocks/>
          </p:cNvSpPr>
          <p:nvPr/>
        </p:nvSpPr>
        <p:spPr>
          <a:xfrm>
            <a:off x="609600" y="2133600"/>
            <a:ext cx="8229600" cy="25146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a:spcBef>
                <a:spcPct val="0"/>
              </a:spcBef>
              <a:defRPr/>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1- أنظر إلى الصورتين ، ثم أكتبي ملاحظاتك في دفتر العلوم .</a:t>
            </a:r>
          </a:p>
          <a:p>
            <a:pPr lvl="0" algn="just" rtl="1">
              <a:spcBef>
                <a:spcPct val="0"/>
              </a:spcBef>
              <a:defRPr/>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2- سجلي إستنتاجاتك التي حصلتي عليها في ضوء ملاحظاتك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85800" y="685800"/>
            <a:ext cx="7848600" cy="2819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5400" b="1" dirty="0" smtClean="0">
                <a:ln w="50800"/>
                <a:solidFill>
                  <a:schemeClr val="bg1">
                    <a:shade val="50000"/>
                  </a:schemeClr>
                </a:solidFill>
                <a:cs typeface="Arabic Transparent" pitchFamily="2" charset="-78"/>
              </a:rPr>
              <a:t>  : وقد أدت تقنية المعلومات إلى العولمة، أو إلى الانتشار العالمي الواسع للمعلومات .</a:t>
            </a:r>
          </a:p>
        </p:txBody>
      </p:sp>
      <p:pic>
        <p:nvPicPr>
          <p:cNvPr id="4098" name="Picture 2"/>
          <p:cNvPicPr>
            <a:picLocks noChangeAspect="1" noChangeArrowheads="1"/>
          </p:cNvPicPr>
          <p:nvPr/>
        </p:nvPicPr>
        <p:blipFill>
          <a:blip r:embed="rId5"/>
          <a:srcRect/>
          <a:stretch>
            <a:fillRect/>
          </a:stretch>
        </p:blipFill>
        <p:spPr bwMode="auto">
          <a:xfrm>
            <a:off x="1447800" y="3733800"/>
            <a:ext cx="2743200" cy="2784039"/>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diamond(in)">
                                      <p:cBhvr>
                                        <p:cTn id="16" dur="2000"/>
                                        <p:tgtEl>
                                          <p:spTgt spid="4098"/>
                                        </p:tgtEl>
                                      </p:cBhvr>
                                    </p:animEffect>
                                  </p:childTnLst>
                                  <p:subTnLst>
                                    <p:audio>
                                      <p:cMediaNode>
                                        <p:cTn display="0" masterRel="sameClick">
                                          <p:stCondLst>
                                            <p:cond evt="begin" delay="0">
                                              <p:tn val="14"/>
                                            </p:cond>
                                          </p:stCondLst>
                                          <p:endCondLst>
                                            <p:cond evt="onStopAudio" delay="0">
                                              <p:tgtEl>
                                                <p:sldTgt/>
                                              </p:tgtEl>
                                            </p:cond>
                                          </p:endCondLst>
                                        </p:cTn>
                                        <p:tgtEl>
                                          <p:sndTgt r:embed="rId4"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6248400"/>
          </a:xfrm>
          <a:scene3d>
            <a:camera prst="perspectiveBelow"/>
            <a:lightRig rig="brightRoom" dir="tl">
              <a:rot lat="0" lon="0" rev="8700000"/>
            </a:lightRig>
          </a:scene3d>
          <a:sp3d>
            <a:bevelT w="0" h="0"/>
            <a:contourClr>
              <a:schemeClr val="accent2">
                <a:tint val="70000"/>
              </a:schemeClr>
            </a:contourClr>
          </a:sp3d>
        </p:spPr>
        <p:style>
          <a:lnRef idx="1">
            <a:schemeClr val="accent2"/>
          </a:lnRef>
          <a:fillRef idx="3">
            <a:schemeClr val="accent2"/>
          </a:fillRef>
          <a:effectRef idx="2">
            <a:schemeClr val="accent2"/>
          </a:effectRef>
          <a:fontRef idx="minor">
            <a:schemeClr val="lt1"/>
          </a:fontRef>
        </p:style>
        <p:txBody>
          <a:bodyPr/>
          <a:lstStyle/>
          <a:p>
            <a:pPr algn="ctr"/>
            <a:r>
              <a:rPr lang="ar-SA" sz="13800" b="1" dirty="0" smtClean="0">
                <a:solidFill>
                  <a:schemeClr val="bg1"/>
                </a:solidFill>
                <a:effectLst>
                  <a:glow rad="139700">
                    <a:schemeClr val="accent3">
                      <a:satMod val="175000"/>
                      <a:alpha val="40000"/>
                    </a:schemeClr>
                  </a:glow>
                </a:effectLst>
              </a:rPr>
              <a:t>مراجعة الدرس</a:t>
            </a:r>
            <a:endParaRPr lang="ar-EG" sz="13800" b="1" dirty="0">
              <a:solidFill>
                <a:schemeClr val="bg1"/>
              </a:solidFill>
              <a:effectLst>
                <a:glow rad="139700">
                  <a:schemeClr val="accent3">
                    <a:satMod val="175000"/>
                    <a:alpha val="40000"/>
                  </a:schemeClr>
                </a:glo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9144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600" b="1" dirty="0" smtClean="0">
                <a:ln w="50800"/>
                <a:solidFill>
                  <a:schemeClr val="bg1">
                    <a:shade val="50000"/>
                  </a:schemeClr>
                </a:solidFill>
                <a:cs typeface="Arabic Transparent" pitchFamily="2" charset="-78"/>
              </a:rPr>
              <a:t>عقارات جديدة ، ادوية ، طرق جراحة تم تطويرها </a:t>
            </a:r>
            <a:endParaRPr lang="ar-SA" sz="3600" b="1" dirty="0" smtClean="0">
              <a:ln w="50800"/>
              <a:solidFill>
                <a:schemeClr val="bg1">
                  <a:shade val="50000"/>
                </a:schemeClr>
              </a:solidFill>
              <a:cs typeface="Arabic Transparent" pitchFamily="2" charset="-78"/>
            </a:endParaRPr>
          </a:p>
        </p:txBody>
      </p:sp>
      <p:sp>
        <p:nvSpPr>
          <p:cNvPr id="3" name="Down Arrow 2"/>
          <p:cNvSpPr/>
          <p:nvPr/>
        </p:nvSpPr>
        <p:spPr>
          <a:xfrm>
            <a:off x="2895600" y="19050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381000"/>
            <a:ext cx="80772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3200" b="1" dirty="0" smtClean="0">
                <a:ln w="50800"/>
                <a:solidFill>
                  <a:srgbClr val="FF0000"/>
                </a:solidFill>
                <a:cs typeface="Arabic Transparent" pitchFamily="2" charset="-78"/>
              </a:rPr>
              <a:t>حدد </a:t>
            </a:r>
            <a:r>
              <a:rPr lang="ar-SA" sz="3200" b="1" dirty="0" smtClean="0">
                <a:ln w="50800"/>
                <a:solidFill>
                  <a:srgbClr val="FF0000"/>
                </a:solidFill>
                <a:cs typeface="Arabic Transparent" pitchFamily="2" charset="-78"/>
              </a:rPr>
              <a:t>: </a:t>
            </a:r>
            <a:r>
              <a:rPr lang="ar-EG" sz="3200" b="1" dirty="0" smtClean="0">
                <a:ln w="50800"/>
                <a:solidFill>
                  <a:schemeClr val="bg1">
                    <a:shade val="50000"/>
                  </a:schemeClr>
                </a:solidFill>
                <a:cs typeface="Arabic Transparent" pitchFamily="2" charset="-78"/>
              </a:rPr>
              <a:t>إحدى إسهامات العلم أو التقنية التي تساهم</a:t>
            </a:r>
          </a:p>
          <a:p>
            <a:pPr marL="811530" indent="-742950" algn="ctr" rtl="1">
              <a:spcBef>
                <a:spcPts val="700"/>
              </a:spcBef>
              <a:buClr>
                <a:schemeClr val="tx2"/>
              </a:buClr>
              <a:buSzPct val="95000"/>
            </a:pPr>
            <a:r>
              <a:rPr lang="ar-EG" sz="3200" b="1" dirty="0" smtClean="0">
                <a:ln w="50800"/>
                <a:solidFill>
                  <a:schemeClr val="bg1">
                    <a:shade val="50000"/>
                  </a:schemeClr>
                </a:solidFill>
                <a:cs typeface="Arabic Transparent" pitchFamily="2" charset="-78"/>
              </a:rPr>
              <a:t>في تحسن صحتك.</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22860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4800" b="1" dirty="0" smtClean="0">
                <a:ln w="50800"/>
                <a:solidFill>
                  <a:schemeClr val="bg1">
                    <a:shade val="50000"/>
                  </a:schemeClr>
                </a:solidFill>
                <a:cs typeface="Arabic Transparent" pitchFamily="2" charset="-78"/>
              </a:rPr>
              <a:t>قد أثبتت المعلومات الجديدة أن النظرية خاطئة أ جعلت العلماء ينظرون إليها بطريقة مختلفة  </a:t>
            </a:r>
            <a:endParaRPr lang="ar-SA" sz="4800" b="1" dirty="0" smtClean="0">
              <a:ln w="50800"/>
              <a:solidFill>
                <a:schemeClr val="bg1">
                  <a:shade val="50000"/>
                </a:schemeClr>
              </a:solidFill>
              <a:cs typeface="Arabic Transparent" pitchFamily="2" charset="-78"/>
            </a:endParaRPr>
          </a:p>
        </p:txBody>
      </p:sp>
      <p:sp>
        <p:nvSpPr>
          <p:cNvPr id="3" name="Down Arrow 2"/>
          <p:cNvSpPr/>
          <p:nvPr/>
        </p:nvSpPr>
        <p:spPr>
          <a:xfrm>
            <a:off x="2971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838200"/>
            <a:ext cx="82296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a:t>
            </a:r>
            <a:r>
              <a:rPr lang="ar-EG" sz="4000" b="1" dirty="0" smtClean="0">
                <a:ln w="50800"/>
                <a:solidFill>
                  <a:srgbClr val="FF0000"/>
                </a:solidFill>
                <a:cs typeface="Arabic Transparent" pitchFamily="2" charset="-78"/>
              </a:rPr>
              <a:t>استنتج</a:t>
            </a:r>
            <a:r>
              <a:rPr lang="ar-SA" sz="4000" b="1" dirty="0" smtClean="0">
                <a:ln w="50800"/>
                <a:solidFill>
                  <a:srgbClr val="FF0000"/>
                </a:solidFill>
                <a:cs typeface="Arabic Transparent" pitchFamily="2" charset="-78"/>
              </a:rPr>
              <a:t>: </a:t>
            </a:r>
            <a:r>
              <a:rPr lang="ar-EG" sz="4000" b="1" dirty="0" smtClean="0">
                <a:ln w="50800"/>
                <a:solidFill>
                  <a:schemeClr val="bg1">
                    <a:shade val="50000"/>
                  </a:schemeClr>
                </a:solidFill>
                <a:cs typeface="Arabic Transparent" pitchFamily="2" charset="-78"/>
              </a:rPr>
              <a:t>ما الذي يجعل العلماء يغيرون نظرية قديمة عمرها 100 عام؟</a:t>
            </a:r>
            <a:endParaRPr lang="ar-SA" sz="4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15240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3600" b="1" dirty="0" smtClean="0">
                <a:ln w="50800"/>
                <a:solidFill>
                  <a:schemeClr val="bg1">
                    <a:shade val="50000"/>
                  </a:schemeClr>
                </a:solidFill>
                <a:cs typeface="Arabic Transparent" pitchFamily="2" charset="-78"/>
              </a:rPr>
              <a:t>1- المقالات المنشورة  2- الكتب    3- الإنترنت  4-  المحاضرات 5-  الحواسيب </a:t>
            </a:r>
            <a:endParaRPr lang="ar-SA" sz="3600" b="1" dirty="0" smtClean="0">
              <a:ln w="50800"/>
              <a:solidFill>
                <a:schemeClr val="bg1">
                  <a:shade val="50000"/>
                </a:schemeClr>
              </a:solidFill>
              <a:cs typeface="Arabic Transparent" pitchFamily="2" charset="-78"/>
            </a:endParaRPr>
          </a:p>
        </p:txBody>
      </p:sp>
      <p:sp>
        <p:nvSpPr>
          <p:cNvPr id="3" name="Down Arrow 2"/>
          <p:cNvSpPr/>
          <p:nvPr/>
        </p:nvSpPr>
        <p:spPr>
          <a:xfrm>
            <a:off x="2971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838200"/>
            <a:ext cx="82296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a:t>
            </a:r>
            <a:r>
              <a:rPr lang="ar-EG" sz="3600" b="1" dirty="0" smtClean="0">
                <a:ln w="50800"/>
                <a:solidFill>
                  <a:srgbClr val="FF0000"/>
                </a:solidFill>
                <a:cs typeface="Arabic Transparent" pitchFamily="2" charset="-78"/>
              </a:rPr>
              <a:t>أعمل قائمة</a:t>
            </a:r>
            <a:r>
              <a:rPr lang="ar-SA" sz="3600" b="1" dirty="0" smtClean="0">
                <a:ln w="50800"/>
                <a:solidFill>
                  <a:srgbClr val="FF0000"/>
                </a:solidFill>
                <a:cs typeface="Arabic Transparent" pitchFamily="2" charset="-78"/>
              </a:rPr>
              <a:t>: </a:t>
            </a:r>
            <a:r>
              <a:rPr lang="ar-EG" sz="3600" b="1" dirty="0" smtClean="0">
                <a:ln w="50800"/>
                <a:solidFill>
                  <a:schemeClr val="bg1">
                    <a:shade val="50000"/>
                  </a:schemeClr>
                </a:solidFill>
                <a:cs typeface="Arabic Transparent" pitchFamily="2" charset="-78"/>
              </a:rPr>
              <a:t>بخمس طرائق تمكّن العلماء من التواصل.</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1828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6600" b="1" dirty="0" smtClean="0">
                <a:ln w="50800"/>
                <a:solidFill>
                  <a:schemeClr val="bg1">
                    <a:shade val="50000"/>
                  </a:schemeClr>
                </a:solidFill>
                <a:cs typeface="Arabic Transparent" pitchFamily="2" charset="-78"/>
              </a:rPr>
              <a:t> </a:t>
            </a:r>
            <a:r>
              <a:rPr lang="ar-EG" sz="4000" b="1" dirty="0" smtClean="0">
                <a:ln w="50800"/>
                <a:solidFill>
                  <a:schemeClr val="bg1">
                    <a:shade val="50000"/>
                  </a:schemeClr>
                </a:solidFill>
                <a:cs typeface="Arabic Transparent" pitchFamily="2" charset="-78"/>
              </a:rPr>
              <a:t>لأنها تسمح للعلماء بالتواصل ونقل أبحاثهم واكتشافاتهم بسرعة</a:t>
            </a:r>
            <a:endParaRPr lang="ar-SA" sz="6600" b="1" dirty="0" smtClean="0">
              <a:ln w="50800"/>
              <a:solidFill>
                <a:schemeClr val="bg1">
                  <a:shade val="50000"/>
                </a:schemeClr>
              </a:solidFill>
              <a:cs typeface="Arabic Transparent" pitchFamily="2" charset="-78"/>
            </a:endParaRPr>
          </a:p>
        </p:txBody>
      </p:sp>
      <p:sp>
        <p:nvSpPr>
          <p:cNvPr id="3" name="Down Arrow 2"/>
          <p:cNvSpPr/>
          <p:nvPr/>
        </p:nvSpPr>
        <p:spPr>
          <a:xfrm>
            <a:off x="2971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457200" y="838200"/>
            <a:ext cx="82296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a:t>
            </a:r>
            <a:r>
              <a:rPr lang="ar-EG" sz="3600" b="1" dirty="0" smtClean="0">
                <a:ln w="50800"/>
                <a:solidFill>
                  <a:srgbClr val="FF0000"/>
                </a:solidFill>
                <a:cs typeface="Arabic Transparent" pitchFamily="2" charset="-78"/>
              </a:rPr>
              <a:t>التفكير الناقد </a:t>
            </a:r>
            <a:r>
              <a:rPr lang="ar-SA" sz="3600" b="1" dirty="0" smtClean="0">
                <a:ln w="50800"/>
                <a:solidFill>
                  <a:srgbClr val="FF0000"/>
                </a:solidFill>
                <a:cs typeface="Arabic Transparent" pitchFamily="2" charset="-78"/>
              </a:rPr>
              <a:t>: </a:t>
            </a:r>
            <a:r>
              <a:rPr lang="ar-EG" sz="3600" b="1" dirty="0" smtClean="0">
                <a:ln w="50800"/>
                <a:solidFill>
                  <a:schemeClr val="bg1">
                    <a:shade val="50000"/>
                  </a:schemeClr>
                </a:solidFill>
                <a:cs typeface="Arabic Transparent" pitchFamily="2" charset="-78"/>
              </a:rPr>
              <a:t>وضح لماذا تعدّ أنظمة الاتصالات الحديثة مهمة للعلماء في أنحاء العالم؟</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533400"/>
            <a:ext cx="8229600" cy="25146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a:spcBef>
                <a:spcPct val="0"/>
              </a:spcBef>
              <a:defRPr/>
            </a:pPr>
            <a:r>
              <a:rPr lang="ar-SA"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3- إعرضي إستنتاجاتك على زميلاتك في الصف .</a:t>
            </a:r>
          </a:p>
        </p:txBody>
      </p:sp>
      <p:pic>
        <p:nvPicPr>
          <p:cNvPr id="6146" name="Picture 2"/>
          <p:cNvPicPr>
            <a:picLocks noChangeAspect="1" noChangeArrowheads="1"/>
          </p:cNvPicPr>
          <p:nvPr/>
        </p:nvPicPr>
        <p:blipFill>
          <a:blip r:embed="rId5"/>
          <a:srcRect/>
          <a:stretch>
            <a:fillRect/>
          </a:stretch>
        </p:blipFill>
        <p:spPr bwMode="auto">
          <a:xfrm>
            <a:off x="457200" y="3124199"/>
            <a:ext cx="2743200" cy="3169665"/>
          </a:xfrm>
          <a:prstGeom prst="rect">
            <a:avLst/>
          </a:prstGeom>
          <a:noFill/>
          <a:ln w="9525">
            <a:noFill/>
            <a:miter lim="800000"/>
            <a:headEnd/>
            <a:tailEnd/>
          </a:ln>
        </p:spPr>
      </p:pic>
      <p:pic>
        <p:nvPicPr>
          <p:cNvPr id="6147" name="Picture 3"/>
          <p:cNvPicPr>
            <a:picLocks noChangeAspect="1" noChangeArrowheads="1"/>
          </p:cNvPicPr>
          <p:nvPr/>
        </p:nvPicPr>
        <p:blipFill>
          <a:blip r:embed="rId6"/>
          <a:srcRect/>
          <a:stretch>
            <a:fillRect/>
          </a:stretch>
        </p:blipFill>
        <p:spPr bwMode="auto">
          <a:xfrm>
            <a:off x="5181600" y="3200400"/>
            <a:ext cx="2517775" cy="3117577"/>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heckerboard(across)">
                                      <p:cBhvr>
                                        <p:cTn id="12" dur="500"/>
                                        <p:tgtEl>
                                          <p:spTgt spid="6146"/>
                                        </p:tgtEl>
                                      </p:cBhvr>
                                    </p:animEffect>
                                  </p:childTnLst>
                                  <p:subTnLst>
                                    <p:audio>
                                      <p:cMediaNode>
                                        <p:cTn display="0" masterRel="sameClick">
                                          <p:stCondLst>
                                            <p:cond evt="begin" delay="0">
                                              <p:tn val="10"/>
                                            </p:cond>
                                          </p:stCondLst>
                                          <p:endCondLst>
                                            <p:cond evt="onStopAudio" delay="0">
                                              <p:tgtEl>
                                                <p:sldTgt/>
                                              </p:tgtEl>
                                            </p:cond>
                                          </p:endCondLst>
                                        </p:cTn>
                                        <p:tgtEl>
                                          <p:sndTgt r:embed="rId3" name="explode.wav" builtIn="1"/>
                                        </p:tgtEl>
                                      </p:cMediaNode>
                                    </p:audio>
                                  </p:sub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diamond(in)">
                                      <p:cBhvr>
                                        <p:cTn id="17" dur="2000"/>
                                        <p:tgtEl>
                                          <p:spTgt spid="6147"/>
                                        </p:tgtEl>
                                      </p:cBhvr>
                                    </p:animEffect>
                                  </p:childTnLst>
                                  <p:subTnLst>
                                    <p:audio>
                                      <p:cMediaNode>
                                        <p:cTn display="0" masterRel="sameClick">
                                          <p:stCondLst>
                                            <p:cond evt="begin" delay="0">
                                              <p:tn val="15"/>
                                            </p:cond>
                                          </p:stCondLst>
                                          <p:endCondLst>
                                            <p:cond evt="onStopAudio" delay="0">
                                              <p:tgtEl>
                                                <p:sldTgt/>
                                              </p:tgtEl>
                                            </p:cond>
                                          </p:endCondLst>
                                        </p:cTn>
                                        <p:tgtEl>
                                          <p:sndTgt r:embed="rId4"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90800"/>
            <a:ext cx="8229600" cy="31242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a:spcBef>
                <a:spcPct val="0"/>
              </a:spcBef>
              <a:defRPr/>
            </a:pPr>
            <a:r>
              <a:rPr lang="ar-S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1- حللي إستنتاجاتك . هل هناك توضيحات أخــرى حول ملاحظاتك ؟</a:t>
            </a:r>
          </a:p>
        </p:txBody>
      </p:sp>
      <p:sp>
        <p:nvSpPr>
          <p:cNvPr id="3" name="Title 1"/>
          <p:cNvSpPr txBox="1">
            <a:spLocks/>
          </p:cNvSpPr>
          <p:nvPr/>
        </p:nvSpPr>
        <p:spPr>
          <a:xfrm>
            <a:off x="5791200" y="838200"/>
            <a:ext cx="3048000" cy="990600"/>
          </a:xfrm>
          <a:prstGeom prst="rect">
            <a:avLst/>
          </a:prstGeom>
          <a:ln/>
        </p:spPr>
        <p:style>
          <a:lnRef idx="0">
            <a:schemeClr val="accent3"/>
          </a:lnRef>
          <a:fillRef idx="3">
            <a:schemeClr val="accent3"/>
          </a:fillRef>
          <a:effectRef idx="3">
            <a:schemeClr val="accent3"/>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6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التحليل</a:t>
            </a:r>
            <a:r>
              <a:rPr kumimoji="0" lang="ar-SA" sz="6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a:t>
            </a:r>
            <a:endParaRPr kumimoji="0" lang="ar-SA" sz="60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133600"/>
            <a:ext cx="8229600" cy="22860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a:spcBef>
                <a:spcPct val="0"/>
              </a:spcBef>
              <a:defRPr/>
            </a:pPr>
            <a:r>
              <a:rPr lang="ar-S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2- ما أهمية أن تكون حذرًا ودقيقًا في الاستنتاج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382000" cy="563880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a:scene3d>
              <a:camera prst="isometricOffAxis1Righ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SA" sz="115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rPr>
              <a:t>العلم</a:t>
            </a:r>
            <a:endParaRPr lang="ar-EG" sz="115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endParaRPr>
          </a:p>
          <a:p>
            <a:pPr lvl="0" algn="ctr" rtl="1">
              <a:spcBef>
                <a:spcPct val="0"/>
              </a:spcBef>
              <a:defRPr/>
            </a:pPr>
            <a:r>
              <a:rPr lang="ar-SA" sz="115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3">
                      <a:satMod val="175000"/>
                      <a:alpha val="40000"/>
                    </a:schemeClr>
                  </a:glow>
                  <a:outerShdw blurRad="76200" dist="50800" dir="5400000" algn="tl" rotWithShape="0">
                    <a:srgbClr val="000000">
                      <a:alpha val="65000"/>
                    </a:srgbClr>
                  </a:outerShdw>
                </a:effectLst>
              </a:rPr>
              <a:t> في المجتمع</a:t>
            </a:r>
          </a:p>
        </p:txBody>
      </p:sp>
    </p:spTree>
  </p:cSld>
  <p:clrMapOvr>
    <a:masterClrMapping/>
  </p:clrMapOvr>
  <p:transition spd="slow">
    <p:newsflash/>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096000" cy="1371600"/>
          </a:xfrm>
        </p:spPr>
        <p:style>
          <a:lnRef idx="3">
            <a:schemeClr val="lt1"/>
          </a:lnRef>
          <a:fillRef idx="1">
            <a:schemeClr val="accent4"/>
          </a:fillRef>
          <a:effectRef idx="1">
            <a:schemeClr val="accent4"/>
          </a:effectRef>
          <a:fontRef idx="minor">
            <a:schemeClr val="lt1"/>
          </a:fontRef>
        </p:style>
        <p:txBody>
          <a:bodyPr/>
          <a:lstStyle/>
          <a:p>
            <a:pPr algn="ctr"/>
            <a:r>
              <a:rPr lang="ar-EG" sz="8800" dirty="0" smtClean="0">
                <a:solidFill>
                  <a:srgbClr val="FF0000"/>
                </a:solidFill>
                <a:latin typeface="Times New Roman" pitchFamily="18" charset="0"/>
                <a:cs typeface="Times New Roman" pitchFamily="18" charset="0"/>
              </a:rPr>
              <a:t>العلم فى المجتمع </a:t>
            </a:r>
            <a:endParaRPr lang="ar-EG" sz="8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914400" y="1905000"/>
            <a:ext cx="7848600" cy="4191000"/>
          </a:xfrm>
        </p:spPr>
        <p:style>
          <a:lnRef idx="3">
            <a:schemeClr val="lt1"/>
          </a:lnRef>
          <a:fillRef idx="1">
            <a:schemeClr val="accent3"/>
          </a:fillRef>
          <a:effectRef idx="1">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
              <a:buNone/>
            </a:pPr>
            <a:r>
              <a:rPr lang="ar-EG" sz="3600" b="1" dirty="0" smtClean="0">
                <a:ln w="50800"/>
                <a:solidFill>
                  <a:schemeClr val="bg1">
                    <a:shade val="50000"/>
                  </a:schemeClr>
                </a:solidFill>
                <a:cs typeface="Arabic Transparent" pitchFamily="2" charset="-78"/>
              </a:rPr>
              <a:t> : إذا سمعت كلمة علم فهل ينحصر تفكيرك في حصة العلوم والمعلم وبعض المصطلحات والحقائق؟ وهل هناك علاقة بين ما يحدث في حصة العلوم وبين حياتك؟ قد يكون لديك مشاكل عليك حلّها، أو أسئلة تحتاج إلى إجابات،. فالعلم طريقة أو عملية تستخدم في استقصاء ما يجري حولك، ويستطيع أن يوفر إجابات لأسئلتك. </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laser.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096000" cy="1371600"/>
          </a:xfrm>
        </p:spPr>
        <p:style>
          <a:lnRef idx="3">
            <a:schemeClr val="lt1"/>
          </a:lnRef>
          <a:fillRef idx="1">
            <a:schemeClr val="accent4"/>
          </a:fillRef>
          <a:effectRef idx="1">
            <a:schemeClr val="accent4"/>
          </a:effectRef>
          <a:fontRef idx="minor">
            <a:schemeClr val="lt1"/>
          </a:fontRef>
        </p:style>
        <p:txBody>
          <a:bodyPr/>
          <a:lstStyle/>
          <a:p>
            <a:pPr algn="ctr"/>
            <a:r>
              <a:rPr lang="ar-EG" sz="8800" dirty="0" smtClean="0">
                <a:solidFill>
                  <a:srgbClr val="FF0000"/>
                </a:solidFill>
                <a:latin typeface="Times New Roman" pitchFamily="18" charset="0"/>
                <a:cs typeface="Times New Roman" pitchFamily="18" charset="0"/>
              </a:rPr>
              <a:t>العلم ليس جديدا</a:t>
            </a:r>
            <a:endParaRPr lang="ar-EG" sz="8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914400" y="1905000"/>
            <a:ext cx="7848600" cy="3810000"/>
          </a:xfrm>
        </p:spPr>
        <p:style>
          <a:lnRef idx="3">
            <a:schemeClr val="lt1"/>
          </a:lnRef>
          <a:fillRef idx="1">
            <a:schemeClr val="accent3"/>
          </a:fillRef>
          <a:effectRef idx="1">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
              <a:buNone/>
            </a:pPr>
            <a:r>
              <a:rPr lang="ar-EG" sz="2800" b="1" dirty="0" smtClean="0">
                <a:ln w="50800"/>
                <a:solidFill>
                  <a:schemeClr val="bg1">
                    <a:shade val="50000"/>
                  </a:schemeClr>
                </a:solidFill>
                <a:cs typeface="Arabic Transparent" pitchFamily="2" charset="-78"/>
              </a:rPr>
              <a:t>   : حاول الناس عبر التاريخ تفسير ما يحدث للأشياء حولهم،معتمدين على ملاحظاتهم التي توصلوا إليها عن طريق حواسهم الخمس ( البصر واللمس والشم والذوق والسمع). وقد عرفت من التجربة الاستهلالية أنّ استخدام الحواس فقط قد يؤدي إلى فهم غير صحيح. فمثلاً إن وصفت شيئًا باردًا أو ساخنًا فإنك لم تحدد درجة حرارته، وإن وصفته بأنه ثقيل أو خفيف فأنت لم تحدد مقدار كتلته، وإن وصفته بأنه قريب أو بعيد فأنت لم تحدد مقدار المسافة التي يبعدها.</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laser.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05000"/>
            <a:ext cx="7848600" cy="2514600"/>
          </a:xfrm>
        </p:spPr>
        <p:style>
          <a:lnRef idx="3">
            <a:schemeClr val="lt1"/>
          </a:lnRef>
          <a:fillRef idx="1">
            <a:schemeClr val="accent3"/>
          </a:fillRef>
          <a:effectRef idx="1">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
              <a:buNone/>
            </a:pPr>
            <a:r>
              <a:rPr lang="ar-EG" sz="2800" b="1" dirty="0" smtClean="0">
                <a:ln w="50800"/>
                <a:solidFill>
                  <a:schemeClr val="bg1">
                    <a:shade val="50000"/>
                  </a:schemeClr>
                </a:solidFill>
                <a:cs typeface="Arabic Transparent" pitchFamily="2" charset="-78"/>
              </a:rPr>
              <a:t>  : يمكن أن تستخدم الأرقام في وصف الملاحظات. وتستخدم الأدوات أيضًا ومنها مقياس الحرارة والأشرطة المترية في إعطاء أرقام لوصف هذه الملاحظات؛ حيث يلاحظ العلماء ويستقصون ويجربون؛ للتوصل إلى إجابات، ويمكنك أنت أيضًا أن تقوم بذلك.</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685800" y="304800"/>
            <a:ext cx="8160156" cy="6324600"/>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096000" cy="1371600"/>
          </a:xfrm>
        </p:spPr>
        <p:style>
          <a:lnRef idx="3">
            <a:schemeClr val="lt1"/>
          </a:lnRef>
          <a:fillRef idx="1">
            <a:schemeClr val="accent4"/>
          </a:fillRef>
          <a:effectRef idx="1">
            <a:schemeClr val="accent4"/>
          </a:effectRef>
          <a:fontRef idx="minor">
            <a:schemeClr val="lt1"/>
          </a:fontRef>
        </p:style>
        <p:txBody>
          <a:bodyPr/>
          <a:lstStyle/>
          <a:p>
            <a:pPr algn="ctr"/>
            <a:r>
              <a:rPr lang="ar-EG" sz="8800" dirty="0" smtClean="0">
                <a:solidFill>
                  <a:srgbClr val="FF0000"/>
                </a:solidFill>
                <a:latin typeface="Times New Roman" pitchFamily="18" charset="0"/>
                <a:cs typeface="Times New Roman" pitchFamily="18" charset="0"/>
              </a:rPr>
              <a:t>العلم أداة </a:t>
            </a:r>
            <a:endParaRPr lang="ar-EG" sz="8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2362200"/>
            <a:ext cx="7848600" cy="2895600"/>
          </a:xfrm>
        </p:spPr>
        <p:style>
          <a:lnRef idx="3">
            <a:schemeClr val="lt1"/>
          </a:lnRef>
          <a:fillRef idx="1">
            <a:schemeClr val="accent3"/>
          </a:fillRef>
          <a:effectRef idx="1">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
              <a:buNone/>
            </a:pPr>
            <a:r>
              <a:rPr lang="ar-EG" sz="2800" b="1" dirty="0" smtClean="0">
                <a:ln w="50800"/>
                <a:solidFill>
                  <a:schemeClr val="bg1">
                    <a:shade val="50000"/>
                  </a:schemeClr>
                </a:solidFill>
                <a:cs typeface="Arabic Transparent" pitchFamily="2" charset="-78"/>
              </a:rPr>
              <a:t>  : سمع المعلم طلال حديث الطالبين أحمد وبدر عن واجب التاريخ الجديد، فسألهما: فيمَ تفكران؟ فأجاب أحمد: كُلّفنا بواجب خاص؛ علينا إعداد مشروع يوضّح أوجه التشابه والاختلاف بين حدث في الماضي وشيء يحدث في مجتمعنا الحاضر. فقال المعلم طلال: يبدو أنّ هذا المشروع يحتاج إلى جهد كبير. هل اخترتما الحدثين؟</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laser.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914400"/>
            <a:ext cx="7848600" cy="480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defRPr/>
            </a:pPr>
            <a:r>
              <a:rPr lang="en-US"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قال أحمد: لقد قرأنا بعض المقالات في صحف قديمة،</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ووجدنا عدة قصص حول تفشِّي وباء الكوليرا الذي أدّى</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إلى وفاة عشرة أشخاص وإصابة 50 آخرين بالمرض.</a:t>
            </a:r>
          </a:p>
          <a:p>
            <a:pPr marL="811530" lvl="0" indent="-742950" algn="just" rtl="1">
              <a:spcBef>
                <a:spcPts val="700"/>
              </a:spcBef>
              <a:buClr>
                <a:schemeClr val="tx2"/>
              </a:buClr>
              <a:buSzPct val="95000"/>
              <a:defRPr/>
            </a:pP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ولقد حدث ذلك عام 1871 م. ويشبه هذا المرض تفشي</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بكتيريا القولون </a:t>
            </a:r>
            <a:r>
              <a:rPr lang="en-US" sz="3200" b="1" dirty="0" smtClean="0">
                <a:ln w="50800"/>
                <a:solidFill>
                  <a:schemeClr val="bg1">
                    <a:shade val="50000"/>
                  </a:schemeClr>
                </a:solidFill>
                <a:cs typeface="Arabic Transparent" pitchFamily="2" charset="-78"/>
              </a:rPr>
              <a:t>E.coli </a:t>
            </a:r>
            <a:r>
              <a:rPr lang="ar-SA" sz="3200" b="1" dirty="0" smtClean="0">
                <a:ln w="50800"/>
                <a:solidFill>
                  <a:schemeClr val="bg1">
                    <a:shade val="50000"/>
                  </a:schemeClr>
                </a:solidFill>
                <a:cs typeface="Arabic Transparent" pitchFamily="2" charset="-78"/>
              </a:rPr>
              <a:t>في مدينتنا الآن.</a:t>
            </a:r>
          </a:p>
          <a:p>
            <a:pPr marL="811530" lvl="0" indent="-742950" algn="just" rtl="1">
              <a:spcBef>
                <a:spcPts val="700"/>
              </a:spcBef>
              <a:buClr>
                <a:schemeClr val="tx2"/>
              </a:buClr>
              <a:buSzPct val="95000"/>
              <a:defRPr/>
            </a:pPr>
            <a:r>
              <a:rPr lang="en-US"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سأل المعلم: ماذا تعرف عن تفشِّي وباء الكوليرا؟ وما المشاكل التي نتجت عن</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بكتيريا القولون يا أحمد؟</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type.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914400"/>
            <a:ext cx="8305800" cy="510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defRPr/>
            </a:pPr>
            <a:r>
              <a:rPr lang="ar-EG" sz="2800" b="1" dirty="0" smtClean="0">
                <a:ln w="50800"/>
                <a:solidFill>
                  <a:schemeClr val="bg1">
                    <a:shade val="50000"/>
                  </a:schemeClr>
                </a:solidFill>
                <a:cs typeface="Arabic Transparent" pitchFamily="2" charset="-78"/>
              </a:rPr>
              <a:t>       قال أحمد: الكوليرا مرض تسببه بكتيريا توجد في الماء الملوث، ويصاب الأشخاص الذين يستخدمون هذا الماء بإسهال شديد، وجفاف قد يؤدي إلى الموت أحيانًا. أمّا بكتيريا القولون </a:t>
            </a:r>
            <a:r>
              <a:rPr lang="en-US" sz="2800" b="1" dirty="0" smtClean="0">
                <a:ln w="50800"/>
                <a:solidFill>
                  <a:schemeClr val="bg1">
                    <a:shade val="50000"/>
                  </a:schemeClr>
                </a:solidFill>
                <a:cs typeface="Arabic Transparent" pitchFamily="2" charset="-78"/>
              </a:rPr>
              <a:t>E.coli </a:t>
            </a:r>
            <a:r>
              <a:rPr lang="ar-EG" sz="2800" b="1" dirty="0" smtClean="0">
                <a:ln w="50800"/>
                <a:solidFill>
                  <a:schemeClr val="bg1">
                    <a:shade val="50000"/>
                  </a:schemeClr>
                </a:solidFill>
                <a:cs typeface="Arabic Transparent" pitchFamily="2" charset="-78"/>
              </a:rPr>
              <a:t>فهي نوع آخر من البكتيريا؛ بعضها غير ضار، وبعضها الآخر قد يسبب مشاكل معوية نتيجة تلوث الغذاء والماء.</a:t>
            </a:r>
          </a:p>
          <a:p>
            <a:pPr marL="811530" lvl="0" indent="-742950" algn="just" rtl="1">
              <a:spcBef>
                <a:spcPts val="700"/>
              </a:spcBef>
              <a:buClr>
                <a:schemeClr val="tx2"/>
              </a:buClr>
              <a:buSzPct val="95000"/>
              <a:defRPr/>
            </a:pPr>
            <a:r>
              <a:rPr lang="ar-EG" sz="2800" b="1" dirty="0" smtClean="0">
                <a:ln w="50800"/>
                <a:solidFill>
                  <a:schemeClr val="bg1">
                    <a:shade val="50000"/>
                  </a:schemeClr>
                </a:solidFill>
                <a:cs typeface="Arabic Transparent" pitchFamily="2" charset="-78"/>
              </a:rPr>
              <a:t>       أضاف بدر: لقد أصيب عامل في متجر والدي ببكتيريا القولون، وقد تماثل للشفاء</a:t>
            </a:r>
          </a:p>
          <a:p>
            <a:pPr marL="811530" lvl="0" indent="-742950" algn="just" rtl="1">
              <a:spcBef>
                <a:spcPts val="700"/>
              </a:spcBef>
              <a:buClr>
                <a:schemeClr val="tx2"/>
              </a:buClr>
              <a:buSzPct val="95000"/>
              <a:defRPr/>
            </a:pPr>
            <a:r>
              <a:rPr lang="ar-EG" sz="2800" b="1" dirty="0" smtClean="0">
                <a:ln w="50800"/>
                <a:solidFill>
                  <a:schemeClr val="bg1">
                    <a:shade val="50000"/>
                  </a:schemeClr>
                </a:solidFill>
                <a:cs typeface="Arabic Transparent" pitchFamily="2" charset="-78"/>
              </a:rPr>
              <a:t>       الآن. وعلى أية حال نأمل أن تساعدنا على تنفيذ هذا المشروع؛ فنحن نريد أن نقارن بين تتبّع العلماء عام 1871 م لمصدر الكوليرا، وكيف تتبعوا مصدر بكتيريا القولون ) </a:t>
            </a:r>
            <a:r>
              <a:rPr lang="en-US" sz="2800" b="1" dirty="0" smtClean="0">
                <a:ln w="50800"/>
                <a:solidFill>
                  <a:schemeClr val="bg1">
                    <a:shade val="50000"/>
                  </a:schemeClr>
                </a:solidFill>
                <a:cs typeface="Arabic Transparent" pitchFamily="2" charset="-78"/>
              </a:rPr>
              <a:t>E.coli ( </a:t>
            </a:r>
            <a:r>
              <a:rPr lang="ar-EG" sz="2800" b="1" dirty="0" smtClean="0">
                <a:ln w="50800"/>
                <a:solidFill>
                  <a:schemeClr val="bg1">
                    <a:shade val="50000"/>
                  </a:schemeClr>
                </a:solidFill>
                <a:cs typeface="Arabic Transparent" pitchFamily="2" charset="-78"/>
              </a:rPr>
              <a:t>الآن.</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type.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533400"/>
            <a:ext cx="43434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2400" b="1" spc="0" dirty="0" smtClean="0">
                <a:ln w="50800"/>
                <a:solidFill>
                  <a:schemeClr val="bg1">
                    <a:shade val="50000"/>
                  </a:schemeClr>
                </a:solidFill>
              </a:rPr>
              <a:t>استخدام العلم كل يوم </a:t>
            </a:r>
            <a:endParaRPr lang="ar-SA" sz="2400" b="1" spc="0" dirty="0" smtClean="0">
              <a:ln w="50800"/>
              <a:solidFill>
                <a:schemeClr val="bg1">
                  <a:shade val="50000"/>
                </a:schemeClr>
              </a:solidFill>
            </a:endParaRPr>
          </a:p>
        </p:txBody>
      </p:sp>
      <p:sp>
        <p:nvSpPr>
          <p:cNvPr id="6" name="Content Placeholder 2"/>
          <p:cNvSpPr txBox="1">
            <a:spLocks/>
          </p:cNvSpPr>
          <p:nvPr/>
        </p:nvSpPr>
        <p:spPr>
          <a:xfrm>
            <a:off x="762000" y="1524000"/>
            <a:ext cx="7848600" cy="27432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قال المعلم طلال بفخر: أنا سعيد بذلك؛ فهذه طريقة رائعة توضح قيمة العلم،</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وأنه جزء من حياة كل فرد؛ وإنّكما الآن تسلكان سلوك العلماء.</a:t>
            </a:r>
          </a:p>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وبدت على وجه أحمد نظرة حائرة، ثم سأل: "ماذا تعني يا أستاذ؟ كيف يمكننا</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أن نمارس العلم؟</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533400"/>
            <a:ext cx="43434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2400" b="1" spc="0" dirty="0" smtClean="0">
                <a:ln w="50800"/>
                <a:solidFill>
                  <a:schemeClr val="bg1">
                    <a:shade val="50000"/>
                  </a:schemeClr>
                </a:solidFill>
              </a:rPr>
              <a:t>استخدام العلم كل يوم </a:t>
            </a:r>
            <a:endParaRPr lang="ar-SA" sz="2400" b="1" spc="0" dirty="0" smtClean="0">
              <a:ln w="50800"/>
              <a:solidFill>
                <a:schemeClr val="bg1">
                  <a:shade val="50000"/>
                </a:schemeClr>
              </a:solidFill>
            </a:endParaRPr>
          </a:p>
        </p:txBody>
      </p:sp>
      <p:sp>
        <p:nvSpPr>
          <p:cNvPr id="6" name="Content Placeholder 2"/>
          <p:cNvSpPr txBox="1">
            <a:spLocks/>
          </p:cNvSpPr>
          <p:nvPr/>
        </p:nvSpPr>
        <p:spPr>
          <a:xfrm>
            <a:off x="762000" y="1524000"/>
            <a:ext cx="7848600" cy="27432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قال المعلم طلال بفخر: أنا سعيد بذلك؛ فهذه طريقة رائعة توضح قيمة العلم،</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وأنه جزء من حياة كل فرد؛ وإنّكما الآن تسلكان سلوك العلماء.</a:t>
            </a:r>
          </a:p>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وبدت على وجه أحمد نظرة حائرة، ثم سأل: "ماذا تعني يا أستاذ؟ كيف يمكننا</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أن نمارس العلم؟</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5800" y="533400"/>
            <a:ext cx="43434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2400" b="1" spc="0" dirty="0" smtClean="0">
                <a:ln w="50800"/>
                <a:solidFill>
                  <a:schemeClr val="bg1">
                    <a:shade val="50000"/>
                  </a:schemeClr>
                </a:solidFill>
              </a:rPr>
              <a:t>العلماء يستخدمون الأدلة </a:t>
            </a:r>
            <a:endParaRPr lang="ar-SA" sz="2400" b="1" spc="0" dirty="0" smtClean="0">
              <a:ln w="50800"/>
              <a:solidFill>
                <a:schemeClr val="bg1">
                  <a:shade val="50000"/>
                </a:schemeClr>
              </a:solidFill>
            </a:endParaRPr>
          </a:p>
        </p:txBody>
      </p:sp>
      <p:sp>
        <p:nvSpPr>
          <p:cNvPr id="5" name="Content Placeholder 2"/>
          <p:cNvSpPr txBox="1">
            <a:spLocks/>
          </p:cNvSpPr>
          <p:nvPr/>
        </p:nvSpPr>
        <p:spPr>
          <a:xfrm>
            <a:off x="762000" y="1905000"/>
            <a:ext cx="7848600" cy="4343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أكمل المعلم كلامه: إنّك الآن تتصرف كالمحقّق؛</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فلديك مشكلة ينبغي حلّها. ابحث أنت وزميلك عن أدلة توضّح أوجه التشابه</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والاختلاف بين الحدثين. وسوف تستخدم في أثناء تنفيذك هذا المشروع عدة</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مهارات وأدوات بحثًا عن الأدلة. ثم استطرد المعلم: يفعل العلماء الشيء نفسه</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في نواح كثيرة؛ ففي عام 1871 م تتبع العلماء دليلاً لمعرفة مصدر وباء الكوليرا</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لحلّ مشكلتهم. واليوم يفعل العلماء الشيء نفسه، وذلك بالبحث عن مصدر</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بكتيريا القولون </a:t>
            </a:r>
            <a:r>
              <a:rPr lang="en-US" sz="2800" b="1" dirty="0" smtClean="0">
                <a:ln w="50800"/>
                <a:solidFill>
                  <a:schemeClr val="bg1">
                    <a:shade val="50000"/>
                  </a:schemeClr>
                </a:solidFill>
                <a:cs typeface="Arabic Transparent" pitchFamily="2" charset="-78"/>
              </a:rPr>
              <a:t>E.coli </a:t>
            </a:r>
            <a:r>
              <a:rPr lang="ar-SA" sz="2800" b="1" dirty="0" smtClean="0">
                <a:ln w="50800"/>
                <a:solidFill>
                  <a:schemeClr val="bg1">
                    <a:shade val="50000"/>
                  </a:schemeClr>
                </a:solidFill>
                <a:cs typeface="Arabic Transparent" pitchFamily="2" charset="-78"/>
              </a:rPr>
              <a:t>وتتبُّعه.</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5800" y="533400"/>
            <a:ext cx="43434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2400" b="1" spc="0" dirty="0" smtClean="0">
                <a:ln w="50800"/>
                <a:solidFill>
                  <a:schemeClr val="bg1">
                    <a:shade val="50000"/>
                  </a:schemeClr>
                </a:solidFill>
              </a:rPr>
              <a:t>استخدام المعلومات السابقة</a:t>
            </a:r>
            <a:endParaRPr lang="ar-SA" sz="2400" b="1" spc="0" dirty="0" smtClean="0">
              <a:ln w="50800"/>
              <a:solidFill>
                <a:schemeClr val="bg1">
                  <a:shade val="50000"/>
                </a:schemeClr>
              </a:solidFill>
            </a:endParaRPr>
          </a:p>
        </p:txBody>
      </p:sp>
      <p:sp>
        <p:nvSpPr>
          <p:cNvPr id="5" name="Content Placeholder 2"/>
          <p:cNvSpPr txBox="1">
            <a:spLocks/>
          </p:cNvSpPr>
          <p:nvPr/>
        </p:nvSpPr>
        <p:spPr>
          <a:xfrm>
            <a:off x="762000" y="1905000"/>
            <a:ext cx="7848600" cy="3810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سأل المعلم: كيف تعرف يا أحمد ما تحتاج إليه لإتمام مشروعك؟</a:t>
            </a:r>
          </a:p>
          <a:p>
            <a:pPr marL="811530" lvl="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فكر أحمد قليلاً، ثم قال: لقد ذكر معلم التاريخ الأستاذ حمد أنه يجب أن يكون التقرير في ثلاث صفحات على الأقل، وأن يتضمن خرائط أو صورًا أو رسومًا بيانية. كما يجب أن نستخدم معلومات من مصادر مختلفة، منها المقالات المكتوبة أو الرسائل أو أشرطة الفيديو أو الإنترنت. وأعلم أيضًا أنه ينبغي أن يُسلَّم التقرير في الوقت المحدّد، مع الأخذ بعين الاعتبار صحة الإملاء والقواعد.</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457200"/>
            <a:ext cx="7848600" cy="4953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سأل المعلم طلال: هل تحدث المعلم حمد فعلاً عن الإملاء الصحيح والقواعد؟</a:t>
            </a:r>
          </a:p>
          <a:p>
            <a:pPr marL="811530" lvl="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فأجاب بدر: لا، لم يقل ذلك صراحة، لكنّنا نعلم أن المعلم حمدًا يخصم بعض الدرجات على الأخطاء في الإملاء والقواعد، وهذا ما لاحظته عندما ارتكبت بعض الأخطاء الإملائية في تقريري الأخير، فخصم درجتين. تعجب المعلم طلال وقال: حسنًا؛ فهذا يتفق مع المنهج العلمي. عرفت إذن من خبرتك السابقة أنّك إذا لم تتبع تعليمات المعلم حمد فسوف تفقد بعض الدرجات. ويمكنك أيضًا أن تتوقع أنّه سيتصرف بالطريقة نفسها مع التقرير الذي ستعده كما فعل من قبل.</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457200"/>
            <a:ext cx="7848600" cy="4953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4000" b="1" dirty="0" smtClean="0">
                <a:ln w="50800"/>
                <a:solidFill>
                  <a:schemeClr val="bg1">
                    <a:shade val="50000"/>
                  </a:schemeClr>
                </a:solidFill>
                <a:cs typeface="Arabic Transparent" pitchFamily="2" charset="-78"/>
              </a:rPr>
              <a:t>     أكمل المعلم طلال حديثه قائلا: يستخدم العلماء أيضًا الخبرات السابقة ليتوقعوا ما سيحدث في أثناء الاستقصاءات، وبذلك يضعون النظريات بعد اختبار التوقعات جيدًا. والنظرية تفسير للأشياء مدعوم بالحقائق. كما يضعون القوانين، وهي قواعد تصف نمطًا في الطبيعة، ومن ذلك الجاذبية مثلا</a:t>
            </a:r>
            <a:endParaRPr lang="ar-SA" sz="4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srcRect/>
          <a:stretch>
            <a:fillRect/>
          </a:stretch>
        </p:blipFill>
        <p:spPr bwMode="auto">
          <a:xfrm>
            <a:off x="1524000" y="1143000"/>
            <a:ext cx="6162675" cy="4266467"/>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304800" y="228600"/>
            <a:ext cx="8631515" cy="6469182"/>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43400" y="533400"/>
            <a:ext cx="44958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2800" b="1" spc="0" dirty="0" smtClean="0">
                <a:ln w="50800"/>
                <a:solidFill>
                  <a:schemeClr val="bg1">
                    <a:shade val="50000"/>
                  </a:schemeClr>
                </a:solidFill>
              </a:rPr>
              <a:t>استخدام العلمية والتقنية </a:t>
            </a:r>
            <a:endParaRPr lang="ar-SA" sz="2800" b="1" spc="0" dirty="0" smtClean="0">
              <a:ln w="50800"/>
              <a:solidFill>
                <a:schemeClr val="bg1">
                  <a:shade val="50000"/>
                </a:schemeClr>
              </a:solidFill>
            </a:endParaRPr>
          </a:p>
        </p:txBody>
      </p:sp>
      <p:sp>
        <p:nvSpPr>
          <p:cNvPr id="5" name="Content Placeholder 2"/>
          <p:cNvSpPr txBox="1">
            <a:spLocks/>
          </p:cNvSpPr>
          <p:nvPr/>
        </p:nvSpPr>
        <p:spPr>
          <a:xfrm>
            <a:off x="762000" y="1524000"/>
            <a:ext cx="7848600" cy="5029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بدر، لقد أشرت في حديثك إلى أنّك تريد أن تقارن بين طرائق تتبع</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المرَضَين. وهذا يتطلب منك استخدام مهارات وأدوات كالتي</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يستخدمها العلماء؛ حتى تكتشف أوجه التشابه والاختلاف بين هذين</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المرضين. ثم أشار المعلم طلال إلى أحمد قائلاً: إنّك تحتاج إلى</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مصادر متنوعة للحصول على المعلومات، فكيف تتعرف المصادر</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المفيدة؟ فأجاب أحمد: نستطيع أن نستخدم الحاسوب لنجد</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الكتب والمجلات والصحف والأفلام والمواقع الإلكترونية التي تحتوي على</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المعلومات التي نريدها.</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762000"/>
            <a:ext cx="7848600" cy="4191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 فقال المعلم طلال: أحسنت. هذه طريقة أخرى تفكر فيها كالعلماء؛ فالحاسوب من الأدوات التي يستخدمها العلماء الآن ليجدوا البيانات ويحلّلوها. فالحاسوب مثال على التقنية، انظر الشكل 4. والتقنية تطبيق العلم لصناعة المنتجات، أو أدوات يمكن أن يستخدمها الناس. واستخدام التقنية من الاختلافات الكبيرة التي ستجدها بين الطريقة التي تم فيها تتبع الأمراض عام 1871 م وما يتم الآن.</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0" y="533400"/>
            <a:ext cx="4267200" cy="6096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2400" b="1" spc="0" dirty="0" smtClean="0">
                <a:ln w="50800"/>
                <a:solidFill>
                  <a:schemeClr val="bg1">
                    <a:shade val="50000"/>
                  </a:schemeClr>
                </a:solidFill>
              </a:rPr>
              <a:t>مهارات العلم</a:t>
            </a:r>
            <a:endParaRPr lang="ar-SA" sz="2400" b="1" spc="0" dirty="0" smtClean="0">
              <a:ln w="50800"/>
              <a:solidFill>
                <a:schemeClr val="bg1">
                  <a:shade val="50000"/>
                </a:schemeClr>
              </a:solidFill>
            </a:endParaRPr>
          </a:p>
        </p:txBody>
      </p:sp>
      <p:sp>
        <p:nvSpPr>
          <p:cNvPr id="5" name="Content Placeholder 2"/>
          <p:cNvSpPr txBox="1">
            <a:spLocks/>
          </p:cNvSpPr>
          <p:nvPr/>
        </p:nvSpPr>
        <p:spPr>
          <a:xfrm>
            <a:off x="762000" y="1905000"/>
            <a:ext cx="7848600" cy="3962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 </a:t>
            </a:r>
            <a:r>
              <a:rPr lang="ar-SA" sz="2800" b="1" dirty="0" smtClean="0">
                <a:ln w="50800"/>
                <a:solidFill>
                  <a:schemeClr val="bg1">
                    <a:shade val="50000"/>
                  </a:schemeClr>
                </a:solidFill>
                <a:cs typeface="Arabic Transparent" pitchFamily="2" charset="-78"/>
              </a:rPr>
              <a:t>أكمل المعلم طلال حديثه قائ</a:t>
            </a:r>
            <a:r>
              <a:rPr lang="ar-EG" sz="2800" b="1" dirty="0" smtClean="0">
                <a:ln w="50800"/>
                <a:solidFill>
                  <a:schemeClr val="bg1">
                    <a:shade val="50000"/>
                  </a:schemeClr>
                </a:solidFill>
                <a:cs typeface="Arabic Transparent" pitchFamily="2" charset="-78"/>
              </a:rPr>
              <a:t>لا</a:t>
            </a:r>
            <a:r>
              <a:rPr lang="ar-SA" sz="2800" b="1" dirty="0" smtClean="0">
                <a:ln w="50800"/>
                <a:solidFill>
                  <a:schemeClr val="bg1">
                    <a:shade val="50000"/>
                  </a:schemeClr>
                </a:solidFill>
                <a:cs typeface="Arabic Transparent" pitchFamily="2" charset="-78"/>
              </a:rPr>
              <a:t>: ربما تكون بعض المهارات</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المستخدمة في تتبع المرضين هي أحد أوجه التشابه بين الفترتين الزمنيتين. فمثلاً</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يستخدم الأطباء والعلماء في هذه الأيام مهارات، منها الملاحظة والتصنيف</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وتفسير البيانات، كما استخدمها العلماء في أواخر عام 1800 م. وفي الواقع،عليك مراجعة مهارات العلم التي تحدثنا عنها في الصف. وبهذه الطريقة تتمكن</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من تحديد كيف استخدمت في أثناء تتبع مرض الكوليرا، وكيف أنها لا تزال</a:t>
            </a:r>
            <a:r>
              <a:rPr lang="ar-EG" sz="2800" b="1" dirty="0" smtClean="0">
                <a:ln w="50800"/>
                <a:solidFill>
                  <a:schemeClr val="bg1">
                    <a:shade val="50000"/>
                  </a:schemeClr>
                </a:solidFill>
                <a:cs typeface="Arabic Transparent" pitchFamily="2" charset="-78"/>
              </a:rPr>
              <a:t> </a:t>
            </a:r>
            <a:r>
              <a:rPr lang="ar-SA" sz="2800" b="1" dirty="0" smtClean="0">
                <a:ln w="50800"/>
                <a:solidFill>
                  <a:schemeClr val="bg1">
                    <a:shade val="50000"/>
                  </a:schemeClr>
                </a:solidFill>
                <a:cs typeface="Arabic Transparent" pitchFamily="2" charset="-78"/>
              </a:rPr>
              <a:t>تستخدم حتى اليوم.</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0" y="1905000"/>
            <a:ext cx="7848600" cy="3124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4400" b="1" dirty="0" smtClean="0">
                <a:ln w="50800"/>
                <a:solidFill>
                  <a:schemeClr val="bg1">
                    <a:shade val="50000"/>
                  </a:schemeClr>
                </a:solidFill>
                <a:cs typeface="Arabic Transparent" pitchFamily="2" charset="-78"/>
              </a:rPr>
              <a:t>   : بدأ أحمد وبدر يراجعان مهارات العلم التي ذكرها المعلم طلال. وكلّما مارسَت هذه المهارات أكثر أصبحت أقدر على استخدام هذه المهارات.</a:t>
            </a:r>
            <a:endParaRPr lang="ar-SA" sz="44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srcRect/>
          <a:stretch>
            <a:fillRect/>
          </a:stretch>
        </p:blipFill>
        <p:spPr bwMode="auto">
          <a:xfrm>
            <a:off x="533400" y="1295400"/>
            <a:ext cx="8124825" cy="4252957"/>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0" y="533400"/>
            <a:ext cx="4267200" cy="6096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2400" b="1" spc="0" dirty="0" smtClean="0">
                <a:ln w="50800"/>
                <a:solidFill>
                  <a:schemeClr val="bg1">
                    <a:shade val="50000"/>
                  </a:schemeClr>
                </a:solidFill>
              </a:rPr>
              <a:t>الملاحظة والقياس </a:t>
            </a:r>
            <a:endParaRPr lang="ar-SA" sz="2400" b="1" spc="0" dirty="0" smtClean="0">
              <a:ln w="50800"/>
              <a:solidFill>
                <a:schemeClr val="bg1">
                  <a:shade val="50000"/>
                </a:schemeClr>
              </a:solidFill>
            </a:endParaRPr>
          </a:p>
        </p:txBody>
      </p:sp>
      <p:sp>
        <p:nvSpPr>
          <p:cNvPr id="5" name="Content Placeholder 2"/>
          <p:cNvSpPr txBox="1">
            <a:spLocks/>
          </p:cNvSpPr>
          <p:nvPr/>
        </p:nvSpPr>
        <p:spPr>
          <a:xfrm>
            <a:off x="762000" y="1905000"/>
            <a:ext cx="7848600" cy="4191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 فكر في التجربة الاستهلالية في بداية الفصل؛ فقد استخدمت ثلاث مهارات، هي الملاحظة والقياس والمقارنة؛ لتكمل النشاط. وربما يستخدم العلماء هذه المهارات أكثر من غيرهم. وستتعلم أنّ الملاحظة وحدها غير كافية أحيانًا لإعطاء صورة كاملة عما يحدث. ولضمان أن تكون البيانات التي حصلت عليها مفيدة يجب أخذ قياسات صحيحة، فضلا عن أنّ الملاحظات ينبغي جمعها بعناية.</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905000"/>
            <a:ext cx="7848600" cy="2743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 يريد أحمد وبدر أن يجدا أوجه التشابه والاختلاف بين التقنيات التي استخدمت لتتبع المرض في أواخر عام 1800 م، والمستخدمة الآن، لذا فإنّهما يستخدمان مهارة المقارنة. فالمقارنة هي إيجاد أوجه التشابه والاختلاف.</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2800" y="533400"/>
            <a:ext cx="5486400" cy="8382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4000" b="1" dirty="0" smtClean="0">
                <a:ln w="50800"/>
                <a:solidFill>
                  <a:schemeClr val="bg1">
                    <a:shade val="50000"/>
                  </a:schemeClr>
                </a:solidFill>
              </a:rPr>
              <a:t>التواصل فى العلم </a:t>
            </a:r>
            <a:endParaRPr lang="ar-SA" sz="4000" b="1" dirty="0" smtClean="0">
              <a:ln w="50800"/>
              <a:solidFill>
                <a:schemeClr val="bg1">
                  <a:shade val="50000"/>
                </a:schemeClr>
              </a:solidFill>
            </a:endParaRPr>
          </a:p>
        </p:txBody>
      </p:sp>
      <p:sp>
        <p:nvSpPr>
          <p:cNvPr id="3" name="Content Placeholder 2"/>
          <p:cNvSpPr txBox="1">
            <a:spLocks/>
          </p:cNvSpPr>
          <p:nvPr/>
        </p:nvSpPr>
        <p:spPr>
          <a:xfrm>
            <a:off x="762000" y="1905000"/>
            <a:ext cx="7848600" cy="3962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ماذا يفعل العلماء بنتائجهم؟ لن تكون نتائج ملاحظاتهم وتجاربهم واستقصاءاتهم متاحة لسائر العالم، ما لم ينقلوها إليهم، لذا يستخدم العلماء عدة طرائق لإيصال ملاحظاتهم إلى الآخرين. وغالبًا ما توثق نتائج التجارب والاستنتاجات في المجلات العلمية التي تنشر سنويًّا، ويوضّح الشكل 5 بعض تلك المؤلفات. يقضي العلماء جزءًا كبيرًا من وقتهم في قراءة المقالات التي تتضمنها هذه المجلات، وأحيانًا يكتشف العلماء معلومات في هذه المقالات قد تؤدي إلى تجارب جديدة.</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srcRect/>
          <a:stretch>
            <a:fillRect/>
          </a:stretch>
        </p:blipFill>
        <p:spPr bwMode="auto">
          <a:xfrm>
            <a:off x="1905000" y="685799"/>
            <a:ext cx="6410325" cy="5694367"/>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2000"/>
                                        <p:tgtEl>
                                          <p:spTgt spid="1024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6248400"/>
          </a:xfrm>
          <a:scene3d>
            <a:camera prst="perspectiveBelow"/>
            <a:lightRig rig="brightRoom" dir="tl">
              <a:rot lat="0" lon="0" rev="8700000"/>
            </a:lightRig>
          </a:scene3d>
          <a:sp3d>
            <a:bevelT w="0" h="0"/>
            <a:contourClr>
              <a:schemeClr val="accent2">
                <a:tint val="70000"/>
              </a:schemeClr>
            </a:contourClr>
          </a:sp3d>
        </p:spPr>
        <p:style>
          <a:lnRef idx="1">
            <a:schemeClr val="accent2"/>
          </a:lnRef>
          <a:fillRef idx="3">
            <a:schemeClr val="accent2"/>
          </a:fillRef>
          <a:effectRef idx="2">
            <a:schemeClr val="accent2"/>
          </a:effectRef>
          <a:fontRef idx="minor">
            <a:schemeClr val="lt1"/>
          </a:fontRef>
        </p:style>
        <p:txBody>
          <a:bodyPr/>
          <a:lstStyle/>
          <a:p>
            <a:pPr algn="ctr"/>
            <a:r>
              <a:rPr lang="ar-SA" sz="13800" b="1" dirty="0" smtClean="0">
                <a:solidFill>
                  <a:schemeClr val="bg1"/>
                </a:solidFill>
                <a:effectLst>
                  <a:glow rad="139700">
                    <a:schemeClr val="accent3">
                      <a:satMod val="175000"/>
                      <a:alpha val="40000"/>
                    </a:schemeClr>
                  </a:glow>
                </a:effectLst>
              </a:rPr>
              <a:t>مراجعة الدرس</a:t>
            </a:r>
            <a:endParaRPr lang="ar-EG" sz="13800" b="1" dirty="0">
              <a:solidFill>
                <a:schemeClr val="bg1"/>
              </a:solidFill>
              <a:effectLst>
                <a:glow rad="139700">
                  <a:schemeClr val="accent3">
                    <a:satMod val="175000"/>
                    <a:alpha val="40000"/>
                  </a:schemeClr>
                </a:glo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533400" y="152400"/>
            <a:ext cx="8253412" cy="6514144"/>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9906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600" b="1" dirty="0" smtClean="0">
                <a:ln w="50800"/>
                <a:solidFill>
                  <a:schemeClr val="bg1">
                    <a:shade val="50000"/>
                  </a:schemeClr>
                </a:solidFill>
                <a:cs typeface="Arabic Transparent" pitchFamily="2" charset="-78"/>
              </a:rPr>
              <a:t>لأنها تحدد مقدار كمية الملاحظات وتجعلها أكثر دقة </a:t>
            </a:r>
            <a:endParaRPr lang="ar-SA" sz="3600" b="1" dirty="0" smtClean="0">
              <a:ln w="50800"/>
              <a:solidFill>
                <a:schemeClr val="bg1">
                  <a:shade val="50000"/>
                </a:schemeClr>
              </a:solidFill>
              <a:cs typeface="Arabic Transparent" pitchFamily="2" charset="-78"/>
            </a:endParaRPr>
          </a:p>
        </p:txBody>
      </p:sp>
      <p:sp>
        <p:nvSpPr>
          <p:cNvPr id="3" name="Down Arrow 2"/>
          <p:cNvSpPr/>
          <p:nvPr/>
        </p:nvSpPr>
        <p:spPr>
          <a:xfrm>
            <a:off x="2819400" y="25146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762000" y="838200"/>
            <a:ext cx="7848600" cy="12954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rgbClr val="FF0000"/>
                </a:solidFill>
                <a:cs typeface="Arabic Transparent" pitchFamily="2" charset="-78"/>
              </a:rPr>
              <a:t>استنتج</a:t>
            </a:r>
            <a:r>
              <a:rPr lang="ar-SA" sz="3200" b="1" dirty="0" smtClean="0">
                <a:ln w="50800"/>
                <a:solidFill>
                  <a:srgbClr val="FF0000"/>
                </a:solidFill>
                <a:cs typeface="Arabic Transparent" pitchFamily="2" charset="-78"/>
              </a:rPr>
              <a:t>: </a:t>
            </a:r>
            <a:r>
              <a:rPr lang="ar-EG" sz="3200" b="1" dirty="0" smtClean="0">
                <a:ln w="50800"/>
                <a:solidFill>
                  <a:schemeClr val="bg1">
                    <a:shade val="50000"/>
                  </a:schemeClr>
                </a:solidFill>
                <a:cs typeface="Arabic Transparent" pitchFamily="2" charset="-78"/>
              </a:rPr>
              <a:t>لماذا يستخدم العلماء أدوات ـ منها مقياس الحرارة والمساطر المتربة ـ عند أخذ الملاحظات :</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3505200"/>
            <a:ext cx="8229600" cy="2590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EG" sz="5400" b="1" dirty="0" smtClean="0">
                <a:ln w="50800"/>
                <a:solidFill>
                  <a:schemeClr val="bg1">
                    <a:shade val="50000"/>
                  </a:schemeClr>
                </a:solidFill>
                <a:cs typeface="Arabic Transparent" pitchFamily="2" charset="-78"/>
              </a:rPr>
              <a:t>الملاحظة والقياس والاستنتاج والمقارنة والرسم البيانى والتصنيف والتوقع والتسلسل .</a:t>
            </a:r>
            <a:endParaRPr lang="ar-SA" sz="5400" b="1" dirty="0" smtClean="0">
              <a:ln w="50800"/>
              <a:solidFill>
                <a:schemeClr val="bg1">
                  <a:shade val="50000"/>
                </a:schemeClr>
              </a:solidFill>
              <a:cs typeface="Arabic Transparent" pitchFamily="2" charset="-78"/>
            </a:endParaRPr>
          </a:p>
        </p:txBody>
      </p:sp>
      <p:sp>
        <p:nvSpPr>
          <p:cNvPr id="3" name="Down Arrow 2"/>
          <p:cNvSpPr/>
          <p:nvPr/>
        </p:nvSpPr>
        <p:spPr>
          <a:xfrm>
            <a:off x="2971800" y="2438400"/>
            <a:ext cx="3352800" cy="9906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533400"/>
            <a:ext cx="8229600" cy="18288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a:t>
            </a:r>
            <a:r>
              <a:rPr lang="ar-EG" sz="4000" b="1" dirty="0" smtClean="0">
                <a:ln w="50800"/>
                <a:solidFill>
                  <a:srgbClr val="FF0000"/>
                </a:solidFill>
                <a:cs typeface="Arabic Transparent" pitchFamily="2" charset="-78"/>
              </a:rPr>
              <a:t>حدد </a:t>
            </a:r>
            <a:r>
              <a:rPr lang="ar-SA" sz="4000" b="1" dirty="0" smtClean="0">
                <a:ln w="50800"/>
                <a:solidFill>
                  <a:srgbClr val="FF0000"/>
                </a:solidFill>
                <a:cs typeface="Arabic Transparent" pitchFamily="2" charset="-78"/>
              </a:rPr>
              <a:t>: </a:t>
            </a:r>
            <a:r>
              <a:rPr lang="ar-EG" sz="4000" b="1" dirty="0" smtClean="0">
                <a:ln w="50800"/>
                <a:solidFill>
                  <a:schemeClr val="bg1">
                    <a:shade val="50000"/>
                  </a:schemeClr>
                </a:solidFill>
                <a:cs typeface="Arabic Transparent" pitchFamily="2" charset="-78"/>
              </a:rPr>
              <a:t>بعض المهارات المستخدمة فى العلوم . سم مهارة علمية استخدمتها اليوم </a:t>
            </a:r>
            <a:r>
              <a:rPr lang="ar-SA" sz="4000" b="1" dirty="0" smtClean="0">
                <a:ln w="50800"/>
                <a:solidFill>
                  <a:schemeClr val="bg1">
                    <a:shade val="50000"/>
                  </a:schemeClr>
                </a:solidFill>
                <a:cs typeface="Arabic Transparent" pitchFamily="2" charset="-78"/>
              </a:rPr>
              <a:t>..............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638800" y="1600200"/>
            <a:ext cx="2514600" cy="9906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457200"/>
            <a:ext cx="8229600" cy="10668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rgbClr val="FF0000"/>
                </a:solidFill>
                <a:cs typeface="Arabic Transparent" pitchFamily="2" charset="-78"/>
              </a:rPr>
              <a:t>قوم </a:t>
            </a:r>
            <a:r>
              <a:rPr lang="ar-SA" sz="3200" b="1" dirty="0" smtClean="0">
                <a:ln w="50800"/>
                <a:solidFill>
                  <a:srgbClr val="FF0000"/>
                </a:solidFill>
                <a:cs typeface="Arabic Transparent" pitchFamily="2" charset="-78"/>
              </a:rPr>
              <a:t>: </a:t>
            </a:r>
            <a:r>
              <a:rPr lang="ar-EG" sz="3200" b="1" dirty="0" smtClean="0">
                <a:ln w="50800"/>
                <a:solidFill>
                  <a:schemeClr val="bg1">
                    <a:shade val="50000"/>
                  </a:schemeClr>
                </a:solidFill>
                <a:cs typeface="Arabic Transparent" pitchFamily="2" charset="-78"/>
              </a:rPr>
              <a:t>اذكر مثالا واحدا على التقنية . فيم تختلف التقنية عن العلم ؟</a:t>
            </a:r>
            <a:endParaRPr lang="ar-SA" sz="3200" b="1" dirty="0" smtClean="0">
              <a:ln w="50800"/>
              <a:solidFill>
                <a:schemeClr val="bg1">
                  <a:shade val="50000"/>
                </a:schemeClr>
              </a:solidFill>
              <a:cs typeface="Arabic Transparent" pitchFamily="2" charset="-78"/>
            </a:endParaRPr>
          </a:p>
        </p:txBody>
      </p:sp>
      <p:sp>
        <p:nvSpPr>
          <p:cNvPr id="11" name="Content Placeholder 2"/>
          <p:cNvSpPr txBox="1">
            <a:spLocks/>
          </p:cNvSpPr>
          <p:nvPr/>
        </p:nvSpPr>
        <p:spPr>
          <a:xfrm>
            <a:off x="762000" y="3200400"/>
            <a:ext cx="7848600" cy="31242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4000" b="1" dirty="0" smtClean="0">
                <a:ln w="50800"/>
                <a:solidFill>
                  <a:schemeClr val="bg1">
                    <a:shade val="50000"/>
                  </a:schemeClr>
                </a:solidFill>
                <a:cs typeface="Arabic Transparent" pitchFamily="2" charset="-78"/>
              </a:rPr>
              <a:t>    العلم عملية وطريقة للتفكير تساعد الناس على حل المشكلات والإجابة عن الأسئلة أما التقنية فهى اداة تستخدم  لصناعة منتجات وتكوين معلومات يمكن أن يستخدمها الناس .</a:t>
            </a:r>
            <a:endParaRPr lang="ar-SA" sz="8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subTnLst>
                                    <p:audio>
                                      <p:cMediaNode>
                                        <p:cTn display="0" masterRel="sameClick">
                                          <p:stCondLst>
                                            <p:cond evt="begin" delay="0">
                                              <p:tn val="14"/>
                                            </p:cond>
                                          </p:stCondLst>
                                          <p:endCondLst>
                                            <p:cond evt="onStopAudio" delay="0">
                                              <p:tgtEl>
                                                <p:sldTgt/>
                                              </p:tgtEl>
                                            </p:cond>
                                          </p:endCondLst>
                                        </p:cTn>
                                        <p:tgtEl>
                                          <p:sndTgt r:embed="rId4" name="push.wav" builtIn="1"/>
                                        </p:tgtEl>
                                      </p:cMediaNode>
                                    </p:audio>
                                  </p:sub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subTnLst>
                                    <p:audio>
                                      <p:cMediaNode>
                                        <p:cTn display="0" masterRel="sameClick">
                                          <p:stCondLst>
                                            <p:cond evt="begin" delay="0">
                                              <p:tn val="19"/>
                                            </p:cond>
                                          </p:stCondLst>
                                          <p:endCondLst>
                                            <p:cond evt="onStopAudio" delay="0">
                                              <p:tgtEl>
                                                <p:sldTgt/>
                                              </p:tgtEl>
                                            </p:cond>
                                          </p:endCondLst>
                                        </p:cTn>
                                        <p:tgtEl>
                                          <p:sndTgt r:embed="rId5"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457200"/>
            <a:ext cx="8229600" cy="16764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rgbClr val="FF0000"/>
                </a:solidFill>
                <a:cs typeface="Arabic Transparent" pitchFamily="2" charset="-78"/>
              </a:rPr>
              <a:t>التفكير الناقد </a:t>
            </a:r>
            <a:r>
              <a:rPr lang="ar-SA" sz="3200" b="1" dirty="0" smtClean="0">
                <a:ln w="50800"/>
                <a:solidFill>
                  <a:srgbClr val="FF0000"/>
                </a:solidFill>
                <a:cs typeface="Arabic Transparent" pitchFamily="2" charset="-78"/>
              </a:rPr>
              <a:t>: </a:t>
            </a:r>
            <a:r>
              <a:rPr lang="ar-EG" sz="3200" b="1" dirty="0" smtClean="0">
                <a:ln w="50800"/>
                <a:solidFill>
                  <a:schemeClr val="bg1">
                    <a:shade val="50000"/>
                  </a:schemeClr>
                </a:solidFill>
                <a:cs typeface="Arabic Transparent" pitchFamily="2" charset="-78"/>
              </a:rPr>
              <a:t>لماذا يستخدم دفتر العلوم فى تسجيل البيانات ؟ ما الطرائق الثلاث المختلفة التى تسجل او تلخص بها البيانات فى دفتر العلوم ؟</a:t>
            </a:r>
            <a:endParaRPr lang="ar-SA" sz="3200" b="1" dirty="0" smtClean="0">
              <a:ln w="50800"/>
              <a:solidFill>
                <a:schemeClr val="bg1">
                  <a:shade val="50000"/>
                </a:schemeClr>
              </a:solidFill>
              <a:cs typeface="Arabic Transparent" pitchFamily="2" charset="-78"/>
            </a:endParaRPr>
          </a:p>
        </p:txBody>
      </p:sp>
      <p:sp>
        <p:nvSpPr>
          <p:cNvPr id="3" name="Content Placeholder 2"/>
          <p:cNvSpPr txBox="1">
            <a:spLocks/>
          </p:cNvSpPr>
          <p:nvPr/>
        </p:nvSpPr>
        <p:spPr>
          <a:xfrm>
            <a:off x="457200" y="4267200"/>
            <a:ext cx="8229600" cy="20574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 يمكن أن يستخدم دفتر العلوم لتسجيل بيانات استقصائية وعرض النتائج والتواصل مع الأخرين ويمكن أن تلخص البيانات فى لوحات وجداول ورسوم بيانية وتوضيحات مكتوبة .  </a:t>
            </a:r>
            <a:endParaRPr lang="ar-SA" sz="3200" b="1" dirty="0" smtClean="0">
              <a:ln w="50800"/>
              <a:solidFill>
                <a:schemeClr val="bg1">
                  <a:shade val="50000"/>
                </a:schemeClr>
              </a:solidFill>
              <a:cs typeface="Arabic Transparent" pitchFamily="2" charset="-78"/>
            </a:endParaRPr>
          </a:p>
        </p:txBody>
      </p:sp>
      <p:sp>
        <p:nvSpPr>
          <p:cNvPr id="4" name="Down Arrow 3"/>
          <p:cNvSpPr/>
          <p:nvPr/>
        </p:nvSpPr>
        <p:spPr>
          <a:xfrm>
            <a:off x="31242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457200"/>
            <a:ext cx="8229600" cy="16764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200" b="1" dirty="0" smtClean="0">
                <a:ln w="50800"/>
                <a:solidFill>
                  <a:srgbClr val="FF0000"/>
                </a:solidFill>
                <a:cs typeface="Arabic Transparent" pitchFamily="2" charset="-78"/>
              </a:rPr>
              <a:t>قارن </a:t>
            </a:r>
            <a:r>
              <a:rPr lang="ar-SA" sz="3200" b="1" dirty="0" smtClean="0">
                <a:ln w="50800"/>
                <a:solidFill>
                  <a:srgbClr val="FF0000"/>
                </a:solidFill>
                <a:cs typeface="Arabic Transparent" pitchFamily="2" charset="-78"/>
              </a:rPr>
              <a:t>: </a:t>
            </a:r>
            <a:r>
              <a:rPr lang="ar-EG" sz="3200" b="1" dirty="0" smtClean="0">
                <a:ln w="50800"/>
                <a:solidFill>
                  <a:schemeClr val="bg1">
                    <a:shade val="50000"/>
                  </a:schemeClr>
                </a:solidFill>
                <a:cs typeface="Arabic Transparent" pitchFamily="2" charset="-78"/>
              </a:rPr>
              <a:t>تستخدم </a:t>
            </a:r>
            <a:r>
              <a:rPr lang="ar-EG" sz="3200" b="1" dirty="0" smtClean="0">
                <a:ln w="50800"/>
                <a:solidFill>
                  <a:schemeClr val="bg1">
                    <a:shade val="50000"/>
                  </a:schemeClr>
                </a:solidFill>
                <a:cs typeface="Arabic Transparent" pitchFamily="2" charset="-78"/>
              </a:rPr>
              <a:t>أحيانًا </a:t>
            </a:r>
            <a:r>
              <a:rPr lang="ar-EG" sz="3200" b="1" dirty="0" smtClean="0">
                <a:ln w="50800"/>
                <a:solidFill>
                  <a:schemeClr val="bg1">
                    <a:shade val="50000"/>
                  </a:schemeClr>
                </a:solidFill>
                <a:cs typeface="Arabic Transparent" pitchFamily="2" charset="-78"/>
              </a:rPr>
              <a:t>حواسك لتسجيل ملاحظات</a:t>
            </a:r>
            <a:r>
              <a:rPr lang="ar-EG" sz="3200" b="1" dirty="0" smtClean="0">
                <a:ln w="50800"/>
                <a:solidFill>
                  <a:schemeClr val="bg1">
                    <a:shade val="50000"/>
                  </a:schemeClr>
                </a:solidFill>
                <a:cs typeface="Arabic Transparent" pitchFamily="2" charset="-78"/>
              </a:rPr>
              <a:t>؛ لتتوصل إلى إجابة عن سؤال </a:t>
            </a:r>
            <a:r>
              <a:rPr lang="ar-EG" sz="3200" b="1" dirty="0" smtClean="0">
                <a:ln w="50800"/>
                <a:solidFill>
                  <a:schemeClr val="bg1">
                    <a:shade val="50000"/>
                  </a:schemeClr>
                </a:solidFill>
                <a:cs typeface="Arabic Transparent" pitchFamily="2" charset="-78"/>
              </a:rPr>
              <a:t>ما، وأحيانًا </a:t>
            </a:r>
            <a:r>
              <a:rPr lang="ar-EG" sz="3200" b="1" dirty="0" smtClean="0">
                <a:ln w="50800"/>
                <a:solidFill>
                  <a:schemeClr val="bg1">
                    <a:shade val="50000"/>
                  </a:schemeClr>
                </a:solidFill>
                <a:cs typeface="Arabic Transparent" pitchFamily="2" charset="-78"/>
              </a:rPr>
              <a:t>أخرى </a:t>
            </a:r>
            <a:r>
              <a:rPr lang="ar-EG" sz="3200" b="1" dirty="0" smtClean="0">
                <a:ln w="50800"/>
                <a:solidFill>
                  <a:schemeClr val="bg1">
                    <a:shade val="50000"/>
                  </a:schemeClr>
                </a:solidFill>
                <a:cs typeface="Arabic Transparent" pitchFamily="2" charset="-78"/>
              </a:rPr>
              <a:t>تستخدم </a:t>
            </a:r>
            <a:r>
              <a:rPr lang="ar-EG" sz="3200" b="1" dirty="0" smtClean="0">
                <a:ln w="50800"/>
                <a:solidFill>
                  <a:schemeClr val="bg1">
                    <a:shade val="50000"/>
                  </a:schemeClr>
                </a:solidFill>
                <a:cs typeface="Arabic Transparent" pitchFamily="2" charset="-78"/>
              </a:rPr>
              <a:t>أدوات </a:t>
            </a:r>
            <a:r>
              <a:rPr lang="ar-EG" sz="3200" b="1" dirty="0" smtClean="0">
                <a:ln w="50800"/>
                <a:solidFill>
                  <a:schemeClr val="bg1">
                    <a:shade val="50000"/>
                  </a:schemeClr>
                </a:solidFill>
                <a:cs typeface="Arabic Transparent" pitchFamily="2" charset="-78"/>
              </a:rPr>
              <a:t>وقياسات</a:t>
            </a:r>
            <a:r>
              <a:rPr lang="ar-EG" sz="3200" b="1" dirty="0" smtClean="0">
                <a:ln w="50800"/>
                <a:solidFill>
                  <a:schemeClr val="bg1">
                    <a:shade val="50000"/>
                  </a:schemeClr>
                </a:solidFill>
                <a:cs typeface="Arabic Transparent" pitchFamily="2" charset="-78"/>
              </a:rPr>
              <a:t>.</a:t>
            </a:r>
          </a:p>
          <a:p>
            <a:pPr marL="81153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ق 􀃥ارن ب 􀃥ين هات 􀃥ين الطريقت 􀃥ين في الإجابة عن</a:t>
            </a:r>
          </a:p>
          <a:p>
            <a:pPr marL="81153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الأسئلة العلميّة.</a:t>
            </a:r>
            <a:endParaRPr lang="ar-SA" sz="3200" b="1" dirty="0" smtClean="0">
              <a:ln w="50800"/>
              <a:solidFill>
                <a:schemeClr val="bg1">
                  <a:shade val="50000"/>
                </a:schemeClr>
              </a:solidFill>
              <a:cs typeface="Arabic Transparent" pitchFamily="2" charset="-78"/>
            </a:endParaRPr>
          </a:p>
        </p:txBody>
      </p:sp>
      <p:sp>
        <p:nvSpPr>
          <p:cNvPr id="3" name="Content Placeholder 2"/>
          <p:cNvSpPr txBox="1">
            <a:spLocks/>
          </p:cNvSpPr>
          <p:nvPr/>
        </p:nvSpPr>
        <p:spPr>
          <a:xfrm>
            <a:off x="457200" y="4267200"/>
            <a:ext cx="8229600" cy="16002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4400" b="1" dirty="0" smtClean="0">
                <a:ln w="50800"/>
                <a:solidFill>
                  <a:schemeClr val="bg1">
                    <a:shade val="50000"/>
                  </a:schemeClr>
                </a:solidFill>
                <a:cs typeface="Arabic Transparent" pitchFamily="2" charset="-78"/>
              </a:rPr>
              <a:t>   : أحيانا يمكن أن تنخدع الحواس لذلك الأدوات والقياسات أكثر دقة وموثوقية .</a:t>
            </a:r>
            <a:endParaRPr lang="ar-SA" sz="4400" b="1" dirty="0" smtClean="0">
              <a:ln w="50800"/>
              <a:solidFill>
                <a:schemeClr val="bg1">
                  <a:shade val="50000"/>
                </a:schemeClr>
              </a:solidFill>
              <a:cs typeface="Arabic Transparent" pitchFamily="2" charset="-78"/>
            </a:endParaRPr>
          </a:p>
        </p:txBody>
      </p:sp>
      <p:sp>
        <p:nvSpPr>
          <p:cNvPr id="4" name="Down Arrow 3"/>
          <p:cNvSpPr/>
          <p:nvPr/>
        </p:nvSpPr>
        <p:spPr>
          <a:xfrm>
            <a:off x="31242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457200"/>
            <a:ext cx="8229600" cy="16764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200" b="1" dirty="0" smtClean="0">
                <a:ln w="50800"/>
                <a:solidFill>
                  <a:srgbClr val="FF0000"/>
                </a:solidFill>
                <a:cs typeface="Arabic Transparent" pitchFamily="2" charset="-78"/>
              </a:rPr>
              <a:t>تواصل </a:t>
            </a:r>
            <a:r>
              <a:rPr lang="ar-SA" sz="3200" b="1" dirty="0" smtClean="0">
                <a:ln w="50800"/>
                <a:solidFill>
                  <a:srgbClr val="FF0000"/>
                </a:solidFill>
                <a:cs typeface="Arabic Transparent" pitchFamily="2" charset="-78"/>
              </a:rPr>
              <a:t>: </a:t>
            </a:r>
            <a:r>
              <a:rPr lang="ar-EG" sz="3200" b="1" dirty="0" smtClean="0">
                <a:ln w="50800"/>
                <a:solidFill>
                  <a:schemeClr val="bg1">
                    <a:shade val="50000"/>
                  </a:schemeClr>
                </a:solidFill>
                <a:cs typeface="Arabic Transparent" pitchFamily="2" charset="-78"/>
              </a:rPr>
              <a:t>سجّل </a:t>
            </a:r>
            <a:r>
              <a:rPr lang="ar-EG" sz="3200" b="1" dirty="0" smtClean="0">
                <a:ln w="50800"/>
                <a:solidFill>
                  <a:schemeClr val="bg1">
                    <a:shade val="50000"/>
                  </a:schemeClr>
                </a:solidFill>
                <a:cs typeface="Arabic Transparent" pitchFamily="2" charset="-78"/>
              </a:rPr>
              <a:t>في </a:t>
            </a:r>
            <a:r>
              <a:rPr lang="ar-EG" sz="3200" b="1" dirty="0" smtClean="0">
                <a:ln w="50800"/>
                <a:solidFill>
                  <a:schemeClr val="bg1">
                    <a:shade val="50000"/>
                  </a:schemeClr>
                </a:solidFill>
                <a:cs typeface="Arabic Transparent" pitchFamily="2" charset="-78"/>
              </a:rPr>
              <a:t>دفتر العلوم خمسة أشياء قمت </a:t>
            </a:r>
            <a:r>
              <a:rPr lang="ar-EG" sz="3200" b="1" dirty="0" smtClean="0">
                <a:ln w="50800"/>
                <a:solidFill>
                  <a:schemeClr val="bg1">
                    <a:shade val="50000"/>
                  </a:schemeClr>
                </a:solidFill>
                <a:cs typeface="Arabic Transparent" pitchFamily="2" charset="-78"/>
              </a:rPr>
              <a:t>بملاحظتها في </a:t>
            </a:r>
            <a:r>
              <a:rPr lang="ar-EG" sz="3200" b="1" dirty="0" smtClean="0">
                <a:ln w="50800"/>
                <a:solidFill>
                  <a:schemeClr val="bg1">
                    <a:shade val="50000"/>
                  </a:schemeClr>
                </a:solidFill>
                <a:cs typeface="Arabic Transparent" pitchFamily="2" charset="-78"/>
              </a:rPr>
              <a:t>غرفة </a:t>
            </a:r>
            <a:r>
              <a:rPr lang="ar-EG" sz="3200" b="1" dirty="0" smtClean="0">
                <a:ln w="50800"/>
                <a:solidFill>
                  <a:schemeClr val="bg1">
                    <a:shade val="50000"/>
                  </a:schemeClr>
                </a:solidFill>
                <a:cs typeface="Arabic Transparent" pitchFamily="2" charset="-78"/>
              </a:rPr>
              <a:t>صفك </a:t>
            </a:r>
            <a:r>
              <a:rPr lang="ar-EG" sz="3200" b="1" dirty="0" smtClean="0">
                <a:ln w="50800"/>
                <a:solidFill>
                  <a:schemeClr val="bg1">
                    <a:shade val="50000"/>
                  </a:schemeClr>
                </a:solidFill>
                <a:cs typeface="Arabic Transparent" pitchFamily="2" charset="-78"/>
              </a:rPr>
              <a:t>أو خارجها. قارن بين هاتين الطريقتين </a:t>
            </a:r>
            <a:r>
              <a:rPr lang="ar-EG" sz="3200" b="1" dirty="0" smtClean="0">
                <a:ln w="50800"/>
                <a:solidFill>
                  <a:schemeClr val="bg1">
                    <a:shade val="50000"/>
                  </a:schemeClr>
                </a:solidFill>
                <a:cs typeface="Arabic Transparent" pitchFamily="2" charset="-78"/>
              </a:rPr>
              <a:t>في الإجابة </a:t>
            </a:r>
            <a:r>
              <a:rPr lang="ar-EG" sz="3200" b="1" dirty="0" smtClean="0">
                <a:ln w="50800"/>
                <a:solidFill>
                  <a:schemeClr val="bg1">
                    <a:shade val="50000"/>
                  </a:schemeClr>
                </a:solidFill>
                <a:cs typeface="Arabic Transparent" pitchFamily="2" charset="-78"/>
              </a:rPr>
              <a:t>عن الأسئلة </a:t>
            </a:r>
            <a:r>
              <a:rPr lang="ar-EG" sz="3200" b="1" dirty="0" smtClean="0">
                <a:ln w="50800"/>
                <a:solidFill>
                  <a:schemeClr val="bg1">
                    <a:shade val="50000"/>
                  </a:schemeClr>
                </a:solidFill>
                <a:cs typeface="Arabic Transparent" pitchFamily="2" charset="-78"/>
              </a:rPr>
              <a:t>العلميّة.</a:t>
            </a:r>
            <a:endParaRPr lang="ar-SA" sz="3200" b="1" dirty="0" smtClean="0">
              <a:ln w="50800"/>
              <a:solidFill>
                <a:schemeClr val="bg1">
                  <a:shade val="50000"/>
                </a:schemeClr>
              </a:solidFill>
              <a:cs typeface="Arabic Transparent" pitchFamily="2" charset="-78"/>
            </a:endParaRPr>
          </a:p>
        </p:txBody>
      </p:sp>
      <p:sp>
        <p:nvSpPr>
          <p:cNvPr id="3" name="Content Placeholder 2"/>
          <p:cNvSpPr txBox="1">
            <a:spLocks/>
          </p:cNvSpPr>
          <p:nvPr/>
        </p:nvSpPr>
        <p:spPr>
          <a:xfrm>
            <a:off x="457200" y="4267200"/>
            <a:ext cx="8229600" cy="16002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4400" b="1" dirty="0" smtClean="0">
                <a:ln w="50800"/>
                <a:solidFill>
                  <a:schemeClr val="bg1">
                    <a:shade val="50000"/>
                  </a:schemeClr>
                </a:solidFill>
                <a:cs typeface="Arabic Transparent" pitchFamily="2" charset="-78"/>
              </a:rPr>
              <a:t>  : قد تتضمن الإجابات الروائح والأصوات المختلفة والألوان ودرجة الحرارة .</a:t>
            </a:r>
            <a:endParaRPr lang="ar-SA" sz="4400" b="1" dirty="0" smtClean="0">
              <a:ln w="50800"/>
              <a:solidFill>
                <a:schemeClr val="bg1">
                  <a:shade val="50000"/>
                </a:schemeClr>
              </a:solidFill>
              <a:cs typeface="Arabic Transparent" pitchFamily="2" charset="-78"/>
            </a:endParaRPr>
          </a:p>
        </p:txBody>
      </p:sp>
      <p:sp>
        <p:nvSpPr>
          <p:cNvPr id="4" name="Down Arrow 3"/>
          <p:cNvSpPr/>
          <p:nvPr/>
        </p:nvSpPr>
        <p:spPr>
          <a:xfrm>
            <a:off x="31242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5000" y="1447800"/>
            <a:ext cx="6172200" cy="16764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الدرس الثانى</a:t>
            </a:r>
            <a:endParaRPr kumimoji="0" lang="ar-SA" sz="80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
        <p:nvSpPr>
          <p:cNvPr id="4" name="Title 1"/>
          <p:cNvSpPr txBox="1">
            <a:spLocks/>
          </p:cNvSpPr>
          <p:nvPr/>
        </p:nvSpPr>
        <p:spPr>
          <a:xfrm>
            <a:off x="914400" y="3886200"/>
            <a:ext cx="7772400" cy="14478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EG"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عمل العلم </a:t>
            </a:r>
            <a:endParaRPr kumimoji="0" lang="ar-SA" sz="80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295400"/>
            <a:ext cx="6096000" cy="1621536"/>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فكرة الدرس</a:t>
            </a:r>
            <a:endParaRPr kumimoji="0" lang="ar-EG" sz="80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3" name="Content Placeholder 2"/>
          <p:cNvSpPr txBox="1">
            <a:spLocks/>
          </p:cNvSpPr>
          <p:nvPr/>
        </p:nvSpPr>
        <p:spPr>
          <a:xfrm>
            <a:off x="914400" y="3657600"/>
            <a:ext cx="7696200" cy="1828800"/>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54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rPr>
              <a:t>يجري العلماء أبحاثاً مختلفة لإكتشاف معلومات جديدة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0200" y="1371600"/>
            <a:ext cx="6096000" cy="1621536"/>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المفردات</a:t>
            </a:r>
            <a:endParaRPr kumimoji="0" lang="ar-EG" sz="96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
        <p:nvSpPr>
          <p:cNvPr id="3" name="Content Placeholder 2"/>
          <p:cNvSpPr txBox="1">
            <a:spLocks/>
          </p:cNvSpPr>
          <p:nvPr/>
        </p:nvSpPr>
        <p:spPr>
          <a:xfrm>
            <a:off x="457200" y="3733800"/>
            <a:ext cx="8382000" cy="2057400"/>
          </a:xfrm>
          <a:prstGeom prst="rect">
            <a:avLst/>
          </a:prstGeom>
        </p:spPr>
        <p:style>
          <a:lnRef idx="3">
            <a:schemeClr val="lt1"/>
          </a:lnRef>
          <a:fillRef idx="1">
            <a:schemeClr val="accent4"/>
          </a:fillRef>
          <a:effectRef idx="1">
            <a:schemeClr val="accent4"/>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just" rtl="1">
              <a:spcBef>
                <a:spcPts val="700"/>
              </a:spcBef>
              <a:buClr>
                <a:schemeClr val="tx2"/>
              </a:buClr>
              <a:buSzPct val="95000"/>
            </a:pPr>
            <a:r>
              <a:rPr lang="ar-EG" sz="40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ar-SA" sz="40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البحث الوصفي – البحث التجريبي – الطرائق العلمية – النموذج – الفرضية – المتغير المستقل – المتغير التابع – الثابت – العينة الضابطة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685800"/>
            <a:ext cx="7543800" cy="2057400"/>
          </a:xfrm>
          <a:prstGeom prst="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115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أستكشف</a:t>
            </a:r>
            <a:endParaRPr kumimoji="0" lang="ar-SA" sz="115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
        <p:nvSpPr>
          <p:cNvPr id="4" name="Title 1"/>
          <p:cNvSpPr txBox="1">
            <a:spLocks/>
          </p:cNvSpPr>
          <p:nvPr/>
        </p:nvSpPr>
        <p:spPr>
          <a:xfrm>
            <a:off x="609600" y="3505200"/>
            <a:ext cx="8077200" cy="24384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SA"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مقارنة بين أنواع من أوراق التنشيف</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srcRect/>
          <a:stretch>
            <a:fillRect/>
          </a:stretch>
        </p:blipFill>
        <p:spPr bwMode="auto">
          <a:xfrm>
            <a:off x="228600" y="152400"/>
            <a:ext cx="8623401" cy="6604657"/>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29200" y="838200"/>
            <a:ext cx="3810000" cy="990600"/>
          </a:xfrm>
          <a:prstGeom prst="rect">
            <a:avLst/>
          </a:prstGeom>
          <a:ln/>
        </p:spPr>
        <p:style>
          <a:lnRef idx="0">
            <a:schemeClr val="accent3"/>
          </a:lnRef>
          <a:fillRef idx="3">
            <a:schemeClr val="accent3"/>
          </a:fillRef>
          <a:effectRef idx="3">
            <a:schemeClr val="accent3"/>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6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الخطوات</a:t>
            </a:r>
            <a:endParaRPr kumimoji="0" lang="ar-SA" sz="60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
        <p:nvSpPr>
          <p:cNvPr id="3" name="Title 1"/>
          <p:cNvSpPr txBox="1">
            <a:spLocks/>
          </p:cNvSpPr>
          <p:nvPr/>
        </p:nvSpPr>
        <p:spPr>
          <a:xfrm>
            <a:off x="1981200" y="2057400"/>
            <a:ext cx="5334000" cy="8382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a:spcBef>
                <a:spcPct val="0"/>
              </a:spcBef>
              <a:defRPr/>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1- ارسمي جدول بيانات .</a:t>
            </a:r>
          </a:p>
        </p:txBody>
      </p:sp>
      <p:pic>
        <p:nvPicPr>
          <p:cNvPr id="15362" name="Picture 2"/>
          <p:cNvPicPr>
            <a:picLocks noChangeAspect="1" noChangeArrowheads="1"/>
          </p:cNvPicPr>
          <p:nvPr/>
        </p:nvPicPr>
        <p:blipFill>
          <a:blip r:embed="rId4"/>
          <a:srcRect/>
          <a:stretch>
            <a:fillRect/>
          </a:stretch>
        </p:blipFill>
        <p:spPr bwMode="auto">
          <a:xfrm>
            <a:off x="1905000" y="3352800"/>
            <a:ext cx="5718175" cy="2832064"/>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checkerboard(across)">
                                      <p:cBhvr>
                                        <p:cTn id="17" dur="500"/>
                                        <p:tgtEl>
                                          <p:spTgt spid="15362"/>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1371600"/>
            <a:ext cx="8229600" cy="44958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spcBef>
                <a:spcPct val="0"/>
              </a:spcBef>
              <a:defRPr/>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2- قصي قطعاً مــربعة الشـــكل 5 سم</a:t>
            </a:r>
            <a:r>
              <a:rPr lang="ar-EG"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 5 سم من الأنواع الثلاثة من أوراق التنشيف، ثم ضعي كل قطعة على سطح أملس مستوٍ لا ينفذ منه الماء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371600"/>
            <a:ext cx="8229600" cy="44958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spcBef>
                <a:spcPct val="0"/>
              </a:spcBef>
              <a:defRPr/>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3- ضيفي قطرة واحدة من الماء إلى كل قطعة .</a:t>
            </a:r>
          </a:p>
          <a:p>
            <a:pPr algn="just" rtl="1">
              <a:spcBef>
                <a:spcPct val="0"/>
              </a:spcBef>
              <a:defRPr/>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4- واصلي إضافة قطرات الماء حتى تتشبع قطعة الورق وتصبح غير قادرة على امتصاص الماء.</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371600"/>
            <a:ext cx="8229600" cy="37338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spcBef>
                <a:spcPct val="0"/>
              </a:spcBef>
              <a:defRPr/>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5-  سجّلي نتائجك في جدول البيانات ومثليها برسم بياني .</a:t>
            </a:r>
          </a:p>
          <a:p>
            <a:pPr algn="just" rtl="1">
              <a:spcBef>
                <a:spcPct val="0"/>
              </a:spcBef>
              <a:defRPr/>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6- كرّري الخطوات من 2 إلى 5   ، ثلاث مرات.</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91200" y="381000"/>
            <a:ext cx="3048000" cy="990600"/>
          </a:xfrm>
          <a:prstGeom prst="rect">
            <a:avLst/>
          </a:prstGeom>
          <a:ln/>
        </p:spPr>
        <p:style>
          <a:lnRef idx="0">
            <a:schemeClr val="accent3"/>
          </a:lnRef>
          <a:fillRef idx="3">
            <a:schemeClr val="accent3"/>
          </a:fillRef>
          <a:effectRef idx="3">
            <a:schemeClr val="accent3"/>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6000" b="1" dirty="0" smtClean="0">
                <a:ln w="50800"/>
                <a:solidFill>
                  <a:schemeClr val="bg1">
                    <a:shade val="50000"/>
                  </a:schemeClr>
                </a:solidFill>
                <a:latin typeface="+mj-lt"/>
                <a:ea typeface="+mj-ea"/>
                <a:cs typeface="Arabic Transparent" pitchFamily="2" charset="-78"/>
              </a:rPr>
              <a:t>التحليل :</a:t>
            </a:r>
          </a:p>
        </p:txBody>
      </p:sp>
      <p:sp>
        <p:nvSpPr>
          <p:cNvPr id="3" name="Title 1"/>
          <p:cNvSpPr txBox="1">
            <a:spLocks/>
          </p:cNvSpPr>
          <p:nvPr/>
        </p:nvSpPr>
        <p:spPr>
          <a:xfrm>
            <a:off x="533400" y="2133600"/>
            <a:ext cx="8305800" cy="2971800"/>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a:spcBef>
                <a:spcPct val="0"/>
              </a:spcBef>
              <a:defRPr/>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1- هل امتصت قطع أوراق التنشيف كميات متساوية من الماء ؟</a:t>
            </a:r>
          </a:p>
          <a:p>
            <a:pPr lvl="0" algn="just" rtl="1">
              <a:spcBef>
                <a:spcPct val="0"/>
              </a:spcBef>
              <a:defRPr/>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2- إذا امتص أحد أنواع أوراق التنشيف ماء أكثر من غيره فهلى يمكن أن تستنتجي أن هذا النوع هو الذي يجب شراؤه ؟ وضّحي إجابتك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447800"/>
            <a:ext cx="8305800" cy="3810000"/>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a:spcBef>
                <a:spcPct val="0"/>
              </a:spcBef>
              <a:defRPr/>
            </a:pPr>
            <a:r>
              <a:rPr lang="ar-S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3- أيّ الطرائق العلمية استخدمت للمقارنة بين أوراق التنشيف في قدرتها على الامتصاص؟</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382000" cy="5638800"/>
          </a:xfrm>
          <a:prstGeom prst="rect">
            <a:avLst/>
          </a:prstGeom>
        </p:spPr>
        <p:style>
          <a:lnRef idx="3">
            <a:schemeClr val="lt1"/>
          </a:lnRef>
          <a:fillRef idx="1">
            <a:schemeClr val="accent3"/>
          </a:fillRef>
          <a:effectRef idx="1">
            <a:schemeClr val="accent3"/>
          </a:effectRef>
          <a:fontRef idx="minor">
            <a:schemeClr val="lt1"/>
          </a:fontRef>
        </p:style>
        <p:txBody>
          <a:bodyPr>
            <a:scene3d>
              <a:camera prst="isometricOffAxis2Left"/>
              <a:lightRig rig="flat" dir="tl">
                <a:rot lat="0" lon="0" rev="6600000"/>
              </a:lightRig>
            </a:scene3d>
            <a:sp3d extrusionH="25400" contourW="8890">
              <a:bevelT w="38100" h="31750"/>
              <a:contourClr>
                <a:schemeClr val="accent2">
                  <a:shade val="75000"/>
                </a:schemeClr>
              </a:contourClr>
            </a:sp3d>
          </a:bodyPr>
          <a:lstStyle/>
          <a:p>
            <a:pPr lvl="0" algn="ctr" rtl="1">
              <a:spcBef>
                <a:spcPct val="0"/>
              </a:spcBef>
              <a:defRPr/>
            </a:pPr>
            <a:r>
              <a:rPr lang="ar-EG" sz="11500" b="1" dirty="0" smtClean="0">
                <a:ln w="11430"/>
                <a:solidFill>
                  <a:srgbClr val="00B0F0"/>
                </a:solidFill>
                <a:effectLst>
                  <a:outerShdw blurRad="50800" dist="39000" dir="5460000" algn="tl">
                    <a:srgbClr val="000000">
                      <a:alpha val="38000"/>
                    </a:srgbClr>
                  </a:outerShdw>
                </a:effectLst>
              </a:rPr>
              <a:t>حـــــــل المشكلات </a:t>
            </a:r>
            <a:endParaRPr lang="ar-SA" sz="11500" b="1" dirty="0" smtClean="0">
              <a:ln w="11430"/>
              <a:solidFill>
                <a:srgbClr val="00B0F0"/>
              </a:solidFill>
              <a:effectLst>
                <a:outerShdw blurRad="50800" dist="39000" dir="5460000" algn="tl">
                  <a:srgbClr val="000000">
                    <a:alpha val="38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848600" cy="4114800"/>
          </a:xfrm>
        </p:spPr>
        <p:style>
          <a:lnRef idx="3">
            <a:schemeClr val="lt1"/>
          </a:lnRef>
          <a:fillRef idx="1">
            <a:schemeClr val="accent3"/>
          </a:fillRef>
          <a:effectRef idx="1">
            <a:schemeClr val="accent3"/>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
              <a:buNone/>
            </a:pPr>
            <a:r>
              <a:rPr lang="ar-EG" sz="3600" b="1" dirty="0" smtClean="0">
                <a:ln w="50800"/>
                <a:solidFill>
                  <a:schemeClr val="bg1">
                    <a:shade val="50000"/>
                  </a:schemeClr>
                </a:solidFill>
                <a:cs typeface="Arabic Transparent" pitchFamily="2" charset="-78"/>
              </a:rPr>
              <a:t> عندما أنجز أحمد وبدر بحثهما أجابا عن السؤال المطروح، </a:t>
            </a:r>
            <a:r>
              <a:rPr lang="ar-SA" sz="3600" b="1" dirty="0" smtClean="0">
                <a:ln w="50800"/>
                <a:solidFill>
                  <a:schemeClr val="bg1">
                    <a:shade val="50000"/>
                  </a:schemeClr>
                </a:solidFill>
                <a:cs typeface="Arabic Transparent" pitchFamily="2" charset="-78"/>
              </a:rPr>
              <a:t>هناك أكثر من طريقة للإجابة عن السؤال ، أو حل المشكلة العلمية . حيث يبذل العلماء جهودًا لحل المشكلات العلمية ، وكل مشكلة تتطلب استقصاءً بصورة مختلفة ، إلا أنهم يكررون بعض الخطوات في الاستقصاءات جميعها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5800" y="533400"/>
            <a:ext cx="43434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spc="0" dirty="0" smtClean="0">
                <a:ln w="50800"/>
                <a:solidFill>
                  <a:schemeClr val="bg1">
                    <a:shade val="50000"/>
                  </a:schemeClr>
                </a:solidFill>
              </a:rPr>
              <a:t>تحديد المشكلة</a:t>
            </a:r>
          </a:p>
        </p:txBody>
      </p:sp>
      <p:sp>
        <p:nvSpPr>
          <p:cNvPr id="5" name="Content Placeholder 2"/>
          <p:cNvSpPr txBox="1">
            <a:spLocks/>
          </p:cNvSpPr>
          <p:nvPr/>
        </p:nvSpPr>
        <p:spPr>
          <a:xfrm>
            <a:off x="762000" y="1905000"/>
            <a:ext cx="7848600" cy="3505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يركز العلماء على فهم المشكلة بوضوح أولاً قبل حلها . وقد يجدون أحيانًا أنه من السهل تحديد المشكلة ، وقد يكون هناك عدة مشاكل تحتاج إلى حلول أحياناً أخرى . فعلى سبيل المثال ، قبل أن يجد العالم مصدر المرض عليه أن يحدّد المرض بدقة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00400" y="533400"/>
            <a:ext cx="5638800" cy="914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spc="0" dirty="0" smtClean="0">
                <a:ln w="50800"/>
                <a:solidFill>
                  <a:schemeClr val="bg1">
                    <a:shade val="50000"/>
                  </a:schemeClr>
                </a:solidFill>
              </a:rPr>
              <a:t>كيف يمكن حل المشكلة ؟</a:t>
            </a:r>
          </a:p>
        </p:txBody>
      </p:sp>
      <p:sp>
        <p:nvSpPr>
          <p:cNvPr id="5" name="Content Placeholder 2"/>
          <p:cNvSpPr txBox="1">
            <a:spLocks/>
          </p:cNvSpPr>
          <p:nvPr/>
        </p:nvSpPr>
        <p:spPr>
          <a:xfrm>
            <a:off x="762000" y="1905000"/>
            <a:ext cx="7848600" cy="4572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 يت</a:t>
            </a:r>
            <a:r>
              <a:rPr lang="ar-SA" sz="3200" b="1" dirty="0" smtClean="0">
                <a:ln w="50800"/>
                <a:solidFill>
                  <a:schemeClr val="bg1">
                    <a:shade val="50000"/>
                  </a:schemeClr>
                </a:solidFill>
                <a:cs typeface="Arabic Transparent" pitchFamily="2" charset="-78"/>
              </a:rPr>
              <a:t>بع العلماء طرائق مختلفة لحلّ المشكلات،والإجابة عن الأسئلة العلمية. وهناك طريقتان، هما البحث الوصفي، وتصميم</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البحث التجريبي. البحث الوصفي يجيب عن الأسئلة العلمية من خلال الملاحظة.</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ويُعدّ ما جمعه أحمد وبدر من معلومات حول الكوليرا وبكتيريا القولون بحثًا</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وصفيًّا. أمّا تصميم البحث التجريبي فهو طريقة أخرى تستخدم للإجابة عن</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الأسئلة العلمية، من خلال</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اختبار الفرضية، باتباع خطوات</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متسلسلة ومنظمة بشكل</a:t>
            </a:r>
            <a:r>
              <a:rPr lang="ar-EG" sz="3200" b="1" dirty="0" smtClean="0">
                <a:ln w="50800"/>
                <a:solidFill>
                  <a:schemeClr val="bg1">
                    <a:shade val="50000"/>
                  </a:schemeClr>
                </a:solidFill>
                <a:cs typeface="Arabic Transparent" pitchFamily="2" charset="-78"/>
              </a:rPr>
              <a:t> </a:t>
            </a:r>
            <a:r>
              <a:rPr lang="ar-SA" sz="3200" b="1" dirty="0" smtClean="0">
                <a:ln w="50800"/>
                <a:solidFill>
                  <a:schemeClr val="bg1">
                    <a:shade val="50000"/>
                  </a:schemeClr>
                </a:solidFill>
                <a:cs typeface="Arabic Transparent" pitchFamily="2" charset="-78"/>
              </a:rPr>
              <a:t>صحيح.</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24400" y="228600"/>
            <a:ext cx="4038600" cy="35814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ctr"/>
            <a:r>
              <a:rPr lang="ar-SA" sz="6000" b="1" dirty="0" smtClean="0">
                <a:ln w="50800"/>
                <a:solidFill>
                  <a:schemeClr val="bg1">
                    <a:shade val="50000"/>
                  </a:schemeClr>
                </a:solidFill>
              </a:rPr>
              <a:t>الفصل الاول </a:t>
            </a:r>
            <a:endParaRPr lang="ar-EG" sz="6000" b="1" dirty="0">
              <a:ln w="50800"/>
              <a:solidFill>
                <a:schemeClr val="bg1">
                  <a:shade val="50000"/>
                </a:schemeClr>
              </a:solidFill>
            </a:endParaRPr>
          </a:p>
        </p:txBody>
      </p:sp>
      <p:sp>
        <p:nvSpPr>
          <p:cNvPr id="6" name="Line Callout 3 (No Border) 5"/>
          <p:cNvSpPr/>
          <p:nvPr/>
        </p:nvSpPr>
        <p:spPr>
          <a:xfrm>
            <a:off x="1295400" y="4343400"/>
            <a:ext cx="4953000" cy="1981200"/>
          </a:xfrm>
          <a:prstGeom prst="callout3">
            <a:avLst>
              <a:gd name="adj1" fmla="val 18750"/>
              <a:gd name="adj2" fmla="val -8333"/>
              <a:gd name="adj3" fmla="val 18750"/>
              <a:gd name="adj4" fmla="val -16667"/>
              <a:gd name="adj5" fmla="val 100000"/>
              <a:gd name="adj6" fmla="val -16667"/>
              <a:gd name="adj7" fmla="val 120399"/>
              <a:gd name="adj8" fmla="val -17226"/>
            </a:avLst>
          </a:prstGeom>
          <a:solidFill>
            <a:srgbClr val="FFC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طبيعة العلم</a:t>
            </a:r>
            <a:endParaRPr lang="ar-EG"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ush.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191000" y="1143000"/>
            <a:ext cx="4419600" cy="4038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والطرائق العلمية،</a:t>
            </a:r>
            <a:r>
              <a:rPr lang="ar-EG"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هي</a:t>
            </a:r>
            <a:r>
              <a:rPr lang="ar-EG"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طرائق أو خطوات تُتبع لمحاولة</a:t>
            </a:r>
            <a:r>
              <a:rPr lang="ar-EG"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حل المشكلات؛ إذ تتطلب</a:t>
            </a:r>
            <a:r>
              <a:rPr lang="ar-EG"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المشكلات المختلفة طرائق</a:t>
            </a:r>
            <a:r>
              <a:rPr lang="ar-EG"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حلل بياناتك علمية مختلفة لحلها.</a:t>
            </a:r>
          </a:p>
        </p:txBody>
      </p:sp>
      <p:pic>
        <p:nvPicPr>
          <p:cNvPr id="16387" name="Picture 3"/>
          <p:cNvPicPr>
            <a:picLocks noChangeAspect="1" noChangeArrowheads="1"/>
          </p:cNvPicPr>
          <p:nvPr/>
        </p:nvPicPr>
        <p:blipFill>
          <a:blip r:embed="rId5"/>
          <a:srcRect/>
          <a:stretch>
            <a:fillRect/>
          </a:stretch>
        </p:blipFill>
        <p:spPr bwMode="auto">
          <a:xfrm>
            <a:off x="609600" y="457200"/>
            <a:ext cx="3200400" cy="51816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6387"/>
                                        </p:tgtEl>
                                        <p:attrNameLst>
                                          <p:attrName>style.visibility</p:attrName>
                                        </p:attrNameLst>
                                      </p:cBhvr>
                                      <p:to>
                                        <p:strVal val="visible"/>
                                      </p:to>
                                    </p:set>
                                    <p:animEffect transition="in" filter="checkerboard(across)">
                                      <p:cBhvr>
                                        <p:cTn id="16" dur="500"/>
                                        <p:tgtEl>
                                          <p:spTgt spid="16387"/>
                                        </p:tgtEl>
                                      </p:cBhvr>
                                    </p:animEffect>
                                  </p:childTnLst>
                                  <p:subTnLst>
                                    <p:audio>
                                      <p:cMediaNode>
                                        <p:cTn display="0" masterRel="sameClick">
                                          <p:stCondLst>
                                            <p:cond evt="begin" delay="0">
                                              <p:tn val="14"/>
                                            </p:cond>
                                          </p:stCondLst>
                                          <p:endCondLst>
                                            <p:cond evt="onStopAudio" delay="0">
                                              <p:tgtEl>
                                                <p:sldTgt/>
                                              </p:tgtEl>
                                            </p:cond>
                                          </p:endCondLst>
                                        </p:cTn>
                                        <p:tgtEl>
                                          <p:sndTgt r:embed="rId4"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495800" y="533400"/>
            <a:ext cx="4343400" cy="9906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EG" sz="3200" b="1" spc="0" dirty="0" smtClean="0">
                <a:ln w="50800"/>
                <a:solidFill>
                  <a:schemeClr val="bg1">
                    <a:shade val="50000"/>
                  </a:schemeClr>
                </a:solidFill>
              </a:rPr>
              <a:t>البحث الوصفى </a:t>
            </a:r>
            <a:endParaRPr lang="ar-SA" sz="3200" b="1" spc="0" dirty="0" smtClean="0">
              <a:ln w="50800"/>
              <a:solidFill>
                <a:schemeClr val="bg1">
                  <a:shade val="50000"/>
                </a:schemeClr>
              </a:solidFill>
            </a:endParaRPr>
          </a:p>
        </p:txBody>
      </p:sp>
      <p:sp>
        <p:nvSpPr>
          <p:cNvPr id="5" name="Content Placeholder 2"/>
          <p:cNvSpPr txBox="1">
            <a:spLocks/>
          </p:cNvSpPr>
          <p:nvPr/>
        </p:nvSpPr>
        <p:spPr>
          <a:xfrm>
            <a:off x="762000" y="1905000"/>
            <a:ext cx="7848600" cy="3048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 يمكن حلّ بعض المشكلات العلمية أو الإجابة عن الأسئلة باستخدام البحث الوصفي، الذي يعتمد غالبًا على الملاحظات. يستخدم البحث الوصفي في الاستقصاءات التي يصعب فيها إجراء التجارب، ومنها تتبُّع الطبيب البريطاني جون سنو عام 1800 م مصدر وباء الكوليرا باستخدام البحث الوصفي. ويشتمل البحث الوصفي عادةً على الخطوات التالية:</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38200" y="457200"/>
            <a:ext cx="7848600" cy="3048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 يمكن حلّ بعض المش كلات العلمية أو الإجابة عن الأسئلة باستخدام البحث الوصفي، الذي يعتمد غالبًا على الملاحظات. يستخدم البحث الوصفي في الاستقصاءات التي يصعب فيها إجراء التجارب، ومنها تتبُّع الطبيب البريطاني جون سنو عام 1800 م مصدر وباء الكوليرا باستخدام البحث الوصفي. ويشتمل البحث الوصفي عادةً على الخطوات التالية:</a:t>
            </a:r>
            <a:endParaRPr lang="ar-SA" sz="2800" b="1" dirty="0" smtClean="0">
              <a:ln w="50800"/>
              <a:solidFill>
                <a:schemeClr val="bg1">
                  <a:shade val="50000"/>
                </a:schemeClr>
              </a:solidFill>
              <a:cs typeface="Arabic Transparent" pitchFamily="2" charset="-78"/>
            </a:endParaRPr>
          </a:p>
        </p:txBody>
      </p:sp>
      <p:pic>
        <p:nvPicPr>
          <p:cNvPr id="17410" name="Picture 2"/>
          <p:cNvPicPr>
            <a:picLocks noChangeAspect="1" noChangeArrowheads="1"/>
          </p:cNvPicPr>
          <p:nvPr/>
        </p:nvPicPr>
        <p:blipFill>
          <a:blip r:embed="rId5"/>
          <a:srcRect/>
          <a:stretch>
            <a:fillRect/>
          </a:stretch>
        </p:blipFill>
        <p:spPr bwMode="auto">
          <a:xfrm>
            <a:off x="2514600" y="3581400"/>
            <a:ext cx="4114800" cy="3080327"/>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checkerboard(across)">
                                      <p:cBhvr>
                                        <p:cTn id="16" dur="500"/>
                                        <p:tgtEl>
                                          <p:spTgt spid="17410"/>
                                        </p:tgtEl>
                                      </p:cBhvr>
                                    </p:animEffect>
                                  </p:childTnLst>
                                  <p:subTnLst>
                                    <p:audio>
                                      <p:cMediaNode>
                                        <p:cTn display="0" masterRel="sameClick">
                                          <p:stCondLst>
                                            <p:cond evt="begin" delay="0">
                                              <p:tn val="14"/>
                                            </p:cond>
                                          </p:stCondLst>
                                          <p:endCondLst>
                                            <p:cond evt="onStopAudio" delay="0">
                                              <p:tgtEl>
                                                <p:sldTgt/>
                                              </p:tgtEl>
                                            </p:cond>
                                          </p:endCondLst>
                                        </p:cTn>
                                        <p:tgtEl>
                                          <p:sndTgt r:embed="rId4"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67200" y="533400"/>
            <a:ext cx="4572000" cy="8382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4400" b="1" dirty="0" smtClean="0">
                <a:ln w="50800"/>
                <a:solidFill>
                  <a:schemeClr val="bg1">
                    <a:shade val="50000"/>
                  </a:schemeClr>
                </a:solidFill>
              </a:rPr>
              <a:t>حدّد هدف البحث</a:t>
            </a:r>
          </a:p>
        </p:txBody>
      </p:sp>
      <p:sp>
        <p:nvSpPr>
          <p:cNvPr id="3" name="Content Placeholder 2"/>
          <p:cNvSpPr txBox="1">
            <a:spLocks/>
          </p:cNvSpPr>
          <p:nvPr/>
        </p:nvSpPr>
        <p:spPr>
          <a:xfrm>
            <a:off x="762000" y="1905000"/>
            <a:ext cx="7848600" cy="3962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en-US"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هدف البحث هو ما تريد أن تكتشفه، أوالسؤال الذي ترغب في الإجابة عنه. فقد كان هدف أحمد وبدر</a:t>
            </a:r>
            <a:r>
              <a:rPr lang="ar-EG"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في بحثهما اكتشاف كيف تم تتبع مصدر كل من وباء الكوليرا وبكتيريا القولون</a:t>
            </a:r>
            <a:r>
              <a:rPr lang="en-US" sz="3600" b="1" dirty="0" smtClean="0">
                <a:ln w="50800"/>
                <a:solidFill>
                  <a:schemeClr val="bg1">
                    <a:shade val="50000"/>
                  </a:schemeClr>
                </a:solidFill>
                <a:cs typeface="Arabic Transparent" pitchFamily="2" charset="-78"/>
              </a:rPr>
              <a:t>E.coli(    </a:t>
            </a:r>
            <a:r>
              <a:rPr lang="ar-SA" sz="3600" b="1" dirty="0" smtClean="0">
                <a:ln w="50800"/>
                <a:solidFill>
                  <a:schemeClr val="bg1">
                    <a:shade val="50000"/>
                  </a:schemeClr>
                </a:solidFill>
                <a:cs typeface="Arabic Transparent" pitchFamily="2" charset="-78"/>
              </a:rPr>
              <a:t>وحدّد الدكتور جون سنو هدفه وهو "اكتشاف مصدر وباء الكوليرا في</a:t>
            </a:r>
            <a:r>
              <a:rPr lang="en-US" sz="3600" b="1" dirty="0" smtClean="0">
                <a:ln w="50800"/>
                <a:solidFill>
                  <a:schemeClr val="bg1">
                    <a:shade val="50000"/>
                  </a:schemeClr>
                </a:solidFill>
                <a:cs typeface="Arabic Transparent" pitchFamily="2" charset="-78"/>
              </a:rPr>
              <a:t> </a:t>
            </a:r>
            <a:r>
              <a:rPr lang="ar-SA" sz="3600" b="1" dirty="0" smtClean="0">
                <a:ln w="50800"/>
                <a:solidFill>
                  <a:schemeClr val="bg1">
                    <a:shade val="50000"/>
                  </a:schemeClr>
                </a:solidFill>
                <a:cs typeface="Arabic Transparent" pitchFamily="2" charset="-78"/>
              </a:rPr>
              <a:t>لندن".</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a:srcRect/>
          <a:stretch>
            <a:fillRect/>
          </a:stretch>
        </p:blipFill>
        <p:spPr bwMode="auto">
          <a:xfrm>
            <a:off x="228600" y="228600"/>
            <a:ext cx="8724900" cy="64008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28800" y="533400"/>
            <a:ext cx="70104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2800" b="1" dirty="0" smtClean="0">
                <a:ln w="50800"/>
                <a:solidFill>
                  <a:schemeClr val="bg1">
                    <a:shade val="50000"/>
                  </a:schemeClr>
                </a:solidFill>
              </a:rPr>
              <a:t>صف تصميم البحث </a:t>
            </a:r>
            <a:endParaRPr lang="ar-SA" sz="2800" b="1" dirty="0" smtClean="0">
              <a:ln w="50800"/>
              <a:solidFill>
                <a:schemeClr val="bg1">
                  <a:shade val="50000"/>
                </a:schemeClr>
              </a:solidFill>
            </a:endParaRPr>
          </a:p>
        </p:txBody>
      </p:sp>
      <p:sp>
        <p:nvSpPr>
          <p:cNvPr id="4" name="Content Placeholder 2"/>
          <p:cNvSpPr txBox="1">
            <a:spLocks/>
          </p:cNvSpPr>
          <p:nvPr/>
        </p:nvSpPr>
        <p:spPr>
          <a:xfrm>
            <a:off x="457200" y="1905000"/>
            <a:ext cx="8153400" cy="3733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en-US" sz="3200" b="1" dirty="0" smtClean="0">
                <a:ln w="50800"/>
                <a:solidFill>
                  <a:schemeClr val="bg1">
                    <a:shade val="50000"/>
                  </a:schemeClr>
                </a:solidFill>
                <a:cs typeface="Arabic Transparent" pitchFamily="2" charset="-78"/>
              </a:rPr>
              <a:t>    </a:t>
            </a:r>
            <a:r>
              <a:rPr lang="ar-EG" sz="3200" b="1" dirty="0" smtClean="0">
                <a:ln w="50800"/>
                <a:solidFill>
                  <a:schemeClr val="bg1">
                    <a:shade val="50000"/>
                  </a:schemeClr>
                </a:solidFill>
                <a:cs typeface="Arabic Transparent" pitchFamily="2" charset="-78"/>
              </a:rPr>
              <a:t>كيف تنفذ استقصاءك؟ وما الخطوات التي ستستخدمها؟</a:t>
            </a:r>
          </a:p>
          <a:p>
            <a:pPr marL="811530" indent="-742950" algn="just" rtl="1">
              <a:spcBef>
                <a:spcPts val="700"/>
              </a:spcBef>
              <a:buClr>
                <a:schemeClr val="tx2"/>
              </a:buClr>
              <a:buSzPct val="95000"/>
            </a:pPr>
            <a:r>
              <a:rPr lang="ar-EG" sz="3200" b="1" dirty="0" smtClean="0">
                <a:ln w="50800"/>
                <a:solidFill>
                  <a:schemeClr val="bg1">
                    <a:shade val="50000"/>
                  </a:schemeClr>
                </a:solidFill>
                <a:cs typeface="Arabic Transparent" pitchFamily="2" charset="-78"/>
              </a:rPr>
              <a:t>    : وكيف تسجل بياناتك أو تحلّلها؟ وكيف يساعدك البحث على إيجاد إجابة عن سؤالك؟ هذه أشياء قليلة يفكر فيها العلماء عندما يصممون استقصاءً بطريقة البحث الوصفي. وتعدّ احتياطات السلامة أهم جزء في تصميم أيّ بحث. لذا راجع معلمك عدة مرات قبل أن تبدأ أي استقصاء.</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838200"/>
            <a:ext cx="8153400" cy="4876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4400" b="1" dirty="0" smtClean="0">
                <a:ln w="50800"/>
                <a:solidFill>
                  <a:schemeClr val="bg1">
                    <a:shade val="50000"/>
                  </a:schemeClr>
                </a:solidFill>
                <a:cs typeface="Arabic Transparent" pitchFamily="2" charset="-78"/>
              </a:rPr>
              <a:t>  : لقد ضمّن الدكتور جون سنو بحثه خريطة توضّح أماكن سكن المرضى المصابين بالكوليرا، وأماكن حصولهم على الماء. واستخدم هذه البيانات في توقّع أنّ المياه التي مصدرها مضخة يدوية في الشارع الرئيس كانت مصدر التلوث.</a:t>
            </a:r>
            <a:endParaRPr lang="ar-SA" sz="44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0" y="533400"/>
            <a:ext cx="35052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الموضوعية </a:t>
            </a:r>
            <a:endParaRPr lang="ar-SA" sz="3600" b="1" dirty="0" smtClean="0">
              <a:ln w="50800"/>
              <a:solidFill>
                <a:schemeClr val="bg1">
                  <a:shade val="50000"/>
                </a:schemeClr>
              </a:solidFill>
            </a:endParaRPr>
          </a:p>
        </p:txBody>
      </p:sp>
      <p:sp>
        <p:nvSpPr>
          <p:cNvPr id="3" name="Content Placeholder 2"/>
          <p:cNvSpPr txBox="1">
            <a:spLocks/>
          </p:cNvSpPr>
          <p:nvPr/>
        </p:nvSpPr>
        <p:spPr>
          <a:xfrm>
            <a:off x="762000" y="1905000"/>
            <a:ext cx="7848600" cy="4267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800" b="1" dirty="0" smtClean="0">
                <a:ln w="50800"/>
                <a:solidFill>
                  <a:schemeClr val="bg1">
                    <a:shade val="50000"/>
                  </a:schemeClr>
                </a:solidFill>
                <a:cs typeface="Arabic Transparent" pitchFamily="2" charset="-78"/>
              </a:rPr>
              <a:t>      إذا كنت ترغب في مشاهدة فيلم علمي، بينما لا يرغب أصدقاؤك في ذلك، فأردت إقناعهم بمشاهدته فإن عليك أن تشوقهم بإخبارهم بشيء عنه؛ليحقّقوا رغبتك. قد يحدث شيء مماثل لذلك؛ كأن يتوقع العلماء نتائج معينة، ويع دّ هذا تحيزًا؛ فالاستقصاء الجيد يتفادى التحيز. ومن طرائق تفادي التحيز تحويل جميع البيانات إلى قياسات رقميّة. ويمكن أن يحدث نوع آخر من التحيز، كما في المسوحات، أو في اختيار المجموعات للاستقصاءات. ولكي تحصل على نتيجة دقيقة عليك استخدام عينة عشوائية.</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90800" y="533400"/>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الأجهزة والمواد والنماذج</a:t>
            </a:r>
            <a:endParaRPr lang="ar-SA" sz="3600" b="1" dirty="0" smtClean="0">
              <a:ln w="50800"/>
              <a:solidFill>
                <a:schemeClr val="bg1">
                  <a:shade val="50000"/>
                </a:schemeClr>
              </a:solidFill>
            </a:endParaRPr>
          </a:p>
        </p:txBody>
      </p:sp>
      <p:sp>
        <p:nvSpPr>
          <p:cNvPr id="3" name="Content Placeholder 2"/>
          <p:cNvSpPr txBox="1">
            <a:spLocks/>
          </p:cNvSpPr>
          <p:nvPr/>
        </p:nvSpPr>
        <p:spPr>
          <a:xfrm>
            <a:off x="762000" y="1905000"/>
            <a:ext cx="7848600" cy="2819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4000" b="1" dirty="0" smtClean="0">
                <a:ln w="50800"/>
                <a:solidFill>
                  <a:schemeClr val="bg1">
                    <a:shade val="50000"/>
                  </a:schemeClr>
                </a:solidFill>
                <a:cs typeface="Arabic Transparent" pitchFamily="2" charset="-78"/>
              </a:rPr>
              <a:t>     :  تعدّ الأجهزة والموادّ المستخدمة في تنفيذ الاستقصاء وتحليل البيانات من الأمور المهمة لحلّ المشكلة العلمية عن طريق البحث الوصفي.</a:t>
            </a:r>
            <a:endParaRPr lang="ar-SA" sz="4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90800" y="533400"/>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اختيار المواد والأجهزة</a:t>
            </a:r>
            <a:endParaRPr lang="ar-SA" sz="3600" b="1" dirty="0" smtClean="0">
              <a:ln w="50800"/>
              <a:solidFill>
                <a:schemeClr val="bg1">
                  <a:shade val="50000"/>
                </a:schemeClr>
              </a:solidFill>
            </a:endParaRPr>
          </a:p>
        </p:txBody>
      </p:sp>
      <p:sp>
        <p:nvSpPr>
          <p:cNvPr id="3" name="Content Placeholder 2"/>
          <p:cNvSpPr txBox="1">
            <a:spLocks/>
          </p:cNvSpPr>
          <p:nvPr/>
        </p:nvSpPr>
        <p:spPr>
          <a:xfrm>
            <a:off x="762000" y="1905000"/>
            <a:ext cx="7848600" cy="4191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400" b="1" dirty="0" smtClean="0">
                <a:ln w="50800"/>
                <a:solidFill>
                  <a:schemeClr val="bg1">
                    <a:shade val="50000"/>
                  </a:schemeClr>
                </a:solidFill>
                <a:cs typeface="Arabic Transparent" pitchFamily="2" charset="-78"/>
              </a:rPr>
              <a:t>      : عندما تنفذ الاستقصاءات وتجمع البيانات عليك أن تختار أحدث الموادّ المتوافرة لديك، ويفضل أن تستخدم الأجهزة العلمية، ومنها الميزان ذو الكفتين، والموازي ن النابضية، والمجاهر، وغيرها. وتساعد الآلات الحاسبة والحواسيب على تقويم البيانات أو عرضها، وليس من الضروري عند القيام بالاستقصاءات العلمية أن يتوافر لديك الأجهزة والموادّ المطورة جدًّا، أو أن تكون باهظة الثمن؛ إذ يمكن أن تكمل استقصاءك وتعرض بياناتك بنجاح باستخدام ما يتوافر من موادّ في البيت أو في الصف، ومنها الأوراق وأقلام التلوين أو أقلام التخطيط. فعرض البيانات المنظّم يعدّ فعالاً كما لو تم عرضها من خلال الرسوم البيانية المعالجة بالحاسوب، أو العروض الباهظة الثمن.</a:t>
            </a:r>
            <a:endParaRPr lang="ar-SA" sz="24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5000" y="1447800"/>
            <a:ext cx="6172200" cy="16764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الدرس الأول </a:t>
            </a:r>
            <a:endParaRPr kumimoji="0" lang="ar-SA" sz="80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
        <p:nvSpPr>
          <p:cNvPr id="4" name="Title 1"/>
          <p:cNvSpPr txBox="1">
            <a:spLocks/>
          </p:cNvSpPr>
          <p:nvPr/>
        </p:nvSpPr>
        <p:spPr>
          <a:xfrm>
            <a:off x="1371600" y="3886200"/>
            <a:ext cx="7010400" cy="18288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115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rPr>
              <a:t>إسلوب العلم</a:t>
            </a:r>
            <a:endParaRPr kumimoji="0" lang="ar-SA" sz="115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67000" y="152400"/>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استخدام النماذج</a:t>
            </a:r>
            <a:endParaRPr lang="ar-SA" sz="3600" b="1" dirty="0" smtClean="0">
              <a:ln w="50800"/>
              <a:solidFill>
                <a:schemeClr val="bg1">
                  <a:shade val="50000"/>
                </a:schemeClr>
              </a:solidFill>
            </a:endParaRPr>
          </a:p>
        </p:txBody>
      </p:sp>
      <p:sp>
        <p:nvSpPr>
          <p:cNvPr id="3" name="Content Placeholder 2"/>
          <p:cNvSpPr txBox="1">
            <a:spLocks/>
          </p:cNvSpPr>
          <p:nvPr/>
        </p:nvSpPr>
        <p:spPr>
          <a:xfrm>
            <a:off x="304800" y="1066800"/>
            <a:ext cx="8534400" cy="5029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400" b="1" dirty="0" smtClean="0">
                <a:ln w="50800"/>
                <a:solidFill>
                  <a:schemeClr val="bg1">
                    <a:shade val="50000"/>
                  </a:schemeClr>
                </a:solidFill>
                <a:cs typeface="Arabic Transparent" pitchFamily="2" charset="-78"/>
              </a:rPr>
              <a:t>      : قد تشتمل إحدى طرائق تنفيذ الاستقصاء إعداد نماذج علمية في العلوم أو استخدامها. والنموذج يمثّل أشياء قد تحدث ببطء شديد، أو بسرعة كبيرة، وقد تكون كبيرة جدًّا، أو صغيرة جدًّا يصعب ملاحظتها بصورة مباشرة. وتكون النماذج مفيدة أيضًا في الحالات التي تكون فيها الملاحظة المباشرة خطرة جدًّا، أو عالية التكلفة. لقد كانت خريطة الدكتور سنو للكوليرا نموذجًا يساعده على توقّع المصادر الممكنة للإصابة بالكوليرا، ويستخدم الناس حاليًّا النماذج في كثير من المهن، كما تنفَّذ أنواع كثيرة من النماذج بوساطة الحواسيب. وتعدّ الرسوم البيانية والجداول العادية والإلكترونية نماذج تستخدم في عرض البيانات، كما يمكن للحواسيب أن تُنتج نماذج ثلاثية الأبعاد للبكتيريا المجهرية، أو لنيزك ضخم أو لبركان ثائر، كما في تصميم الطائرات الآمنة والمباني وعمل نماذج لها. وتؤدي هذه النماذج إلى توفيرالوقت والمال، من خلال اختبار الأفكار، التي قد تكون بسيطة جدًّا، أو كبيرة ومعقدة، أو قد تستغرق وقتًا طويلاً في بنائها.</a:t>
            </a:r>
            <a:endParaRPr lang="ar-SA" sz="24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4"/>
          <a:srcRect/>
          <a:stretch>
            <a:fillRect/>
          </a:stretch>
        </p:blipFill>
        <p:spPr bwMode="auto">
          <a:xfrm>
            <a:off x="457200" y="533399"/>
            <a:ext cx="8181975" cy="6035619"/>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diamond(in)">
                                      <p:cBhvr>
                                        <p:cTn id="7" dur="2000"/>
                                        <p:tgtEl>
                                          <p:spTgt spid="19459"/>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القياسات العلمية</a:t>
            </a:r>
            <a:endParaRPr lang="ar-SA" sz="3600" b="1" dirty="0" smtClean="0">
              <a:ln w="50800"/>
              <a:solidFill>
                <a:schemeClr val="bg1">
                  <a:shade val="50000"/>
                </a:schemeClr>
              </a:solidFill>
            </a:endParaRPr>
          </a:p>
        </p:txBody>
      </p:sp>
      <p:sp>
        <p:nvSpPr>
          <p:cNvPr id="3" name="Content Placeholder 2"/>
          <p:cNvSpPr txBox="1">
            <a:spLocks/>
          </p:cNvSpPr>
          <p:nvPr/>
        </p:nvSpPr>
        <p:spPr>
          <a:xfrm>
            <a:off x="304800" y="1524000"/>
            <a:ext cx="8534400" cy="2895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4000" b="1" dirty="0" smtClean="0">
                <a:ln w="50800"/>
                <a:solidFill>
                  <a:schemeClr val="bg1">
                    <a:shade val="50000"/>
                  </a:schemeClr>
                </a:solidFill>
                <a:cs typeface="Arabic Transparent" pitchFamily="2" charset="-78"/>
              </a:rPr>
              <a:t>     : يستخدم العلماء في جمع الملاحظات في جميع أنحاء العالم نظاماً للقياس يُسمّى النظام العالمي للوحدات ، يسهّل فهم نتائج البحوث ومقارنة بعضها ببعض .</a:t>
            </a:r>
          </a:p>
        </p:txBody>
      </p:sp>
      <p:pic>
        <p:nvPicPr>
          <p:cNvPr id="20482" name="Picture 2"/>
          <p:cNvPicPr>
            <a:picLocks noChangeAspect="1" noChangeArrowheads="1"/>
          </p:cNvPicPr>
          <p:nvPr/>
        </p:nvPicPr>
        <p:blipFill>
          <a:blip r:embed="rId6"/>
          <a:srcRect/>
          <a:stretch>
            <a:fillRect/>
          </a:stretch>
        </p:blipFill>
        <p:spPr bwMode="auto">
          <a:xfrm>
            <a:off x="2286000" y="4648200"/>
            <a:ext cx="4191000" cy="1941122"/>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animEffect transition="in" filter="diamond(in)">
                                      <p:cBhvr>
                                        <p:cTn id="21" dur="2000"/>
                                        <p:tgtEl>
                                          <p:spTgt spid="20482"/>
                                        </p:tgtEl>
                                      </p:cBhvr>
                                    </p:animEffect>
                                  </p:childTnLst>
                                  <p:subTnLst>
                                    <p:audio>
                                      <p:cMediaNode>
                                        <p:cTn display="0" masterRel="sameClick">
                                          <p:stCondLst>
                                            <p:cond evt="begin" delay="0">
                                              <p:tn val="19"/>
                                            </p:cond>
                                          </p:stCondLst>
                                          <p:endCondLst>
                                            <p:cond evt="onStopAudio" delay="0">
                                              <p:tgtEl>
                                                <p:sldTgt/>
                                              </p:tgtEl>
                                            </p:cond>
                                          </p:endCondLst>
                                        </p:cTn>
                                        <p:tgtEl>
                                          <p:sndTgt r:embed="rId5"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البيانات</a:t>
            </a:r>
          </a:p>
        </p:txBody>
      </p:sp>
      <p:sp>
        <p:nvSpPr>
          <p:cNvPr id="3" name="Content Placeholder 2"/>
          <p:cNvSpPr txBox="1">
            <a:spLocks/>
          </p:cNvSpPr>
          <p:nvPr/>
        </p:nvSpPr>
        <p:spPr>
          <a:xfrm>
            <a:off x="304800" y="1524000"/>
            <a:ext cx="8534400" cy="3352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4800" b="1" dirty="0" smtClean="0">
                <a:ln w="50800"/>
                <a:solidFill>
                  <a:schemeClr val="bg1">
                    <a:shade val="50000"/>
                  </a:schemeClr>
                </a:solidFill>
                <a:cs typeface="Arabic Transparent" pitchFamily="2" charset="-78"/>
              </a:rPr>
              <a:t>    يجب أن تُجمع البيانات في البحوث العلمية ، وتنظم بصورة صحيحة ، فالتنظيم الجيد للبيانات يسهل عمليتي التفسير والتحليل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تصميم جدول البيانات</a:t>
            </a:r>
          </a:p>
        </p:txBody>
      </p:sp>
      <p:sp>
        <p:nvSpPr>
          <p:cNvPr id="3" name="Content Placeholder 2"/>
          <p:cNvSpPr txBox="1">
            <a:spLocks/>
          </p:cNvSpPr>
          <p:nvPr/>
        </p:nvSpPr>
        <p:spPr>
          <a:xfrm>
            <a:off x="304800" y="1524000"/>
            <a:ext cx="8534400" cy="4648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600" b="1" dirty="0" smtClean="0">
                <a:ln w="50800"/>
                <a:solidFill>
                  <a:schemeClr val="bg1">
                    <a:shade val="50000"/>
                  </a:schemeClr>
                </a:solidFill>
                <a:latin typeface="Times New Roman" pitchFamily="18" charset="0"/>
                <a:cs typeface="Times New Roman" pitchFamily="18" charset="0"/>
              </a:rPr>
              <a:t>    : </a:t>
            </a:r>
            <a:r>
              <a:rPr lang="ar-SA" sz="3600" b="1" dirty="0" smtClean="0">
                <a:latin typeface="Times New Roman" pitchFamily="18" charset="0"/>
                <a:cs typeface="Times New Roman" pitchFamily="18" charset="0"/>
              </a:rPr>
              <a:t>ي</a:t>
            </a:r>
            <a:r>
              <a:rPr lang="ar-EG" sz="3600" b="1" dirty="0" smtClean="0">
                <a:latin typeface="Times New Roman" pitchFamily="18" charset="0"/>
                <a:cs typeface="Times New Roman" pitchFamily="18" charset="0"/>
              </a:rPr>
              <a:t>ش</a:t>
            </a:r>
            <a:r>
              <a:rPr lang="ar-SA" sz="3600" b="1" dirty="0" smtClean="0">
                <a:latin typeface="Times New Roman" pitchFamily="18" charset="0"/>
                <a:cs typeface="Times New Roman" pitchFamily="18" charset="0"/>
              </a:rPr>
              <a:t>تمل الاستقصاء المخطّط له جيدًا على طرائق تسجيل النتائج والملاحظات بصورة صحيحة</a:t>
            </a:r>
            <a:r>
              <a:rPr lang="en-US" sz="3600" b="1" dirty="0" smtClean="0">
                <a:latin typeface="Times New Roman" pitchFamily="18" charset="0"/>
                <a:cs typeface="Times New Roman" pitchFamily="18" charset="0"/>
              </a:rPr>
              <a:t>.  </a:t>
            </a:r>
            <a:r>
              <a:rPr lang="ar-SA" sz="3600" b="1" dirty="0" smtClean="0">
                <a:latin typeface="Times New Roman" pitchFamily="18" charset="0"/>
                <a:cs typeface="Times New Roman" pitchFamily="18" charset="0"/>
              </a:rPr>
              <a:t>وم</a:t>
            </a:r>
            <a:r>
              <a:rPr lang="ar-EG" sz="3600" b="1" dirty="0" smtClean="0">
                <a:latin typeface="Times New Roman" pitchFamily="18" charset="0"/>
                <a:cs typeface="Times New Roman" pitchFamily="18" charset="0"/>
              </a:rPr>
              <a:t>ن </a:t>
            </a:r>
            <a:r>
              <a:rPr lang="ar-SA" sz="3600" b="1" dirty="0" smtClean="0">
                <a:latin typeface="Times New Roman" pitchFamily="18" charset="0"/>
                <a:cs typeface="Times New Roman" pitchFamily="18" charset="0"/>
              </a:rPr>
              <a:t>هذه الطرائق جداول البيانات ، </a:t>
            </a:r>
            <a:r>
              <a:rPr lang="ar-EG" sz="3600" b="1" dirty="0" smtClean="0">
                <a:latin typeface="Times New Roman" pitchFamily="18" charset="0"/>
                <a:cs typeface="Times New Roman" pitchFamily="18" charset="0"/>
              </a:rPr>
              <a:t>ولكل جدول عنوان يعبر عن مضمونه . ويُقسم هذا الجدول إلى مجموعة من الأعمدة والصفوف التي تمثّل عادةً المحاولات أو الخصائص المراد المقارنة بينها ، إذ يحتوي الصف الأول على عناوين الأعمدة، ويحدّد العمود الأول ما يمثله كلّ صف لخاصية ما.</a:t>
            </a:r>
            <a:endParaRPr lang="en-US" sz="3600" dirty="0" smtClean="0">
              <a:latin typeface="Times New Roman" pitchFamily="18" charset="0"/>
              <a:cs typeface="Times New Roman" pitchFamily="18" charset="0"/>
            </a:endParaRP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srcRect/>
          <a:stretch>
            <a:fillRect/>
          </a:stretch>
        </p:blipFill>
        <p:spPr bwMode="auto">
          <a:xfrm>
            <a:off x="609600" y="1219200"/>
            <a:ext cx="7805155" cy="3200400"/>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amond(in)">
                                      <p:cBhvr>
                                        <p:cTn id="7" dur="2000"/>
                                        <p:tgtEl>
                                          <p:spTgt spid="21506"/>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حلل البيانات</a:t>
            </a:r>
          </a:p>
        </p:txBody>
      </p:sp>
      <p:sp>
        <p:nvSpPr>
          <p:cNvPr id="3" name="Content Placeholder 2"/>
          <p:cNvSpPr txBox="1">
            <a:spLocks/>
          </p:cNvSpPr>
          <p:nvPr/>
        </p:nvSpPr>
        <p:spPr>
          <a:xfrm>
            <a:off x="304800" y="1524000"/>
            <a:ext cx="8534400" cy="4267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600" b="1" dirty="0" smtClean="0">
                <a:ln w="50800"/>
                <a:solidFill>
                  <a:schemeClr val="bg1">
                    <a:shade val="50000"/>
                  </a:schemeClr>
                </a:solidFill>
                <a:latin typeface="Times New Roman" pitchFamily="18" charset="0"/>
                <a:cs typeface="Times New Roman" pitchFamily="18" charset="0"/>
              </a:rPr>
              <a:t>   : بعد أن انتهيت من تنفيذ الاستقصاء عليك الآن أن تعرف ماذا تعني نتائجك ؟ ولمعرفة ذلك ينبغي مراجعة جميع الملاحظات والقياسات التي سجلتها، وأن تكون بياناتك منظمة جيداً لتحليلها. والرسوم البيانية تعد من أفضل الطرائق لتنظيم البيانات فإنه يمكنك أن تمثل هذه البيانات بالرسوم البيانية ، أو تستخدم الحاسوب لترسمها .</a:t>
            </a:r>
          </a:p>
          <a:p>
            <a:pPr marL="811530" indent="-742950" algn="just" rtl="1">
              <a:spcBef>
                <a:spcPts val="700"/>
              </a:spcBef>
              <a:buClr>
                <a:schemeClr val="tx2"/>
              </a:buClr>
              <a:buSzPct val="95000"/>
            </a:pPr>
            <a:endParaRPr lang="en-US" sz="3600" dirty="0" smtClean="0">
              <a:latin typeface="Times New Roman" pitchFamily="18" charset="0"/>
              <a:cs typeface="Times New Roman" pitchFamily="18" charset="0"/>
            </a:endParaRP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srcRect/>
          <a:stretch>
            <a:fillRect/>
          </a:stretch>
        </p:blipFill>
        <p:spPr bwMode="auto">
          <a:xfrm>
            <a:off x="3200400" y="1600200"/>
            <a:ext cx="2896264" cy="3219109"/>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إستخلاص النتائج </a:t>
            </a:r>
          </a:p>
        </p:txBody>
      </p:sp>
      <p:sp>
        <p:nvSpPr>
          <p:cNvPr id="3" name="Content Placeholder 2"/>
          <p:cNvSpPr txBox="1">
            <a:spLocks/>
          </p:cNvSpPr>
          <p:nvPr/>
        </p:nvSpPr>
        <p:spPr>
          <a:xfrm>
            <a:off x="304800" y="1524000"/>
            <a:ext cx="8534400" cy="4267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600" b="1" dirty="0" smtClean="0">
                <a:ln w="50800"/>
                <a:solidFill>
                  <a:schemeClr val="bg1">
                    <a:shade val="50000"/>
                  </a:schemeClr>
                </a:solidFill>
                <a:latin typeface="Times New Roman" pitchFamily="18" charset="0"/>
                <a:cs typeface="Times New Roman" pitchFamily="18" charset="0"/>
              </a:rPr>
              <a:t>   : بعد أن تنظم بياناتك ابدأ باستخلاص النتيجة ، آخذاً في الاعتبار الأسئلة الآتية: هل ساعدتك هذه البيانات على الإجابة عن سؤالك؟ هل دعمت بياناتك توقعك؟ إذا لم تتوافق بياناتك وتوقعاتك فاحتفظ بها، وتذكر أن بيانات العلماء إذا لم تفدهم في مجالٍ ما فسوف يستخدمونها في مجال آخر . فالاستقصاء الناجح لا يتم دائماً بالطريقة التي تتوقعها .</a:t>
            </a:r>
          </a:p>
          <a:p>
            <a:pPr marL="811530" indent="-742950" algn="just" rtl="1">
              <a:spcBef>
                <a:spcPts val="700"/>
              </a:spcBef>
              <a:buClr>
                <a:schemeClr val="tx2"/>
              </a:buClr>
              <a:buSzPct val="95000"/>
            </a:pPr>
            <a:endParaRPr lang="ar-EG" sz="3600" b="1" dirty="0" smtClean="0">
              <a:ln w="50800"/>
              <a:solidFill>
                <a:schemeClr val="bg1">
                  <a:shade val="50000"/>
                </a:schemeClr>
              </a:solidFill>
              <a:latin typeface="Times New Roman" pitchFamily="18" charset="0"/>
              <a:cs typeface="Times New Roman" pitchFamily="18" charset="0"/>
            </a:endParaRPr>
          </a:p>
          <a:p>
            <a:pPr marL="811530" indent="-742950" algn="just" rtl="1">
              <a:spcBef>
                <a:spcPts val="700"/>
              </a:spcBef>
              <a:buClr>
                <a:schemeClr val="tx2"/>
              </a:buClr>
              <a:buSzPct val="95000"/>
            </a:pPr>
            <a:endParaRPr lang="en-US" sz="3600" dirty="0" smtClean="0">
              <a:latin typeface="Times New Roman" pitchFamily="18" charset="0"/>
              <a:cs typeface="Times New Roman" pitchFamily="18" charset="0"/>
            </a:endParaRP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تواصل العلماء</a:t>
            </a:r>
          </a:p>
        </p:txBody>
      </p:sp>
      <p:sp>
        <p:nvSpPr>
          <p:cNvPr id="3" name="Content Placeholder 2"/>
          <p:cNvSpPr txBox="1">
            <a:spLocks/>
          </p:cNvSpPr>
          <p:nvPr/>
        </p:nvSpPr>
        <p:spPr>
          <a:xfrm>
            <a:off x="304800" y="1524000"/>
            <a:ext cx="8534400" cy="4648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200" b="1" dirty="0" smtClean="0">
                <a:ln w="50800"/>
                <a:solidFill>
                  <a:schemeClr val="bg1">
                    <a:shade val="50000"/>
                  </a:schemeClr>
                </a:solidFill>
                <a:latin typeface="Times New Roman" pitchFamily="18" charset="0"/>
                <a:cs typeface="Times New Roman" pitchFamily="18" charset="0"/>
              </a:rPr>
              <a:t>      : يكون الاستقصاء ضرورياً عند وجود مشكلة تحتاج إلى حل . وينتهي الاستقصاء بتحليل البيانات واستخلاص النتائج. لكن العلماء لا يتوقفون عند هذا الحد ، بل يتواصلون مع علماء آخرين أو وكالات دولية، أو مصانع خاصة أو عامة، وينقلون إليهم النتائج، بكتابة التقارير، وتقديم عروض توفر تفاصيل حول كيفية إجراء التجارب، فضلاً عن تلخيص البيانات والاستنتاجات النهائية. وقد تشتمل تقاريرهم على توصيات لأبحاث مستقبلية، ويقوم العلماء عادة بنشر معظم اكتشافاتهم المهمة .</a:t>
            </a:r>
          </a:p>
          <a:p>
            <a:pPr marL="811530" indent="-742950" algn="just" rtl="1">
              <a:spcBef>
                <a:spcPts val="700"/>
              </a:spcBef>
              <a:buClr>
                <a:schemeClr val="tx2"/>
              </a:buClr>
              <a:buSzPct val="95000"/>
            </a:pPr>
            <a:endParaRPr lang="ar-EG" sz="3600" b="1" dirty="0" smtClean="0">
              <a:ln w="50800"/>
              <a:solidFill>
                <a:schemeClr val="bg1">
                  <a:shade val="50000"/>
                </a:schemeClr>
              </a:solidFill>
              <a:latin typeface="Times New Roman" pitchFamily="18" charset="0"/>
              <a:cs typeface="Times New Roman" pitchFamily="18" charset="0"/>
            </a:endParaRPr>
          </a:p>
          <a:p>
            <a:pPr marL="811530" indent="-742950" algn="just" rtl="1">
              <a:spcBef>
                <a:spcPts val="700"/>
              </a:spcBef>
              <a:buClr>
                <a:schemeClr val="tx2"/>
              </a:buClr>
              <a:buSzPct val="95000"/>
            </a:pPr>
            <a:endParaRPr lang="ar-EG" sz="3600" b="1" dirty="0" smtClean="0">
              <a:ln w="50800"/>
              <a:solidFill>
                <a:schemeClr val="bg1">
                  <a:shade val="50000"/>
                </a:schemeClr>
              </a:solidFill>
              <a:latin typeface="Times New Roman" pitchFamily="18" charset="0"/>
              <a:cs typeface="Times New Roman" pitchFamily="18" charset="0"/>
            </a:endParaRPr>
          </a:p>
          <a:p>
            <a:pPr marL="811530" indent="-742950" algn="just" rtl="1">
              <a:spcBef>
                <a:spcPts val="700"/>
              </a:spcBef>
              <a:buClr>
                <a:schemeClr val="tx2"/>
              </a:buClr>
              <a:buSzPct val="95000"/>
            </a:pPr>
            <a:endParaRPr lang="en-US" sz="3600" dirty="0" smtClean="0">
              <a:latin typeface="Times New Roman" pitchFamily="18" charset="0"/>
              <a:cs typeface="Times New Roman" pitchFamily="18" charset="0"/>
            </a:endParaRP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295400"/>
            <a:ext cx="6096000" cy="1621536"/>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فكرة الدرس</a:t>
            </a:r>
            <a:endParaRPr kumimoji="0" lang="ar-EG" sz="80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3" name="Content Placeholder 2"/>
          <p:cNvSpPr txBox="1">
            <a:spLocks/>
          </p:cNvSpPr>
          <p:nvPr/>
        </p:nvSpPr>
        <p:spPr>
          <a:xfrm>
            <a:off x="914400" y="3657600"/>
            <a:ext cx="7696200" cy="1752600"/>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48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rPr>
              <a:t>العلم طريقة منظمة لدراسة الأشياء ، والإجابة عن التساؤلات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4"/>
          <a:srcRect/>
          <a:stretch>
            <a:fillRect/>
          </a:stretch>
        </p:blipFill>
        <p:spPr bwMode="auto">
          <a:xfrm>
            <a:off x="1295400" y="381000"/>
            <a:ext cx="6781800" cy="6184257"/>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heckerboard(across)">
                                      <p:cBhvr>
                                        <p:cTn id="7" dur="500"/>
                                        <p:tgtEl>
                                          <p:spTgt spid="23554"/>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srcRect/>
          <a:stretch>
            <a:fillRect/>
          </a:stretch>
        </p:blipFill>
        <p:spPr bwMode="auto">
          <a:xfrm>
            <a:off x="304800" y="228600"/>
            <a:ext cx="8604958" cy="651817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amond(in)">
                                      <p:cBhvr>
                                        <p:cTn id="7" dur="2000"/>
                                        <p:tgtEl>
                                          <p:spTgt spid="24578"/>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تصميم البحث التجريبى </a:t>
            </a:r>
          </a:p>
        </p:txBody>
      </p:sp>
      <p:sp>
        <p:nvSpPr>
          <p:cNvPr id="3" name="Content Placeholder 2"/>
          <p:cNvSpPr txBox="1">
            <a:spLocks/>
          </p:cNvSpPr>
          <p:nvPr/>
        </p:nvSpPr>
        <p:spPr>
          <a:xfrm>
            <a:off x="304800" y="1524000"/>
            <a:ext cx="8534400" cy="2286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200" b="1" dirty="0" smtClean="0">
                <a:ln w="50800"/>
                <a:solidFill>
                  <a:schemeClr val="bg1">
                    <a:shade val="50000"/>
                  </a:schemeClr>
                </a:solidFill>
                <a:latin typeface="Times New Roman" pitchFamily="18" charset="0"/>
                <a:cs typeface="Times New Roman" pitchFamily="18" charset="0"/>
              </a:rPr>
              <a:t>       يعدّ التجريب طريقة أخرى لحلّ المشاكل العلمية؛ فتصميم البحث التجريبي يساعد على الإجابة عن أسئلة علمية، من خلال ملاحظة لحالات قابلة للتحكّم فيها وضبطها. ويشتمل تصميم البحث التجريبي على عدة خطوات، هي:</a:t>
            </a:r>
            <a:endParaRPr lang="ar-EG" sz="3600" b="1" dirty="0" smtClean="0">
              <a:ln w="50800"/>
              <a:solidFill>
                <a:schemeClr val="bg1">
                  <a:shade val="50000"/>
                </a:schemeClr>
              </a:solidFill>
              <a:latin typeface="Times New Roman" pitchFamily="18" charset="0"/>
              <a:cs typeface="Times New Roman" pitchFamily="18" charset="0"/>
            </a:endParaRPr>
          </a:p>
          <a:p>
            <a:pPr marL="811530" indent="-742950" algn="just" rtl="1">
              <a:spcBef>
                <a:spcPts val="700"/>
              </a:spcBef>
              <a:buClr>
                <a:schemeClr val="tx2"/>
              </a:buClr>
              <a:buSzPct val="95000"/>
            </a:pPr>
            <a:endParaRPr lang="ar-EG" sz="3600" b="1" dirty="0" smtClean="0">
              <a:ln w="50800"/>
              <a:solidFill>
                <a:schemeClr val="bg1">
                  <a:shade val="50000"/>
                </a:schemeClr>
              </a:solidFill>
              <a:latin typeface="Times New Roman" pitchFamily="18" charset="0"/>
              <a:cs typeface="Times New Roman" pitchFamily="18" charset="0"/>
            </a:endParaRPr>
          </a:p>
          <a:p>
            <a:pPr marL="811530" indent="-742950" algn="just" rtl="1">
              <a:spcBef>
                <a:spcPts val="700"/>
              </a:spcBef>
              <a:buClr>
                <a:schemeClr val="tx2"/>
              </a:buClr>
              <a:buSzPct val="95000"/>
            </a:pPr>
            <a:endParaRPr lang="en-US" sz="3600" dirty="0" smtClean="0">
              <a:latin typeface="Times New Roman" pitchFamily="18" charset="0"/>
              <a:cs typeface="Times New Roman" pitchFamily="18" charset="0"/>
            </a:endParaRP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1- تكوين فرضية </a:t>
            </a:r>
          </a:p>
        </p:txBody>
      </p:sp>
      <p:sp>
        <p:nvSpPr>
          <p:cNvPr id="3" name="Content Placeholder 2"/>
          <p:cNvSpPr txBox="1">
            <a:spLocks/>
          </p:cNvSpPr>
          <p:nvPr/>
        </p:nvSpPr>
        <p:spPr>
          <a:xfrm>
            <a:off x="304800" y="1524000"/>
            <a:ext cx="8534400" cy="15240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200" b="1" dirty="0" smtClean="0">
                <a:ln w="50800"/>
                <a:solidFill>
                  <a:schemeClr val="bg1">
                    <a:shade val="50000"/>
                  </a:schemeClr>
                </a:solidFill>
                <a:latin typeface="Times New Roman" pitchFamily="18" charset="0"/>
                <a:cs typeface="Times New Roman" pitchFamily="18" charset="0"/>
              </a:rPr>
              <a:t>     : الفرضية توقع أو تفسير قابل للاختبار . ولكي تكوِّن فرضية عليك أن تستخدم المعرفة السابقة والمعلومة الجديدة وأي ملاحظات ضرورية </a:t>
            </a:r>
            <a:endParaRPr lang="ar-EG" sz="3600" b="1" dirty="0" smtClean="0">
              <a:ln w="50800"/>
              <a:solidFill>
                <a:schemeClr val="bg1">
                  <a:shade val="50000"/>
                </a:schemeClr>
              </a:solidFill>
              <a:latin typeface="Times New Roman" pitchFamily="18" charset="0"/>
              <a:cs typeface="Times New Roman" pitchFamily="18" charset="0"/>
            </a:endParaRPr>
          </a:p>
          <a:p>
            <a:pPr marL="811530" indent="-742950" algn="just" rtl="1">
              <a:spcBef>
                <a:spcPts val="700"/>
              </a:spcBef>
              <a:buClr>
                <a:schemeClr val="tx2"/>
              </a:buClr>
              <a:buSzPct val="95000"/>
            </a:pPr>
            <a:endParaRPr lang="en-US" sz="3600" dirty="0" smtClean="0">
              <a:latin typeface="Times New Roman" pitchFamily="18" charset="0"/>
              <a:cs typeface="Times New Roman" pitchFamily="18" charset="0"/>
            </a:endParaRP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2- المتغيرات</a:t>
            </a:r>
          </a:p>
        </p:txBody>
      </p:sp>
      <p:sp>
        <p:nvSpPr>
          <p:cNvPr id="3" name="Content Placeholder 2"/>
          <p:cNvSpPr txBox="1">
            <a:spLocks/>
          </p:cNvSpPr>
          <p:nvPr/>
        </p:nvSpPr>
        <p:spPr>
          <a:xfrm>
            <a:off x="304800" y="1524000"/>
            <a:ext cx="8534400" cy="51054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600" b="1" dirty="0" smtClean="0">
                <a:ln w="50800"/>
                <a:solidFill>
                  <a:schemeClr val="bg1">
                    <a:shade val="50000"/>
                  </a:schemeClr>
                </a:solidFill>
                <a:latin typeface="Times New Roman" pitchFamily="18" charset="0"/>
                <a:cs typeface="Times New Roman" pitchFamily="18" charset="0"/>
              </a:rPr>
              <a:t>      يتم التعامل مع المتغيرات في التجارب المخطط لها بصورة جيدة بتغيير عامل أو متغير واحد مع الزمن، وهذا يعني أن المتغير مضبوط أو يمكن التحكم به . ويسمي هذا المتغير الذي تغير مع الزمن المتغير المستقل . أما المتغير التابع فهو العامل الذي يتم قياسه ، وتسمي المتغيرات التي تبقى ثابتة دون أن تتغير الثوابت . فمثلاً لا يمكنك أن تجري التجربة في درجات حرارة مختلفة ، أو في فترات زمنية مختلفة ، أو بكميات مختلفة المضادات الحيوية .</a:t>
            </a:r>
            <a:endParaRPr lang="en-US" sz="4000" dirty="0" smtClean="0">
              <a:latin typeface="Times New Roman" pitchFamily="18" charset="0"/>
              <a:cs typeface="Times New Roman" pitchFamily="18" charset="0"/>
            </a:endParaRP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a:srcRect/>
          <a:stretch>
            <a:fillRect/>
          </a:stretch>
        </p:blipFill>
        <p:spPr bwMode="auto">
          <a:xfrm>
            <a:off x="1905000" y="304800"/>
            <a:ext cx="5534025" cy="6166116"/>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3- حددي العينة الضابطة</a:t>
            </a:r>
          </a:p>
        </p:txBody>
      </p:sp>
      <p:sp>
        <p:nvSpPr>
          <p:cNvPr id="3" name="Content Placeholder 2"/>
          <p:cNvSpPr txBox="1">
            <a:spLocks/>
          </p:cNvSpPr>
          <p:nvPr/>
        </p:nvSpPr>
        <p:spPr>
          <a:xfrm>
            <a:off x="304800" y="1524000"/>
            <a:ext cx="8534400" cy="28194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600" b="1" dirty="0" smtClean="0">
                <a:ln w="50800"/>
                <a:solidFill>
                  <a:schemeClr val="bg1">
                    <a:shade val="50000"/>
                  </a:schemeClr>
                </a:solidFill>
                <a:latin typeface="Times New Roman" pitchFamily="18" charset="0"/>
                <a:cs typeface="Times New Roman" pitchFamily="18" charset="0"/>
              </a:rPr>
              <a:t>      لن تكون تجربتك صحيحة ما لم تستخدم عينة ضابطة . العينة الضابطة هي عينة تعامل مثل باقي المجموعات التجريبية، ولا تتعرض لأثر المتغير المستقل لكي تقارن نتائجها بنتائج تلك العينات التي تعرضت لأثر المتغير المستقل .</a:t>
            </a: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pic>
        <p:nvPicPr>
          <p:cNvPr id="26626" name="Picture 2"/>
          <p:cNvPicPr>
            <a:picLocks noChangeAspect="1" noChangeArrowheads="1"/>
          </p:cNvPicPr>
          <p:nvPr/>
        </p:nvPicPr>
        <p:blipFill>
          <a:blip r:embed="rId5"/>
          <a:srcRect/>
          <a:stretch>
            <a:fillRect/>
          </a:stretch>
        </p:blipFill>
        <p:spPr bwMode="auto">
          <a:xfrm>
            <a:off x="304800" y="4495799"/>
            <a:ext cx="3048000" cy="2246439"/>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6626"/>
                                        </p:tgtEl>
                                        <p:attrNameLst>
                                          <p:attrName>style.visibility</p:attrName>
                                        </p:attrNameLst>
                                      </p:cBhvr>
                                      <p:to>
                                        <p:strVal val="visible"/>
                                      </p:to>
                                    </p:set>
                                    <p:animEffect transition="in" filter="diamond(in)">
                                      <p:cBhvr>
                                        <p:cTn id="21" dur="2000"/>
                                        <p:tgtEl>
                                          <p:spTgt spid="26626"/>
                                        </p:tgtEl>
                                      </p:cBhvr>
                                    </p:animEffect>
                                  </p:childTnLst>
                                  <p:subTnLst>
                                    <p:audio>
                                      <p:cMediaNode>
                                        <p:cTn display="0" masterRel="sameClick">
                                          <p:stCondLst>
                                            <p:cond evt="begin" delay="0">
                                              <p:tn val="19"/>
                                            </p:cond>
                                          </p:stCondLst>
                                          <p:endCondLst>
                                            <p:cond evt="onStopAudio" delay="0">
                                              <p:tgtEl>
                                                <p:sldTgt/>
                                              </p:tgtEl>
                                            </p:cond>
                                          </p:endCondLst>
                                        </p:cTn>
                                        <p:tgtEl>
                                          <p:sndTgt r:embed="rId3"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4- عددي المحاولات </a:t>
            </a:r>
          </a:p>
        </p:txBody>
      </p:sp>
      <p:sp>
        <p:nvSpPr>
          <p:cNvPr id="3" name="Content Placeholder 2"/>
          <p:cNvSpPr txBox="1">
            <a:spLocks/>
          </p:cNvSpPr>
          <p:nvPr/>
        </p:nvSpPr>
        <p:spPr>
          <a:xfrm>
            <a:off x="304800" y="1524000"/>
            <a:ext cx="8534400" cy="51054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3600" b="1" dirty="0" smtClean="0">
                <a:ln w="50800"/>
                <a:solidFill>
                  <a:schemeClr val="bg1">
                    <a:shade val="50000"/>
                  </a:schemeClr>
                </a:solidFill>
                <a:latin typeface="Times New Roman" pitchFamily="18" charset="0"/>
                <a:cs typeface="Times New Roman" pitchFamily="18" charset="0"/>
              </a:rPr>
              <a:t>      لن تكون نتائج التجارب التي تجرى بالطريقة نفسها متماثلة دائماً . لتتأكد من صحة نتائجك عليك أن تجري تجربتك عدة مرات . وقد تعني إعادة المحاولات أن النتائج غير طبيعية ، ومن غير الممكن أن تقبل بوصفها نتيجة صحيحة . وكلما أكثرت من عدد المحاولات مستخدمًا الخطوات نفسها ستكون نتائجك أكثر صحة . ويعتمد عدد المحاولات التي تقرر القيام بها على الزمن والمكان والموادّ اللازمة لإكـمال التجربة .</a:t>
            </a: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252" y="358878"/>
            <a:ext cx="6248400" cy="76200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EG" sz="3600" b="1" dirty="0" smtClean="0">
                <a:ln w="50800"/>
                <a:solidFill>
                  <a:schemeClr val="bg1">
                    <a:shade val="50000"/>
                  </a:schemeClr>
                </a:solidFill>
              </a:rPr>
              <a:t>5- حللي نتائجك</a:t>
            </a:r>
          </a:p>
        </p:txBody>
      </p:sp>
      <p:sp>
        <p:nvSpPr>
          <p:cNvPr id="3" name="Content Placeholder 2"/>
          <p:cNvSpPr txBox="1">
            <a:spLocks/>
          </p:cNvSpPr>
          <p:nvPr/>
        </p:nvSpPr>
        <p:spPr>
          <a:xfrm>
            <a:off x="2819400" y="1524000"/>
            <a:ext cx="6019800" cy="44958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EG" sz="2800" b="1" dirty="0" smtClean="0">
                <a:ln w="50800"/>
                <a:solidFill>
                  <a:schemeClr val="bg1">
                    <a:shade val="50000"/>
                  </a:schemeClr>
                </a:solidFill>
                <a:latin typeface="Times New Roman" pitchFamily="18" charset="0"/>
                <a:cs typeface="Times New Roman" pitchFamily="18" charset="0"/>
              </a:rPr>
              <a:t>        بعد أن تكمل التجربة وتحصل على بياناتك كاملة عليك أن تحلل نتائجك ، وبذلك تستطيع أن تحدد إذا كانت بياناتك تدعم فرضيتك أم لا ، فإذا لم تدعم فرضيتك فأنت ما زلت تتعلم من التجربة وتحصل منها على معلومات قيمة . وربما تحتاج فرضيتك إلى مراجعة ، أو أن تجري تجربتك بطريقة أخرى ، فقد يساعدك على ذلك توافر مزيد من المعلومات السابقة . يمكنك بعد أن تحلل نتائجك أن تتواصل مع معلمك وزملائك وتطلعهم عليها.</a:t>
            </a:r>
          </a:p>
          <a:p>
            <a:pPr marL="811530" indent="-742950" algn="just" rtl="1">
              <a:spcBef>
                <a:spcPts val="700"/>
              </a:spcBef>
              <a:buClr>
                <a:schemeClr val="tx2"/>
              </a:buClr>
              <a:buSzPct val="95000"/>
            </a:pPr>
            <a:endParaRPr lang="ar-EG" sz="4800" b="1" dirty="0" smtClean="0">
              <a:ln w="50800"/>
              <a:solidFill>
                <a:schemeClr val="bg1">
                  <a:shade val="50000"/>
                </a:schemeClr>
              </a:solidFill>
              <a:cs typeface="Arabic Transparent" pitchFamily="2" charset="-78"/>
            </a:endParaRPr>
          </a:p>
        </p:txBody>
      </p:sp>
      <p:pic>
        <p:nvPicPr>
          <p:cNvPr id="4" name="Picture 2"/>
          <p:cNvPicPr>
            <a:picLocks noChangeAspect="1" noChangeArrowheads="1"/>
          </p:cNvPicPr>
          <p:nvPr/>
        </p:nvPicPr>
        <p:blipFill>
          <a:blip r:embed="rId6"/>
          <a:srcRect/>
          <a:stretch>
            <a:fillRect/>
          </a:stretch>
        </p:blipFill>
        <p:spPr bwMode="auto">
          <a:xfrm>
            <a:off x="152400" y="2286000"/>
            <a:ext cx="2502785" cy="2461193"/>
          </a:xfrm>
          <a:prstGeom prst="rect">
            <a:avLst/>
          </a:prstGeom>
          <a:noFill/>
          <a:ln w="9525">
            <a:noFill/>
            <a:miter lim="800000"/>
            <a:headEnd/>
            <a:tailEnd/>
          </a:ln>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amond(in)">
                                      <p:cBhvr>
                                        <p:cTn id="21" dur="20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5"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48600" cy="6248400"/>
          </a:xfrm>
          <a:scene3d>
            <a:camera prst="perspectiveBelow"/>
            <a:lightRig rig="brightRoom" dir="tl">
              <a:rot lat="0" lon="0" rev="8700000"/>
            </a:lightRig>
          </a:scene3d>
          <a:sp3d>
            <a:bevelT w="0" h="0"/>
            <a:contourClr>
              <a:schemeClr val="accent2">
                <a:tint val="70000"/>
              </a:schemeClr>
            </a:contourClr>
          </a:sp3d>
        </p:spPr>
        <p:style>
          <a:lnRef idx="1">
            <a:schemeClr val="accent2"/>
          </a:lnRef>
          <a:fillRef idx="3">
            <a:schemeClr val="accent2"/>
          </a:fillRef>
          <a:effectRef idx="2">
            <a:schemeClr val="accent2"/>
          </a:effectRef>
          <a:fontRef idx="minor">
            <a:schemeClr val="lt1"/>
          </a:fontRef>
        </p:style>
        <p:txBody>
          <a:bodyPr/>
          <a:lstStyle/>
          <a:p>
            <a:pPr algn="ctr"/>
            <a:r>
              <a:rPr lang="ar-SA" sz="13800" b="1" dirty="0" smtClean="0">
                <a:solidFill>
                  <a:schemeClr val="bg1"/>
                </a:solidFill>
                <a:effectLst>
                  <a:glow rad="139700">
                    <a:schemeClr val="accent3">
                      <a:satMod val="175000"/>
                      <a:alpha val="40000"/>
                    </a:schemeClr>
                  </a:glow>
                </a:effectLst>
              </a:rPr>
              <a:t>مراجعة الدرس</a:t>
            </a:r>
            <a:endParaRPr lang="ar-EG" sz="13800" b="1" dirty="0">
              <a:solidFill>
                <a:schemeClr val="bg1"/>
              </a:solidFill>
              <a:effectLst>
                <a:glow rad="139700">
                  <a:schemeClr val="accent3">
                    <a:satMod val="175000"/>
                    <a:alpha val="40000"/>
                  </a:schemeClr>
                </a:glo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0200" y="1371600"/>
            <a:ext cx="6096000" cy="1621536"/>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المفردات</a:t>
            </a:r>
            <a:endParaRPr kumimoji="0" lang="ar-EG" sz="96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
        <p:nvSpPr>
          <p:cNvPr id="3" name="Content Placeholder 2"/>
          <p:cNvSpPr txBox="1">
            <a:spLocks/>
          </p:cNvSpPr>
          <p:nvPr/>
        </p:nvSpPr>
        <p:spPr>
          <a:xfrm>
            <a:off x="457200" y="3733800"/>
            <a:ext cx="8382000" cy="1981200"/>
          </a:xfrm>
          <a:prstGeom prst="rect">
            <a:avLst/>
          </a:prstGeom>
        </p:spPr>
        <p:style>
          <a:lnRef idx="3">
            <a:schemeClr val="lt1"/>
          </a:lnRef>
          <a:fillRef idx="1">
            <a:schemeClr val="accent4"/>
          </a:fillRef>
          <a:effectRef idx="1">
            <a:schemeClr val="accent4"/>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115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العلم – التقنية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3505200"/>
            <a:ext cx="8229600" cy="19050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EG" sz="3600" b="1" dirty="0" smtClean="0">
                <a:ln w="50800"/>
                <a:solidFill>
                  <a:schemeClr val="bg1">
                    <a:shade val="50000"/>
                  </a:schemeClr>
                </a:solidFill>
                <a:cs typeface="Arabic Transparent" pitchFamily="2" charset="-78"/>
              </a:rPr>
              <a:t>     تقتصد النماذج الوقت والمال باختبار الأفكار التى تكون كبيرة أو صغيرة جدا او خطيرة او الزمن المستهلك للتطبيق . </a:t>
            </a:r>
            <a:endParaRPr lang="ar-SA" sz="3600" b="1" dirty="0" smtClean="0">
              <a:ln w="50800"/>
              <a:solidFill>
                <a:schemeClr val="bg1">
                  <a:shade val="50000"/>
                </a:schemeClr>
              </a:solidFill>
              <a:cs typeface="Arabic Transparent" pitchFamily="2" charset="-78"/>
            </a:endParaRPr>
          </a:p>
        </p:txBody>
      </p:sp>
      <p:sp>
        <p:nvSpPr>
          <p:cNvPr id="3" name="Down Arrow 2"/>
          <p:cNvSpPr/>
          <p:nvPr/>
        </p:nvSpPr>
        <p:spPr>
          <a:xfrm>
            <a:off x="2895600" y="1905000"/>
            <a:ext cx="35052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381000"/>
            <a:ext cx="80772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EG" sz="3200" b="1" dirty="0" smtClean="0">
                <a:ln w="50800"/>
                <a:solidFill>
                  <a:srgbClr val="FF0000"/>
                </a:solidFill>
                <a:cs typeface="Arabic Transparent" pitchFamily="2" charset="-78"/>
              </a:rPr>
              <a:t>وضح </a:t>
            </a:r>
            <a:r>
              <a:rPr lang="ar-SA" sz="3200" b="1" dirty="0" smtClean="0">
                <a:ln w="50800"/>
                <a:solidFill>
                  <a:srgbClr val="FF0000"/>
                </a:solidFill>
                <a:cs typeface="Arabic Transparent" pitchFamily="2" charset="-78"/>
              </a:rPr>
              <a:t>: </a:t>
            </a:r>
            <a:r>
              <a:rPr lang="ar-EG" sz="3200" b="1" dirty="0" smtClean="0">
                <a:ln w="50800"/>
                <a:solidFill>
                  <a:schemeClr val="bg1">
                    <a:shade val="50000"/>
                  </a:schemeClr>
                </a:solidFill>
                <a:cs typeface="Arabic Transparent" pitchFamily="2" charset="-78"/>
              </a:rPr>
              <a:t>لماذا يستخدم العلماء النماذج ؟ اذكرى ثلاثة أمثلة عليها .</a:t>
            </a:r>
            <a:endParaRPr lang="ar-SA" sz="32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1828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6600" b="1" dirty="0" smtClean="0">
                <a:ln w="50800"/>
                <a:solidFill>
                  <a:schemeClr val="bg1">
                    <a:shade val="50000"/>
                  </a:schemeClr>
                </a:solidFill>
                <a:cs typeface="Arabic Transparent" pitchFamily="2" charset="-78"/>
              </a:rPr>
              <a:t>توقع أى تعبير يمكن اختباره</a:t>
            </a:r>
            <a:endParaRPr lang="ar-SA" sz="6600" b="1" dirty="0" smtClean="0">
              <a:ln w="50800"/>
              <a:solidFill>
                <a:schemeClr val="bg1">
                  <a:shade val="50000"/>
                </a:schemeClr>
              </a:solidFill>
              <a:cs typeface="Arabic Transparent" pitchFamily="2" charset="-78"/>
            </a:endParaRPr>
          </a:p>
        </p:txBody>
      </p:sp>
      <p:sp>
        <p:nvSpPr>
          <p:cNvPr id="3" name="Down Arrow 2"/>
          <p:cNvSpPr/>
          <p:nvPr/>
        </p:nvSpPr>
        <p:spPr>
          <a:xfrm>
            <a:off x="2971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838200"/>
            <a:ext cx="82296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6000" b="1" dirty="0" smtClean="0">
                <a:ln w="50800"/>
                <a:solidFill>
                  <a:schemeClr val="bg1">
                    <a:shade val="50000"/>
                  </a:schemeClr>
                </a:solidFill>
                <a:cs typeface="Arabic Transparent" pitchFamily="2" charset="-78"/>
              </a:rPr>
              <a:t>   </a:t>
            </a:r>
            <a:r>
              <a:rPr lang="ar-EG" sz="6000" b="1" dirty="0" smtClean="0">
                <a:ln w="50800"/>
                <a:solidFill>
                  <a:srgbClr val="FF0000"/>
                </a:solidFill>
                <a:cs typeface="Arabic Transparent" pitchFamily="2" charset="-78"/>
              </a:rPr>
              <a:t>عرف </a:t>
            </a:r>
            <a:r>
              <a:rPr lang="ar-SA" sz="6000" b="1" dirty="0" smtClean="0">
                <a:ln w="50800"/>
                <a:solidFill>
                  <a:srgbClr val="FF0000"/>
                </a:solidFill>
                <a:cs typeface="Arabic Transparent" pitchFamily="2" charset="-78"/>
              </a:rPr>
              <a:t>: </a:t>
            </a:r>
            <a:r>
              <a:rPr lang="ar-EG" sz="6000" b="1" dirty="0" smtClean="0">
                <a:ln w="50800"/>
                <a:solidFill>
                  <a:schemeClr val="bg1">
                    <a:shade val="50000"/>
                  </a:schemeClr>
                </a:solidFill>
                <a:cs typeface="Arabic Transparent" pitchFamily="2" charset="-78"/>
              </a:rPr>
              <a:t>المقصود بالفرضية .</a:t>
            </a:r>
            <a:endParaRPr lang="ar-SA" sz="6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1828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4800" b="1" dirty="0" smtClean="0">
                <a:ln w="50800"/>
                <a:solidFill>
                  <a:schemeClr val="bg1">
                    <a:shade val="50000"/>
                  </a:schemeClr>
                </a:solidFill>
                <a:cs typeface="Arabic Transparent" pitchFamily="2" charset="-78"/>
              </a:rPr>
              <a:t>تعرف المشكلة وتحديدها ، وضع الفرضية ، اختبار الفرضية</a:t>
            </a:r>
            <a:endParaRPr lang="ar-SA" sz="4800" b="1" dirty="0" smtClean="0">
              <a:ln w="50800"/>
              <a:solidFill>
                <a:schemeClr val="bg1">
                  <a:shade val="50000"/>
                </a:schemeClr>
              </a:solidFill>
              <a:cs typeface="Arabic Transparent" pitchFamily="2" charset="-78"/>
            </a:endParaRPr>
          </a:p>
        </p:txBody>
      </p:sp>
      <p:sp>
        <p:nvSpPr>
          <p:cNvPr id="3" name="Down Arrow 2"/>
          <p:cNvSpPr/>
          <p:nvPr/>
        </p:nvSpPr>
        <p:spPr>
          <a:xfrm>
            <a:off x="2971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838200"/>
            <a:ext cx="82296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a:t>
            </a:r>
            <a:r>
              <a:rPr lang="ar-EG" sz="3600" b="1" dirty="0" smtClean="0">
                <a:ln w="50800"/>
                <a:solidFill>
                  <a:srgbClr val="FF0000"/>
                </a:solidFill>
                <a:cs typeface="Arabic Transparent" pitchFamily="2" charset="-78"/>
              </a:rPr>
              <a:t>اذكر </a:t>
            </a:r>
            <a:r>
              <a:rPr lang="ar-SA" sz="3600" b="1" dirty="0" smtClean="0">
                <a:ln w="50800"/>
                <a:solidFill>
                  <a:srgbClr val="FF0000"/>
                </a:solidFill>
                <a:cs typeface="Arabic Transparent" pitchFamily="2" charset="-78"/>
              </a:rPr>
              <a:t>: </a:t>
            </a:r>
            <a:r>
              <a:rPr lang="ar-EG" sz="3600" b="1" dirty="0" smtClean="0">
                <a:ln w="50800"/>
                <a:solidFill>
                  <a:schemeClr val="bg1">
                    <a:shade val="50000"/>
                  </a:schemeClr>
                </a:solidFill>
                <a:cs typeface="Arabic Transparent" pitchFamily="2" charset="-78"/>
              </a:rPr>
              <a:t>الخطوات الثلاث التى يستخدمها العلماء عند تصميم استقصاء لحل مشكلة ما .</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2209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3600" b="1" dirty="0" smtClean="0">
                <a:ln w="50800"/>
                <a:solidFill>
                  <a:schemeClr val="bg1">
                    <a:shade val="50000"/>
                  </a:schemeClr>
                </a:solidFill>
                <a:cs typeface="Arabic Transparent" pitchFamily="2" charset="-78"/>
              </a:rPr>
              <a:t>بتحديد المشكلة يستطيع العلماء تجميع المعلومات السابقة اللازمة لتكوين فرضيات ممكنة ، للتأكد بأن كل فرد يعمل على حل المشكلة لديه فهما واضحا عنها </a:t>
            </a:r>
            <a:endParaRPr lang="ar-SA" sz="3600" b="1" dirty="0" smtClean="0">
              <a:ln w="50800"/>
              <a:solidFill>
                <a:schemeClr val="bg1">
                  <a:shade val="50000"/>
                </a:schemeClr>
              </a:solidFill>
              <a:cs typeface="Arabic Transparent" pitchFamily="2" charset="-78"/>
            </a:endParaRPr>
          </a:p>
        </p:txBody>
      </p:sp>
      <p:sp>
        <p:nvSpPr>
          <p:cNvPr id="3" name="Down Arrow 2"/>
          <p:cNvSpPr/>
          <p:nvPr/>
        </p:nvSpPr>
        <p:spPr>
          <a:xfrm>
            <a:off x="2971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838200"/>
            <a:ext cx="8229600" cy="12192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a:t>
            </a:r>
            <a:r>
              <a:rPr lang="ar-EG" sz="3600" b="1" dirty="0" smtClean="0">
                <a:ln w="50800"/>
                <a:solidFill>
                  <a:srgbClr val="FF0000"/>
                </a:solidFill>
                <a:cs typeface="Arabic Transparent" pitchFamily="2" charset="-78"/>
              </a:rPr>
              <a:t>حدد</a:t>
            </a:r>
            <a:r>
              <a:rPr lang="ar-SA" sz="3600" b="1" dirty="0" smtClean="0">
                <a:ln w="50800"/>
                <a:solidFill>
                  <a:srgbClr val="FF0000"/>
                </a:solidFill>
                <a:cs typeface="Arabic Transparent" pitchFamily="2" charset="-78"/>
              </a:rPr>
              <a:t>: </a:t>
            </a:r>
            <a:r>
              <a:rPr lang="ar-EG" sz="3600" b="1" dirty="0" smtClean="0">
                <a:ln w="50800"/>
                <a:solidFill>
                  <a:schemeClr val="bg1">
                    <a:shade val="50000"/>
                  </a:schemeClr>
                </a:solidFill>
                <a:cs typeface="Arabic Transparent" pitchFamily="2" charset="-78"/>
              </a:rPr>
              <a:t>لماذا يعد تحديد المشكلة التى يتعين حلها بدقة أمر مهما ؟ </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1828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4800" b="1" dirty="0" smtClean="0">
                <a:ln w="50800"/>
                <a:solidFill>
                  <a:schemeClr val="bg1">
                    <a:shade val="50000"/>
                  </a:schemeClr>
                </a:solidFill>
                <a:cs typeface="Arabic Transparent" pitchFamily="2" charset="-78"/>
              </a:rPr>
              <a:t>    قد تؤدى المعلومات الجديدة التى اكتسبت الى فرضية يمكن دعمها </a:t>
            </a:r>
            <a:endParaRPr lang="ar-SA" sz="4800" b="1" dirty="0" smtClean="0">
              <a:ln w="50800"/>
              <a:solidFill>
                <a:schemeClr val="bg1">
                  <a:shade val="50000"/>
                </a:schemeClr>
              </a:solidFill>
              <a:cs typeface="Arabic Transparent" pitchFamily="2" charset="-78"/>
            </a:endParaRPr>
          </a:p>
        </p:txBody>
      </p:sp>
      <p:sp>
        <p:nvSpPr>
          <p:cNvPr id="3" name="Down Arrow 2"/>
          <p:cNvSpPr/>
          <p:nvPr/>
        </p:nvSpPr>
        <p:spPr>
          <a:xfrm>
            <a:off x="2971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533400" y="457200"/>
            <a:ext cx="8229600" cy="18288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a:t>
            </a:r>
            <a:r>
              <a:rPr lang="ar-EG" sz="3600" b="1" dirty="0" smtClean="0">
                <a:ln w="50800"/>
                <a:solidFill>
                  <a:srgbClr val="FF0000"/>
                </a:solidFill>
                <a:cs typeface="Arabic Transparent" pitchFamily="2" charset="-78"/>
              </a:rPr>
              <a:t>التفكير الناقد </a:t>
            </a:r>
            <a:r>
              <a:rPr lang="ar-SA" sz="3600" b="1" dirty="0" smtClean="0">
                <a:ln w="50800"/>
                <a:solidFill>
                  <a:srgbClr val="FF0000"/>
                </a:solidFill>
                <a:cs typeface="Arabic Transparent" pitchFamily="2" charset="-78"/>
              </a:rPr>
              <a:t>: </a:t>
            </a:r>
            <a:r>
              <a:rPr lang="ar-EG" sz="3600" b="1" dirty="0" smtClean="0">
                <a:ln w="50800"/>
                <a:solidFill>
                  <a:schemeClr val="bg1">
                    <a:shade val="50000"/>
                  </a:schemeClr>
                </a:solidFill>
                <a:cs typeface="Arabic Transparent" pitchFamily="2" charset="-78"/>
              </a:rPr>
              <a:t>إذا لم تدعم البيانات التى جمعتها وسجلتها فى أثناء التجربة فرضيتك فوضح لماذا لا يمكن اعتبار تجربتك فاشلة ؟</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4267200"/>
            <a:ext cx="8229600" cy="18288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ctr" rtl="1">
              <a:spcBef>
                <a:spcPts val="700"/>
              </a:spcBef>
              <a:buClr>
                <a:schemeClr val="tx2"/>
              </a:buClr>
              <a:buSzPct val="95000"/>
            </a:pPr>
            <a:r>
              <a:rPr lang="ar-EG" sz="4800" b="1" dirty="0" smtClean="0">
                <a:ln w="50800"/>
                <a:solidFill>
                  <a:schemeClr val="bg1">
                    <a:shade val="50000"/>
                  </a:schemeClr>
                </a:solidFill>
                <a:cs typeface="Arabic Transparent" pitchFamily="2" charset="-78"/>
              </a:rPr>
              <a:t>تحقق من دقة الرسم البيانى وملائمة العناوين والبينات الخاصة به .</a:t>
            </a:r>
            <a:endParaRPr lang="ar-SA" sz="4800" b="1" dirty="0" smtClean="0">
              <a:ln w="50800"/>
              <a:solidFill>
                <a:schemeClr val="bg1">
                  <a:shade val="50000"/>
                </a:schemeClr>
              </a:solidFill>
              <a:cs typeface="Arabic Transparent" pitchFamily="2" charset="-78"/>
            </a:endParaRPr>
          </a:p>
        </p:txBody>
      </p:sp>
      <p:sp>
        <p:nvSpPr>
          <p:cNvPr id="3" name="Down Arrow 2"/>
          <p:cNvSpPr/>
          <p:nvPr/>
        </p:nvSpPr>
        <p:spPr>
          <a:xfrm>
            <a:off x="2209800" y="2514600"/>
            <a:ext cx="3352800" cy="152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290" name="Picture 2"/>
          <p:cNvPicPr>
            <a:picLocks noChangeAspect="1" noChangeArrowheads="1"/>
          </p:cNvPicPr>
          <p:nvPr/>
        </p:nvPicPr>
        <p:blipFill>
          <a:blip r:embed="rId5"/>
          <a:srcRect/>
          <a:stretch>
            <a:fillRect/>
          </a:stretch>
        </p:blipFill>
        <p:spPr bwMode="auto">
          <a:xfrm>
            <a:off x="4800600" y="304799"/>
            <a:ext cx="3952875" cy="2338041"/>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500"/>
                                        <p:tgtEl>
                                          <p:spTgt spid="12290"/>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1447800"/>
            <a:ext cx="6172200" cy="1676400"/>
          </a:xfrm>
          <a:prstGeom prst="rect">
            <a:avLst/>
          </a:prstGeom>
          <a:ln/>
        </p:spPr>
        <p:style>
          <a:lnRef idx="0">
            <a:schemeClr val="accent1"/>
          </a:lnRef>
          <a:fillRef idx="3">
            <a:schemeClr val="accent1"/>
          </a:fillRef>
          <a:effectRef idx="3">
            <a:schemeClr val="accent1"/>
          </a:effectRef>
          <a:fontRef idx="minor">
            <a:schemeClr val="lt1"/>
          </a:fontRef>
        </p:style>
        <p:txBody>
          <a:bodyPr vert="horz" anchor="b" anchorCtr="0">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50800"/>
                <a:solidFill>
                  <a:schemeClr val="bg1">
                    <a:shade val="50000"/>
                  </a:schemeClr>
                </a:solidFill>
                <a:uLnTx/>
                <a:uFillTx/>
                <a:latin typeface="+mj-lt"/>
                <a:ea typeface="+mj-ea"/>
                <a:cs typeface="Arabic Transparent" pitchFamily="2" charset="-78"/>
              </a:rPr>
              <a:t>الدرس </a:t>
            </a:r>
            <a:r>
              <a:rPr lang="ar-EG" sz="8000" b="1" dirty="0" smtClean="0">
                <a:ln w="50800"/>
                <a:solidFill>
                  <a:schemeClr val="bg1">
                    <a:shade val="50000"/>
                  </a:schemeClr>
                </a:solidFill>
                <a:latin typeface="+mj-lt"/>
                <a:ea typeface="+mj-ea"/>
                <a:cs typeface="Arabic Transparent" pitchFamily="2" charset="-78"/>
              </a:rPr>
              <a:t>الثالث</a:t>
            </a:r>
            <a:endParaRPr kumimoji="0" lang="ar-SA" sz="8000" b="1" i="0" u="none" strike="noStrike" kern="1200" normalizeH="0" noProof="0" dirty="0" smtClean="0">
              <a:ln w="50800"/>
              <a:solidFill>
                <a:schemeClr val="bg1">
                  <a:shade val="50000"/>
                </a:schemeClr>
              </a:solidFill>
              <a:uLnTx/>
              <a:uFillTx/>
              <a:latin typeface="+mj-lt"/>
              <a:ea typeface="+mj-ea"/>
              <a:cs typeface="Arabic Transparent" pitchFamily="2" charset="-78"/>
            </a:endParaRPr>
          </a:p>
        </p:txBody>
      </p:sp>
      <p:sp>
        <p:nvSpPr>
          <p:cNvPr id="4" name="Title 1"/>
          <p:cNvSpPr txBox="1">
            <a:spLocks/>
          </p:cNvSpPr>
          <p:nvPr/>
        </p:nvSpPr>
        <p:spPr>
          <a:xfrm>
            <a:off x="990600" y="3657600"/>
            <a:ext cx="7772400" cy="1371600"/>
          </a:xfrm>
          <a:prstGeom prst="rect">
            <a:avLst/>
          </a:prstGeom>
          <a:ln/>
        </p:spPr>
        <p:style>
          <a:lnRef idx="1">
            <a:schemeClr val="accent4"/>
          </a:lnRef>
          <a:fillRef idx="3">
            <a:schemeClr val="accent4"/>
          </a:fillRef>
          <a:effectRef idx="2">
            <a:schemeClr val="accent4"/>
          </a:effectRef>
          <a:fontRef idx="minor">
            <a:schemeClr val="lt1"/>
          </a:fontRef>
        </p:style>
        <p:txBody>
          <a:bodyPr vert="horz"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spcBef>
                <a:spcPct val="0"/>
              </a:spcBef>
              <a:defRPr/>
            </a:pPr>
            <a:r>
              <a:rPr lang="ar-EG"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mj-ea"/>
                <a:cs typeface="Times New Roman" pitchFamily="18" charset="0"/>
              </a:rPr>
              <a:t>العلم والتقنية والمجتمع</a:t>
            </a:r>
            <a:endParaRPr kumimoji="0" lang="ar-SA" sz="7200" b="1" i="0" u="none" strike="noStrike" kern="1200" spc="50" normalizeH="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ea typeface="+mj-ea"/>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295400"/>
            <a:ext cx="6096000" cy="1621536"/>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فكرة الدرس</a:t>
            </a:r>
            <a:endParaRPr kumimoji="0" lang="ar-EG" sz="80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3" name="Content Placeholder 2"/>
          <p:cNvSpPr txBox="1">
            <a:spLocks/>
          </p:cNvSpPr>
          <p:nvPr/>
        </p:nvSpPr>
        <p:spPr>
          <a:xfrm>
            <a:off x="914400" y="3657600"/>
            <a:ext cx="7696200" cy="1828800"/>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54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rPr>
              <a:t>تقود الإكتشافات إلي تقنيات جديدة ويتم توظيفها في الأبحاث</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0200" y="1371600"/>
            <a:ext cx="6096000" cy="1621536"/>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المفردات</a:t>
            </a:r>
            <a:endParaRPr kumimoji="0" lang="ar-EG" sz="96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
        <p:nvSpPr>
          <p:cNvPr id="3" name="Content Placeholder 2"/>
          <p:cNvSpPr txBox="1">
            <a:spLocks/>
          </p:cNvSpPr>
          <p:nvPr/>
        </p:nvSpPr>
        <p:spPr>
          <a:xfrm>
            <a:off x="990600" y="3657600"/>
            <a:ext cx="7239000" cy="1524000"/>
          </a:xfrm>
          <a:prstGeom prst="rect">
            <a:avLst/>
          </a:prstGeom>
        </p:spPr>
        <p:style>
          <a:lnRef idx="3">
            <a:schemeClr val="lt1"/>
          </a:lnRef>
          <a:fillRef idx="1">
            <a:schemeClr val="accent4"/>
          </a:fillRef>
          <a:effectRef idx="1">
            <a:schemeClr val="accent4"/>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EG" sz="80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تقانة المعلومات </a:t>
            </a:r>
            <a:endParaRPr lang="ar-SA" sz="80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5800"/>
            <a:ext cx="8382000" cy="5638800"/>
          </a:xfrm>
          <a:prstGeom prst="rect">
            <a:avLst/>
          </a:prstGeom>
        </p:spPr>
        <p:style>
          <a:lnRef idx="3">
            <a:schemeClr val="lt1"/>
          </a:lnRef>
          <a:fillRef idx="1">
            <a:schemeClr val="accent3"/>
          </a:fillRef>
          <a:effectRef idx="1">
            <a:schemeClr val="accent3"/>
          </a:effectRef>
          <a:fontRef idx="minor">
            <a:schemeClr val="lt1"/>
          </a:fontRef>
        </p:style>
        <p:txBody>
          <a:bodyPr>
            <a:scene3d>
              <a:camera prst="isometricOffAxis2Left"/>
              <a:lightRig rig="flat" dir="tl">
                <a:rot lat="0" lon="0" rev="6600000"/>
              </a:lightRig>
            </a:scene3d>
            <a:sp3d extrusionH="25400" contourW="8890">
              <a:bevelT w="38100" h="31750"/>
              <a:contourClr>
                <a:schemeClr val="accent2">
                  <a:shade val="75000"/>
                </a:schemeClr>
              </a:contourClr>
            </a:sp3d>
          </a:bodyPr>
          <a:lstStyle/>
          <a:p>
            <a:pPr lvl="0" algn="ctr" rtl="1">
              <a:spcBef>
                <a:spcPct val="0"/>
              </a:spcBef>
              <a:defRPr/>
            </a:pPr>
            <a:r>
              <a:rPr lang="ar-EG" sz="11500" b="1" dirty="0" smtClean="0">
                <a:ln w="11430"/>
                <a:solidFill>
                  <a:srgbClr val="00B0F0"/>
                </a:solidFill>
                <a:effectLst>
                  <a:outerShdw blurRad="50800" dist="39000" dir="5460000" algn="tl">
                    <a:srgbClr val="000000">
                      <a:alpha val="38000"/>
                    </a:srgbClr>
                  </a:outerShdw>
                </a:effectLst>
              </a:rPr>
              <a:t>العلم في الحياة اليومية</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1499</TotalTime>
  <Words>4201</Words>
  <Application>Microsoft Office PowerPoint</Application>
  <PresentationFormat>On-screen Show (4:3)</PresentationFormat>
  <Paragraphs>202</Paragraphs>
  <Slides>115</Slides>
  <Notes>1</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العلم فى المجتمع </vt:lpstr>
      <vt:lpstr>العلم ليس جديدا</vt:lpstr>
      <vt:lpstr>Slide 18</vt:lpstr>
      <vt:lpstr>Slide 19</vt:lpstr>
      <vt:lpstr>العلم أداة </vt:lpstr>
      <vt:lpstr>Slide 21</vt:lpstr>
      <vt:lpstr>Slide 22</vt:lpstr>
      <vt:lpstr>استخدام العلم كل يوم </vt:lpstr>
      <vt:lpstr>استخدام العلم كل يوم </vt:lpstr>
      <vt:lpstr>العلماء يستخدمون الأدلة </vt:lpstr>
      <vt:lpstr>استخدام المعلومات السابقة</vt:lpstr>
      <vt:lpstr>Slide 27</vt:lpstr>
      <vt:lpstr>Slide 28</vt:lpstr>
      <vt:lpstr>Slide 29</vt:lpstr>
      <vt:lpstr>استخدام العلمية والتقنية </vt:lpstr>
      <vt:lpstr>Slide 31</vt:lpstr>
      <vt:lpstr>مهارات العلم</vt:lpstr>
      <vt:lpstr>Slide 33</vt:lpstr>
      <vt:lpstr>Slide 34</vt:lpstr>
      <vt:lpstr>الملاحظة والقياس </vt:lpstr>
      <vt:lpstr>Slide 36</vt:lpstr>
      <vt:lpstr>Slide 37</vt:lpstr>
      <vt:lpstr>Slide 38</vt:lpstr>
      <vt:lpstr>مراجعة الدرس</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تحديد المشكلة</vt:lpstr>
      <vt:lpstr>كيف يمكن حل المشكلة ؟</vt:lpstr>
      <vt:lpstr>Slide 60</vt:lpstr>
      <vt:lpstr>البحث الوصفى </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مراجعة الدرس</vt:lpstr>
      <vt:lpstr>Slide 90</vt:lpstr>
      <vt:lpstr>Slide 91</vt:lpstr>
      <vt:lpstr>Slide 92</vt:lpstr>
      <vt:lpstr>Slide 93</vt:lpstr>
      <vt:lpstr>Slide 94</vt:lpstr>
      <vt:lpstr>Slide 95</vt:lpstr>
      <vt:lpstr>Slide 96</vt:lpstr>
      <vt:lpstr>Slide 97</vt:lpstr>
      <vt:lpstr>Slide 98</vt:lpstr>
      <vt:lpstr>Slide 99</vt:lpstr>
      <vt:lpstr>Slide 100</vt:lpstr>
      <vt:lpstr>الإكتشافات العلمية</vt:lpstr>
      <vt:lpstr>Slide 102</vt:lpstr>
      <vt:lpstr>التقدم التقني</vt:lpstr>
      <vt:lpstr>Slide 104</vt:lpstr>
      <vt:lpstr>المعرفة العلمية إنتاج تراكمي</vt:lpstr>
      <vt:lpstr>Slide 106</vt:lpstr>
      <vt:lpstr>Slide 107</vt:lpstr>
      <vt:lpstr>Slide 108</vt:lpstr>
      <vt:lpstr>Slide 109</vt:lpstr>
      <vt:lpstr>Slide 110</vt:lpstr>
      <vt:lpstr>مراجعة الدرس</vt:lpstr>
      <vt:lpstr>Slide 112</vt:lpstr>
      <vt:lpstr>Slide 113</vt:lpstr>
      <vt:lpstr>Slide 114</vt:lpstr>
      <vt:lpstr>Slide 115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الأول </dc:title>
  <dc:creator/>
  <cp:lastModifiedBy>( MISHO )</cp:lastModifiedBy>
  <cp:revision>231</cp:revision>
  <dcterms:created xsi:type="dcterms:W3CDTF">2006-08-16T00:00:00Z</dcterms:created>
  <dcterms:modified xsi:type="dcterms:W3CDTF">2011-08-29T13:41:26Z</dcterms:modified>
</cp:coreProperties>
</file>