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4"/>
  </p:notesMasterIdLst>
  <p:sldIdLst>
    <p:sldId id="270" r:id="rId2"/>
    <p:sldId id="271" r:id="rId3"/>
  </p:sldIdLst>
  <p:sldSz cx="6858000" cy="9144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CEF5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نمط متوسط 2 - تميي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 snapToGrid="0">
      <p:cViewPr>
        <p:scale>
          <a:sx n="96" d="100"/>
          <a:sy n="96" d="100"/>
        </p:scale>
        <p:origin x="1108" y="-1520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4C899CD-56C6-49A1-854B-5E693D027D04}" type="datetimeFigureOut">
              <a:rPr lang="en-US" smtClean="0"/>
              <a:pPr/>
              <a:t>4/25/2017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685800"/>
            <a:ext cx="25717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5B06271-C6FA-43B9-8BEE-714C63F403E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857250" y="1496484"/>
            <a:ext cx="5143500" cy="3183467"/>
          </a:xfrm>
        </p:spPr>
        <p:txBody>
          <a:bodyPr anchor="b"/>
          <a:lstStyle>
            <a:lvl1pPr algn="ctr">
              <a:defRPr sz="3375"/>
            </a:lvl1pPr>
          </a:lstStyle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350"/>
            </a:lvl1pPr>
            <a:lvl2pPr marL="257175" indent="0" algn="ctr">
              <a:buNone/>
              <a:defRPr sz="1125"/>
            </a:lvl2pPr>
            <a:lvl3pPr marL="514350" indent="0" algn="ctr">
              <a:buNone/>
              <a:defRPr sz="1013"/>
            </a:lvl3pPr>
            <a:lvl4pPr marL="771525" indent="0" algn="ctr">
              <a:buNone/>
              <a:defRPr sz="900"/>
            </a:lvl4pPr>
            <a:lvl5pPr marL="1028700" indent="0" algn="ctr">
              <a:buNone/>
              <a:defRPr sz="900"/>
            </a:lvl5pPr>
            <a:lvl6pPr marL="1285875" indent="0" algn="ctr">
              <a:buNone/>
              <a:defRPr sz="900"/>
            </a:lvl6pPr>
            <a:lvl7pPr marL="1543050" indent="0" algn="ctr">
              <a:buNone/>
              <a:defRPr sz="900"/>
            </a:lvl7pPr>
            <a:lvl8pPr marL="1800225" indent="0" algn="ctr">
              <a:buNone/>
              <a:defRPr sz="900"/>
            </a:lvl8pPr>
            <a:lvl9pPr marL="2057400" indent="0" algn="ctr">
              <a:buNone/>
              <a:defRPr sz="900"/>
            </a:lvl9pPr>
          </a:lstStyle>
          <a:p>
            <a:r>
              <a:rPr lang="ar-SA"/>
              <a:t>انقر لتحرير نمط العنوان الثانوي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/>
              <a:pPr/>
              <a:t>29/07/38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9141619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/>
              <a:pPr/>
              <a:t>29/07/38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7929256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2761060" y="649818"/>
            <a:ext cx="831354" cy="10331449"/>
          </a:xfrm>
        </p:spPr>
        <p:txBody>
          <a:bodyPr vert="eaVert"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265212" y="649818"/>
            <a:ext cx="2410122" cy="10331449"/>
          </a:xfrm>
        </p:spPr>
        <p:txBody>
          <a:bodyPr vert="eaVert"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/>
              <a:pPr/>
              <a:t>29/07/38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6562882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/>
              <a:pPr/>
              <a:t>29/07/38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5405780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67916" y="2279652"/>
            <a:ext cx="5915025" cy="3803649"/>
          </a:xfrm>
        </p:spPr>
        <p:txBody>
          <a:bodyPr anchor="b"/>
          <a:lstStyle>
            <a:lvl1pPr>
              <a:defRPr sz="3375"/>
            </a:lvl1pPr>
          </a:lstStyle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67916" y="6119285"/>
            <a:ext cx="5915025" cy="2000249"/>
          </a:xfrm>
        </p:spPr>
        <p:txBody>
          <a:bodyPr/>
          <a:lstStyle>
            <a:lvl1pPr marL="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1pPr>
            <a:lvl2pPr marL="257175" indent="0">
              <a:buNone/>
              <a:defRPr sz="1125">
                <a:solidFill>
                  <a:schemeClr val="tx1">
                    <a:tint val="75000"/>
                  </a:schemeClr>
                </a:solidFill>
              </a:defRPr>
            </a:lvl2pPr>
            <a:lvl3pPr marL="514350" indent="0">
              <a:buNone/>
              <a:defRPr sz="1013">
                <a:solidFill>
                  <a:schemeClr val="tx1">
                    <a:tint val="75000"/>
                  </a:schemeClr>
                </a:solidFill>
              </a:defRPr>
            </a:lvl3pPr>
            <a:lvl4pPr marL="7715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4pPr>
            <a:lvl5pPr marL="10287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5pPr>
            <a:lvl6pPr marL="128587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6pPr>
            <a:lvl7pPr marL="154305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7pPr>
            <a:lvl8pPr marL="18002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8pPr>
            <a:lvl9pPr marL="20574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/>
              <a:pPr/>
              <a:t>29/07/38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1809486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265212" y="3244851"/>
            <a:ext cx="1620738" cy="7736416"/>
          </a:xfrm>
        </p:spPr>
        <p:txBody>
          <a:bodyPr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1971675" y="3244851"/>
            <a:ext cx="1620739" cy="7736416"/>
          </a:xfrm>
        </p:spPr>
        <p:txBody>
          <a:bodyPr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/>
              <a:pPr/>
              <a:t>29/07/38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4210797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72381" y="486834"/>
            <a:ext cx="5915025" cy="1767417"/>
          </a:xfrm>
        </p:spPr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/>
              <a:pPr/>
              <a:t>29/07/38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5676242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/>
              <a:pPr/>
              <a:t>29/07/38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0302923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/>
              <a:pPr/>
              <a:t>29/07/38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9079772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3" cy="21336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2915543" y="1316567"/>
            <a:ext cx="3471863" cy="6498167"/>
          </a:xfrm>
        </p:spPr>
        <p:txBody>
          <a:bodyPr/>
          <a:lstStyle>
            <a:lvl1pPr>
              <a:defRPr sz="1800"/>
            </a:lvl1pPr>
            <a:lvl2pPr>
              <a:defRPr sz="1575"/>
            </a:lvl2pPr>
            <a:lvl3pPr>
              <a:defRPr sz="1350"/>
            </a:lvl3pPr>
            <a:lvl4pPr>
              <a:defRPr sz="1125"/>
            </a:lvl4pPr>
            <a:lvl5pPr>
              <a:defRPr sz="1125"/>
            </a:lvl5pPr>
            <a:lvl6pPr>
              <a:defRPr sz="1125"/>
            </a:lvl6pPr>
            <a:lvl7pPr>
              <a:defRPr sz="1125"/>
            </a:lvl7pPr>
            <a:lvl8pPr>
              <a:defRPr sz="1125"/>
            </a:lvl8pPr>
            <a:lvl9pPr>
              <a:defRPr sz="1125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3" cy="5082117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/>
              <a:pPr/>
              <a:t>29/07/38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9719394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3" cy="21336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2915543" y="1316567"/>
            <a:ext cx="3471863" cy="6498167"/>
          </a:xfrm>
        </p:spPr>
        <p:txBody>
          <a:bodyPr/>
          <a:lstStyle>
            <a:lvl1pPr marL="0" indent="0">
              <a:buNone/>
              <a:defRPr sz="1800"/>
            </a:lvl1pPr>
            <a:lvl2pPr marL="257175" indent="0">
              <a:buNone/>
              <a:defRPr sz="1575"/>
            </a:lvl2pPr>
            <a:lvl3pPr marL="514350" indent="0">
              <a:buNone/>
              <a:defRPr sz="1350"/>
            </a:lvl3pPr>
            <a:lvl4pPr marL="771525" indent="0">
              <a:buNone/>
              <a:defRPr sz="1125"/>
            </a:lvl4pPr>
            <a:lvl5pPr marL="1028700" indent="0">
              <a:buNone/>
              <a:defRPr sz="1125"/>
            </a:lvl5pPr>
            <a:lvl6pPr marL="1285875" indent="0">
              <a:buNone/>
              <a:defRPr sz="1125"/>
            </a:lvl6pPr>
            <a:lvl7pPr marL="1543050" indent="0">
              <a:buNone/>
              <a:defRPr sz="1125"/>
            </a:lvl7pPr>
            <a:lvl8pPr marL="1800225" indent="0">
              <a:buNone/>
              <a:defRPr sz="1125"/>
            </a:lvl8pPr>
            <a:lvl9pPr marL="2057400" indent="0">
              <a:buNone/>
              <a:defRPr sz="1125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3" cy="5082117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/>
              <a:pPr/>
              <a:t>29/07/38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4685426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71488" y="486834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4843463" y="8475134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0DCC59-A1BC-4CB3-A101-0FAC77023900}" type="datetimeFigureOut">
              <a:rPr lang="ar-SA" smtClean="0"/>
              <a:pPr/>
              <a:t>29/07/38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2271713" y="8475134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71488" y="8475134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59BA04-567E-4E97-9580-0BDD8D65B449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2045458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514350" rtl="1" eaLnBrk="1" latinLnBrk="0" hangingPunct="1">
        <a:lnSpc>
          <a:spcPct val="90000"/>
        </a:lnSpc>
        <a:spcBef>
          <a:spcPct val="0"/>
        </a:spcBef>
        <a:buNone/>
        <a:defRPr sz="247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8588" indent="-128588" algn="r" defTabSz="514350" rtl="1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1575" kern="1200">
          <a:solidFill>
            <a:schemeClr val="tx1"/>
          </a:solidFill>
          <a:latin typeface="+mn-lt"/>
          <a:ea typeface="+mn-ea"/>
          <a:cs typeface="+mn-cs"/>
        </a:defRPr>
      </a:lvl1pPr>
      <a:lvl2pPr marL="385763" indent="-128588" algn="r" defTabSz="514350" rtl="1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42938" indent="-128588" algn="r" defTabSz="514350" rtl="1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3pPr>
      <a:lvl4pPr marL="900113" indent="-128588" algn="r" defTabSz="514350" rtl="1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157288" indent="-128588" algn="r" defTabSz="514350" rtl="1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414463" indent="-128588" algn="r" defTabSz="514350" rtl="1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671638" indent="-128588" algn="r" defTabSz="514350" rtl="1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928813" indent="-128588" algn="r" defTabSz="514350" rtl="1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185988" indent="-128588" algn="r" defTabSz="514350" rtl="1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514350" rtl="1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75" algn="r" defTabSz="514350" rtl="1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50" algn="r" defTabSz="514350" rtl="1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25" algn="r" defTabSz="514350" rtl="1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700" algn="r" defTabSz="514350" rtl="1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75" algn="r" defTabSz="514350" rtl="1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50" algn="r" defTabSz="514350" rtl="1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algn="r" defTabSz="514350" rtl="1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algn="r" defTabSz="514350" rtl="1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مستطيل 17"/>
          <p:cNvSpPr/>
          <p:nvPr/>
        </p:nvSpPr>
        <p:spPr>
          <a:xfrm>
            <a:off x="227865" y="2415478"/>
            <a:ext cx="6519066" cy="2046083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21" name="مربع نص 20"/>
          <p:cNvSpPr txBox="1"/>
          <p:nvPr/>
        </p:nvSpPr>
        <p:spPr>
          <a:xfrm>
            <a:off x="3314700" y="4737505"/>
            <a:ext cx="3383784" cy="270843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1200" b="1" u="sng" dirty="0">
                <a:solidFill>
                  <a:schemeClr val="tx1"/>
                </a:solidFill>
              </a:rPr>
              <a:t>السؤال الثاني </a:t>
            </a:r>
            <a:r>
              <a:rPr lang="ar-SA" sz="1200" b="1" u="sng" dirty="0"/>
              <a:t>:</a:t>
            </a:r>
            <a:r>
              <a:rPr lang="ar-SA" sz="1200" b="1" dirty="0"/>
              <a:t> صلي الإجابة الصحيحة :</a:t>
            </a:r>
          </a:p>
          <a:p>
            <a:endParaRPr lang="ar-SA" sz="1200" b="1" dirty="0"/>
          </a:p>
          <a:p>
            <a:endParaRPr lang="ar-SA" sz="1200" b="1" dirty="0"/>
          </a:p>
          <a:p>
            <a:pPr>
              <a:buFontTx/>
              <a:buChar char="-"/>
            </a:pPr>
            <a:endParaRPr lang="ar-SA" sz="1200" b="1" dirty="0"/>
          </a:p>
          <a:p>
            <a:pPr>
              <a:buFontTx/>
              <a:buChar char="-"/>
            </a:pPr>
            <a:endParaRPr lang="ar-SA" sz="1200" b="1" dirty="0"/>
          </a:p>
          <a:p>
            <a:pPr>
              <a:buFontTx/>
              <a:buChar char="-"/>
            </a:pPr>
            <a:endParaRPr lang="ar-SA" sz="1200" b="1" dirty="0"/>
          </a:p>
          <a:p>
            <a:pPr>
              <a:buFontTx/>
              <a:buChar char="-"/>
            </a:pPr>
            <a:endParaRPr lang="ar-SA" sz="1200" b="1" dirty="0"/>
          </a:p>
          <a:p>
            <a:pPr>
              <a:buFontTx/>
              <a:buChar char="-"/>
            </a:pPr>
            <a:endParaRPr lang="ar-SA" sz="1200" b="1" dirty="0"/>
          </a:p>
          <a:p>
            <a:pPr>
              <a:buFontTx/>
              <a:buChar char="-"/>
            </a:pPr>
            <a:endParaRPr lang="ar-SA" sz="1200" b="1" dirty="0"/>
          </a:p>
          <a:p>
            <a:pPr>
              <a:buFontTx/>
              <a:buChar char="-"/>
            </a:pPr>
            <a:endParaRPr lang="ar-SA" sz="1200" b="1" dirty="0"/>
          </a:p>
          <a:p>
            <a:pPr>
              <a:buFontTx/>
              <a:buChar char="-"/>
            </a:pPr>
            <a:endParaRPr lang="ar-SA" sz="1200" b="1" dirty="0"/>
          </a:p>
          <a:p>
            <a:pPr>
              <a:buFontTx/>
              <a:buChar char="-"/>
            </a:pPr>
            <a:endParaRPr lang="ar-SA" sz="1200" b="1" dirty="0"/>
          </a:p>
          <a:p>
            <a:pPr>
              <a:buFontTx/>
              <a:buChar char="-"/>
            </a:pPr>
            <a:endParaRPr lang="ar-SA" sz="1200" b="1" dirty="0"/>
          </a:p>
          <a:p>
            <a:endParaRPr lang="ar-SA" sz="1400" b="1" dirty="0"/>
          </a:p>
        </p:txBody>
      </p:sp>
      <p:sp>
        <p:nvSpPr>
          <p:cNvPr id="22" name="مربع نص 21"/>
          <p:cNvSpPr txBox="1"/>
          <p:nvPr/>
        </p:nvSpPr>
        <p:spPr>
          <a:xfrm>
            <a:off x="3429000" y="2539472"/>
            <a:ext cx="3136956" cy="116955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1200" b="1" u="sng" dirty="0">
                <a:solidFill>
                  <a:schemeClr val="tx1"/>
                </a:solidFill>
              </a:rPr>
              <a:t>السؤال الأول </a:t>
            </a:r>
            <a:r>
              <a:rPr lang="ar-SA" sz="1200" b="1" u="sng" dirty="0"/>
              <a:t>: </a:t>
            </a:r>
            <a:r>
              <a:rPr lang="ar-SA" sz="1100" b="1" dirty="0"/>
              <a:t>ضعي خطآ اسفل النمط الهندسي للشكل التالي :</a:t>
            </a:r>
            <a:r>
              <a:rPr lang="ar-SA" sz="1100" b="1" u="sng" dirty="0"/>
              <a:t> </a:t>
            </a:r>
          </a:p>
          <a:p>
            <a:endParaRPr lang="ar-SA" sz="1100" b="1" u="sng" dirty="0"/>
          </a:p>
          <a:p>
            <a:endParaRPr lang="ar-SA" sz="1100" b="1" u="sng" dirty="0"/>
          </a:p>
          <a:p>
            <a:endParaRPr lang="ar-SA" sz="1200" b="1" u="sng" dirty="0"/>
          </a:p>
          <a:p>
            <a:endParaRPr lang="ar-SA" sz="1200" b="1" dirty="0"/>
          </a:p>
          <a:p>
            <a:endParaRPr lang="ar-SA" sz="1200" b="1" dirty="0"/>
          </a:p>
        </p:txBody>
      </p:sp>
      <p:sp>
        <p:nvSpPr>
          <p:cNvPr id="23" name="مستطيل 22"/>
          <p:cNvSpPr/>
          <p:nvPr/>
        </p:nvSpPr>
        <p:spPr>
          <a:xfrm>
            <a:off x="207170" y="4680820"/>
            <a:ext cx="6539761" cy="2046083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24" name="مربع نص 23"/>
          <p:cNvSpPr txBox="1"/>
          <p:nvPr/>
        </p:nvSpPr>
        <p:spPr>
          <a:xfrm>
            <a:off x="3571875" y="6834036"/>
            <a:ext cx="3144836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1200" b="1" u="sng" dirty="0">
                <a:solidFill>
                  <a:schemeClr val="tx1"/>
                </a:solidFill>
              </a:rPr>
              <a:t>السؤال الثالث : </a:t>
            </a:r>
            <a:r>
              <a:rPr lang="ar-SA" sz="1200" b="1" dirty="0">
                <a:solidFill>
                  <a:schemeClr val="tx1"/>
                </a:solidFill>
              </a:rPr>
              <a:t>لوني الأجابة الصحيحه بما يناسبها :</a:t>
            </a:r>
          </a:p>
          <a:p>
            <a:endParaRPr lang="ar-SA" sz="1200" b="1" u="sng" dirty="0">
              <a:solidFill>
                <a:schemeClr val="tx1"/>
              </a:solidFill>
            </a:endParaRPr>
          </a:p>
          <a:p>
            <a:endParaRPr lang="ar-SA" sz="1200" b="1" u="sng" dirty="0">
              <a:solidFill>
                <a:schemeClr val="tx1"/>
              </a:solidFill>
            </a:endParaRPr>
          </a:p>
        </p:txBody>
      </p:sp>
      <p:sp>
        <p:nvSpPr>
          <p:cNvPr id="25" name="مستطيل 24"/>
          <p:cNvSpPr/>
          <p:nvPr/>
        </p:nvSpPr>
        <p:spPr>
          <a:xfrm>
            <a:off x="207170" y="6744104"/>
            <a:ext cx="6536530" cy="2136016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grpSp>
        <p:nvGrpSpPr>
          <p:cNvPr id="2" name="مجموعة 1"/>
          <p:cNvGrpSpPr/>
          <p:nvPr/>
        </p:nvGrpSpPr>
        <p:grpSpPr>
          <a:xfrm>
            <a:off x="-203041" y="91600"/>
            <a:ext cx="7003966" cy="2228613"/>
            <a:chOff x="-203041" y="91600"/>
            <a:chExt cx="7003966" cy="2228613"/>
          </a:xfrm>
        </p:grpSpPr>
        <p:pic>
          <p:nvPicPr>
            <p:cNvPr id="2060" name="Picture 12" descr="نتيجة بحث الصور عن الرياضيات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34441" b="34061"/>
            <a:stretch/>
          </p:blipFill>
          <p:spPr bwMode="auto">
            <a:xfrm>
              <a:off x="1481870" y="629334"/>
              <a:ext cx="4251289" cy="68486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54" name="Picture 6" descr="نتيجة بحث الصور عن ‪train clipart‬‏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6497" y="493647"/>
              <a:ext cx="3073652" cy="153682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56" name="Picture 8" descr="نتيجة بحث الصور عن ‪train clipart‬‏"/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0497"/>
            <a:stretch/>
          </p:blipFill>
          <p:spPr bwMode="auto">
            <a:xfrm>
              <a:off x="3258768" y="536473"/>
              <a:ext cx="1700321" cy="142875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" name="Picture 8" descr="نتيجة بحث الصور عن ‪train clipart‬‏"/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0497"/>
            <a:stretch/>
          </p:blipFill>
          <p:spPr bwMode="auto">
            <a:xfrm>
              <a:off x="4961638" y="526811"/>
              <a:ext cx="1700321" cy="142875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3" name="مستطيل 2"/>
            <p:cNvSpPr/>
            <p:nvPr/>
          </p:nvSpPr>
          <p:spPr>
            <a:xfrm>
              <a:off x="3193431" y="1240901"/>
              <a:ext cx="3409909" cy="64633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ar-SA" sz="3600" b="1" dirty="0">
                  <a:solidFill>
                    <a:schemeClr val="bg1"/>
                  </a:solidFill>
                  <a:latin typeface="arial" panose="020B0604020202020204" pitchFamily="34" charset="0"/>
                </a:rPr>
                <a:t>۱   ۲   ۳  ٤  ٥   ٦</a:t>
              </a:r>
              <a:endParaRPr lang="ar-SA" sz="3600" b="1" dirty="0">
                <a:solidFill>
                  <a:schemeClr val="bg1"/>
                </a:solidFill>
              </a:endParaRPr>
            </a:p>
          </p:txBody>
        </p:sp>
        <p:sp>
          <p:nvSpPr>
            <p:cNvPr id="5" name="مستطيل 4"/>
            <p:cNvSpPr/>
            <p:nvPr/>
          </p:nvSpPr>
          <p:spPr>
            <a:xfrm>
              <a:off x="1401644" y="1240900"/>
              <a:ext cx="1733168" cy="64633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/>
              <a:r>
                <a:rPr lang="ar-SA" sz="3600" b="1" dirty="0">
                  <a:solidFill>
                    <a:prstClr val="white"/>
                  </a:solidFill>
                  <a:latin typeface="arial" panose="020B0604020202020204" pitchFamily="34" charset="0"/>
                </a:rPr>
                <a:t>٧   ۸   ۹</a:t>
              </a:r>
              <a:endParaRPr lang="ar-SA" sz="3600" b="1" dirty="0">
                <a:solidFill>
                  <a:prstClr val="white"/>
                </a:solidFill>
              </a:endParaRPr>
            </a:p>
          </p:txBody>
        </p:sp>
        <p:sp>
          <p:nvSpPr>
            <p:cNvPr id="19" name="مربع نص 18"/>
            <p:cNvSpPr txBox="1"/>
            <p:nvPr/>
          </p:nvSpPr>
          <p:spPr>
            <a:xfrm>
              <a:off x="-203041" y="2043214"/>
              <a:ext cx="6806381" cy="276999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ar-SA" sz="1200" dirty="0"/>
                <a:t>اسم الطالبة </a:t>
              </a:r>
              <a:r>
                <a:rPr lang="ar-SA" sz="900" dirty="0"/>
                <a:t>.......................................................</a:t>
              </a:r>
              <a:r>
                <a:rPr lang="ar-SA" sz="1200" dirty="0"/>
                <a:t> المدرسة</a:t>
              </a:r>
              <a:r>
                <a:rPr lang="ar-SA" sz="900" dirty="0"/>
                <a:t>.........................................</a:t>
              </a:r>
              <a:r>
                <a:rPr lang="ar-SA" sz="1200" dirty="0"/>
                <a:t> الصف </a:t>
              </a:r>
              <a:r>
                <a:rPr lang="ar-SA" sz="900" dirty="0"/>
                <a:t>........................</a:t>
              </a:r>
            </a:p>
          </p:txBody>
        </p:sp>
        <p:sp>
          <p:nvSpPr>
            <p:cNvPr id="30" name="مربع نص 29"/>
            <p:cNvSpPr txBox="1"/>
            <p:nvPr/>
          </p:nvSpPr>
          <p:spPr>
            <a:xfrm>
              <a:off x="5427525" y="230264"/>
              <a:ext cx="1306538" cy="578882"/>
            </a:xfrm>
            <a:prstGeom prst="roundRect">
              <a:avLst/>
            </a:prstGeom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1">
              <a:spAutoFit/>
            </a:bodyPr>
            <a:lstStyle/>
            <a:p>
              <a:r>
                <a:rPr lang="ar-SA" sz="700" dirty="0"/>
                <a:t>المملكة العربية السعودية</a:t>
              </a:r>
            </a:p>
            <a:p>
              <a:r>
                <a:rPr lang="ar-SA" sz="700" dirty="0"/>
                <a:t>وزارة التعليم </a:t>
              </a:r>
            </a:p>
            <a:p>
              <a:r>
                <a:rPr lang="ar-SA" sz="700" dirty="0"/>
                <a:t>مكتب التربية والتعليم بمحافظة الجبيل</a:t>
              </a:r>
            </a:p>
            <a:p>
              <a:r>
                <a:rPr lang="ar-SA" sz="700" dirty="0"/>
                <a:t>قسم الصفوف الأولية</a:t>
              </a:r>
            </a:p>
          </p:txBody>
        </p:sp>
        <p:pic>
          <p:nvPicPr>
            <p:cNvPr id="31" name="Picture 6" descr="نتيجة بحث الصور عن شعار وزارة المعارف بدون خلفية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91691" y="245429"/>
              <a:ext cx="955441" cy="58968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32" name="مستطيل مستدير الزوايا 31"/>
            <p:cNvSpPr/>
            <p:nvPr/>
          </p:nvSpPr>
          <p:spPr>
            <a:xfrm>
              <a:off x="1384520" y="225827"/>
              <a:ext cx="4164363" cy="433795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 sz="1400" b="1" dirty="0">
                <a:solidFill>
                  <a:schemeClr val="tx1"/>
                </a:solidFill>
              </a:endParaRPr>
            </a:p>
            <a:p>
              <a:pPr algn="ctr"/>
              <a:r>
                <a:rPr lang="ar-SA" sz="1400" b="1" dirty="0">
                  <a:solidFill>
                    <a:schemeClr val="tx1"/>
                  </a:solidFill>
                </a:rPr>
                <a:t>نموذج رقم (2)</a:t>
              </a:r>
            </a:p>
            <a:p>
              <a:pPr algn="ctr"/>
              <a:r>
                <a:rPr lang="ar-SA" sz="1400" b="1" dirty="0">
                  <a:solidFill>
                    <a:schemeClr val="tx1"/>
                  </a:solidFill>
                </a:rPr>
                <a:t>الاختبار الدوري للصف الثالث مادة الرياضيات  الفترة الرابعه</a:t>
              </a:r>
            </a:p>
          </p:txBody>
        </p:sp>
        <p:sp>
          <p:nvSpPr>
            <p:cNvPr id="33" name="مستطيل مستدير الزوايا 32"/>
            <p:cNvSpPr/>
            <p:nvPr/>
          </p:nvSpPr>
          <p:spPr>
            <a:xfrm>
              <a:off x="57075" y="91600"/>
              <a:ext cx="6743850" cy="1974423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</p:grpSp>
      <p:graphicFrame>
        <p:nvGraphicFramePr>
          <p:cNvPr id="27" name="جدول 2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2852585"/>
              </p:ext>
            </p:extLst>
          </p:nvPr>
        </p:nvGraphicFramePr>
        <p:xfrm>
          <a:off x="216672" y="4680820"/>
          <a:ext cx="3014705" cy="100584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4612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5271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019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036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524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9601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47899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المعيار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تحديد</a:t>
                      </a:r>
                      <a:r>
                        <a:rPr lang="ar-SA" sz="800" b="1" baseline="0" dirty="0">
                          <a:solidFill>
                            <a:schemeClr val="tx1"/>
                          </a:solidFill>
                        </a:rPr>
                        <a:t> الحوادث (الأكيدة ،الاكثر احتمالا ،الاقل احتمال ،المستحيلة )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رقمه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700" b="1" dirty="0">
                          <a:solidFill>
                            <a:schemeClr val="tx1"/>
                          </a:solidFill>
                        </a:rPr>
                        <a:t>34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2204"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غير 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marL="57150" indent="57150" algn="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ملاحظة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7899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100%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من 90%إلى أقل من 100%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من80% إلى أقل من 90%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1435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أقل</a:t>
                      </a:r>
                      <a:r>
                        <a:rPr lang="ar-SA" sz="800" b="1" baseline="0" dirty="0">
                          <a:solidFill>
                            <a:schemeClr val="tx1"/>
                          </a:solidFill>
                        </a:rPr>
                        <a:t> من 80</a:t>
                      </a: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rtl="1"/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28" name="جدول 2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39215960"/>
              </p:ext>
            </p:extLst>
          </p:nvPr>
        </p:nvGraphicFramePr>
        <p:xfrm>
          <a:off x="244063" y="2424975"/>
          <a:ext cx="3014705" cy="100584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4612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5271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019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3131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905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7696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47899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المعيار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تحديد الأنماط الهندسية واستعمالها للتوقع وحل</a:t>
                      </a:r>
                      <a:r>
                        <a:rPr lang="ar-SA" sz="800" b="1" baseline="0" dirty="0">
                          <a:solidFill>
                            <a:schemeClr val="tx1"/>
                          </a:solidFill>
                        </a:rPr>
                        <a:t> المسائل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رقمه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600" b="1" dirty="0">
                          <a:solidFill>
                            <a:schemeClr val="tx1"/>
                          </a:solidFill>
                        </a:rPr>
                        <a:t>30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2204"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غير 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marL="57150" indent="57150" algn="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ملاحظة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7899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100%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من 90%إلى أقل من 100%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من80% إلى أقل من 90%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1435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أقل</a:t>
                      </a:r>
                      <a:r>
                        <a:rPr lang="ar-SA" sz="800" b="1" baseline="0" dirty="0">
                          <a:solidFill>
                            <a:schemeClr val="tx1"/>
                          </a:solidFill>
                        </a:rPr>
                        <a:t> من 80</a:t>
                      </a: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rtl="1"/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29" name="جدول 2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7310906"/>
              </p:ext>
            </p:extLst>
          </p:nvPr>
        </p:nvGraphicFramePr>
        <p:xfrm>
          <a:off x="216672" y="6770718"/>
          <a:ext cx="3014705" cy="88392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4786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3531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019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3919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905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6908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47899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المعيار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تحديد وتصنيف ووصف</a:t>
                      </a:r>
                      <a:r>
                        <a:rPr lang="ar-SA" sz="800" b="1" baseline="0" dirty="0">
                          <a:solidFill>
                            <a:schemeClr val="tx1"/>
                          </a:solidFill>
                        </a:rPr>
                        <a:t> بعض المجسمات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رقمه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600" b="1" dirty="0">
                          <a:solidFill>
                            <a:schemeClr val="tx1"/>
                          </a:solidFill>
                        </a:rPr>
                        <a:t>28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2204"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غير 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marL="57150" indent="57150" algn="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ملاحظة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7899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100%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من 90%إلى أقل من 100%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من80% إلى أقل من 90%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1435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أقل</a:t>
                      </a:r>
                      <a:r>
                        <a:rPr lang="ar-SA" sz="800" b="1" baseline="0" dirty="0">
                          <a:solidFill>
                            <a:schemeClr val="tx1"/>
                          </a:solidFill>
                        </a:rPr>
                        <a:t> من 80</a:t>
                      </a: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rtl="1"/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50" name="Table 49"/>
          <p:cNvGraphicFramePr>
            <a:graphicFrameLocks noGrp="1"/>
          </p:cNvGraphicFramePr>
          <p:nvPr/>
        </p:nvGraphicFramePr>
        <p:xfrm>
          <a:off x="3486152" y="2876550"/>
          <a:ext cx="3190869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007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007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007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9007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9007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9007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9007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9007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90079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290079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290079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51" name="Oval 50"/>
          <p:cNvSpPr/>
          <p:nvPr/>
        </p:nvSpPr>
        <p:spPr>
          <a:xfrm>
            <a:off x="3528761" y="3679658"/>
            <a:ext cx="809625" cy="609600"/>
          </a:xfrm>
          <a:prstGeom prst="ellipse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1200" b="1" dirty="0">
                <a:solidFill>
                  <a:srgbClr val="FF0000"/>
                </a:solidFill>
              </a:rPr>
              <a:t>أزرق</a:t>
            </a:r>
          </a:p>
          <a:p>
            <a:pPr algn="ctr"/>
            <a:r>
              <a:rPr lang="ar-SA" sz="1200" b="1" dirty="0">
                <a:solidFill>
                  <a:srgbClr val="FF0000"/>
                </a:solidFill>
              </a:rPr>
              <a:t>أزرق</a:t>
            </a:r>
          </a:p>
          <a:p>
            <a:pPr algn="ctr"/>
            <a:r>
              <a:rPr lang="ar-SA" sz="1200" b="1" dirty="0">
                <a:solidFill>
                  <a:srgbClr val="FF0000"/>
                </a:solidFill>
              </a:rPr>
              <a:t> أبيض</a:t>
            </a:r>
            <a:endParaRPr lang="en-US" sz="1200" b="1" dirty="0">
              <a:solidFill>
                <a:srgbClr val="FF0000"/>
              </a:solidFill>
            </a:endParaRPr>
          </a:p>
        </p:txBody>
      </p:sp>
      <p:sp>
        <p:nvSpPr>
          <p:cNvPr id="52" name="Oval 51"/>
          <p:cNvSpPr/>
          <p:nvPr/>
        </p:nvSpPr>
        <p:spPr>
          <a:xfrm>
            <a:off x="5631228" y="3306144"/>
            <a:ext cx="828675" cy="609600"/>
          </a:xfrm>
          <a:prstGeom prst="ellipse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1100" b="1" dirty="0">
                <a:solidFill>
                  <a:srgbClr val="FF0000"/>
                </a:solidFill>
              </a:rPr>
              <a:t>أبيض أبيض </a:t>
            </a:r>
          </a:p>
          <a:p>
            <a:pPr algn="ctr"/>
            <a:r>
              <a:rPr lang="ar-SA" sz="1100" b="1" dirty="0">
                <a:solidFill>
                  <a:srgbClr val="FF0000"/>
                </a:solidFill>
              </a:rPr>
              <a:t>أزرق </a:t>
            </a:r>
            <a:endParaRPr lang="en-US" sz="1100" b="1" dirty="0">
              <a:solidFill>
                <a:srgbClr val="FF0000"/>
              </a:solidFill>
            </a:endParaRPr>
          </a:p>
        </p:txBody>
      </p:sp>
      <p:sp>
        <p:nvSpPr>
          <p:cNvPr id="53" name="Oval 52"/>
          <p:cNvSpPr/>
          <p:nvPr/>
        </p:nvSpPr>
        <p:spPr>
          <a:xfrm>
            <a:off x="4592665" y="3478473"/>
            <a:ext cx="809625" cy="609600"/>
          </a:xfrm>
          <a:prstGeom prst="ellipse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1200" b="1" dirty="0">
                <a:solidFill>
                  <a:srgbClr val="FF0000"/>
                </a:solidFill>
              </a:rPr>
              <a:t>أبيض</a:t>
            </a:r>
            <a:r>
              <a:rPr lang="ar-SA" sz="1200" b="1" dirty="0"/>
              <a:t> </a:t>
            </a:r>
            <a:r>
              <a:rPr lang="ar-SA" sz="1200" b="1" dirty="0">
                <a:solidFill>
                  <a:srgbClr val="FF0000"/>
                </a:solidFill>
              </a:rPr>
              <a:t>أزرق</a:t>
            </a:r>
            <a:endParaRPr lang="en-US" sz="1200" b="1" dirty="0">
              <a:solidFill>
                <a:srgbClr val="FF0000"/>
              </a:solidFill>
            </a:endParaRPr>
          </a:p>
        </p:txBody>
      </p:sp>
      <p:sp>
        <p:nvSpPr>
          <p:cNvPr id="54" name="Rounded Rectangle 53"/>
          <p:cNvSpPr/>
          <p:nvPr/>
        </p:nvSpPr>
        <p:spPr>
          <a:xfrm>
            <a:off x="5486400" y="5095875"/>
            <a:ext cx="990600" cy="371475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1200" b="1" dirty="0">
                <a:solidFill>
                  <a:srgbClr val="FF0000"/>
                </a:solidFill>
              </a:rPr>
              <a:t>أقل احتمالا</a:t>
            </a:r>
            <a:endParaRPr lang="en-US" sz="1200" b="1" dirty="0">
              <a:solidFill>
                <a:srgbClr val="FF0000"/>
              </a:solidFill>
            </a:endParaRPr>
          </a:p>
        </p:txBody>
      </p:sp>
      <p:sp>
        <p:nvSpPr>
          <p:cNvPr id="55" name="Rounded Rectangle 54"/>
          <p:cNvSpPr/>
          <p:nvPr/>
        </p:nvSpPr>
        <p:spPr>
          <a:xfrm>
            <a:off x="5514975" y="5638800"/>
            <a:ext cx="990600" cy="371475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dirty="0">
                <a:solidFill>
                  <a:srgbClr val="FF0000"/>
                </a:solidFill>
              </a:rPr>
              <a:t>مستحيل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56" name="Rounded Rectangle 55"/>
          <p:cNvSpPr/>
          <p:nvPr/>
        </p:nvSpPr>
        <p:spPr>
          <a:xfrm>
            <a:off x="5524500" y="6172200"/>
            <a:ext cx="990600" cy="371475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dirty="0">
                <a:solidFill>
                  <a:srgbClr val="FF0000"/>
                </a:solidFill>
              </a:rPr>
              <a:t>أكيد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57" name="Flowchart: Process 56"/>
          <p:cNvSpPr/>
          <p:nvPr/>
        </p:nvSpPr>
        <p:spPr>
          <a:xfrm>
            <a:off x="3475435" y="5150413"/>
            <a:ext cx="1562100" cy="1238250"/>
          </a:xfrm>
          <a:prstGeom prst="flowChartProcess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1050" b="1" dirty="0">
                <a:solidFill>
                  <a:schemeClr val="tx1"/>
                </a:solidFill>
              </a:rPr>
              <a:t>تلعب صفاء لعبة تستعمل فيها المكعبات المرقمة بالارقام :عليه العدد، 2،1، 3، 4 ،5 ،6 فإن احتمال ظهور وجه مكعب مكتوب عليه العدد 7</a:t>
            </a:r>
            <a:endParaRPr lang="en-US" sz="1050" b="1" dirty="0">
              <a:solidFill>
                <a:schemeClr val="tx1"/>
              </a:solidFill>
            </a:endParaRPr>
          </a:p>
        </p:txBody>
      </p:sp>
      <p:sp>
        <p:nvSpPr>
          <p:cNvPr id="58" name="Flowchart: Multidocument 57"/>
          <p:cNvSpPr/>
          <p:nvPr/>
        </p:nvSpPr>
        <p:spPr>
          <a:xfrm>
            <a:off x="5353050" y="7162799"/>
            <a:ext cx="1228725" cy="619125"/>
          </a:xfrm>
          <a:prstGeom prst="flowChartMultidocumen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1100" b="1" dirty="0">
                <a:solidFill>
                  <a:srgbClr val="C00000"/>
                </a:solidFill>
              </a:rPr>
              <a:t>نقطة إلتقاء 3 أحرف أو اكثر</a:t>
            </a:r>
            <a:endParaRPr lang="en-US" sz="1100" b="1" dirty="0">
              <a:solidFill>
                <a:srgbClr val="C00000"/>
              </a:solidFill>
            </a:endParaRPr>
          </a:p>
        </p:txBody>
      </p:sp>
      <p:sp>
        <p:nvSpPr>
          <p:cNvPr id="60" name="Flowchart: Multidocument 59"/>
          <p:cNvSpPr/>
          <p:nvPr/>
        </p:nvSpPr>
        <p:spPr>
          <a:xfrm>
            <a:off x="3619500" y="7191375"/>
            <a:ext cx="1228725" cy="590550"/>
          </a:xfrm>
          <a:prstGeom prst="flowChartMultidocumen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1100" b="1" dirty="0">
                <a:solidFill>
                  <a:srgbClr val="C00000"/>
                </a:solidFill>
              </a:rPr>
              <a:t>شكل له وجهان  دائريان وليس لديه أي رؤوس</a:t>
            </a:r>
            <a:endParaRPr lang="en-US" sz="1100" b="1" dirty="0">
              <a:solidFill>
                <a:srgbClr val="C00000"/>
              </a:solidFill>
            </a:endParaRPr>
          </a:p>
        </p:txBody>
      </p:sp>
      <p:sp>
        <p:nvSpPr>
          <p:cNvPr id="64" name="Oval 63"/>
          <p:cNvSpPr/>
          <p:nvPr/>
        </p:nvSpPr>
        <p:spPr>
          <a:xfrm>
            <a:off x="3200149" y="8267700"/>
            <a:ext cx="733425" cy="504825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9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أسطوانة</a:t>
            </a:r>
            <a:endParaRPr lang="en-US" sz="9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66" name="Oval 65"/>
          <p:cNvSpPr/>
          <p:nvPr/>
        </p:nvSpPr>
        <p:spPr>
          <a:xfrm>
            <a:off x="5943600" y="7814386"/>
            <a:ext cx="638175" cy="504825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105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الراس</a:t>
            </a:r>
            <a:endParaRPr lang="en-US" sz="105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67" name="Oval 66"/>
          <p:cNvSpPr/>
          <p:nvPr/>
        </p:nvSpPr>
        <p:spPr>
          <a:xfrm>
            <a:off x="5524500" y="8297795"/>
            <a:ext cx="714375" cy="504825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105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الوجه</a:t>
            </a:r>
            <a:endParaRPr lang="en-US" sz="105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68" name="Oval 67"/>
          <p:cNvSpPr/>
          <p:nvPr/>
        </p:nvSpPr>
        <p:spPr>
          <a:xfrm>
            <a:off x="3824288" y="7893403"/>
            <a:ext cx="638175" cy="504825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105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مكعب</a:t>
            </a:r>
            <a:endParaRPr lang="en-US" sz="105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1646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22"/>
          <p:cNvSpPr/>
          <p:nvPr/>
        </p:nvSpPr>
        <p:spPr>
          <a:xfrm>
            <a:off x="161190" y="299320"/>
            <a:ext cx="6519066" cy="2167655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graphicFrame>
        <p:nvGraphicFramePr>
          <p:cNvPr id="4" name="جدول 28"/>
          <p:cNvGraphicFramePr>
            <a:graphicFrameLocks noGrp="1"/>
          </p:cNvGraphicFramePr>
          <p:nvPr>
            <p:extLst/>
          </p:nvPr>
        </p:nvGraphicFramePr>
        <p:xfrm>
          <a:off x="161925" y="290361"/>
          <a:ext cx="3021850" cy="900263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4767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3240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9915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3745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8898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870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17305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المعيار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تسمية</a:t>
                      </a:r>
                      <a:r>
                        <a:rPr lang="ar-SA" sz="800" b="1" baseline="0" dirty="0">
                          <a:solidFill>
                            <a:schemeClr val="tx1"/>
                          </a:solidFill>
                        </a:rPr>
                        <a:t> الأشكال المستوية وتصنيفها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رقمه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600" b="1" dirty="0">
                          <a:solidFill>
                            <a:schemeClr val="tx1"/>
                          </a:solidFill>
                        </a:rPr>
                        <a:t>29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1479"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غير 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marL="57150" indent="57150" algn="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ملاحظة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1479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100%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من 90%إلى أقل من 100%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من80% إلى أقل من 90%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1435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أقل</a:t>
                      </a:r>
                      <a:r>
                        <a:rPr lang="ar-SA" sz="800" b="1" baseline="0" dirty="0">
                          <a:solidFill>
                            <a:schemeClr val="tx1"/>
                          </a:solidFill>
                        </a:rPr>
                        <a:t> من 80</a:t>
                      </a: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rtl="1"/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7" name="Rectangle 6"/>
          <p:cNvSpPr/>
          <p:nvPr/>
        </p:nvSpPr>
        <p:spPr>
          <a:xfrm>
            <a:off x="3398432" y="291583"/>
            <a:ext cx="3278594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SA" sz="1200" b="1" u="sng" dirty="0"/>
              <a:t>السؤال الرابع :</a:t>
            </a:r>
          </a:p>
        </p:txBody>
      </p:sp>
      <p:sp>
        <p:nvSpPr>
          <p:cNvPr id="8" name="مستطيل 22"/>
          <p:cNvSpPr/>
          <p:nvPr/>
        </p:nvSpPr>
        <p:spPr>
          <a:xfrm>
            <a:off x="151665" y="2514600"/>
            <a:ext cx="6519066" cy="2212054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graphicFrame>
        <p:nvGraphicFramePr>
          <p:cNvPr id="9" name="جدول 2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9592497"/>
              </p:ext>
            </p:extLst>
          </p:nvPr>
        </p:nvGraphicFramePr>
        <p:xfrm>
          <a:off x="161925" y="2528566"/>
          <a:ext cx="3021850" cy="1018238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4767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3240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9915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3745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8898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870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17305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المعيار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جمع</a:t>
                      </a:r>
                      <a:r>
                        <a:rPr lang="ar-SA" sz="800" b="1" baseline="0" dirty="0">
                          <a:solidFill>
                            <a:schemeClr val="tx1"/>
                          </a:solidFill>
                        </a:rPr>
                        <a:t> بيانات وتنظيمها وتمثيلها بالرموز ولوحة الاعمده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رقمه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600" b="1" dirty="0">
                          <a:solidFill>
                            <a:schemeClr val="tx1"/>
                          </a:solidFill>
                        </a:rPr>
                        <a:t>32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1479"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غير 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marL="57150" indent="57150" algn="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ملاحظة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1479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100%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من 90%إلى أقل من 100%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من80% إلى أقل من 90%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1435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أقل</a:t>
                      </a:r>
                      <a:r>
                        <a:rPr lang="ar-SA" sz="800" b="1" baseline="0" dirty="0">
                          <a:solidFill>
                            <a:schemeClr val="tx1"/>
                          </a:solidFill>
                        </a:rPr>
                        <a:t> من 80</a:t>
                      </a: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rtl="1"/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0" name="Rectangle 9"/>
          <p:cNvSpPr/>
          <p:nvPr/>
        </p:nvSpPr>
        <p:spPr>
          <a:xfrm>
            <a:off x="3838575" y="2691884"/>
            <a:ext cx="2752726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SA" sz="1200" b="1" u="sng" dirty="0"/>
              <a:t>السؤال الخامس </a:t>
            </a:r>
            <a:r>
              <a:rPr lang="ar-SA" sz="1200" b="1" dirty="0"/>
              <a:t>:</a:t>
            </a:r>
            <a:r>
              <a:rPr lang="ar-SA" sz="1200" dirty="0"/>
              <a:t>  </a:t>
            </a:r>
            <a:endParaRPr lang="en-US" sz="1200" dirty="0"/>
          </a:p>
          <a:p>
            <a:r>
              <a:rPr lang="ar-SA" sz="1400" b="1" dirty="0"/>
              <a:t>مثلي البيانات </a:t>
            </a:r>
            <a:r>
              <a:rPr lang="ar-SA" sz="1400" b="1"/>
              <a:t>الآتية بالرموز :</a:t>
            </a:r>
            <a:endParaRPr lang="ar-SA" sz="1400" b="1" dirty="0"/>
          </a:p>
          <a:p>
            <a:endParaRPr lang="en-US" sz="1400" b="1" dirty="0"/>
          </a:p>
          <a:p>
            <a:r>
              <a:rPr lang="ar-SA" sz="1200" b="1" dirty="0"/>
              <a:t> </a:t>
            </a:r>
            <a:endParaRPr lang="en-US" sz="12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5135" y="1098487"/>
            <a:ext cx="1589419" cy="900174"/>
          </a:xfrm>
          <a:prstGeom prst="rect">
            <a:avLst/>
          </a:prstGeom>
        </p:spPr>
      </p:pic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0" y="2390775"/>
            <a:ext cx="6858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     </a:t>
            </a: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8" name="مستطيل 22"/>
          <p:cNvSpPr/>
          <p:nvPr/>
        </p:nvSpPr>
        <p:spPr>
          <a:xfrm>
            <a:off x="151665" y="4833221"/>
            <a:ext cx="6519066" cy="1853330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graphicFrame>
        <p:nvGraphicFramePr>
          <p:cNvPr id="29" name="جدول 28"/>
          <p:cNvGraphicFramePr>
            <a:graphicFrameLocks noGrp="1"/>
          </p:cNvGraphicFramePr>
          <p:nvPr>
            <p:extLst/>
          </p:nvPr>
        </p:nvGraphicFramePr>
        <p:xfrm>
          <a:off x="171450" y="4843311"/>
          <a:ext cx="3021850" cy="1018238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4767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3240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9915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3745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8898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870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17305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المعيار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حل</a:t>
                      </a:r>
                      <a:r>
                        <a:rPr lang="ar-SA" sz="800" b="1" baseline="0" dirty="0">
                          <a:solidFill>
                            <a:schemeClr val="tx1"/>
                          </a:solidFill>
                        </a:rPr>
                        <a:t> مسائل رياضية بإستعمال استراتيجيات ومهارات مناسبة مع اتباع الخطوات الاربع 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رقمه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600" b="1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1479"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غير 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marL="57150" indent="57150" algn="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ملاحظة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1479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100%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من 90%إلى أقل من 100%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من80% إلى أقل من 90%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1435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أقل</a:t>
                      </a:r>
                      <a:r>
                        <a:rPr lang="ar-SA" sz="800" b="1" baseline="0" dirty="0">
                          <a:solidFill>
                            <a:schemeClr val="tx1"/>
                          </a:solidFill>
                        </a:rPr>
                        <a:t> من 80</a:t>
                      </a: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rtl="1"/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31" name="TextBox 30"/>
          <p:cNvSpPr txBox="1"/>
          <p:nvPr/>
        </p:nvSpPr>
        <p:spPr>
          <a:xfrm>
            <a:off x="3362325" y="4867275"/>
            <a:ext cx="3190875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SA" sz="1200" b="1" u="sng" dirty="0"/>
              <a:t>السؤال السادس :</a:t>
            </a:r>
          </a:p>
          <a:p>
            <a:r>
              <a:rPr lang="ar-SA" sz="1200" b="1" dirty="0"/>
              <a:t>تريد أسماء أن تشتري بالونات لحفلتها فاذا دعت 5 صديقات لها من المدرسة و3 صديقات من جيرانها وابنتي خالتها فكم بالونآ سوف تشتري إذا كانت كل وحدة منهن ستاخذ بالونين؟</a:t>
            </a:r>
          </a:p>
          <a:p>
            <a:r>
              <a:rPr lang="ar-SA" sz="1400" b="1" u="sng" dirty="0"/>
              <a:t>إفهم :</a:t>
            </a:r>
            <a:r>
              <a:rPr lang="ar-SA" sz="1200" b="1" dirty="0"/>
              <a:t> دعت أسماء ..... من صديقات المدرسة و....من جيرانها و..... خالتها. </a:t>
            </a:r>
          </a:p>
          <a:p>
            <a:r>
              <a:rPr lang="ar-SA" sz="1200" b="1" dirty="0"/>
              <a:t>أ</a:t>
            </a:r>
            <a:r>
              <a:rPr lang="ar-SA" sz="1400" b="1" u="sng" dirty="0"/>
              <a:t>خطط  :</a:t>
            </a:r>
            <a:r>
              <a:rPr lang="ar-SA" sz="1400" b="1" dirty="0"/>
              <a:t> ا</a:t>
            </a:r>
            <a:r>
              <a:rPr lang="ar-SA" sz="1400" dirty="0"/>
              <a:t>ستعمل..................</a:t>
            </a:r>
          </a:p>
          <a:p>
            <a:r>
              <a:rPr lang="ar-SA" sz="1400" b="1" u="sng" dirty="0"/>
              <a:t>أحل :</a:t>
            </a:r>
            <a:r>
              <a:rPr lang="ar-SA" sz="1400" b="1" dirty="0"/>
              <a:t>......................................................</a:t>
            </a:r>
            <a:endParaRPr lang="en-US" sz="1200" dirty="0"/>
          </a:p>
        </p:txBody>
      </p:sp>
      <p:sp>
        <p:nvSpPr>
          <p:cNvPr id="26" name="مستطيل 22"/>
          <p:cNvSpPr/>
          <p:nvPr/>
        </p:nvSpPr>
        <p:spPr>
          <a:xfrm>
            <a:off x="151665" y="6720605"/>
            <a:ext cx="6557166" cy="1928096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graphicFrame>
        <p:nvGraphicFramePr>
          <p:cNvPr id="27" name="جدول 2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6208184"/>
              </p:ext>
            </p:extLst>
          </p:nvPr>
        </p:nvGraphicFramePr>
        <p:xfrm>
          <a:off x="151665" y="6720605"/>
          <a:ext cx="3021850" cy="1043139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4767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3240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9915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3745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8898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870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17305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المعيار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كتابة</a:t>
                      </a:r>
                      <a:r>
                        <a:rPr lang="ar-SA" sz="800" b="1" baseline="0" dirty="0">
                          <a:solidFill>
                            <a:schemeClr val="tx1"/>
                          </a:solidFill>
                        </a:rPr>
                        <a:t> الكسور ( كأ جزاء من الكل ، كأ جزاء من مجموعة ) وقرأتها  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رقمه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600" b="1" dirty="0">
                          <a:solidFill>
                            <a:schemeClr val="tx1"/>
                          </a:solidFill>
                        </a:rPr>
                        <a:t>35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1479"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غير 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marL="57150" indent="57150" algn="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ملاحظة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6380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100%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من 90%إلى أقل من 100%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من80% إلى أقل من 90%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1435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أقل</a:t>
                      </a:r>
                      <a:r>
                        <a:rPr lang="ar-SA" sz="800" b="1" baseline="0" dirty="0">
                          <a:solidFill>
                            <a:schemeClr val="tx1"/>
                          </a:solidFill>
                        </a:rPr>
                        <a:t> من 80</a:t>
                      </a: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rtl="1"/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32" name="TextBox 31"/>
          <p:cNvSpPr txBox="1"/>
          <p:nvPr/>
        </p:nvSpPr>
        <p:spPr>
          <a:xfrm flipH="1">
            <a:off x="4695825" y="6819900"/>
            <a:ext cx="1964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SA" sz="1200" b="1" u="sng" dirty="0"/>
              <a:t>السؤال السابع:</a:t>
            </a:r>
            <a:endParaRPr lang="en-US" sz="1200" b="1" u="sng" dirty="0"/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3448051" y="7058024"/>
            <a:ext cx="32004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صلي</a:t>
            </a:r>
            <a:r>
              <a:rPr kumimoji="0" lang="ar-SA" sz="1200" b="1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الأجابة الصحيحة :</a:t>
            </a:r>
            <a:endParaRPr kumimoji="0" lang="ar-SA" sz="12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3438525" y="523875"/>
            <a:ext cx="31813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SA" sz="1400" dirty="0"/>
              <a:t>أكتبي (صح ) امام العباره الصحيحه وأكتبي (خطأ) امام العباره الخاطئه :</a:t>
            </a:r>
            <a:endParaRPr lang="en-US" sz="1400" dirty="0"/>
          </a:p>
        </p:txBody>
      </p:sp>
      <p:sp>
        <p:nvSpPr>
          <p:cNvPr id="34" name="Diamond 33"/>
          <p:cNvSpPr/>
          <p:nvPr/>
        </p:nvSpPr>
        <p:spPr>
          <a:xfrm>
            <a:off x="5438775" y="1019176"/>
            <a:ext cx="1190625" cy="703608"/>
          </a:xfrm>
          <a:prstGeom prst="diamond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1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للخماسي 5أضلاع و5 زوايا</a:t>
            </a:r>
            <a:endParaRPr lang="en-US" sz="1000" b="1" dirty="0"/>
          </a:p>
        </p:txBody>
      </p:sp>
      <p:sp>
        <p:nvSpPr>
          <p:cNvPr id="35" name="Oval 34"/>
          <p:cNvSpPr/>
          <p:nvPr/>
        </p:nvSpPr>
        <p:spPr>
          <a:xfrm>
            <a:off x="4749489" y="1065905"/>
            <a:ext cx="533400" cy="4572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Diamond 37"/>
          <p:cNvSpPr/>
          <p:nvPr/>
        </p:nvSpPr>
        <p:spPr>
          <a:xfrm>
            <a:off x="5457825" y="1847850"/>
            <a:ext cx="1190625" cy="581025"/>
          </a:xfrm>
          <a:prstGeom prst="diamond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9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للمثلث 3أضلاع و4 زوايا</a:t>
            </a:r>
            <a:endParaRPr lang="en-US" sz="9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9" name="Oval 38"/>
          <p:cNvSpPr/>
          <p:nvPr/>
        </p:nvSpPr>
        <p:spPr>
          <a:xfrm>
            <a:off x="4771029" y="1900623"/>
            <a:ext cx="533400" cy="4572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6" name="صورة 5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72050" y="3111001"/>
            <a:ext cx="1676400" cy="149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" name="Explosion 1 40"/>
          <p:cNvSpPr/>
          <p:nvPr/>
        </p:nvSpPr>
        <p:spPr>
          <a:xfrm>
            <a:off x="3193300" y="6720606"/>
            <a:ext cx="2367078" cy="1424566"/>
          </a:xfrm>
          <a:prstGeom prst="irregularSeal1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1050" b="1" dirty="0">
                <a:solidFill>
                  <a:srgbClr val="FF0000"/>
                </a:solidFill>
              </a:rPr>
              <a:t>توجد 3 سيارات حمراء و5 سيارات خضراء فإن الكسر اللذي يمثل السيارات الحمراء </a:t>
            </a:r>
            <a:endParaRPr lang="en-US" sz="1050" b="1" dirty="0">
              <a:solidFill>
                <a:srgbClr val="FF0000"/>
              </a:solidFill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5067300" y="7972425"/>
            <a:ext cx="8953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SA" dirty="0"/>
              <a:t>3</a:t>
            </a:r>
          </a:p>
          <a:p>
            <a:r>
              <a:rPr lang="ar-SA" dirty="0"/>
              <a:t>5</a:t>
            </a:r>
            <a:endParaRPr lang="en-US" dirty="0"/>
          </a:p>
        </p:txBody>
      </p:sp>
      <p:cxnSp>
        <p:nvCxnSpPr>
          <p:cNvPr id="54" name="Straight Connector 53"/>
          <p:cNvCxnSpPr>
            <a:cxnSpLocks/>
          </p:cNvCxnSpPr>
          <p:nvPr/>
        </p:nvCxnSpPr>
        <p:spPr>
          <a:xfrm flipH="1">
            <a:off x="5629275" y="8284879"/>
            <a:ext cx="371475" cy="68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TextBox 54"/>
          <p:cNvSpPr txBox="1"/>
          <p:nvPr/>
        </p:nvSpPr>
        <p:spPr>
          <a:xfrm>
            <a:off x="4819650" y="7972425"/>
            <a:ext cx="5524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SA" dirty="0"/>
              <a:t>3 </a:t>
            </a:r>
          </a:p>
          <a:p>
            <a:r>
              <a:rPr lang="ar-SA" dirty="0"/>
              <a:t>8</a:t>
            </a:r>
            <a:endParaRPr lang="en-US" dirty="0"/>
          </a:p>
        </p:txBody>
      </p:sp>
      <p:cxnSp>
        <p:nvCxnSpPr>
          <p:cNvPr id="57" name="Straight Connector 56"/>
          <p:cNvCxnSpPr/>
          <p:nvPr/>
        </p:nvCxnSpPr>
        <p:spPr>
          <a:xfrm flipV="1">
            <a:off x="4972050" y="8267700"/>
            <a:ext cx="352425" cy="952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TextBox 58"/>
          <p:cNvSpPr txBox="1"/>
          <p:nvPr/>
        </p:nvSpPr>
        <p:spPr>
          <a:xfrm>
            <a:off x="4200525" y="7962900"/>
            <a:ext cx="5048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SA" dirty="0"/>
              <a:t>5</a:t>
            </a:r>
          </a:p>
          <a:p>
            <a:r>
              <a:rPr lang="ar-SA" dirty="0"/>
              <a:t>8</a:t>
            </a:r>
            <a:endParaRPr lang="en-US" dirty="0"/>
          </a:p>
        </p:txBody>
      </p:sp>
      <p:cxnSp>
        <p:nvCxnSpPr>
          <p:cNvPr id="61" name="Straight Connector 60"/>
          <p:cNvCxnSpPr>
            <a:stCxn id="59" idx="3"/>
          </p:cNvCxnSpPr>
          <p:nvPr/>
        </p:nvCxnSpPr>
        <p:spPr>
          <a:xfrm flipH="1">
            <a:off x="4362450" y="8286066"/>
            <a:ext cx="342900" cy="68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TextBox 61"/>
          <p:cNvSpPr txBox="1"/>
          <p:nvPr/>
        </p:nvSpPr>
        <p:spPr>
          <a:xfrm>
            <a:off x="3457575" y="7962900"/>
            <a:ext cx="5905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SA" dirty="0"/>
              <a:t>8</a:t>
            </a:r>
          </a:p>
          <a:p>
            <a:r>
              <a:rPr lang="ar-SA" dirty="0"/>
              <a:t>8</a:t>
            </a:r>
            <a:endParaRPr lang="en-US" dirty="0"/>
          </a:p>
        </p:txBody>
      </p:sp>
      <p:cxnSp>
        <p:nvCxnSpPr>
          <p:cNvPr id="64" name="Straight Connector 63"/>
          <p:cNvCxnSpPr>
            <a:stCxn id="62" idx="3"/>
          </p:cNvCxnSpPr>
          <p:nvPr/>
        </p:nvCxnSpPr>
        <p:spPr>
          <a:xfrm flipH="1" flipV="1">
            <a:off x="3619500" y="8277226"/>
            <a:ext cx="428624" cy="88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TextBox 65"/>
          <p:cNvSpPr txBox="1"/>
          <p:nvPr/>
        </p:nvSpPr>
        <p:spPr>
          <a:xfrm>
            <a:off x="200025" y="8658225"/>
            <a:ext cx="64960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SA" dirty="0"/>
              <a:t>انتهت الأسئلة                                                 معلمة المادة :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5468877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1228</TotalTime>
  <Words>520</Words>
  <Application>Microsoft Office PowerPoint</Application>
  <PresentationFormat>On-screen Show (4:3)</PresentationFormat>
  <Paragraphs>160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Arial</vt:lpstr>
      <vt:lpstr>Arial</vt:lpstr>
      <vt:lpstr>Calibri</vt:lpstr>
      <vt:lpstr>Calibri Light</vt:lpstr>
      <vt:lpstr>Times New Roman</vt:lpstr>
      <vt:lpstr>Wingdings</vt:lpstr>
      <vt:lpstr>نسق Office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خيريه القحطاني</dc:creator>
  <cp:lastModifiedBy>Reem Alnasser</cp:lastModifiedBy>
  <cp:revision>141</cp:revision>
  <dcterms:created xsi:type="dcterms:W3CDTF">2016-10-19T21:09:54Z</dcterms:created>
  <dcterms:modified xsi:type="dcterms:W3CDTF">2017-04-25T16:22:20Z</dcterms:modified>
</cp:coreProperties>
</file>