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20" r:id="rId1"/>
  </p:sldMasterIdLst>
  <p:sldIdLst>
    <p:sldId id="263" r:id="rId2"/>
    <p:sldId id="262" r:id="rId3"/>
    <p:sldId id="261" r:id="rId4"/>
    <p:sldId id="264" r:id="rId5"/>
    <p:sldId id="257" r:id="rId6"/>
    <p:sldId id="272" r:id="rId7"/>
    <p:sldId id="265" r:id="rId8"/>
    <p:sldId id="258" r:id="rId9"/>
    <p:sldId id="266" r:id="rId10"/>
    <p:sldId id="267" r:id="rId11"/>
    <p:sldId id="268" r:id="rId12"/>
    <p:sldId id="260" r:id="rId13"/>
    <p:sldId id="269" r:id="rId14"/>
    <p:sldId id="270" r:id="rId15"/>
    <p:sldId id="275" r:id="rId16"/>
    <p:sldId id="271" r:id="rId17"/>
    <p:sldId id="276" r:id="rId18"/>
    <p:sldId id="278" r:id="rId19"/>
    <p:sldId id="277" r:id="rId20"/>
    <p:sldId id="274" r:id="rId21"/>
    <p:sldId id="279" r:id="rId22"/>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706" autoAdjust="0"/>
    <p:restoredTop sz="94660"/>
  </p:normalViewPr>
  <p:slideViewPr>
    <p:cSldViewPr>
      <p:cViewPr varScale="1">
        <p:scale>
          <a:sx n="66" d="100"/>
          <a:sy n="66" d="100"/>
        </p:scale>
        <p:origin x="-96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15" name="مستطيل مستدير الزوايا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مستطيل مستدير الزوايا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عنوان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ar-SA" smtClean="0"/>
              <a:t>انقر لتحرير نمط العنوان الرئيسي</a:t>
            </a:r>
            <a:endParaRPr kumimoji="0" lang="en-US"/>
          </a:p>
        </p:txBody>
      </p:sp>
      <p:sp>
        <p:nvSpPr>
          <p:cNvPr id="20" name="عنوان فرعي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ar-SA" smtClean="0"/>
              <a:t>انقر لتحرير نمط العنوان الثانوي الرئيسي</a:t>
            </a:r>
            <a:endParaRPr kumimoji="0" lang="en-US"/>
          </a:p>
        </p:txBody>
      </p:sp>
      <p:sp>
        <p:nvSpPr>
          <p:cNvPr id="19" name="عنصر نائب للتاريخ 18"/>
          <p:cNvSpPr>
            <a:spLocks noGrp="1"/>
          </p:cNvSpPr>
          <p:nvPr>
            <p:ph type="dt" sz="half" idx="10"/>
          </p:nvPr>
        </p:nvSpPr>
        <p:spPr/>
        <p:txBody>
          <a:bodyPr/>
          <a:lstStyle>
            <a:extLst/>
          </a:lstStyle>
          <a:p>
            <a:fld id="{BB6D020A-5299-4DB7-8651-5DE5F6DEF971}" type="datetimeFigureOut">
              <a:rPr lang="ar-SA" smtClean="0"/>
              <a:pPr/>
              <a:t>21/05/34</a:t>
            </a:fld>
            <a:endParaRPr lang="ar-SA"/>
          </a:p>
        </p:txBody>
      </p:sp>
      <p:sp>
        <p:nvSpPr>
          <p:cNvPr id="8" name="عنصر نائب للتذييل 7"/>
          <p:cNvSpPr>
            <a:spLocks noGrp="1"/>
          </p:cNvSpPr>
          <p:nvPr>
            <p:ph type="ftr" sz="quarter" idx="11"/>
          </p:nvPr>
        </p:nvSpPr>
        <p:spPr/>
        <p:txBody>
          <a:bodyPr/>
          <a:lstStyle>
            <a:extLst/>
          </a:lstStyle>
          <a:p>
            <a:endParaRPr lang="ar-SA"/>
          </a:p>
        </p:txBody>
      </p:sp>
      <p:sp>
        <p:nvSpPr>
          <p:cNvPr id="11" name="عنصر نائب لرقم الشريحة 10"/>
          <p:cNvSpPr>
            <a:spLocks noGrp="1"/>
          </p:cNvSpPr>
          <p:nvPr>
            <p:ph type="sldNum" sz="quarter" idx="12"/>
          </p:nvPr>
        </p:nvSpPr>
        <p:spPr/>
        <p:txBody>
          <a:bodyPr/>
          <a:lstStyle>
            <a:extLst/>
          </a:lstStyle>
          <a:p>
            <a:fld id="{6F4A741D-6702-48F9-A9F3-8EA6ADCC3417}"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a:xfrm>
            <a:off x="502920" y="4983480"/>
            <a:ext cx="8183880" cy="1051560"/>
          </a:xfrm>
        </p:spPr>
        <p:txBody>
          <a:bodyPr/>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502920" y="530352"/>
            <a:ext cx="8183880" cy="4187952"/>
          </a:xfrm>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BB6D020A-5299-4DB7-8651-5DE5F6DEF971}" type="datetimeFigureOut">
              <a:rPr lang="ar-SA" smtClean="0"/>
              <a:pPr/>
              <a:t>21/05/34</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6F4A741D-6702-48F9-A9F3-8EA6ADCC3417}"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533404"/>
            <a:ext cx="1981200" cy="5257799"/>
          </a:xfrm>
        </p:spPr>
        <p:txBody>
          <a:bodyPr vert="eaVert"/>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533400" y="533402"/>
            <a:ext cx="5943600" cy="5257801"/>
          </a:xfrm>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BB6D020A-5299-4DB7-8651-5DE5F6DEF971}" type="datetimeFigureOut">
              <a:rPr lang="ar-SA" smtClean="0"/>
              <a:pPr/>
              <a:t>21/05/34</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6F4A741D-6702-48F9-A9F3-8EA6ADCC3417}"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502920" y="4983480"/>
            <a:ext cx="8183880" cy="1051560"/>
          </a:xfrm>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a:xfrm>
            <a:off x="502920" y="530352"/>
            <a:ext cx="8183880" cy="4187952"/>
          </a:xfrm>
        </p:spPr>
        <p:txBody>
          <a:bodyPr/>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BB6D020A-5299-4DB7-8651-5DE5F6DEF971}" type="datetimeFigureOut">
              <a:rPr lang="ar-SA" smtClean="0"/>
              <a:pPr/>
              <a:t>21/05/34</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6F4A741D-6702-48F9-A9F3-8EA6ADCC3417}"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14" name="مستطيل مستدير الزوايا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مستطيل مستدير الزوايا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عنوان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extLst/>
          </a:lstStyle>
          <a:p>
            <a:fld id="{BB6D020A-5299-4DB7-8651-5DE5F6DEF971}" type="datetimeFigureOut">
              <a:rPr lang="ar-SA" smtClean="0"/>
              <a:pPr/>
              <a:t>21/05/34</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6F4A741D-6702-48F9-A9F3-8EA6ADCC3417}"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BB6D020A-5299-4DB7-8651-5DE5F6DEF971}" type="datetimeFigureOut">
              <a:rPr lang="ar-SA" smtClean="0"/>
              <a:pPr/>
              <a:t>21/05/34</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6F4A741D-6702-48F9-A9F3-8EA6ADCC3417}"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502920" y="4983480"/>
            <a:ext cx="8183880" cy="1051560"/>
          </a:xfrm>
        </p:spPr>
        <p:txBody>
          <a:bodyPr anchor="b"/>
          <a:lstStyle>
            <a:lvl1pPr>
              <a:defRPr b="1"/>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extLst/>
          </a:lstStyle>
          <a:p>
            <a:fld id="{BB6D020A-5299-4DB7-8651-5DE5F6DEF971}" type="datetimeFigureOut">
              <a:rPr lang="ar-SA" smtClean="0"/>
              <a:pPr/>
              <a:t>21/05/34</a:t>
            </a:fld>
            <a:endParaRPr lang="ar-SA"/>
          </a:p>
        </p:txBody>
      </p:sp>
      <p:sp>
        <p:nvSpPr>
          <p:cNvPr id="8" name="عنصر نائب للتذييل 7"/>
          <p:cNvSpPr>
            <a:spLocks noGrp="1"/>
          </p:cNvSpPr>
          <p:nvPr>
            <p:ph type="ftr" sz="quarter" idx="11"/>
          </p:nvPr>
        </p:nvSpPr>
        <p:spPr/>
        <p:txBody>
          <a:bodyPr/>
          <a:lstStyle>
            <a:extLst/>
          </a:lstStyle>
          <a:p>
            <a:endParaRPr lang="ar-SA"/>
          </a:p>
        </p:txBody>
      </p:sp>
      <p:sp>
        <p:nvSpPr>
          <p:cNvPr id="9" name="عنصر نائب لرقم الشريحة 8"/>
          <p:cNvSpPr>
            <a:spLocks noGrp="1"/>
          </p:cNvSpPr>
          <p:nvPr>
            <p:ph type="sldNum" sz="quarter" idx="12"/>
          </p:nvPr>
        </p:nvSpPr>
        <p:spPr/>
        <p:txBody>
          <a:bodyPr/>
          <a:lstStyle>
            <a:extLst/>
          </a:lstStyle>
          <a:p>
            <a:fld id="{6F4A741D-6702-48F9-A9F3-8EA6ADCC3417}"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extLst/>
          </a:lstStyle>
          <a:p>
            <a:fld id="{BB6D020A-5299-4DB7-8651-5DE5F6DEF971}" type="datetimeFigureOut">
              <a:rPr lang="ar-SA" smtClean="0"/>
              <a:pPr/>
              <a:t>21/05/34</a:t>
            </a:fld>
            <a:endParaRPr lang="ar-SA"/>
          </a:p>
        </p:txBody>
      </p:sp>
      <p:sp>
        <p:nvSpPr>
          <p:cNvPr id="4" name="عنصر نائب للتذييل 3"/>
          <p:cNvSpPr>
            <a:spLocks noGrp="1"/>
          </p:cNvSpPr>
          <p:nvPr>
            <p:ph type="ftr" sz="quarter" idx="11"/>
          </p:nvPr>
        </p:nvSpPr>
        <p:spPr/>
        <p:txBody>
          <a:bodyPr/>
          <a:lstStyle>
            <a:extLst/>
          </a:lstStyle>
          <a:p>
            <a:endParaRPr lang="ar-SA"/>
          </a:p>
        </p:txBody>
      </p:sp>
      <p:sp>
        <p:nvSpPr>
          <p:cNvPr id="5" name="عنصر نائب لرقم الشريحة 4"/>
          <p:cNvSpPr>
            <a:spLocks noGrp="1"/>
          </p:cNvSpPr>
          <p:nvPr>
            <p:ph type="sldNum" sz="quarter" idx="12"/>
          </p:nvPr>
        </p:nvSpPr>
        <p:spPr/>
        <p:txBody>
          <a:bodyPr/>
          <a:lstStyle>
            <a:extLst/>
          </a:lstStyle>
          <a:p>
            <a:fld id="{6F4A741D-6702-48F9-A9F3-8EA6ADCC3417}"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7" name="مستطيل مستدير الزوايا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عنصر نائب للتاريخ 1"/>
          <p:cNvSpPr>
            <a:spLocks noGrp="1"/>
          </p:cNvSpPr>
          <p:nvPr>
            <p:ph type="dt" sz="half" idx="10"/>
          </p:nvPr>
        </p:nvSpPr>
        <p:spPr/>
        <p:txBody>
          <a:bodyPr/>
          <a:lstStyle>
            <a:extLst/>
          </a:lstStyle>
          <a:p>
            <a:fld id="{BB6D020A-5299-4DB7-8651-5DE5F6DEF971}" type="datetimeFigureOut">
              <a:rPr lang="ar-SA" smtClean="0"/>
              <a:pPr/>
              <a:t>21/05/34</a:t>
            </a:fld>
            <a:endParaRPr lang="ar-SA"/>
          </a:p>
        </p:txBody>
      </p:sp>
      <p:sp>
        <p:nvSpPr>
          <p:cNvPr id="3" name="عنصر نائب للتذييل 2"/>
          <p:cNvSpPr>
            <a:spLocks noGrp="1"/>
          </p:cNvSpPr>
          <p:nvPr>
            <p:ph type="ftr" sz="quarter" idx="11"/>
          </p:nvPr>
        </p:nvSpPr>
        <p:spPr/>
        <p:txBody>
          <a:bodyPr/>
          <a:lstStyle>
            <a:extLst/>
          </a:lstStyle>
          <a:p>
            <a:endParaRPr lang="ar-SA"/>
          </a:p>
        </p:txBody>
      </p:sp>
      <p:sp>
        <p:nvSpPr>
          <p:cNvPr id="4" name="عنصر نائب لرقم الشريحة 3"/>
          <p:cNvSpPr>
            <a:spLocks noGrp="1"/>
          </p:cNvSpPr>
          <p:nvPr>
            <p:ph type="sldNum" sz="quarter" idx="12"/>
          </p:nvPr>
        </p:nvSpPr>
        <p:spPr/>
        <p:txBody>
          <a:bodyPr/>
          <a:lstStyle>
            <a:extLst/>
          </a:lstStyle>
          <a:p>
            <a:fld id="{6F4A741D-6702-48F9-A9F3-8EA6ADCC3417}"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BB6D020A-5299-4DB7-8651-5DE5F6DEF971}" type="datetimeFigureOut">
              <a:rPr lang="ar-SA" smtClean="0"/>
              <a:pPr/>
              <a:t>21/05/34</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6F4A741D-6702-48F9-A9F3-8EA6ADCC3417}"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15" name="مستطيل مستدير الزوايا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مستطيل ذو زاوية واحدة مستديرة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عنوان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ar-SA" smtClean="0"/>
              <a:t>انقر لتحرير نمط العنوان الرئيسي</a:t>
            </a:r>
            <a:endParaRPr kumimoji="0" lang="en-US"/>
          </a:p>
        </p:txBody>
      </p:sp>
      <p:sp>
        <p:nvSpPr>
          <p:cNvPr id="4" name="عنصر نائب للنص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BB6D020A-5299-4DB7-8651-5DE5F6DEF971}" type="datetimeFigureOut">
              <a:rPr lang="ar-SA" smtClean="0"/>
              <a:pPr/>
              <a:t>21/05/34</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6F4A741D-6702-48F9-A9F3-8EA6ADCC3417}" type="slidenum">
              <a:rPr lang="ar-SA" smtClean="0"/>
              <a:pPr/>
              <a:t>‹#›</a:t>
            </a:fld>
            <a:endParaRPr lang="ar-SA"/>
          </a:p>
        </p:txBody>
      </p:sp>
      <p:sp>
        <p:nvSpPr>
          <p:cNvPr id="3" name="عنصر نائب للصورة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ar-SA" smtClean="0"/>
              <a:t>انقر فوق الرمز لإضافة صورة</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7" name="مستطيل مستدير الزوايا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مستطيل مستدير الزوايا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عنصر نائب للعنوان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ar-SA" smtClean="0"/>
              <a:t>انقر لتحرير نمط العنوان الرئيسي</a:t>
            </a:r>
            <a:endParaRPr kumimoji="0" lang="en-US"/>
          </a:p>
        </p:txBody>
      </p:sp>
      <p:sp>
        <p:nvSpPr>
          <p:cNvPr id="4" name="عنصر نائب للنص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25" name="عنصر نائب للتاريخ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B6D020A-5299-4DB7-8651-5DE5F6DEF971}" type="datetimeFigureOut">
              <a:rPr lang="ar-SA" smtClean="0"/>
              <a:pPr/>
              <a:t>21/05/34</a:t>
            </a:fld>
            <a:endParaRPr lang="ar-SA"/>
          </a:p>
        </p:txBody>
      </p:sp>
      <p:sp>
        <p:nvSpPr>
          <p:cNvPr id="18" name="عنصر نائب للتذييل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ar-SA"/>
          </a:p>
        </p:txBody>
      </p:sp>
      <p:sp>
        <p:nvSpPr>
          <p:cNvPr id="5" name="عنصر نائب لرقم الشريحة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6F4A741D-6702-48F9-A9F3-8EA6ADCC3417}"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1"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r" rtl="1"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r" rtl="1"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r" rtl="1"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r" rtl="1"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r" rtl="1"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r" rtl="1"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r" rtl="1"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r" rtl="1"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r" rtl="1"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gif"/><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6.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www.iraqna1.com/vb/t74541.html" TargetMode="External"/><Relationship Id="rId7" Type="http://schemas.openxmlformats.org/officeDocument/2006/relationships/image" Target="../media/image20.jpe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hyperlink" Target="http://cocofofo.ahlamontada.com/t1138-topic" TargetMode="External"/><Relationship Id="rId4" Type="http://schemas.openxmlformats.org/officeDocument/2006/relationships/image" Target="../media/image18.gif"/></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jpe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20.jpe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www.d-math.com/1/index.php" TargetMode="External"/><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ar.wikipedia.org/wiki/%D8%A5%D8%B3%D8%AD%D9%82_%D9%86%D9%8A%D9%88%D8%AA%D9%86" TargetMode="External"/><Relationship Id="rId2" Type="http://schemas.openxmlformats.org/officeDocument/2006/relationships/hyperlink" Target="http://ar.wikipedia.org/wiki/%D9%82%D9%88%D8%A7%D9%86%D9%8A%D9%86_%D8%A7%D9%84%D8%AD%D8%B1%D9%83%D8%A9"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9.gif"/><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9.gif"/><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p:cNvPicPr/>
          <p:nvPr/>
        </p:nvPicPr>
        <p:blipFill>
          <a:blip r:embed="rId2" cstate="print">
            <a:lum bright="-20000" contrast="-21000"/>
          </a:blip>
          <a:srcRect/>
          <a:stretch>
            <a:fillRect/>
          </a:stretch>
        </p:blipFill>
        <p:spPr bwMode="auto">
          <a:xfrm>
            <a:off x="285720" y="357166"/>
            <a:ext cx="8572560" cy="6143668"/>
          </a:xfrm>
          <a:prstGeom prst="rect">
            <a:avLst/>
          </a:prstGeom>
          <a:noFill/>
          <a:ln w="9525">
            <a:noFill/>
            <a:miter lim="800000"/>
            <a:headEnd/>
            <a:tailEnd/>
          </a:ln>
          <a:effectLst/>
        </p:spPr>
      </p:pic>
      <p:sp>
        <p:nvSpPr>
          <p:cNvPr id="6" name="عنوان 1"/>
          <p:cNvSpPr txBox="1">
            <a:spLocks/>
          </p:cNvSpPr>
          <p:nvPr/>
        </p:nvSpPr>
        <p:spPr>
          <a:xfrm>
            <a:off x="428596" y="785794"/>
            <a:ext cx="8183880" cy="5357850"/>
          </a:xfrm>
          <a:prstGeom prst="rect">
            <a:avLst/>
          </a:prstGeom>
        </p:spPr>
        <p:txBody>
          <a:bodyPr vert="horz" anchor="b">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ar-SA" sz="40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t/>
            </a:r>
            <a:br>
              <a:rPr kumimoji="0" lang="ar-SA" sz="4000" b="1" i="0" u="none" strike="noStrike" kern="1200" cap="none" spc="0" normalizeH="0" baseline="0" noProof="0" dirty="0" smtClean="0">
                <a:ln>
                  <a:noFill/>
                </a:ln>
                <a:solidFill>
                  <a:schemeClr val="accent1">
                    <a:tint val="88000"/>
                    <a:satMod val="150000"/>
                  </a:schemeClr>
                </a:solidFill>
                <a:effectLst>
                  <a:outerShdw blurRad="53975" dist="22860" dir="5400000" algn="tl" rotWithShape="0">
                    <a:srgbClr val="000000">
                      <a:alpha val="55000"/>
                    </a:srgbClr>
                  </a:outerShdw>
                </a:effectLst>
                <a:uLnTx/>
                <a:uFillTx/>
                <a:latin typeface="+mj-lt"/>
                <a:ea typeface="+mj-ea"/>
                <a:cs typeface="+mj-cs"/>
              </a:rPr>
            </a:br>
            <a:r>
              <a:rPr kumimoji="0" lang="ar-SA" sz="2800" b="1" i="0" u="none" strike="noStrike" kern="1200" cap="none" spc="0" normalizeH="0" baseline="0" noProof="0" dirty="0" smtClean="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rPr>
              <a:t>الصف / </a:t>
            </a:r>
            <a:r>
              <a:rPr kumimoji="0" lang="ar-SA" sz="2800" b="1" i="0" u="none" strike="noStrike" kern="1200" cap="none" spc="0" normalizeH="0" baseline="0" noProof="0" dirty="0" smtClean="0">
                <a:ln>
                  <a:noFill/>
                </a:ln>
                <a:solidFill>
                  <a:srgbClr val="002060"/>
                </a:solidFill>
                <a:effectLst>
                  <a:outerShdw blurRad="53975" dist="22860" dir="5400000" algn="tl" rotWithShape="0">
                    <a:srgbClr val="000000">
                      <a:alpha val="55000"/>
                    </a:srgbClr>
                  </a:outerShdw>
                </a:effectLst>
                <a:uLnTx/>
                <a:uFillTx/>
                <a:latin typeface="+mj-lt"/>
                <a:ea typeface="+mj-ea"/>
                <a:cs typeface="Akhbar MT" pitchFamily="2" charset="-78"/>
              </a:rPr>
              <a:t>الثالث متوسط</a:t>
            </a:r>
            <a:r>
              <a:rPr kumimoji="0" lang="ar-SA" sz="2800" b="1" i="0" u="none" strike="noStrike" kern="1200" cap="none" spc="0" normalizeH="0" baseline="0" noProof="0" dirty="0" smtClean="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rPr>
              <a:t/>
            </a:r>
            <a:br>
              <a:rPr kumimoji="0" lang="ar-SA" sz="2800" b="1" i="0" u="none" strike="noStrike" kern="1200" cap="none" spc="0" normalizeH="0" baseline="0" noProof="0" dirty="0" smtClean="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rPr>
            </a:br>
            <a:r>
              <a:rPr kumimoji="0" lang="ar-SA" sz="2800" b="1" i="0" u="none" strike="noStrike" kern="1200" cap="none" spc="0" normalizeH="0" baseline="0" noProof="0" dirty="0" smtClean="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rPr>
              <a:t>الفصل التاسع/ </a:t>
            </a:r>
            <a:r>
              <a:rPr kumimoji="0" lang="ar-SA" sz="2800" b="1" i="0" u="none" strike="noStrike" kern="1200" cap="none" spc="0" normalizeH="0" baseline="0" noProof="0" dirty="0" smtClean="0">
                <a:ln>
                  <a:noFill/>
                </a:ln>
                <a:solidFill>
                  <a:srgbClr val="002060"/>
                </a:solidFill>
                <a:effectLst>
                  <a:outerShdw blurRad="53975" dist="22860" dir="5400000" algn="tl" rotWithShape="0">
                    <a:srgbClr val="000000">
                      <a:alpha val="55000"/>
                    </a:srgbClr>
                  </a:outerShdw>
                </a:effectLst>
                <a:uLnTx/>
                <a:uFillTx/>
                <a:latin typeface="+mj-lt"/>
                <a:ea typeface="+mj-ea"/>
                <a:cs typeface="Akhbar MT" pitchFamily="2" charset="-78"/>
              </a:rPr>
              <a:t>الدوال الجذرية </a:t>
            </a:r>
            <a:r>
              <a:rPr kumimoji="0" lang="ar-SA" sz="2800" b="1" i="0" u="none" strike="noStrike" kern="1200" cap="none" spc="0" normalizeH="0" baseline="0" noProof="0" dirty="0" err="1" smtClean="0">
                <a:ln>
                  <a:noFill/>
                </a:ln>
                <a:solidFill>
                  <a:srgbClr val="002060"/>
                </a:solidFill>
                <a:effectLst>
                  <a:outerShdw blurRad="53975" dist="22860" dir="5400000" algn="tl" rotWithShape="0">
                    <a:srgbClr val="000000">
                      <a:alpha val="55000"/>
                    </a:srgbClr>
                  </a:outerShdw>
                </a:effectLst>
                <a:uLnTx/>
                <a:uFillTx/>
                <a:latin typeface="+mj-lt"/>
                <a:ea typeface="+mj-ea"/>
                <a:cs typeface="Akhbar MT" pitchFamily="2" charset="-78"/>
              </a:rPr>
              <a:t>و</a:t>
            </a:r>
            <a:r>
              <a:rPr kumimoji="0" lang="ar-SA" sz="2800" b="1" i="0" u="none" strike="noStrike" kern="1200" cap="none" spc="0" normalizeH="0" baseline="0" noProof="0" dirty="0" smtClean="0">
                <a:ln>
                  <a:noFill/>
                </a:ln>
                <a:solidFill>
                  <a:srgbClr val="002060"/>
                </a:solidFill>
                <a:effectLst>
                  <a:outerShdw blurRad="53975" dist="22860" dir="5400000" algn="tl" rotWithShape="0">
                    <a:srgbClr val="000000">
                      <a:alpha val="55000"/>
                    </a:srgbClr>
                  </a:outerShdw>
                </a:effectLst>
                <a:uLnTx/>
                <a:uFillTx/>
                <a:latin typeface="+mj-lt"/>
                <a:ea typeface="+mj-ea"/>
                <a:cs typeface="Akhbar MT" pitchFamily="2" charset="-78"/>
              </a:rPr>
              <a:t> المثلثات</a:t>
            </a:r>
            <a:r>
              <a:rPr kumimoji="0" lang="ar-SA" sz="2800" b="1" i="0" u="none" strike="noStrike" kern="1200" cap="none" spc="0" normalizeH="0" baseline="0" noProof="0" dirty="0" smtClean="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rPr>
              <a:t/>
            </a:r>
            <a:br>
              <a:rPr kumimoji="0" lang="ar-SA" sz="2800" b="1" i="0" u="none" strike="noStrike" kern="1200" cap="none" spc="0" normalizeH="0" baseline="0" noProof="0" dirty="0" smtClean="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rPr>
            </a:br>
            <a:r>
              <a:rPr kumimoji="0" lang="ar-SA" sz="2800" b="1" i="0" u="none" strike="noStrike" kern="1200" cap="none" spc="0" normalizeH="0" baseline="0" noProof="0" dirty="0" smtClean="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rPr>
              <a:t>(</a:t>
            </a:r>
            <a:r>
              <a:rPr kumimoji="0" lang="ar-SA" sz="2800" b="1" i="0" u="none" strike="noStrike" kern="1200" cap="none" spc="0" normalizeH="0" noProof="0" dirty="0" smtClean="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rPr>
              <a:t> 9 – 3 )</a:t>
            </a:r>
            <a:r>
              <a:rPr kumimoji="0" lang="ar-SA" sz="2800" b="1" i="0" u="none" strike="noStrike" kern="1200" cap="none" spc="0" normalizeH="0" baseline="0" noProof="0" dirty="0" smtClean="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rPr>
              <a:t> / </a:t>
            </a:r>
            <a:r>
              <a:rPr kumimoji="0" lang="ar-SA" sz="2800" b="1" i="0" u="none" strike="noStrike" kern="1200" cap="none" spc="0" normalizeH="0" baseline="0" noProof="0" dirty="0" smtClean="0">
                <a:ln>
                  <a:noFill/>
                </a:ln>
                <a:solidFill>
                  <a:srgbClr val="002060"/>
                </a:solidFill>
                <a:effectLst>
                  <a:outerShdw blurRad="53975" dist="22860" dir="5400000" algn="tl" rotWithShape="0">
                    <a:srgbClr val="000000">
                      <a:alpha val="55000"/>
                    </a:srgbClr>
                  </a:outerShdw>
                </a:effectLst>
                <a:uLnTx/>
                <a:uFillTx/>
                <a:latin typeface="+mj-lt"/>
                <a:ea typeface="+mj-ea"/>
                <a:cs typeface="Akhbar MT" pitchFamily="2" charset="-78"/>
              </a:rPr>
              <a:t>المعادلات الجذرية</a:t>
            </a:r>
            <a:r>
              <a:rPr kumimoji="0" lang="ar-SA" sz="2800" b="1" i="0" u="none" strike="noStrike" kern="1200" cap="none" spc="0" normalizeH="0" baseline="0" noProof="0" dirty="0" smtClean="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rPr>
              <a:t/>
            </a:r>
            <a:br>
              <a:rPr kumimoji="0" lang="ar-SA" sz="2800" b="1" i="0" u="none" strike="noStrike" kern="1200" cap="none" spc="0" normalizeH="0" baseline="0" noProof="0" dirty="0" smtClean="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rPr>
            </a:br>
            <a:r>
              <a:rPr kumimoji="0" lang="ar-SA" sz="2800" b="1" i="0" u="none" strike="noStrike" kern="1200" cap="none" spc="0" normalizeH="0" baseline="0" noProof="0" dirty="0" smtClean="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rPr>
              <a:t>إعداد المعلمة / </a:t>
            </a:r>
            <a:r>
              <a:rPr kumimoji="0" lang="ar-SA" sz="2800" b="1" i="0" u="none" strike="noStrike" kern="1200" cap="none" spc="0" normalizeH="0" baseline="0" noProof="0" dirty="0" smtClean="0">
                <a:ln>
                  <a:noFill/>
                </a:ln>
                <a:solidFill>
                  <a:srgbClr val="002060"/>
                </a:solidFill>
                <a:effectLst>
                  <a:outerShdw blurRad="53975" dist="22860" dir="5400000" algn="tl" rotWithShape="0">
                    <a:srgbClr val="000000">
                      <a:alpha val="55000"/>
                    </a:srgbClr>
                  </a:outerShdw>
                </a:effectLst>
                <a:uLnTx/>
                <a:uFillTx/>
                <a:latin typeface="+mj-lt"/>
                <a:ea typeface="+mj-ea"/>
                <a:cs typeface="Akhbar MT" pitchFamily="2" charset="-78"/>
              </a:rPr>
              <a:t>نادية عبد الوهاب البدر</a:t>
            </a:r>
            <a:r>
              <a:rPr kumimoji="0" lang="ar-SA" sz="2800" b="1" i="0" u="none" strike="noStrike" kern="1200" cap="none" spc="0" normalizeH="0" baseline="0" noProof="0" dirty="0" smtClean="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rPr>
              <a:t/>
            </a:r>
            <a:br>
              <a:rPr kumimoji="0" lang="ar-SA" sz="2800" b="1" i="0" u="none" strike="noStrike" kern="1200" cap="none" spc="0" normalizeH="0" baseline="0" noProof="0" dirty="0" smtClean="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rPr>
            </a:br>
            <a:r>
              <a:rPr kumimoji="0" lang="ar-SA" sz="2800" b="1" i="0" u="none" strike="noStrike" kern="1200" cap="none" spc="0" normalizeH="0" baseline="0" noProof="0" dirty="0" smtClean="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rPr>
              <a:t>المدرسة / </a:t>
            </a:r>
            <a:r>
              <a:rPr kumimoji="0" lang="ar-SA" sz="2800" b="1" i="0" u="none" strike="noStrike" kern="1200" cap="none" spc="0" normalizeH="0" baseline="0" noProof="0" dirty="0" smtClean="0">
                <a:ln>
                  <a:noFill/>
                </a:ln>
                <a:solidFill>
                  <a:srgbClr val="002060"/>
                </a:solidFill>
                <a:effectLst>
                  <a:outerShdw blurRad="53975" dist="22860" dir="5400000" algn="tl" rotWithShape="0">
                    <a:srgbClr val="000000">
                      <a:alpha val="55000"/>
                    </a:srgbClr>
                  </a:outerShdw>
                </a:effectLst>
                <a:uLnTx/>
                <a:uFillTx/>
                <a:latin typeface="+mj-lt"/>
                <a:ea typeface="+mj-ea"/>
                <a:cs typeface="Akhbar MT" pitchFamily="2" charset="-78"/>
              </a:rPr>
              <a:t>المتوسطة الثانية </a:t>
            </a:r>
            <a:r>
              <a:rPr kumimoji="0" lang="ar-SA" sz="2800" b="1" i="0" u="none" strike="noStrike" kern="1200" cap="none" spc="0" normalizeH="0" baseline="0" noProof="0" dirty="0" err="1" smtClean="0">
                <a:ln>
                  <a:noFill/>
                </a:ln>
                <a:solidFill>
                  <a:srgbClr val="002060"/>
                </a:solidFill>
                <a:effectLst>
                  <a:outerShdw blurRad="53975" dist="22860" dir="5400000" algn="tl" rotWithShape="0">
                    <a:srgbClr val="000000">
                      <a:alpha val="55000"/>
                    </a:srgbClr>
                  </a:outerShdw>
                </a:effectLst>
                <a:uLnTx/>
                <a:uFillTx/>
                <a:latin typeface="+mj-lt"/>
                <a:ea typeface="+mj-ea"/>
                <a:cs typeface="Akhbar MT" pitchFamily="2" charset="-78"/>
              </a:rPr>
              <a:t>بالاحساء</a:t>
            </a:r>
            <a:r>
              <a:rPr kumimoji="0" lang="ar-SA" sz="2800" b="1" i="0" u="none" strike="noStrike" kern="1200" cap="none" spc="0" normalizeH="0" baseline="0" noProof="0" dirty="0" smtClean="0">
                <a:ln>
                  <a:noFill/>
                </a:ln>
                <a:solidFill>
                  <a:srgbClr val="002060"/>
                </a:solidFill>
                <a:effectLst>
                  <a:outerShdw blurRad="53975" dist="22860" dir="5400000" algn="tl" rotWithShape="0">
                    <a:srgbClr val="000000">
                      <a:alpha val="55000"/>
                    </a:srgbClr>
                  </a:outerShdw>
                </a:effectLst>
                <a:uLnTx/>
                <a:uFillTx/>
                <a:latin typeface="+mj-lt"/>
                <a:ea typeface="+mj-ea"/>
                <a:cs typeface="Akhbar MT" pitchFamily="2" charset="-78"/>
              </a:rPr>
              <a:t/>
            </a:r>
            <a:br>
              <a:rPr kumimoji="0" lang="ar-SA" sz="2800" b="1" i="0" u="none" strike="noStrike" kern="1200" cap="none" spc="0" normalizeH="0" baseline="0" noProof="0" dirty="0" smtClean="0">
                <a:ln>
                  <a:noFill/>
                </a:ln>
                <a:solidFill>
                  <a:srgbClr val="002060"/>
                </a:solidFill>
                <a:effectLst>
                  <a:outerShdw blurRad="53975" dist="22860" dir="5400000" algn="tl" rotWithShape="0">
                    <a:srgbClr val="000000">
                      <a:alpha val="55000"/>
                    </a:srgbClr>
                  </a:outerShdw>
                </a:effectLst>
                <a:uLnTx/>
                <a:uFillTx/>
                <a:latin typeface="+mj-lt"/>
                <a:ea typeface="+mj-ea"/>
                <a:cs typeface="Akhbar MT" pitchFamily="2" charset="-78"/>
              </a:rPr>
            </a:br>
            <a:r>
              <a:rPr kumimoji="0" lang="ar-SA" sz="3600" b="1" i="0" u="none" strike="noStrike" kern="1200" cap="none" spc="0" normalizeH="0" baseline="0" noProof="0" dirty="0" smtClean="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rPr>
              <a:t/>
            </a:r>
            <a:br>
              <a:rPr kumimoji="0" lang="ar-SA" sz="3600" b="1" i="0" u="none" strike="noStrike" kern="1200" cap="none" spc="0" normalizeH="0" baseline="0" noProof="0" dirty="0" smtClean="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rPr>
            </a:br>
            <a:endParaRPr kumimoji="0" lang="ar-SA" sz="3600" b="1" i="0" u="none" strike="noStrike" kern="1200" cap="none" spc="0" normalizeH="0" baseline="0" noProof="0" dirty="0">
              <a:ln>
                <a:noFill/>
              </a:ln>
              <a:solidFill>
                <a:srgbClr val="FF0000"/>
              </a:solidFill>
              <a:effectLst>
                <a:outerShdw blurRad="53975" dist="22860" dir="5400000" algn="tl" rotWithShape="0">
                  <a:srgbClr val="000000">
                    <a:alpha val="55000"/>
                  </a:srgbClr>
                </a:outerShdw>
              </a:effectLst>
              <a:uLnTx/>
              <a:uFillTx/>
              <a:latin typeface="+mj-lt"/>
              <a:ea typeface="+mj-ea"/>
              <a:cs typeface="Akhbar MT" pitchFamily="2" charset="-78"/>
            </a:endParaRPr>
          </a:p>
        </p:txBody>
      </p:sp>
      <p:sp>
        <p:nvSpPr>
          <p:cNvPr id="7" name="مستطيل 6"/>
          <p:cNvSpPr/>
          <p:nvPr/>
        </p:nvSpPr>
        <p:spPr>
          <a:xfrm>
            <a:off x="1643042" y="1373675"/>
            <a:ext cx="5755102" cy="769441"/>
          </a:xfrm>
          <a:prstGeom prst="rect">
            <a:avLst/>
          </a:prstGeom>
          <a:noFill/>
        </p:spPr>
        <p:txBody>
          <a:bodyPr wrap="none" lIns="91440" tIns="45720" rIns="91440" bIns="45720">
            <a:spAutoFit/>
          </a:bodyPr>
          <a:lstStyle/>
          <a:p>
            <a:pPr algn="ctr"/>
            <a:r>
              <a:rPr lang="ar-SA" sz="4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درس تطبيقي ( عام )</a:t>
            </a:r>
            <a:endParaRPr lang="ar-SA" sz="4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1.bp.blogspot.com/_q00jwGfnXoA/TJnWgDm1Q2I/AAAAAAAAACI/KCN6hJS5pnY/s1600/Car%2Banimation.gif"/>
          <p:cNvPicPr>
            <a:picLocks noChangeAspect="1" noChangeArrowheads="1" noCrop="1"/>
          </p:cNvPicPr>
          <p:nvPr/>
        </p:nvPicPr>
        <p:blipFill>
          <a:blip r:embed="rId2" cstate="print"/>
          <a:srcRect/>
          <a:stretch>
            <a:fillRect/>
          </a:stretch>
        </p:blipFill>
        <p:spPr bwMode="auto">
          <a:xfrm>
            <a:off x="7484152" y="5286388"/>
            <a:ext cx="1317643" cy="1214446"/>
          </a:xfrm>
          <a:prstGeom prst="rect">
            <a:avLst/>
          </a:prstGeom>
          <a:noFill/>
        </p:spPr>
      </p:pic>
      <p:pic>
        <p:nvPicPr>
          <p:cNvPr id="6" name="Picture 4" descr="http://mobile-notary.co/images/animated_car_24.gif"/>
          <p:cNvPicPr>
            <a:picLocks noChangeAspect="1" noChangeArrowheads="1" noCrop="1"/>
          </p:cNvPicPr>
          <p:nvPr/>
        </p:nvPicPr>
        <p:blipFill>
          <a:blip r:embed="rId3" cstate="print"/>
          <a:srcRect/>
          <a:stretch>
            <a:fillRect/>
          </a:stretch>
        </p:blipFill>
        <p:spPr bwMode="auto">
          <a:xfrm>
            <a:off x="8072462" y="5572140"/>
            <a:ext cx="357190" cy="357191"/>
          </a:xfrm>
          <a:prstGeom prst="rect">
            <a:avLst/>
          </a:prstGeom>
          <a:noFill/>
        </p:spPr>
      </p:pic>
      <p:sp>
        <p:nvSpPr>
          <p:cNvPr id="11" name="Text Box 22"/>
          <p:cNvSpPr txBox="1">
            <a:spLocks noChangeArrowheads="1"/>
          </p:cNvSpPr>
          <p:nvPr/>
        </p:nvSpPr>
        <p:spPr bwMode="auto">
          <a:xfrm>
            <a:off x="1785918" y="3857628"/>
            <a:ext cx="4229121" cy="214314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SA" sz="2000" b="0" i="0" u="sng" strike="noStrike" cap="none" normalizeH="0" baseline="0" dirty="0" smtClean="0">
                <a:ln>
                  <a:noFill/>
                </a:ln>
                <a:solidFill>
                  <a:srgbClr val="FF0000"/>
                </a:solidFill>
                <a:effectLst/>
                <a:latin typeface="Arial" pitchFamily="34" charset="0"/>
                <a:ea typeface="Arial" pitchFamily="34" charset="0"/>
                <a:cs typeface="PT Bold Heading" pitchFamily="2" charset="-78"/>
              </a:rPr>
              <a:t>لا تنسي :</a:t>
            </a:r>
          </a:p>
          <a:p>
            <a:pPr algn="r" fontAlgn="base">
              <a:spcBef>
                <a:spcPct val="0"/>
              </a:spcBef>
              <a:spcAft>
                <a:spcPts val="1000"/>
              </a:spcAft>
            </a:pPr>
            <a:r>
              <a:rPr lang="ar-SA" sz="1600" b="1" dirty="0"/>
              <a:t>ل</a:t>
            </a:r>
            <a:r>
              <a:rPr lang="ar-SA" sz="1600" b="1" dirty="0">
                <a:solidFill>
                  <a:schemeClr val="accent6">
                    <a:lumMod val="50000"/>
                  </a:schemeClr>
                </a:solidFill>
              </a:rPr>
              <a:t>حل المعادلة </a:t>
            </a:r>
            <a:r>
              <a:rPr lang="ar-SA" sz="1600" b="1" dirty="0" smtClean="0">
                <a:solidFill>
                  <a:schemeClr val="accent6">
                    <a:lumMod val="50000"/>
                  </a:schemeClr>
                </a:solidFill>
              </a:rPr>
              <a:t>الجذرية:</a:t>
            </a:r>
          </a:p>
          <a:p>
            <a:pPr lvl="0" algn="r" fontAlgn="base">
              <a:spcBef>
                <a:spcPct val="0"/>
              </a:spcBef>
              <a:spcAft>
                <a:spcPts val="1000"/>
              </a:spcAft>
            </a:pPr>
            <a:r>
              <a:rPr lang="ar-SA" sz="1600" b="1" dirty="0" smtClean="0">
                <a:solidFill>
                  <a:schemeClr val="accent6">
                    <a:lumMod val="50000"/>
                  </a:schemeClr>
                </a:solidFill>
              </a:rPr>
              <a:t>* أجعل الجذر في طرف من المعادلة .</a:t>
            </a:r>
          </a:p>
          <a:p>
            <a:pPr algn="r" fontAlgn="base">
              <a:spcBef>
                <a:spcPct val="0"/>
              </a:spcBef>
              <a:spcAft>
                <a:spcPts val="1000"/>
              </a:spcAft>
            </a:pPr>
            <a:r>
              <a:rPr lang="ar-SA" sz="1600" b="1" dirty="0" smtClean="0">
                <a:solidFill>
                  <a:schemeClr val="accent6">
                    <a:lumMod val="50000"/>
                  </a:schemeClr>
                </a:solidFill>
              </a:rPr>
              <a:t>* أربع طرفي المعادلة للتخلص من الجذر .</a:t>
            </a:r>
          </a:p>
          <a:p>
            <a:pPr algn="r" fontAlgn="base">
              <a:spcBef>
                <a:spcPct val="0"/>
              </a:spcBef>
              <a:spcAft>
                <a:spcPts val="1000"/>
              </a:spcAft>
            </a:pPr>
            <a:r>
              <a:rPr lang="ar-SA" sz="1600" b="1" dirty="0" smtClean="0">
                <a:solidFill>
                  <a:schemeClr val="accent6">
                    <a:lumMod val="50000"/>
                  </a:schemeClr>
                </a:solidFill>
              </a:rPr>
              <a:t>* أجعل المتغير في طرف من المعادلة</a:t>
            </a:r>
            <a:r>
              <a:rPr lang="ar-SA" sz="1600" dirty="0" smtClean="0">
                <a:solidFill>
                  <a:schemeClr val="accent6">
                    <a:lumMod val="50000"/>
                  </a:schemeClr>
                </a:solidFill>
              </a:rPr>
              <a:t>. </a:t>
            </a:r>
          </a:p>
          <a:p>
            <a:pPr lvl="0" fontAlgn="base">
              <a:spcBef>
                <a:spcPct val="0"/>
              </a:spcBef>
              <a:spcAft>
                <a:spcPts val="1000"/>
              </a:spcAft>
              <a:buFont typeface="Arial" pitchFamily="34" charset="0"/>
              <a:buChar char="•"/>
            </a:pPr>
            <a:endParaRPr lang="ar-SA" sz="2000" b="1" dirty="0" smtClean="0">
              <a:cs typeface="Akhbar MT" pitchFamily="2" charset="-78"/>
            </a:endParaRPr>
          </a:p>
          <a:p>
            <a:pPr lvl="0" fontAlgn="base">
              <a:spcBef>
                <a:spcPct val="0"/>
              </a:spcBef>
              <a:spcAft>
                <a:spcPts val="1000"/>
              </a:spcAft>
            </a:pPr>
            <a:endParaRPr kumimoji="0" lang="ar-SA" sz="2000" b="0" i="0" u="sng" strike="noStrike" cap="none" normalizeH="0" baseline="0" dirty="0" smtClean="0">
              <a:ln>
                <a:noFill/>
              </a:ln>
              <a:solidFill>
                <a:schemeClr val="tx1"/>
              </a:solidFill>
              <a:effectLst/>
              <a:latin typeface="Arial" pitchFamily="34" charset="0"/>
              <a:ea typeface="Arial" pitchFamily="34" charset="0"/>
              <a:cs typeface="PT Bold Heading" pitchFamily="2" charset="-78"/>
            </a:endParaRPr>
          </a:p>
          <a:p>
            <a:pPr marL="0" marR="0" lvl="0" indent="0" algn="r" defTabSz="914400" rtl="1" eaLnBrk="1" fontAlgn="base" latinLnBrk="0" hangingPunct="1">
              <a:lnSpc>
                <a:spcPct val="100000"/>
              </a:lnSpc>
              <a:spcBef>
                <a:spcPct val="0"/>
              </a:spcBef>
              <a:spcAft>
                <a:spcPts val="1000"/>
              </a:spcAft>
              <a:buClrTx/>
              <a:buSzTx/>
              <a:buFontTx/>
              <a:buNone/>
              <a:tabLst/>
            </a:pPr>
            <a:endParaRPr kumimoji="0" lang="ar-SA" sz="2000" b="0" i="0" u="sng"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3" name="Picture 3"/>
          <p:cNvPicPr>
            <a:picLocks noChangeAspect="1" noChangeArrowheads="1"/>
          </p:cNvPicPr>
          <p:nvPr/>
        </p:nvPicPr>
        <p:blipFill>
          <a:blip r:embed="rId4"/>
          <a:srcRect l="3505" t="6637" r="26401"/>
          <a:stretch>
            <a:fillRect/>
          </a:stretch>
        </p:blipFill>
        <p:spPr bwMode="auto">
          <a:xfrm>
            <a:off x="7429520" y="914405"/>
            <a:ext cx="1428760" cy="3443289"/>
          </a:xfrm>
          <a:prstGeom prst="rect">
            <a:avLst/>
          </a:prstGeom>
          <a:ln w="38100" cap="sq">
            <a:solidFill>
              <a:schemeClr val="accent1"/>
            </a:solidFill>
            <a:prstDash val="solid"/>
            <a:miter lim="800000"/>
          </a:ln>
          <a:effectLst>
            <a:outerShdw blurRad="50800" dist="38100" dir="2700000" algn="tl" rotWithShape="0">
              <a:srgbClr val="000000">
                <a:alpha val="43000"/>
              </a:srgbClr>
            </a:outerShdw>
          </a:effectLst>
        </p:spPr>
      </p:pic>
      <p:pic>
        <p:nvPicPr>
          <p:cNvPr id="14" name="Picture 2"/>
          <p:cNvPicPr>
            <a:picLocks noChangeAspect="1" noChangeArrowheads="1"/>
          </p:cNvPicPr>
          <p:nvPr/>
        </p:nvPicPr>
        <p:blipFill>
          <a:blip r:embed="rId5"/>
          <a:srcRect l="3125" t="41161" r="3125" b="17682"/>
          <a:stretch>
            <a:fillRect/>
          </a:stretch>
        </p:blipFill>
        <p:spPr bwMode="auto">
          <a:xfrm>
            <a:off x="285720" y="357166"/>
            <a:ext cx="8572560" cy="500042"/>
          </a:xfrm>
          <a:prstGeom prst="rect">
            <a:avLst/>
          </a:prstGeom>
          <a:noFill/>
          <a:ln w="9525">
            <a:noFill/>
            <a:miter lim="800000"/>
            <a:headEnd/>
            <a:tailEnd/>
          </a:ln>
          <a:effectLst/>
        </p:spPr>
      </p:pic>
      <p:pic>
        <p:nvPicPr>
          <p:cNvPr id="15" name="Picture 2"/>
          <p:cNvPicPr>
            <a:picLocks noChangeAspect="1" noChangeArrowheads="1"/>
          </p:cNvPicPr>
          <p:nvPr/>
        </p:nvPicPr>
        <p:blipFill>
          <a:blip r:embed="rId6"/>
          <a:srcRect t="11905" r="1968" b="20634"/>
          <a:stretch>
            <a:fillRect/>
          </a:stretch>
        </p:blipFill>
        <p:spPr bwMode="auto">
          <a:xfrm>
            <a:off x="357158" y="1214422"/>
            <a:ext cx="6992520" cy="2500330"/>
          </a:xfrm>
          <a:prstGeom prst="rect">
            <a:avLst/>
          </a:prstGeom>
          <a:noFill/>
          <a:ln w="9525">
            <a:noFill/>
            <a:miter lim="800000"/>
            <a:headEnd/>
            <a:tailEnd/>
          </a:ln>
          <a:effectLst/>
        </p:spPr>
      </p:pic>
      <p:sp>
        <p:nvSpPr>
          <p:cNvPr id="16" name="مستطيل 15"/>
          <p:cNvSpPr/>
          <p:nvPr/>
        </p:nvSpPr>
        <p:spPr>
          <a:xfrm>
            <a:off x="7572396" y="4000504"/>
            <a:ext cx="1214446" cy="628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1100" b="1" dirty="0" smtClean="0">
                <a:solidFill>
                  <a:schemeClr val="tx1"/>
                </a:solidFill>
              </a:rPr>
              <a:t>المعادلات التي تحتوي متغيرات تحت الجذر</a:t>
            </a:r>
            <a:endParaRPr lang="ar-SA" sz="1100" b="1" dirty="0" smtClean="0">
              <a:solidFill>
                <a:srgbClr val="FF0000"/>
              </a:solidFill>
            </a:endParaRPr>
          </a:p>
        </p:txBody>
      </p:sp>
      <p:sp>
        <p:nvSpPr>
          <p:cNvPr id="17" name="انفجار 1 16"/>
          <p:cNvSpPr/>
          <p:nvPr/>
        </p:nvSpPr>
        <p:spPr>
          <a:xfrm rot="20312274">
            <a:off x="106511" y="218047"/>
            <a:ext cx="2362747" cy="1398429"/>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sz="1600" b="1" dirty="0" err="1" smtClean="0"/>
              <a:t>استراتيجية</a:t>
            </a:r>
            <a:r>
              <a:rPr lang="ar-SA" sz="1600" b="1" dirty="0" smtClean="0"/>
              <a:t> تحديد موقع</a:t>
            </a:r>
            <a:endParaRPr lang="en-US" sz="1600" b="1" dirty="0"/>
          </a:p>
        </p:txBody>
      </p:sp>
      <p:sp>
        <p:nvSpPr>
          <p:cNvPr id="10" name="مستطيل مستدير الزوايا 9"/>
          <p:cNvSpPr/>
          <p:nvPr/>
        </p:nvSpPr>
        <p:spPr>
          <a:xfrm>
            <a:off x="214282" y="6143644"/>
            <a:ext cx="1357322"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dirty="0" smtClean="0">
                <a:cs typeface="PT Bold Heading" pitchFamily="2" charset="-78"/>
              </a:rPr>
              <a:t>التدريس</a:t>
            </a:r>
            <a:endParaRPr lang="ar-SA" sz="2400" dirty="0">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edge">
                                      <p:cBhvr>
                                        <p:cTn id="7" dur="2000"/>
                                        <p:tgtEl>
                                          <p:spTgt spid="15"/>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edge">
                                      <p:cBhvr>
                                        <p:cTn id="10" dur="20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edge">
                                      <p:cBhvr>
                                        <p:cTn id="1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a:blip r:embed="rId2">
            <a:lum bright="-18000" contrast="1000"/>
          </a:blip>
          <a:srcRect/>
          <a:stretch>
            <a:fillRect/>
          </a:stretch>
        </p:blipFill>
        <p:spPr bwMode="auto">
          <a:xfrm>
            <a:off x="428596" y="285728"/>
            <a:ext cx="8358246" cy="6143668"/>
          </a:xfrm>
          <a:prstGeom prst="rect">
            <a:avLst/>
          </a:prstGeom>
          <a:noFill/>
          <a:ln w="9525">
            <a:solidFill>
              <a:schemeClr val="tx1"/>
            </a:solidFill>
            <a:miter lim="800000"/>
            <a:headEnd/>
            <a:tailEnd/>
          </a:ln>
        </p:spPr>
      </p:pic>
      <p:sp>
        <p:nvSpPr>
          <p:cNvPr id="3" name="شكل بيضاوي 2"/>
          <p:cNvSpPr/>
          <p:nvPr/>
        </p:nvSpPr>
        <p:spPr>
          <a:xfrm>
            <a:off x="5357818" y="1428736"/>
            <a:ext cx="57144"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مستطيل 7"/>
          <p:cNvSpPr/>
          <p:nvPr/>
        </p:nvSpPr>
        <p:spPr>
          <a:xfrm flipH="1" flipV="1">
            <a:off x="5072066" y="1285860"/>
            <a:ext cx="500066" cy="42862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مستطيل مستدير الزوايا 4"/>
          <p:cNvSpPr/>
          <p:nvPr/>
        </p:nvSpPr>
        <p:spPr>
          <a:xfrm>
            <a:off x="71406" y="6215082"/>
            <a:ext cx="1357322"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dirty="0" smtClean="0">
                <a:cs typeface="PT Bold Heading" pitchFamily="2" charset="-78"/>
              </a:rPr>
              <a:t>التدريس</a:t>
            </a:r>
            <a:endParaRPr lang="ar-SA" sz="2400" dirty="0">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descr="C:\Users\Infoj\AppData\Local\Microsoft\Windows\Temporary Internet Files\Content.Word\IMG_2346.jpg"/>
          <p:cNvPicPr/>
          <p:nvPr/>
        </p:nvPicPr>
        <p:blipFill>
          <a:blip r:embed="rId2" cstate="print"/>
          <a:srcRect l="24272" t="1902" r="23847" b="11869"/>
          <a:stretch>
            <a:fillRect/>
          </a:stretch>
        </p:blipFill>
        <p:spPr bwMode="auto">
          <a:xfrm rot="10800000">
            <a:off x="6643702" y="793489"/>
            <a:ext cx="2214578" cy="2278321"/>
          </a:xfrm>
          <a:prstGeom prst="rect">
            <a:avLst/>
          </a:prstGeom>
          <a:noFill/>
          <a:ln w="9525">
            <a:noFill/>
            <a:miter lim="800000"/>
            <a:headEnd/>
            <a:tailEnd/>
          </a:ln>
        </p:spPr>
      </p:pic>
      <p:sp>
        <p:nvSpPr>
          <p:cNvPr id="6" name="مستطيل 5"/>
          <p:cNvSpPr/>
          <p:nvPr/>
        </p:nvSpPr>
        <p:spPr>
          <a:xfrm>
            <a:off x="-428660" y="357166"/>
            <a:ext cx="9144000" cy="461665"/>
          </a:xfrm>
          <a:prstGeom prst="rect">
            <a:avLst/>
          </a:prstGeom>
        </p:spPr>
        <p:txBody>
          <a:bodyPr wrap="square">
            <a:spAutoFit/>
          </a:bodyPr>
          <a:lstStyle/>
          <a:p>
            <a:r>
              <a:rPr lang="ar-SA" sz="2400" b="1" dirty="0" smtClean="0">
                <a:cs typeface="Akhbar MT" pitchFamily="2" charset="-78"/>
              </a:rPr>
              <a:t>في أحد المدارس الداخلية بمدينة لندن طرحت الآنسة </a:t>
            </a:r>
            <a:r>
              <a:rPr lang="ar-SA" sz="2400" b="1" dirty="0" err="1" smtClean="0">
                <a:cs typeface="Akhbar MT" pitchFamily="2" charset="-78"/>
              </a:rPr>
              <a:t>إيميليا</a:t>
            </a:r>
            <a:r>
              <a:rPr lang="ar-SA" sz="2400" b="1" dirty="0" smtClean="0">
                <a:cs typeface="Akhbar MT" pitchFamily="2" charset="-78"/>
              </a:rPr>
              <a:t> هذا السؤال </a:t>
            </a:r>
            <a:r>
              <a:rPr lang="ar-SA" sz="2400" b="1" dirty="0" err="1" smtClean="0">
                <a:cs typeface="Akhbar MT" pitchFamily="2" charset="-78"/>
              </a:rPr>
              <a:t>و</a:t>
            </a:r>
            <a:r>
              <a:rPr lang="ar-SA" sz="2400" b="1" dirty="0" smtClean="0">
                <a:cs typeface="Akhbar MT" pitchFamily="2" charset="-78"/>
              </a:rPr>
              <a:t> كانت الإجابات كما يلي:</a:t>
            </a:r>
            <a:endParaRPr lang="ar-SA" sz="2400" b="1" dirty="0">
              <a:cs typeface="Akhbar MT" pitchFamily="2" charset="-78"/>
            </a:endParaRPr>
          </a:p>
        </p:txBody>
      </p:sp>
      <p:pic>
        <p:nvPicPr>
          <p:cNvPr id="7" name="mainImage" descr="http://www.iraqna1.com/vb/storeimg/Iraqna1_1329749528_991.gif">
            <a:hlinkClick r:id="rId3" tgtFrame="_blank"/>
          </p:cNvPr>
          <p:cNvPicPr/>
          <p:nvPr/>
        </p:nvPicPr>
        <p:blipFill>
          <a:blip r:embed="rId4"/>
          <a:srcRect l="25620" t="50000" r="48646"/>
          <a:stretch>
            <a:fillRect/>
          </a:stretch>
        </p:blipFill>
        <p:spPr bwMode="auto">
          <a:xfrm>
            <a:off x="357158" y="3571876"/>
            <a:ext cx="1357322" cy="1604513"/>
          </a:xfrm>
          <a:prstGeom prst="rect">
            <a:avLst/>
          </a:prstGeom>
          <a:noFill/>
          <a:ln w="9525">
            <a:noFill/>
            <a:miter lim="800000"/>
            <a:headEnd/>
            <a:tailEnd/>
          </a:ln>
        </p:spPr>
      </p:pic>
      <p:pic>
        <p:nvPicPr>
          <p:cNvPr id="8" name="mainImage" descr="http://www.iraqna1.com/vb/storeimg/Iraqna1_1329749528_991.gif">
            <a:hlinkClick r:id="rId3" tgtFrame="_blank"/>
          </p:cNvPr>
          <p:cNvPicPr/>
          <p:nvPr/>
        </p:nvPicPr>
        <p:blipFill>
          <a:blip r:embed="rId4"/>
          <a:srcRect r="74380" b="50000"/>
          <a:stretch>
            <a:fillRect/>
          </a:stretch>
        </p:blipFill>
        <p:spPr bwMode="auto">
          <a:xfrm>
            <a:off x="428596" y="824355"/>
            <a:ext cx="1351271" cy="1604513"/>
          </a:xfrm>
          <a:prstGeom prst="rect">
            <a:avLst/>
          </a:prstGeom>
          <a:noFill/>
          <a:ln w="9525">
            <a:noFill/>
            <a:miter lim="800000"/>
            <a:headEnd/>
            <a:tailEnd/>
          </a:ln>
        </p:spPr>
      </p:pic>
      <p:pic>
        <p:nvPicPr>
          <p:cNvPr id="9" name="mainImage" descr="http://www.iraqna1.com/vb/storeimg/Iraqna1_1329749528_991.gif">
            <a:hlinkClick r:id="rId3" tgtFrame="_blank"/>
          </p:cNvPr>
          <p:cNvPicPr/>
          <p:nvPr/>
        </p:nvPicPr>
        <p:blipFill>
          <a:blip r:embed="rId4"/>
          <a:srcRect l="25620" r="50000" b="47774"/>
          <a:stretch>
            <a:fillRect/>
          </a:stretch>
        </p:blipFill>
        <p:spPr bwMode="auto">
          <a:xfrm>
            <a:off x="5286380" y="1857364"/>
            <a:ext cx="1285884" cy="1675951"/>
          </a:xfrm>
          <a:prstGeom prst="rect">
            <a:avLst/>
          </a:prstGeom>
          <a:noFill/>
          <a:ln w="9525">
            <a:noFill/>
            <a:miter lim="800000"/>
            <a:headEnd/>
            <a:tailEnd/>
          </a:ln>
        </p:spPr>
      </p:pic>
      <p:pic>
        <p:nvPicPr>
          <p:cNvPr id="10" name="mainImage" descr="http://ts2.mm.bing.net/th?id=H.4951535418278889&amp;pid=15.1">
            <a:hlinkClick r:id="rId5" tgtFrame="_blank"/>
          </p:cNvPr>
          <p:cNvPicPr/>
          <p:nvPr/>
        </p:nvPicPr>
        <p:blipFill>
          <a:blip r:embed="rId6"/>
          <a:srcRect/>
          <a:stretch>
            <a:fillRect/>
          </a:stretch>
        </p:blipFill>
        <p:spPr bwMode="auto">
          <a:xfrm>
            <a:off x="7358082" y="3143248"/>
            <a:ext cx="1229352" cy="1500198"/>
          </a:xfrm>
          <a:prstGeom prst="rect">
            <a:avLst/>
          </a:prstGeom>
          <a:noFill/>
          <a:ln w="9525">
            <a:noFill/>
            <a:miter lim="800000"/>
            <a:headEnd/>
            <a:tailEnd/>
          </a:ln>
        </p:spPr>
      </p:pic>
      <p:pic>
        <p:nvPicPr>
          <p:cNvPr id="11" name="mainImage" descr="http://www.iraqna1.com/vb/storeimg/Iraqna1_1329749528_991.gif">
            <a:hlinkClick r:id="rId3" tgtFrame="_blank"/>
          </p:cNvPr>
          <p:cNvPicPr/>
          <p:nvPr/>
        </p:nvPicPr>
        <p:blipFill>
          <a:blip r:embed="rId4"/>
          <a:srcRect l="50000" t="50000" r="24265"/>
          <a:stretch>
            <a:fillRect/>
          </a:stretch>
        </p:blipFill>
        <p:spPr bwMode="auto">
          <a:xfrm>
            <a:off x="7143768" y="4929198"/>
            <a:ext cx="1357322" cy="1604513"/>
          </a:xfrm>
          <a:prstGeom prst="rect">
            <a:avLst/>
          </a:prstGeom>
          <a:noFill/>
          <a:ln w="9525">
            <a:noFill/>
            <a:miter lim="800000"/>
            <a:headEnd/>
            <a:tailEnd/>
          </a:ln>
        </p:spPr>
      </p:pic>
      <p:sp>
        <p:nvSpPr>
          <p:cNvPr id="12" name="وسيلة شرح مستطيلة مستديرة الزوايا 11"/>
          <p:cNvSpPr/>
          <p:nvPr/>
        </p:nvSpPr>
        <p:spPr>
          <a:xfrm flipH="1">
            <a:off x="3357554" y="1000108"/>
            <a:ext cx="3000396" cy="785818"/>
          </a:xfrm>
          <a:prstGeom prst="wedgeRoundRectCallout">
            <a:avLst>
              <a:gd name="adj1" fmla="val -41928"/>
              <a:gd name="adj2" fmla="val 77607"/>
              <a:gd name="adj3"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b="1" dirty="0">
              <a:solidFill>
                <a:schemeClr val="bg1"/>
              </a:solidFill>
            </a:endParaRPr>
          </a:p>
        </p:txBody>
      </p:sp>
      <p:sp>
        <p:nvSpPr>
          <p:cNvPr id="16" name="وسيلة شرح مستطيلة 15"/>
          <p:cNvSpPr/>
          <p:nvPr/>
        </p:nvSpPr>
        <p:spPr>
          <a:xfrm>
            <a:off x="2928926" y="5786454"/>
            <a:ext cx="3714776" cy="571504"/>
          </a:xfrm>
          <a:prstGeom prst="wedgeRectCallout">
            <a:avLst>
              <a:gd name="adj1" fmla="val 72569"/>
              <a:gd name="adj2" fmla="val -8225"/>
            </a:avLst>
          </a:prstGeom>
          <a:solidFill>
            <a:srgbClr val="FFFF00"/>
          </a:solidFill>
          <a:ln>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smtClean="0">
                <a:solidFill>
                  <a:schemeClr val="tx1"/>
                </a:solidFill>
              </a:rPr>
              <a:t>ماذا أنت تعتقدين؟فسري إجابتك.</a:t>
            </a:r>
            <a:endParaRPr lang="ar-SA" b="1" dirty="0">
              <a:solidFill>
                <a:schemeClr val="tx1"/>
              </a:solidFill>
            </a:endParaRPr>
          </a:p>
        </p:txBody>
      </p:sp>
      <p:sp>
        <p:nvSpPr>
          <p:cNvPr id="17" name="مستطيل مستدير الزوايا 16"/>
          <p:cNvSpPr/>
          <p:nvPr/>
        </p:nvSpPr>
        <p:spPr>
          <a:xfrm>
            <a:off x="71406" y="6215082"/>
            <a:ext cx="1357322"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dirty="0" smtClean="0">
                <a:cs typeface="PT Bold Heading" pitchFamily="2" charset="-78"/>
              </a:rPr>
              <a:t>التدريب</a:t>
            </a:r>
            <a:endParaRPr lang="ar-SA" sz="2400" dirty="0">
              <a:cs typeface="PT Bold Heading" pitchFamily="2" charset="-78"/>
            </a:endParaRPr>
          </a:p>
        </p:txBody>
      </p:sp>
      <p:sp>
        <p:nvSpPr>
          <p:cNvPr id="18" name="مستطيل 17"/>
          <p:cNvSpPr/>
          <p:nvPr/>
        </p:nvSpPr>
        <p:spPr>
          <a:xfrm>
            <a:off x="4000496" y="3571876"/>
            <a:ext cx="3071834" cy="1908215"/>
          </a:xfrm>
          <a:prstGeom prst="rect">
            <a:avLst/>
          </a:prstGeom>
        </p:spPr>
        <p:txBody>
          <a:bodyPr wrap="square">
            <a:spAutoFit/>
          </a:bodyPr>
          <a:lstStyle/>
          <a:p>
            <a:pPr algn="ctr"/>
            <a:r>
              <a:rPr lang="ar-SA" sz="1600" b="1" dirty="0" smtClean="0"/>
              <a:t>نعوض عن قيمة الزمن </a:t>
            </a:r>
          </a:p>
          <a:p>
            <a:pPr algn="ctr"/>
            <a:r>
              <a:rPr lang="ar-SA" sz="1600" b="1" dirty="0" smtClean="0"/>
              <a:t>ثم نحل المعادلة هكذا</a:t>
            </a:r>
          </a:p>
          <a:p>
            <a:pPr algn="ctr"/>
            <a:r>
              <a:rPr lang="ar-SA" sz="1600" b="1" dirty="0" smtClean="0"/>
              <a:t> 5= </a:t>
            </a:r>
          </a:p>
          <a:p>
            <a:pPr algn="ctr"/>
            <a:endParaRPr lang="ar-SA" sz="1600" b="1" dirty="0" smtClean="0"/>
          </a:p>
          <a:p>
            <a:pPr algn="ctr"/>
            <a:r>
              <a:rPr lang="ar-SA" sz="1600" b="1" dirty="0" smtClean="0"/>
              <a:t>5×4 </a:t>
            </a:r>
            <a:r>
              <a:rPr lang="ar-SA" b="1" dirty="0" smtClean="0"/>
              <a:t>=</a:t>
            </a:r>
          </a:p>
          <a:p>
            <a:pPr algn="ctr"/>
            <a:r>
              <a:rPr lang="ar-SA" b="1" dirty="0" smtClean="0"/>
              <a:t>20= </a:t>
            </a:r>
          </a:p>
          <a:p>
            <a:pPr algn="ctr"/>
            <a:r>
              <a:rPr lang="ar-SA" b="1" dirty="0" smtClean="0"/>
              <a:t>400= </a:t>
            </a:r>
            <a:r>
              <a:rPr lang="ar-SA" b="1" dirty="0" err="1" smtClean="0"/>
              <a:t>ل</a:t>
            </a:r>
            <a:r>
              <a:rPr lang="ar-SA" b="1" dirty="0" smtClean="0"/>
              <a:t> </a:t>
            </a:r>
            <a:endParaRPr lang="ar-SA" b="1" dirty="0"/>
          </a:p>
        </p:txBody>
      </p:sp>
      <p:sp>
        <p:nvSpPr>
          <p:cNvPr id="23" name="مستطيل 22"/>
          <p:cNvSpPr/>
          <p:nvPr/>
        </p:nvSpPr>
        <p:spPr>
          <a:xfrm>
            <a:off x="1643042" y="1909883"/>
            <a:ext cx="2286016" cy="1384995"/>
          </a:xfrm>
          <a:prstGeom prst="rect">
            <a:avLst/>
          </a:prstGeom>
        </p:spPr>
        <p:txBody>
          <a:bodyPr wrap="square">
            <a:spAutoFit/>
          </a:bodyPr>
          <a:lstStyle/>
          <a:p>
            <a:pPr algn="ctr"/>
            <a:r>
              <a:rPr lang="ar-SA" sz="1600" b="1" dirty="0" smtClean="0"/>
              <a:t>الإجابة هي 20 لأن :</a:t>
            </a:r>
          </a:p>
          <a:p>
            <a:pPr algn="ctr"/>
            <a:r>
              <a:rPr lang="ar-SA" sz="1600" b="1" dirty="0" smtClean="0"/>
              <a:t>    5= </a:t>
            </a:r>
          </a:p>
          <a:p>
            <a:pPr algn="ctr"/>
            <a:endParaRPr lang="ar-SA" sz="1600" b="1" dirty="0" smtClean="0"/>
          </a:p>
          <a:p>
            <a:pPr algn="ctr"/>
            <a:r>
              <a:rPr lang="ar-SA" sz="1600" b="1" dirty="0" smtClean="0"/>
              <a:t>5×4 </a:t>
            </a:r>
            <a:r>
              <a:rPr lang="ar-SA" b="1" dirty="0" smtClean="0"/>
              <a:t>=</a:t>
            </a:r>
          </a:p>
          <a:p>
            <a:pPr algn="ctr"/>
            <a:r>
              <a:rPr lang="ar-SA" b="1" dirty="0" smtClean="0"/>
              <a:t>       20= </a:t>
            </a:r>
            <a:r>
              <a:rPr lang="ar-SA" b="1" dirty="0" err="1" smtClean="0"/>
              <a:t>ل</a:t>
            </a:r>
            <a:endParaRPr lang="ar-SA" b="1" dirty="0" smtClean="0"/>
          </a:p>
        </p:txBody>
      </p:sp>
      <p:sp>
        <p:nvSpPr>
          <p:cNvPr id="25" name="مستطيل 24"/>
          <p:cNvSpPr/>
          <p:nvPr/>
        </p:nvSpPr>
        <p:spPr>
          <a:xfrm>
            <a:off x="3428992" y="1071546"/>
            <a:ext cx="2786066" cy="584775"/>
          </a:xfrm>
          <a:prstGeom prst="rect">
            <a:avLst/>
          </a:prstGeom>
        </p:spPr>
        <p:txBody>
          <a:bodyPr wrap="square">
            <a:spAutoFit/>
          </a:bodyPr>
          <a:lstStyle/>
          <a:p>
            <a:pPr lvl="0" algn="ctr"/>
            <a:r>
              <a:rPr lang="ar-SA" sz="1600" b="1" dirty="0" smtClean="0">
                <a:solidFill>
                  <a:prstClr val="black"/>
                </a:solidFill>
              </a:rPr>
              <a:t>اعتقد أنه </a:t>
            </a:r>
            <a:r>
              <a:rPr lang="ar-SA" sz="1600" dirty="0" smtClean="0">
                <a:ln w="10160">
                  <a:solidFill>
                    <a:srgbClr val="F07F09"/>
                  </a:solidFill>
                  <a:prstDash val="solid"/>
                </a:ln>
                <a:solidFill>
                  <a:srgbClr val="FFFFFF"/>
                </a:solidFill>
              </a:rPr>
              <a:t> لا يوجد </a:t>
            </a:r>
            <a:r>
              <a:rPr lang="ar-SA" sz="1600" b="1" dirty="0" smtClean="0">
                <a:solidFill>
                  <a:prstClr val="black"/>
                </a:solidFill>
              </a:rPr>
              <a:t>حل للمعادلة بسبب وجود الجذر</a:t>
            </a:r>
            <a:endParaRPr lang="ar-SA" sz="1600" b="1" dirty="0">
              <a:solidFill>
                <a:prstClr val="black"/>
              </a:solidFill>
            </a:endParaRPr>
          </a:p>
        </p:txBody>
      </p:sp>
      <p:sp>
        <p:nvSpPr>
          <p:cNvPr id="27" name="وسيلة شرح مستطيلة مستديرة الزوايا 26"/>
          <p:cNvSpPr/>
          <p:nvPr/>
        </p:nvSpPr>
        <p:spPr>
          <a:xfrm flipH="1">
            <a:off x="1714480" y="1857364"/>
            <a:ext cx="2357454" cy="1428760"/>
          </a:xfrm>
          <a:prstGeom prst="wedgeRoundRectCallout">
            <a:avLst>
              <a:gd name="adj1" fmla="val 52924"/>
              <a:gd name="adj2" fmla="val -62325"/>
              <a:gd name="adj3"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b="1" dirty="0">
              <a:solidFill>
                <a:schemeClr val="bg1"/>
              </a:solidFill>
            </a:endParaRPr>
          </a:p>
        </p:txBody>
      </p:sp>
      <p:pic>
        <p:nvPicPr>
          <p:cNvPr id="28" name="صورة 27" descr="C:\Users\Infoj\AppData\Local\Microsoft\Windows\Temporary Internet Files\Content.Word\IMG_2346.jpg"/>
          <p:cNvPicPr/>
          <p:nvPr/>
        </p:nvPicPr>
        <p:blipFill>
          <a:blip r:embed="rId7" cstate="print"/>
          <a:srcRect l="47925" t="42819" r="44255" b="43623"/>
          <a:stretch>
            <a:fillRect/>
          </a:stretch>
        </p:blipFill>
        <p:spPr bwMode="auto">
          <a:xfrm rot="10800000">
            <a:off x="2214547" y="2214554"/>
            <a:ext cx="285751" cy="285752"/>
          </a:xfrm>
          <a:prstGeom prst="rect">
            <a:avLst/>
          </a:prstGeom>
          <a:noFill/>
          <a:ln w="9525">
            <a:noFill/>
            <a:miter lim="800000"/>
            <a:headEnd/>
            <a:tailEnd/>
          </a:ln>
        </p:spPr>
      </p:pic>
      <p:pic>
        <p:nvPicPr>
          <p:cNvPr id="29" name="صورة 28" descr="C:\Users\Infoj\AppData\Local\Microsoft\Windows\Temporary Internet Files\Content.Word\IMG_2346.jpg"/>
          <p:cNvPicPr/>
          <p:nvPr/>
        </p:nvPicPr>
        <p:blipFill>
          <a:blip r:embed="rId2" cstate="print"/>
          <a:srcRect l="47925" t="49578" r="45102" b="43663"/>
          <a:stretch>
            <a:fillRect/>
          </a:stretch>
        </p:blipFill>
        <p:spPr bwMode="auto">
          <a:xfrm rot="10800000">
            <a:off x="2214547" y="2714620"/>
            <a:ext cx="214314" cy="214314"/>
          </a:xfrm>
          <a:prstGeom prst="rect">
            <a:avLst/>
          </a:prstGeom>
          <a:noFill/>
          <a:ln w="9525">
            <a:noFill/>
            <a:miter lim="800000"/>
            <a:headEnd/>
            <a:tailEnd/>
          </a:ln>
        </p:spPr>
      </p:pic>
      <p:sp>
        <p:nvSpPr>
          <p:cNvPr id="30" name="وسيلة شرح مستطيلة مستديرة الزوايا 29"/>
          <p:cNvSpPr/>
          <p:nvPr/>
        </p:nvSpPr>
        <p:spPr>
          <a:xfrm flipH="1">
            <a:off x="4286248" y="3571876"/>
            <a:ext cx="2357454" cy="2000264"/>
          </a:xfrm>
          <a:prstGeom prst="wedgeRoundRectCallout">
            <a:avLst>
              <a:gd name="adj1" fmla="val -85526"/>
              <a:gd name="adj2" fmla="val -49881"/>
              <a:gd name="adj3"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b="1" dirty="0">
              <a:solidFill>
                <a:schemeClr val="bg1"/>
              </a:solidFill>
            </a:endParaRPr>
          </a:p>
        </p:txBody>
      </p:sp>
      <p:pic>
        <p:nvPicPr>
          <p:cNvPr id="31" name="صورة 30" descr="C:\Users\Infoj\AppData\Local\Microsoft\Windows\Temporary Internet Files\Content.Word\IMG_2346.jpg"/>
          <p:cNvPicPr/>
          <p:nvPr/>
        </p:nvPicPr>
        <p:blipFill>
          <a:blip r:embed="rId7" cstate="print"/>
          <a:srcRect l="47925" t="42819" r="44255" b="43623"/>
          <a:stretch>
            <a:fillRect/>
          </a:stretch>
        </p:blipFill>
        <p:spPr bwMode="auto">
          <a:xfrm rot="10800000">
            <a:off x="5000629" y="4143380"/>
            <a:ext cx="285751" cy="285752"/>
          </a:xfrm>
          <a:prstGeom prst="rect">
            <a:avLst/>
          </a:prstGeom>
          <a:noFill/>
          <a:ln w="9525">
            <a:noFill/>
            <a:miter lim="800000"/>
            <a:headEnd/>
            <a:tailEnd/>
          </a:ln>
        </p:spPr>
      </p:pic>
      <p:pic>
        <p:nvPicPr>
          <p:cNvPr id="32" name="صورة 31" descr="C:\Users\Infoj\AppData\Local\Microsoft\Windows\Temporary Internet Files\Content.Word\IMG_2346.jpg"/>
          <p:cNvPicPr/>
          <p:nvPr/>
        </p:nvPicPr>
        <p:blipFill>
          <a:blip r:embed="rId2" cstate="print"/>
          <a:srcRect l="47925" t="49578" r="45102" b="43663"/>
          <a:stretch>
            <a:fillRect/>
          </a:stretch>
        </p:blipFill>
        <p:spPr bwMode="auto">
          <a:xfrm rot="10800000">
            <a:off x="4857752" y="4572008"/>
            <a:ext cx="214314" cy="214314"/>
          </a:xfrm>
          <a:prstGeom prst="rect">
            <a:avLst/>
          </a:prstGeom>
          <a:noFill/>
          <a:ln w="9525">
            <a:noFill/>
            <a:miter lim="800000"/>
            <a:headEnd/>
            <a:tailEnd/>
          </a:ln>
        </p:spPr>
      </p:pic>
      <p:pic>
        <p:nvPicPr>
          <p:cNvPr id="33" name="صورة 32" descr="C:\Users\Infoj\AppData\Local\Microsoft\Windows\Temporary Internet Files\Content.Word\IMG_2346.jpg"/>
          <p:cNvPicPr/>
          <p:nvPr/>
        </p:nvPicPr>
        <p:blipFill>
          <a:blip r:embed="rId2" cstate="print"/>
          <a:srcRect l="47925" t="49578" r="45102" b="43663"/>
          <a:stretch>
            <a:fillRect/>
          </a:stretch>
        </p:blipFill>
        <p:spPr bwMode="auto">
          <a:xfrm rot="10800000">
            <a:off x="4929190" y="4857759"/>
            <a:ext cx="214314" cy="214314"/>
          </a:xfrm>
          <a:prstGeom prst="rect">
            <a:avLst/>
          </a:prstGeom>
          <a:noFill/>
          <a:ln w="9525">
            <a:noFill/>
            <a:miter lim="800000"/>
            <a:headEnd/>
            <a:tailEnd/>
          </a:ln>
        </p:spPr>
      </p:pic>
      <p:sp>
        <p:nvSpPr>
          <p:cNvPr id="34" name="وسيلة شرح مستطيلة مستديرة الزوايا 33"/>
          <p:cNvSpPr/>
          <p:nvPr/>
        </p:nvSpPr>
        <p:spPr>
          <a:xfrm flipH="1">
            <a:off x="1785918" y="3429000"/>
            <a:ext cx="2357454" cy="2143140"/>
          </a:xfrm>
          <a:prstGeom prst="wedgeRoundRectCallout">
            <a:avLst>
              <a:gd name="adj1" fmla="val 65853"/>
              <a:gd name="adj2" fmla="val -7977"/>
              <a:gd name="adj3" fmla="val 16667"/>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b="1" dirty="0">
              <a:solidFill>
                <a:schemeClr val="bg1"/>
              </a:solidFill>
            </a:endParaRPr>
          </a:p>
        </p:txBody>
      </p:sp>
      <p:sp>
        <p:nvSpPr>
          <p:cNvPr id="35" name="مستطيل 34"/>
          <p:cNvSpPr/>
          <p:nvPr/>
        </p:nvSpPr>
        <p:spPr>
          <a:xfrm>
            <a:off x="1428728" y="3417704"/>
            <a:ext cx="3071834" cy="2154436"/>
          </a:xfrm>
          <a:prstGeom prst="rect">
            <a:avLst/>
          </a:prstGeom>
        </p:spPr>
        <p:txBody>
          <a:bodyPr wrap="square">
            <a:spAutoFit/>
          </a:bodyPr>
          <a:lstStyle/>
          <a:p>
            <a:pPr algn="ctr"/>
            <a:r>
              <a:rPr lang="ar-SA" sz="1200" b="1" dirty="0" smtClean="0">
                <a:solidFill>
                  <a:srgbClr val="FF0000"/>
                </a:solidFill>
              </a:rPr>
              <a:t>هذه المرة إجابة سالي </a:t>
            </a:r>
          </a:p>
          <a:p>
            <a:pPr algn="ctr"/>
            <a:r>
              <a:rPr lang="ar-SA" sz="1200" b="1" dirty="0" smtClean="0">
                <a:solidFill>
                  <a:srgbClr val="FF0000"/>
                </a:solidFill>
              </a:rPr>
              <a:t>خاطئة لأن  الإجابة هي 16 </a:t>
            </a:r>
            <a:endParaRPr lang="ar-SA" sz="1200" dirty="0" smtClean="0">
              <a:solidFill>
                <a:srgbClr val="FF0000"/>
              </a:solidFill>
            </a:endParaRPr>
          </a:p>
          <a:p>
            <a:pPr algn="ctr"/>
            <a:r>
              <a:rPr lang="ar-SA" sz="1200" b="1" dirty="0" smtClean="0"/>
              <a:t>نعوض عن قيمة الزمن </a:t>
            </a:r>
          </a:p>
          <a:p>
            <a:pPr algn="ctr"/>
            <a:r>
              <a:rPr lang="ar-SA" sz="1200" b="1" dirty="0" smtClean="0"/>
              <a:t>ثم نحل المعادلة هكذا</a:t>
            </a:r>
          </a:p>
          <a:p>
            <a:pPr algn="ctr"/>
            <a:r>
              <a:rPr lang="ar-SA" sz="1600" b="1" dirty="0" smtClean="0"/>
              <a:t> 1= </a:t>
            </a:r>
          </a:p>
          <a:p>
            <a:pPr algn="ctr"/>
            <a:endParaRPr lang="ar-SA" sz="1600" b="1" dirty="0" smtClean="0"/>
          </a:p>
          <a:p>
            <a:pPr algn="ctr"/>
            <a:r>
              <a:rPr lang="ar-SA" sz="1600" b="1" dirty="0" smtClean="0"/>
              <a:t>1×4 </a:t>
            </a:r>
            <a:r>
              <a:rPr lang="ar-SA" b="1" dirty="0" smtClean="0"/>
              <a:t>=</a:t>
            </a:r>
          </a:p>
          <a:p>
            <a:pPr algn="ctr"/>
            <a:r>
              <a:rPr lang="ar-SA" b="1" dirty="0" smtClean="0"/>
              <a:t>4= </a:t>
            </a:r>
          </a:p>
          <a:p>
            <a:pPr algn="ctr"/>
            <a:r>
              <a:rPr lang="ar-SA" b="1" dirty="0" smtClean="0"/>
              <a:t>16= </a:t>
            </a:r>
            <a:r>
              <a:rPr lang="ar-SA" b="1" dirty="0" err="1" smtClean="0"/>
              <a:t>ل</a:t>
            </a:r>
            <a:r>
              <a:rPr lang="ar-SA" b="1" dirty="0" smtClean="0"/>
              <a:t> </a:t>
            </a:r>
            <a:endParaRPr lang="ar-SA" b="1" dirty="0"/>
          </a:p>
        </p:txBody>
      </p:sp>
      <p:pic>
        <p:nvPicPr>
          <p:cNvPr id="36" name="صورة 35" descr="C:\Users\Infoj\AppData\Local\Microsoft\Windows\Temporary Internet Files\Content.Word\IMG_2346.jpg"/>
          <p:cNvPicPr/>
          <p:nvPr/>
        </p:nvPicPr>
        <p:blipFill>
          <a:blip r:embed="rId7" cstate="print"/>
          <a:srcRect l="47925" t="42819" r="44255" b="43623"/>
          <a:stretch>
            <a:fillRect/>
          </a:stretch>
        </p:blipFill>
        <p:spPr bwMode="auto">
          <a:xfrm rot="10800000">
            <a:off x="2428861" y="4214818"/>
            <a:ext cx="285751" cy="285752"/>
          </a:xfrm>
          <a:prstGeom prst="rect">
            <a:avLst/>
          </a:prstGeom>
          <a:noFill/>
          <a:ln w="9525">
            <a:noFill/>
            <a:miter lim="800000"/>
            <a:headEnd/>
            <a:tailEnd/>
          </a:ln>
        </p:spPr>
      </p:pic>
      <p:pic>
        <p:nvPicPr>
          <p:cNvPr id="37" name="صورة 36" descr="C:\Users\Infoj\AppData\Local\Microsoft\Windows\Temporary Internet Files\Content.Word\IMG_2346.jpg"/>
          <p:cNvPicPr/>
          <p:nvPr/>
        </p:nvPicPr>
        <p:blipFill>
          <a:blip r:embed="rId2" cstate="print"/>
          <a:srcRect l="47925" t="49578" r="45102" b="43663"/>
          <a:stretch>
            <a:fillRect/>
          </a:stretch>
        </p:blipFill>
        <p:spPr bwMode="auto">
          <a:xfrm rot="10800000">
            <a:off x="2357423" y="4724408"/>
            <a:ext cx="214314" cy="214314"/>
          </a:xfrm>
          <a:prstGeom prst="rect">
            <a:avLst/>
          </a:prstGeom>
          <a:noFill/>
          <a:ln w="9525">
            <a:noFill/>
            <a:miter lim="800000"/>
            <a:headEnd/>
            <a:tailEnd/>
          </a:ln>
        </p:spPr>
      </p:pic>
      <p:pic>
        <p:nvPicPr>
          <p:cNvPr id="38" name="صورة 37" descr="C:\Users\Infoj\AppData\Local\Microsoft\Windows\Temporary Internet Files\Content.Word\IMG_2346.jpg"/>
          <p:cNvPicPr/>
          <p:nvPr/>
        </p:nvPicPr>
        <p:blipFill>
          <a:blip r:embed="rId2" cstate="print"/>
          <a:srcRect l="47925" t="49578" r="45102" b="43663"/>
          <a:stretch>
            <a:fillRect/>
          </a:stretch>
        </p:blipFill>
        <p:spPr bwMode="auto">
          <a:xfrm rot="10800000">
            <a:off x="2428860" y="5000636"/>
            <a:ext cx="214314" cy="21431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par>
                                <p:cTn id="8" presetID="2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edge">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edge">
                                      <p:cBhvr>
                                        <p:cTn id="15" dur="2000"/>
                                        <p:tgtEl>
                                          <p:spTgt spid="12"/>
                                        </p:tgtEl>
                                      </p:cBhvr>
                                    </p:animEffect>
                                  </p:childTnLst>
                                </p:cTn>
                              </p:par>
                              <p:par>
                                <p:cTn id="16" presetID="2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edge">
                                      <p:cBhvr>
                                        <p:cTn id="18" dur="20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edge">
                                      <p:cBhvr>
                                        <p:cTn id="23" dur="2000"/>
                                        <p:tgtEl>
                                          <p:spTgt spid="27"/>
                                        </p:tgtEl>
                                      </p:cBhvr>
                                    </p:animEffect>
                                  </p:childTnLst>
                                </p:cTn>
                              </p:par>
                              <p:par>
                                <p:cTn id="24" presetID="20" presetClass="entr" presetSubtype="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edge">
                                      <p:cBhvr>
                                        <p:cTn id="26" dur="2000"/>
                                        <p:tgtEl>
                                          <p:spTgt spid="23"/>
                                        </p:tgtEl>
                                      </p:cBhvr>
                                    </p:animEffect>
                                  </p:childTnLst>
                                </p:cTn>
                              </p:par>
                              <p:par>
                                <p:cTn id="27" presetID="20"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edge">
                                      <p:cBhvr>
                                        <p:cTn id="29" dur="2000"/>
                                        <p:tgtEl>
                                          <p:spTgt spid="28"/>
                                        </p:tgtEl>
                                      </p:cBhvr>
                                    </p:animEffect>
                                  </p:childTnLst>
                                </p:cTn>
                              </p:par>
                              <p:par>
                                <p:cTn id="30" presetID="20"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edge">
                                      <p:cBhvr>
                                        <p:cTn id="32" dur="2000"/>
                                        <p:tgtEl>
                                          <p:spTgt spid="29"/>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edge">
                                      <p:cBhvr>
                                        <p:cTn id="37" dur="2000"/>
                                        <p:tgtEl>
                                          <p:spTgt spid="30"/>
                                        </p:tgtEl>
                                      </p:cBhvr>
                                    </p:animEffect>
                                  </p:childTnLst>
                                </p:cTn>
                              </p:par>
                              <p:par>
                                <p:cTn id="38" presetID="2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edge">
                                      <p:cBhvr>
                                        <p:cTn id="40" dur="2000"/>
                                        <p:tgtEl>
                                          <p:spTgt spid="18"/>
                                        </p:tgtEl>
                                      </p:cBhvr>
                                    </p:animEffect>
                                  </p:childTnLst>
                                </p:cTn>
                              </p:par>
                              <p:par>
                                <p:cTn id="41" presetID="20" presetClass="entr" presetSubtype="0"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edge">
                                      <p:cBhvr>
                                        <p:cTn id="43" dur="2000"/>
                                        <p:tgtEl>
                                          <p:spTgt spid="31"/>
                                        </p:tgtEl>
                                      </p:cBhvr>
                                    </p:animEffect>
                                  </p:childTnLst>
                                </p:cTn>
                              </p:par>
                              <p:par>
                                <p:cTn id="44" presetID="20" presetClass="entr" presetSubtype="0" fill="hold"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edge">
                                      <p:cBhvr>
                                        <p:cTn id="46" dur="2000"/>
                                        <p:tgtEl>
                                          <p:spTgt spid="32"/>
                                        </p:tgtEl>
                                      </p:cBhvr>
                                    </p:animEffect>
                                  </p:childTnLst>
                                </p:cTn>
                              </p:par>
                              <p:par>
                                <p:cTn id="47" presetID="20" presetClass="entr" presetSubtype="0" fill="hold" nodeType="with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edge">
                                      <p:cBhvr>
                                        <p:cTn id="49" dur="2000"/>
                                        <p:tgtEl>
                                          <p:spTgt spid="33"/>
                                        </p:tgtEl>
                                      </p:cBhvr>
                                    </p:animEffect>
                                  </p:childTnLst>
                                </p:cTn>
                              </p:par>
                            </p:childTnLst>
                          </p:cTn>
                        </p:par>
                      </p:childTnLst>
                    </p:cTn>
                  </p:par>
                  <p:par>
                    <p:cTn id="50" fill="hold">
                      <p:stCondLst>
                        <p:cond delay="indefinite"/>
                      </p:stCondLst>
                      <p:childTnLst>
                        <p:par>
                          <p:cTn id="51" fill="hold">
                            <p:stCondLst>
                              <p:cond delay="0"/>
                            </p:stCondLst>
                            <p:childTnLst>
                              <p:par>
                                <p:cTn id="52" presetID="20" presetClass="entr" presetSubtype="0" fill="hold" grpId="0" nodeType="click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edge">
                                      <p:cBhvr>
                                        <p:cTn id="54" dur="2000"/>
                                        <p:tgtEl>
                                          <p:spTgt spid="34"/>
                                        </p:tgtEl>
                                      </p:cBhvr>
                                    </p:animEffect>
                                  </p:childTnLst>
                                </p:cTn>
                              </p:par>
                              <p:par>
                                <p:cTn id="55" presetID="20" presetClass="entr" presetSubtype="0"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edge">
                                      <p:cBhvr>
                                        <p:cTn id="57" dur="2000"/>
                                        <p:tgtEl>
                                          <p:spTgt spid="35"/>
                                        </p:tgtEl>
                                      </p:cBhvr>
                                    </p:animEffect>
                                  </p:childTnLst>
                                </p:cTn>
                              </p:par>
                              <p:par>
                                <p:cTn id="58" presetID="20" presetClass="entr" presetSubtype="0" fill="hold"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edge">
                                      <p:cBhvr>
                                        <p:cTn id="60" dur="2000"/>
                                        <p:tgtEl>
                                          <p:spTgt spid="36"/>
                                        </p:tgtEl>
                                      </p:cBhvr>
                                    </p:animEffect>
                                  </p:childTnLst>
                                </p:cTn>
                              </p:par>
                              <p:par>
                                <p:cTn id="61" presetID="20" presetClass="entr" presetSubtype="0" fill="hold"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edge">
                                      <p:cBhvr>
                                        <p:cTn id="63" dur="2000"/>
                                        <p:tgtEl>
                                          <p:spTgt spid="37"/>
                                        </p:tgtEl>
                                      </p:cBhvr>
                                    </p:animEffect>
                                  </p:childTnLst>
                                </p:cTn>
                              </p:par>
                              <p:par>
                                <p:cTn id="64" presetID="20" presetClass="entr" presetSubtype="0" fill="hold" nodeType="with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edge">
                                      <p:cBhvr>
                                        <p:cTn id="66" dur="2000"/>
                                        <p:tgtEl>
                                          <p:spTgt spid="38"/>
                                        </p:tgtEl>
                                      </p:cBhvr>
                                    </p:animEffect>
                                  </p:childTnLst>
                                </p:cTn>
                              </p:par>
                            </p:childTnLst>
                          </p:cTn>
                        </p:par>
                      </p:childTnLst>
                    </p:cTn>
                  </p:par>
                  <p:par>
                    <p:cTn id="67" fill="hold">
                      <p:stCondLst>
                        <p:cond delay="indefinite"/>
                      </p:stCondLst>
                      <p:childTnLst>
                        <p:par>
                          <p:cTn id="68" fill="hold">
                            <p:stCondLst>
                              <p:cond delay="0"/>
                            </p:stCondLst>
                            <p:childTnLst>
                              <p:par>
                                <p:cTn id="69" presetID="20" presetClass="entr" presetSubtype="0"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edge">
                                      <p:cBhvr>
                                        <p:cTn id="71"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animBg="1"/>
      <p:bldP spid="16" grpId="0" animBg="1"/>
      <p:bldP spid="18" grpId="0"/>
      <p:bldP spid="23" grpId="0"/>
      <p:bldP spid="25" grpId="0"/>
      <p:bldP spid="27" grpId="0" animBg="1"/>
      <p:bldP spid="30" grpId="0" animBg="1"/>
      <p:bldP spid="34" grpId="0" animBg="1"/>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جدول 10"/>
          <p:cNvGraphicFramePr>
            <a:graphicFrameLocks noGrp="1"/>
          </p:cNvGraphicFramePr>
          <p:nvPr/>
        </p:nvGraphicFramePr>
        <p:xfrm>
          <a:off x="357158" y="714356"/>
          <a:ext cx="6929486" cy="5893972"/>
        </p:xfrm>
        <a:graphic>
          <a:graphicData uri="http://schemas.openxmlformats.org/drawingml/2006/table">
            <a:tbl>
              <a:tblPr firstRow="1" bandRow="1">
                <a:tableStyleId>{5C22544A-7EE6-4342-B048-85BDC9FD1C3A}</a:tableStyleId>
              </a:tblPr>
              <a:tblGrid>
                <a:gridCol w="6073034"/>
                <a:gridCol w="856452"/>
              </a:tblGrid>
              <a:tr h="771974">
                <a:tc>
                  <a:txBody>
                    <a:bodyPr/>
                    <a:lstStyle/>
                    <a:p>
                      <a:pPr algn="r"/>
                      <a:r>
                        <a:rPr lang="ar-SA" baseline="0" dirty="0" smtClean="0"/>
                        <a:t>                                                                      </a:t>
                      </a:r>
                      <a:endParaRPr lang="en-US" dirty="0"/>
                    </a:p>
                  </a:txBody>
                  <a:tcPr/>
                </a:tc>
                <a:tc>
                  <a:txBody>
                    <a:bodyPr/>
                    <a:lstStyle/>
                    <a:p>
                      <a:pPr algn="r"/>
                      <a:r>
                        <a:rPr lang="ar-SA" dirty="0" smtClean="0">
                          <a:cs typeface="PT Bold Heading" pitchFamily="2" charset="-78"/>
                        </a:rPr>
                        <a:t>افهم</a:t>
                      </a:r>
                      <a:endParaRPr lang="en-US" dirty="0">
                        <a:cs typeface="PT Bold Heading" pitchFamily="2" charset="-78"/>
                      </a:endParaRPr>
                    </a:p>
                  </a:txBody>
                  <a:tcPr/>
                </a:tc>
              </a:tr>
              <a:tr h="748118">
                <a:tc>
                  <a:txBody>
                    <a:bodyPr/>
                    <a:lstStyle/>
                    <a:p>
                      <a:pPr algn="r"/>
                      <a:endParaRPr lang="ar-SA" dirty="0" smtClean="0"/>
                    </a:p>
                    <a:p>
                      <a:pPr algn="r"/>
                      <a:endParaRPr lang="en-US" dirty="0"/>
                    </a:p>
                  </a:txBody>
                  <a:tcPr/>
                </a:tc>
                <a:tc>
                  <a:txBody>
                    <a:bodyPr/>
                    <a:lstStyle/>
                    <a:p>
                      <a:pPr algn="r"/>
                      <a:r>
                        <a:rPr lang="ar-SA" dirty="0" smtClean="0">
                          <a:cs typeface="PT Bold Heading" pitchFamily="2" charset="-78"/>
                        </a:rPr>
                        <a:t>خطط</a:t>
                      </a:r>
                      <a:endParaRPr lang="en-US" dirty="0">
                        <a:cs typeface="PT Bold Heading" pitchFamily="2" charset="-78"/>
                      </a:endParaRPr>
                    </a:p>
                  </a:txBody>
                  <a:tcPr/>
                </a:tc>
              </a:tr>
              <a:tr h="2487710">
                <a:tc>
                  <a:txBody>
                    <a:bodyPr/>
                    <a:lstStyle/>
                    <a:p>
                      <a:pPr algn="r"/>
                      <a:endParaRPr lang="ar-SA" dirty="0" smtClean="0"/>
                    </a:p>
                    <a:p>
                      <a:pPr algn="r"/>
                      <a:endParaRPr lang="ar-SA" dirty="0" smtClean="0"/>
                    </a:p>
                    <a:p>
                      <a:pPr algn="r"/>
                      <a:endParaRPr lang="ar-SA" dirty="0" smtClean="0"/>
                    </a:p>
                    <a:p>
                      <a:pPr algn="r"/>
                      <a:endParaRPr lang="ar-SA" dirty="0" smtClean="0"/>
                    </a:p>
                    <a:p>
                      <a:pPr algn="r"/>
                      <a:endParaRPr lang="ar-SA" dirty="0" smtClean="0"/>
                    </a:p>
                    <a:p>
                      <a:pPr algn="r"/>
                      <a:endParaRPr lang="ar-SA" dirty="0" smtClean="0"/>
                    </a:p>
                    <a:p>
                      <a:pPr algn="r"/>
                      <a:endParaRPr lang="ar-SA" dirty="0" smtClean="0"/>
                    </a:p>
                    <a:p>
                      <a:pPr algn="r"/>
                      <a:endParaRPr lang="ar-SA" dirty="0" smtClean="0"/>
                    </a:p>
                    <a:p>
                      <a:pPr algn="r"/>
                      <a:endParaRPr lang="ar-SA" dirty="0" smtClean="0"/>
                    </a:p>
                    <a:p>
                      <a:pPr algn="r"/>
                      <a:endParaRPr lang="ar-SA" sz="500" dirty="0" smtClean="0"/>
                    </a:p>
                  </a:txBody>
                  <a:tcPr/>
                </a:tc>
                <a:tc>
                  <a:txBody>
                    <a:bodyPr/>
                    <a:lstStyle/>
                    <a:p>
                      <a:pPr algn="r"/>
                      <a:r>
                        <a:rPr lang="ar-SA" dirty="0" smtClean="0">
                          <a:cs typeface="PT Bold Heading" pitchFamily="2" charset="-78"/>
                        </a:rPr>
                        <a:t>حل</a:t>
                      </a:r>
                      <a:endParaRPr lang="en-US" dirty="0">
                        <a:cs typeface="PT Bold Heading" pitchFamily="2" charset="-78"/>
                      </a:endParaRPr>
                    </a:p>
                  </a:txBody>
                  <a:tcPr/>
                </a:tc>
              </a:tr>
              <a:tr h="1433666">
                <a:tc>
                  <a:txBody>
                    <a:bodyPr/>
                    <a:lstStyle/>
                    <a:p>
                      <a:pPr algn="r"/>
                      <a:r>
                        <a:rPr lang="ar-SA" dirty="0" smtClean="0"/>
                        <a:t>  </a:t>
                      </a:r>
                    </a:p>
                    <a:p>
                      <a:pPr algn="r"/>
                      <a:endParaRPr lang="ar-SA" dirty="0" smtClean="0"/>
                    </a:p>
                    <a:p>
                      <a:pPr algn="r"/>
                      <a:endParaRPr lang="ar-SA" dirty="0" smtClean="0"/>
                    </a:p>
                    <a:p>
                      <a:pPr algn="r"/>
                      <a:endParaRPr lang="ar-SA" dirty="0" smtClean="0"/>
                    </a:p>
                    <a:p>
                      <a:pPr algn="r"/>
                      <a:endParaRPr lang="ar-SA" dirty="0" smtClean="0"/>
                    </a:p>
                    <a:p>
                      <a:pPr algn="r"/>
                      <a:endParaRPr lang="ar-SA" dirty="0" smtClean="0"/>
                    </a:p>
                  </a:txBody>
                  <a:tcPr/>
                </a:tc>
                <a:tc>
                  <a:txBody>
                    <a:bodyPr/>
                    <a:lstStyle/>
                    <a:p>
                      <a:pPr algn="r"/>
                      <a:r>
                        <a:rPr lang="ar-SA" dirty="0" smtClean="0">
                          <a:cs typeface="PT Bold Heading" pitchFamily="2" charset="-78"/>
                        </a:rPr>
                        <a:t>تحقق</a:t>
                      </a:r>
                      <a:endParaRPr lang="en-US" dirty="0">
                        <a:cs typeface="PT Bold Heading" pitchFamily="2" charset="-78"/>
                      </a:endParaRPr>
                    </a:p>
                  </a:txBody>
                  <a:tcPr/>
                </a:tc>
              </a:tr>
            </a:tbl>
          </a:graphicData>
        </a:graphic>
      </p:graphicFrame>
      <p:sp>
        <p:nvSpPr>
          <p:cNvPr id="16" name="Rectangle 3"/>
          <p:cNvSpPr>
            <a:spLocks noChangeArrowheads="1"/>
          </p:cNvSpPr>
          <p:nvPr/>
        </p:nvSpPr>
        <p:spPr bwMode="auto">
          <a:xfrm>
            <a:off x="1500166" y="714356"/>
            <a:ext cx="4714908" cy="71438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r" fontAlgn="base">
              <a:spcBef>
                <a:spcPct val="0"/>
              </a:spcBef>
              <a:spcAft>
                <a:spcPts val="1000"/>
              </a:spcAft>
            </a:pPr>
            <a:r>
              <a:rPr lang="ar-SA" sz="1600" b="1" dirty="0" smtClean="0">
                <a:solidFill>
                  <a:srgbClr val="FF0000"/>
                </a:solidFill>
                <a:latin typeface="Arial" pitchFamily="34" charset="0"/>
                <a:ea typeface="Arial" pitchFamily="34" charset="0"/>
                <a:cs typeface="Arial" pitchFamily="34" charset="0"/>
              </a:rPr>
              <a:t>المعطى : </a:t>
            </a:r>
            <a:r>
              <a:rPr lang="ar-SA" sz="1600" b="1" dirty="0" smtClean="0">
                <a:solidFill>
                  <a:schemeClr val="bg1"/>
                </a:solidFill>
                <a:latin typeface="Arial" pitchFamily="34" charset="0"/>
                <a:ea typeface="Arial" pitchFamily="34" charset="0"/>
                <a:cs typeface="Arial" pitchFamily="34" charset="0"/>
              </a:rPr>
              <a:t>زمن الوصول إلى الأرض </a:t>
            </a:r>
            <a:r>
              <a:rPr lang="ar-SA" sz="1600" b="1" dirty="0" err="1" smtClean="0">
                <a:solidFill>
                  <a:schemeClr val="bg1"/>
                </a:solidFill>
                <a:latin typeface="Arial" pitchFamily="34" charset="0"/>
                <a:ea typeface="Arial" pitchFamily="34" charset="0"/>
                <a:cs typeface="Arial" pitchFamily="34" charset="0"/>
              </a:rPr>
              <a:t>و</a:t>
            </a:r>
            <a:r>
              <a:rPr lang="ar-SA" sz="1600" b="1" dirty="0" smtClean="0">
                <a:solidFill>
                  <a:schemeClr val="bg1"/>
                </a:solidFill>
                <a:latin typeface="Arial" pitchFamily="34" charset="0"/>
                <a:ea typeface="Arial" pitchFamily="34" charset="0"/>
                <a:cs typeface="Arial" pitchFamily="34" charset="0"/>
              </a:rPr>
              <a:t> معادلة تربط الزمن بالارتفاع</a:t>
            </a:r>
          </a:p>
          <a:p>
            <a:pPr algn="r" fontAlgn="base">
              <a:spcBef>
                <a:spcPct val="0"/>
              </a:spcBef>
              <a:spcAft>
                <a:spcPts val="1000"/>
              </a:spcAft>
            </a:pPr>
            <a:r>
              <a:rPr lang="ar-SA" sz="1600" b="1" dirty="0" smtClean="0">
                <a:solidFill>
                  <a:srgbClr val="FF0000"/>
                </a:solidFill>
                <a:latin typeface="Arial" pitchFamily="34" charset="0"/>
                <a:ea typeface="Arial" pitchFamily="34" charset="0"/>
                <a:cs typeface="Arial" pitchFamily="34" charset="0"/>
              </a:rPr>
              <a:t>المطلوب :</a:t>
            </a:r>
            <a:r>
              <a:rPr lang="ar-SA" sz="1600" b="1" dirty="0" smtClean="0">
                <a:solidFill>
                  <a:schemeClr val="bg1"/>
                </a:solidFill>
                <a:latin typeface="Arial" pitchFamily="34" charset="0"/>
                <a:ea typeface="Arial" pitchFamily="34" charset="0"/>
                <a:cs typeface="Arial" pitchFamily="34" charset="0"/>
              </a:rPr>
              <a:t> الارتفاع الذي سقط منه الجسم</a:t>
            </a:r>
            <a:endParaRPr kumimoji="0" lang="en-US" sz="2800" b="0" i="0" u="none" strike="noStrike" cap="none" normalizeH="0" baseline="0" dirty="0" smtClean="0">
              <a:ln>
                <a:noFill/>
              </a:ln>
              <a:solidFill>
                <a:srgbClr val="FF0000"/>
              </a:solidFill>
              <a:effectLst/>
              <a:latin typeface="Arial" pitchFamily="34" charset="0"/>
              <a:cs typeface="Arial" pitchFamily="34" charset="0"/>
            </a:endParaRPr>
          </a:p>
        </p:txBody>
      </p:sp>
      <p:sp>
        <p:nvSpPr>
          <p:cNvPr id="17" name="Rectangle 4"/>
          <p:cNvSpPr>
            <a:spLocks noChangeArrowheads="1"/>
          </p:cNvSpPr>
          <p:nvPr/>
        </p:nvSpPr>
        <p:spPr bwMode="auto">
          <a:xfrm>
            <a:off x="857224" y="1643050"/>
            <a:ext cx="5286412" cy="323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ts val="1000"/>
              </a:spcAft>
              <a:buClrTx/>
              <a:buSzTx/>
              <a:buFontTx/>
              <a:buNone/>
              <a:tabLst/>
            </a:pPr>
            <a:r>
              <a:rPr kumimoji="0" lang="ar-SA" sz="1600" b="0" i="0" u="none" strike="noStrike" cap="none" normalizeH="0" baseline="0" dirty="0" smtClean="0">
                <a:ln>
                  <a:noFill/>
                </a:ln>
                <a:solidFill>
                  <a:schemeClr val="tx1"/>
                </a:solidFill>
                <a:effectLst/>
                <a:latin typeface="Arial" pitchFamily="34" charset="0"/>
                <a:ea typeface="Arial" pitchFamily="34" charset="0"/>
                <a:cs typeface="Arial" pitchFamily="34" charset="0"/>
              </a:rPr>
              <a:t>نستخدم المعادلة : </a:t>
            </a:r>
            <a:r>
              <a:rPr kumimoji="0" lang="ar-SA" sz="1600" b="0" i="0" u="none" strike="noStrike" cap="none" normalizeH="0" baseline="0" dirty="0" err="1" smtClean="0">
                <a:ln>
                  <a:noFill/>
                </a:ln>
                <a:solidFill>
                  <a:schemeClr val="tx1"/>
                </a:solidFill>
                <a:effectLst/>
                <a:latin typeface="Arial" pitchFamily="34" charset="0"/>
                <a:ea typeface="Arial" pitchFamily="34" charset="0"/>
                <a:cs typeface="Arial" pitchFamily="34" charset="0"/>
              </a:rPr>
              <a:t>ن</a:t>
            </a:r>
            <a:r>
              <a:rPr kumimoji="0" lang="ar-SA" sz="1600" b="0" i="0" u="none" strike="noStrike" cap="none" normalizeH="0" baseline="0" dirty="0" smtClean="0">
                <a:ln>
                  <a:noFill/>
                </a:ln>
                <a:solidFill>
                  <a:schemeClr val="tx1"/>
                </a:solidFill>
                <a:effectLst/>
                <a:latin typeface="Arial" pitchFamily="34" charset="0"/>
                <a:ea typeface="Arial" pitchFamily="34" charset="0"/>
                <a:cs typeface="Arial" pitchFamily="34" charset="0"/>
              </a:rPr>
              <a:t> =     </a:t>
            </a:r>
            <a:r>
              <a:rPr kumimoji="0" lang="ar-SA" sz="1600" b="0" i="0" u="none" strike="noStrike" cap="none" normalizeH="0" dirty="0" smtClean="0">
                <a:ln>
                  <a:noFill/>
                </a:ln>
                <a:solidFill>
                  <a:schemeClr val="tx1"/>
                </a:solidFill>
                <a:effectLst/>
                <a:latin typeface="Arial" pitchFamily="34" charset="0"/>
                <a:ea typeface="Arial" pitchFamily="34" charset="0"/>
                <a:cs typeface="Arial" pitchFamily="34" charset="0"/>
              </a:rPr>
              <a:t>    </a:t>
            </a:r>
            <a:r>
              <a:rPr kumimoji="0" lang="ar-SA" sz="1600" b="0" i="0" u="none" strike="noStrike" cap="none" normalizeH="0" baseline="0" dirty="0" err="1" smtClean="0">
                <a:ln>
                  <a:noFill/>
                </a:ln>
                <a:solidFill>
                  <a:schemeClr val="tx1"/>
                </a:solidFill>
                <a:effectLst/>
                <a:latin typeface="Arial" pitchFamily="34" charset="0"/>
                <a:ea typeface="Arial" pitchFamily="34" charset="0"/>
                <a:cs typeface="Arial" pitchFamily="34" charset="0"/>
              </a:rPr>
              <a:t>و</a:t>
            </a:r>
            <a:r>
              <a:rPr kumimoji="0" lang="ar-SA" sz="1600" b="0" i="0" u="none" strike="noStrike" cap="none" normalizeH="0" baseline="0" dirty="0" smtClean="0">
                <a:ln>
                  <a:noFill/>
                </a:ln>
                <a:solidFill>
                  <a:schemeClr val="tx1"/>
                </a:solidFill>
                <a:effectLst/>
                <a:latin typeface="Arial" pitchFamily="34" charset="0"/>
                <a:ea typeface="Arial" pitchFamily="34" charset="0"/>
                <a:cs typeface="Arial" pitchFamily="34" charset="0"/>
              </a:rPr>
              <a:t> زمن الوصول إلى الأرض</a:t>
            </a:r>
            <a:r>
              <a:rPr kumimoji="0" lang="ar-SA" sz="1600" b="0" i="0" u="none" strike="noStrike" cap="none" normalizeH="0" dirty="0" smtClean="0">
                <a:ln>
                  <a:noFill/>
                </a:ln>
                <a:solidFill>
                  <a:schemeClr val="tx1"/>
                </a:solidFill>
                <a:effectLst/>
                <a:latin typeface="Arial" pitchFamily="34" charset="0"/>
                <a:ea typeface="Arial" pitchFamily="34" charset="0"/>
                <a:cs typeface="Arial" pitchFamily="34" charset="0"/>
              </a:rPr>
              <a:t> 5 </a:t>
            </a:r>
            <a:r>
              <a:rPr kumimoji="0" lang="ar-SA" sz="1600" b="0" i="0" u="none" strike="noStrike" cap="none" normalizeH="0" dirty="0" err="1" smtClean="0">
                <a:ln>
                  <a:noFill/>
                </a:ln>
                <a:solidFill>
                  <a:schemeClr val="tx1"/>
                </a:solidFill>
                <a:effectLst/>
                <a:latin typeface="Arial" pitchFamily="34" charset="0"/>
                <a:ea typeface="Arial" pitchFamily="34" charset="0"/>
                <a:cs typeface="Arial" pitchFamily="34" charset="0"/>
              </a:rPr>
              <a:t>ث</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77" name="صورة 76" descr="http://t1.gstatic.com/images?q=tbn:ANd9GcTEgGgjQGloHN-_KZaRd5mVmz03TB5M5HpOzDlg_lo33L_tDdcAVUROiPqepg"/>
          <p:cNvPicPr/>
          <p:nvPr/>
        </p:nvPicPr>
        <p:blipFill>
          <a:blip r:embed="rId2"/>
          <a:srcRect/>
          <a:stretch>
            <a:fillRect/>
          </a:stretch>
        </p:blipFill>
        <p:spPr bwMode="auto">
          <a:xfrm>
            <a:off x="7429520" y="4643446"/>
            <a:ext cx="1214446" cy="1428760"/>
          </a:xfrm>
          <a:prstGeom prst="rect">
            <a:avLst/>
          </a:prstGeom>
          <a:noFill/>
          <a:ln w="9525">
            <a:noFill/>
            <a:miter lim="800000"/>
            <a:headEnd/>
            <a:tailEnd/>
          </a:ln>
        </p:spPr>
      </p:pic>
      <p:pic>
        <p:nvPicPr>
          <p:cNvPr id="73" name="Picture 3"/>
          <p:cNvPicPr>
            <a:picLocks noChangeAspect="1" noChangeArrowheads="1"/>
          </p:cNvPicPr>
          <p:nvPr/>
        </p:nvPicPr>
        <p:blipFill>
          <a:blip r:embed="rId3"/>
          <a:srcRect l="3505" t="6637" r="26401"/>
          <a:stretch>
            <a:fillRect/>
          </a:stretch>
        </p:blipFill>
        <p:spPr bwMode="auto">
          <a:xfrm>
            <a:off x="7429520" y="642918"/>
            <a:ext cx="1428760" cy="3443289"/>
          </a:xfrm>
          <a:prstGeom prst="rect">
            <a:avLst/>
          </a:prstGeom>
          <a:ln w="38100" cap="sq">
            <a:solidFill>
              <a:schemeClr val="accent1"/>
            </a:solidFill>
            <a:prstDash val="solid"/>
            <a:miter lim="800000"/>
          </a:ln>
          <a:effectLst>
            <a:outerShdw blurRad="50800" dist="38100" dir="2700000" algn="tl" rotWithShape="0">
              <a:srgbClr val="000000">
                <a:alpha val="43000"/>
              </a:srgbClr>
            </a:outerShdw>
          </a:effectLst>
        </p:spPr>
      </p:pic>
      <p:pic>
        <p:nvPicPr>
          <p:cNvPr id="76" name="Picture 2"/>
          <p:cNvPicPr>
            <a:picLocks noChangeAspect="1" noChangeArrowheads="1"/>
          </p:cNvPicPr>
          <p:nvPr/>
        </p:nvPicPr>
        <p:blipFill>
          <a:blip r:embed="rId4"/>
          <a:srcRect l="3125" t="41161" r="3125" b="17682"/>
          <a:stretch>
            <a:fillRect/>
          </a:stretch>
        </p:blipFill>
        <p:spPr bwMode="auto">
          <a:xfrm>
            <a:off x="285720" y="142852"/>
            <a:ext cx="8572560" cy="428628"/>
          </a:xfrm>
          <a:prstGeom prst="rect">
            <a:avLst/>
          </a:prstGeom>
          <a:noFill/>
          <a:ln w="9525">
            <a:noFill/>
            <a:miter lim="800000"/>
            <a:headEnd/>
            <a:tailEnd/>
          </a:ln>
          <a:effectLst/>
        </p:spPr>
      </p:pic>
      <p:sp>
        <p:nvSpPr>
          <p:cNvPr id="78" name="مستطيل 77"/>
          <p:cNvSpPr/>
          <p:nvPr/>
        </p:nvSpPr>
        <p:spPr>
          <a:xfrm>
            <a:off x="7572396" y="3800484"/>
            <a:ext cx="1214446" cy="628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1100" b="1" dirty="0" smtClean="0">
                <a:solidFill>
                  <a:schemeClr val="tx1"/>
                </a:solidFill>
              </a:rPr>
              <a:t>المعادلات التي تحتوي متغيرات تحت الجذر</a:t>
            </a:r>
            <a:endParaRPr lang="ar-SA" sz="1100" b="1" dirty="0" smtClean="0">
              <a:solidFill>
                <a:srgbClr val="FF0000"/>
              </a:solidFill>
            </a:endParaRPr>
          </a:p>
        </p:txBody>
      </p:sp>
      <p:sp>
        <p:nvSpPr>
          <p:cNvPr id="70" name="مستطيل مستدير الزوايا 69"/>
          <p:cNvSpPr/>
          <p:nvPr/>
        </p:nvSpPr>
        <p:spPr>
          <a:xfrm>
            <a:off x="357158" y="6143644"/>
            <a:ext cx="1071570" cy="3571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dirty="0" smtClean="0">
                <a:cs typeface="PT Bold Heading" pitchFamily="2" charset="-78"/>
              </a:rPr>
              <a:t>التدريب</a:t>
            </a:r>
            <a:endParaRPr lang="ar-SA" sz="2000" dirty="0">
              <a:cs typeface="PT Bold Heading" pitchFamily="2" charset="-78"/>
            </a:endParaRPr>
          </a:p>
        </p:txBody>
      </p:sp>
      <p:pic>
        <p:nvPicPr>
          <p:cNvPr id="79" name="صورة 78" descr="C:\Users\Infoj\AppData\Local\Microsoft\Windows\Temporary Internet Files\Content.Word\IMG_2346.jpg"/>
          <p:cNvPicPr/>
          <p:nvPr/>
        </p:nvPicPr>
        <p:blipFill>
          <a:blip r:embed="rId5" cstate="print"/>
          <a:srcRect l="47925" t="42819" r="44255" b="43623"/>
          <a:stretch>
            <a:fillRect/>
          </a:stretch>
        </p:blipFill>
        <p:spPr bwMode="auto">
          <a:xfrm rot="10800000">
            <a:off x="4214810" y="1643050"/>
            <a:ext cx="285751" cy="428628"/>
          </a:xfrm>
          <a:prstGeom prst="rect">
            <a:avLst/>
          </a:prstGeom>
          <a:noFill/>
          <a:ln w="9525">
            <a:noFill/>
            <a:miter lim="800000"/>
            <a:headEnd/>
            <a:tailEnd/>
          </a:ln>
        </p:spPr>
      </p:pic>
      <p:sp>
        <p:nvSpPr>
          <p:cNvPr id="80" name="Rectangle 5"/>
          <p:cNvSpPr>
            <a:spLocks noChangeArrowheads="1"/>
          </p:cNvSpPr>
          <p:nvPr/>
        </p:nvSpPr>
        <p:spPr bwMode="auto">
          <a:xfrm>
            <a:off x="2143108" y="2285992"/>
            <a:ext cx="4071939" cy="323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ts val="1000"/>
              </a:spcAft>
              <a:buClrTx/>
              <a:buSzTx/>
              <a:buFontTx/>
              <a:buNone/>
              <a:tabLst/>
            </a:pPr>
            <a:r>
              <a:rPr kumimoji="0" lang="ar-SA" sz="16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ar-SA" sz="1600" b="0" i="0" u="none" strike="noStrike" cap="none" normalizeH="0" baseline="0" dirty="0" smtClean="0">
                <a:ln>
                  <a:noFill/>
                </a:ln>
                <a:solidFill>
                  <a:srgbClr val="FF0000"/>
                </a:solidFill>
                <a:effectLst/>
                <a:latin typeface="Arial" pitchFamily="34" charset="0"/>
                <a:ea typeface="Arial" pitchFamily="34" charset="0"/>
                <a:cs typeface="Arial" pitchFamily="34" charset="0"/>
              </a:rPr>
              <a:t> ن</a:t>
            </a:r>
            <a:r>
              <a:rPr kumimoji="0" lang="ar-SA" sz="1600" b="0" i="0" u="none" strike="noStrike" cap="none" normalizeH="0" dirty="0" smtClean="0">
                <a:ln>
                  <a:noFill/>
                </a:ln>
                <a:solidFill>
                  <a:srgbClr val="FF0000"/>
                </a:solidFill>
                <a:effectLst/>
                <a:latin typeface="Arial" pitchFamily="34" charset="0"/>
                <a:ea typeface="Arial" pitchFamily="34" charset="0"/>
                <a:cs typeface="Arial" pitchFamily="34" charset="0"/>
              </a:rPr>
              <a:t> </a:t>
            </a:r>
            <a:r>
              <a:rPr kumimoji="0" lang="ar-SA" sz="1600" b="0" i="0" u="none" strike="noStrike" cap="none" normalizeH="0" baseline="0" dirty="0" smtClean="0">
                <a:ln>
                  <a:noFill/>
                </a:ln>
                <a:solidFill>
                  <a:schemeClr val="tx1"/>
                </a:solidFill>
                <a:effectLst/>
                <a:latin typeface="Arial" pitchFamily="34" charset="0"/>
                <a:ea typeface="Arial" pitchFamily="34" charset="0"/>
                <a:cs typeface="Arial" pitchFamily="34" charset="0"/>
              </a:rPr>
              <a:t>=</a:t>
            </a:r>
            <a:r>
              <a:rPr lang="ar-SA" sz="1600" b="1" dirty="0" smtClean="0">
                <a:latin typeface="Arial" pitchFamily="34" charset="0"/>
                <a:ea typeface="Arial" pitchFamily="34" charset="0"/>
                <a:cs typeface="Arial" pitchFamily="34" charset="0"/>
              </a:rPr>
              <a:t>  </a:t>
            </a:r>
            <a:r>
              <a:rPr kumimoji="0" lang="ar-SA" sz="1600" b="1"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ar-SA" sz="1600" b="0" i="0" u="none" strike="noStrike" cap="none" normalizeH="0" baseline="0" dirty="0" smtClean="0">
                <a:ln>
                  <a:noFill/>
                </a:ln>
                <a:solidFill>
                  <a:schemeClr val="tx1"/>
                </a:solidFill>
                <a:effectLst/>
                <a:latin typeface="Arial" pitchFamily="34" charset="0"/>
                <a:ea typeface="Arial" pitchFamily="34" charset="0"/>
                <a:cs typeface="Arial" pitchFamily="34" charset="0"/>
              </a:rPr>
              <a:t>           معادلة الزمن</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1" name="صورة 80" descr="C:\Users\Infoj\AppData\Local\Microsoft\Windows\Temporary Internet Files\Content.Word\IMG_2346.jpg"/>
          <p:cNvPicPr/>
          <p:nvPr/>
        </p:nvPicPr>
        <p:blipFill>
          <a:blip r:embed="rId5" cstate="print"/>
          <a:srcRect l="47925" t="42819" r="44255" b="43623"/>
          <a:stretch>
            <a:fillRect/>
          </a:stretch>
        </p:blipFill>
        <p:spPr bwMode="auto">
          <a:xfrm rot="10800000">
            <a:off x="5000628" y="2214554"/>
            <a:ext cx="285751" cy="428628"/>
          </a:xfrm>
          <a:prstGeom prst="rect">
            <a:avLst/>
          </a:prstGeom>
          <a:noFill/>
          <a:ln w="9525">
            <a:noFill/>
            <a:miter lim="800000"/>
            <a:headEnd/>
            <a:tailEnd/>
          </a:ln>
        </p:spPr>
      </p:pic>
      <p:sp>
        <p:nvSpPr>
          <p:cNvPr id="82" name="Rectangle 2"/>
          <p:cNvSpPr>
            <a:spLocks noChangeArrowheads="1"/>
          </p:cNvSpPr>
          <p:nvPr/>
        </p:nvSpPr>
        <p:spPr bwMode="auto">
          <a:xfrm>
            <a:off x="2428860" y="2714620"/>
            <a:ext cx="3857625" cy="323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r" rtl="1"/>
            <a:r>
              <a:rPr lang="ar-SA" sz="1600" dirty="0" smtClean="0"/>
              <a:t>         </a:t>
            </a:r>
            <a:r>
              <a:rPr lang="ar-SA" sz="1600" dirty="0" smtClean="0">
                <a:solidFill>
                  <a:srgbClr val="FF0000"/>
                </a:solidFill>
              </a:rPr>
              <a:t>5</a:t>
            </a:r>
            <a:r>
              <a:rPr lang="ar-SA" sz="1600" dirty="0" smtClean="0"/>
              <a:t>=           عوض </a:t>
            </a:r>
            <a:r>
              <a:rPr lang="ar-SA" sz="1600" dirty="0" err="1" smtClean="0"/>
              <a:t>ن</a:t>
            </a:r>
            <a:r>
              <a:rPr lang="ar-SA" sz="1600" dirty="0" smtClean="0"/>
              <a:t> = </a:t>
            </a:r>
            <a:r>
              <a:rPr lang="ar-SA" sz="1600" b="1" dirty="0" smtClean="0"/>
              <a:t>5</a:t>
            </a:r>
            <a:r>
              <a:rPr lang="ar-SA" sz="1600" dirty="0" smtClean="0"/>
              <a:t> </a:t>
            </a:r>
            <a:endParaRPr lang="en-US" sz="1600" dirty="0"/>
          </a:p>
        </p:txBody>
      </p:sp>
      <p:pic>
        <p:nvPicPr>
          <p:cNvPr id="83" name="صورة 82" descr="C:\Users\Infoj\AppData\Local\Microsoft\Windows\Temporary Internet Files\Content.Word\IMG_2346.jpg"/>
          <p:cNvPicPr/>
          <p:nvPr/>
        </p:nvPicPr>
        <p:blipFill>
          <a:blip r:embed="rId5" cstate="print"/>
          <a:srcRect l="47925" t="42819" r="44255" b="43623"/>
          <a:stretch>
            <a:fillRect/>
          </a:stretch>
        </p:blipFill>
        <p:spPr bwMode="auto">
          <a:xfrm rot="10800000">
            <a:off x="4929190" y="2714619"/>
            <a:ext cx="285751" cy="428628"/>
          </a:xfrm>
          <a:prstGeom prst="rect">
            <a:avLst/>
          </a:prstGeom>
          <a:noFill/>
          <a:ln w="9525">
            <a:noFill/>
            <a:miter lim="800000"/>
            <a:headEnd/>
            <a:tailEnd/>
          </a:ln>
        </p:spPr>
      </p:pic>
      <p:sp>
        <p:nvSpPr>
          <p:cNvPr id="84" name="Rectangle 4"/>
          <p:cNvSpPr>
            <a:spLocks noChangeArrowheads="1"/>
          </p:cNvSpPr>
          <p:nvPr/>
        </p:nvSpPr>
        <p:spPr bwMode="auto">
          <a:xfrm>
            <a:off x="2071670" y="3286124"/>
            <a:ext cx="4000501" cy="4286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r" fontAlgn="base">
              <a:spcBef>
                <a:spcPct val="0"/>
              </a:spcBef>
              <a:spcAft>
                <a:spcPts val="1000"/>
              </a:spcAft>
            </a:pPr>
            <a:r>
              <a:rPr lang="ar-SA" sz="1600" b="1" dirty="0" smtClean="0">
                <a:solidFill>
                  <a:srgbClr val="00B0F0"/>
                </a:solidFill>
              </a:rPr>
              <a:t>4</a:t>
            </a:r>
            <a:r>
              <a:rPr lang="ar-SA" sz="1600" b="1" dirty="0" smtClean="0"/>
              <a:t>×5</a:t>
            </a:r>
            <a:r>
              <a:rPr lang="ar-SA" sz="1600" dirty="0" smtClean="0"/>
              <a:t> =      </a:t>
            </a:r>
            <a:r>
              <a:rPr kumimoji="0" lang="ar-SA" sz="1600" b="0" i="0" u="none" strike="noStrike" cap="none" normalizeH="0" baseline="0" dirty="0" smtClean="0">
                <a:ln>
                  <a:noFill/>
                </a:ln>
                <a:solidFill>
                  <a:schemeClr val="tx1"/>
                </a:solidFill>
                <a:effectLst/>
                <a:latin typeface="Arial" pitchFamily="34" charset="0"/>
                <a:ea typeface="Arial" pitchFamily="34" charset="0"/>
                <a:cs typeface="Arial" pitchFamily="34" charset="0"/>
              </a:rPr>
              <a:t>×</a:t>
            </a:r>
            <a:r>
              <a:rPr kumimoji="0" lang="ar-SA" sz="2000" b="0" i="0" u="none" strike="noStrike" cap="none" normalizeH="0" baseline="0" dirty="0" smtClean="0">
                <a:ln>
                  <a:noFill/>
                </a:ln>
                <a:solidFill>
                  <a:srgbClr val="00B0F0"/>
                </a:solidFill>
                <a:effectLst/>
                <a:latin typeface="Arial" pitchFamily="34" charset="0"/>
                <a:ea typeface="Arial" pitchFamily="34" charset="0"/>
                <a:cs typeface="Arial" pitchFamily="34" charset="0"/>
              </a:rPr>
              <a:t>4</a:t>
            </a:r>
            <a:r>
              <a:rPr kumimoji="0" lang="ar-SA" sz="1600" b="0" i="0" u="none" strike="noStrike" cap="none" normalizeH="0" baseline="0" dirty="0" smtClean="0">
                <a:ln>
                  <a:noFill/>
                </a:ln>
                <a:solidFill>
                  <a:schemeClr val="tx1"/>
                </a:solidFill>
                <a:effectLst/>
                <a:latin typeface="Arial" pitchFamily="34" charset="0"/>
                <a:ea typeface="Arial" pitchFamily="34" charset="0"/>
                <a:cs typeface="Arial" pitchFamily="34" charset="0"/>
              </a:rPr>
              <a:t>   اضرب في </a:t>
            </a:r>
            <a:r>
              <a:rPr kumimoji="0" lang="ar-SA" sz="1600" b="1" i="0" u="none" strike="noStrike" cap="none" normalizeH="0" baseline="0" dirty="0" smtClean="0">
                <a:ln>
                  <a:noFill/>
                </a:ln>
                <a:solidFill>
                  <a:schemeClr val="tx1"/>
                </a:solidFill>
                <a:effectLst/>
                <a:latin typeface="Arial" pitchFamily="34" charset="0"/>
                <a:ea typeface="Arial" pitchFamily="34" charset="0"/>
                <a:cs typeface="Arial" pitchFamily="34" charset="0"/>
              </a:rPr>
              <a:t>4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5" name="صورة 84" descr="C:\Users\Infoj\AppData\Local\Microsoft\Windows\Temporary Internet Files\Content.Word\IMG_2346.jpg"/>
          <p:cNvPicPr/>
          <p:nvPr/>
        </p:nvPicPr>
        <p:blipFill>
          <a:blip r:embed="rId5" cstate="print"/>
          <a:srcRect l="47925" t="42819" r="44255" b="43623"/>
          <a:stretch>
            <a:fillRect/>
          </a:stretch>
        </p:blipFill>
        <p:spPr bwMode="auto">
          <a:xfrm rot="10800000">
            <a:off x="5000628" y="3214686"/>
            <a:ext cx="285751" cy="428628"/>
          </a:xfrm>
          <a:prstGeom prst="rect">
            <a:avLst/>
          </a:prstGeom>
          <a:noFill/>
          <a:ln w="9525">
            <a:noFill/>
            <a:miter lim="800000"/>
            <a:headEnd/>
            <a:tailEnd/>
          </a:ln>
        </p:spPr>
      </p:pic>
      <p:sp>
        <p:nvSpPr>
          <p:cNvPr id="86" name="مستطيل 85"/>
          <p:cNvSpPr/>
          <p:nvPr/>
        </p:nvSpPr>
        <p:spPr>
          <a:xfrm>
            <a:off x="3514724" y="3857628"/>
            <a:ext cx="255747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dirty="0" smtClean="0">
                <a:solidFill>
                  <a:schemeClr val="tx1"/>
                </a:solidFill>
              </a:rPr>
              <a:t> </a:t>
            </a:r>
            <a:r>
              <a:rPr lang="ar-SA" sz="1600" b="1" dirty="0" smtClean="0">
                <a:solidFill>
                  <a:schemeClr val="tx1"/>
                </a:solidFill>
              </a:rPr>
              <a:t>20 </a:t>
            </a:r>
            <a:r>
              <a:rPr lang="ar-SA" sz="1600" dirty="0" smtClean="0">
                <a:solidFill>
                  <a:schemeClr val="tx1"/>
                </a:solidFill>
              </a:rPr>
              <a:t>=                  بسط  </a:t>
            </a:r>
            <a:endParaRPr lang="en-US" dirty="0">
              <a:solidFill>
                <a:schemeClr val="tx1"/>
              </a:solidFill>
            </a:endParaRPr>
          </a:p>
        </p:txBody>
      </p:sp>
      <p:pic>
        <p:nvPicPr>
          <p:cNvPr id="87" name="صورة 86" descr="C:\Users\Infoj\AppData\Local\Microsoft\Windows\Temporary Internet Files\Content.Word\IMG_2346.jpg"/>
          <p:cNvPicPr/>
          <p:nvPr/>
        </p:nvPicPr>
        <p:blipFill>
          <a:blip r:embed="rId6" cstate="print"/>
          <a:srcRect l="47925" t="49578" r="45102" b="43663"/>
          <a:stretch>
            <a:fillRect/>
          </a:stretch>
        </p:blipFill>
        <p:spPr bwMode="auto">
          <a:xfrm rot="10800000">
            <a:off x="4857752" y="3857628"/>
            <a:ext cx="357190" cy="285752"/>
          </a:xfrm>
          <a:prstGeom prst="rect">
            <a:avLst/>
          </a:prstGeom>
          <a:noFill/>
          <a:ln w="9525">
            <a:noFill/>
            <a:miter lim="800000"/>
            <a:headEnd/>
            <a:tailEnd/>
          </a:ln>
        </p:spPr>
      </p:pic>
      <p:sp>
        <p:nvSpPr>
          <p:cNvPr id="88" name="مستطيل 87"/>
          <p:cNvSpPr/>
          <p:nvPr/>
        </p:nvSpPr>
        <p:spPr>
          <a:xfrm>
            <a:off x="2071670" y="4214818"/>
            <a:ext cx="448630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dirty="0" smtClean="0">
                <a:solidFill>
                  <a:schemeClr val="tx1"/>
                </a:solidFill>
              </a:rPr>
              <a:t> </a:t>
            </a:r>
            <a:r>
              <a:rPr lang="ar-SA" b="1" dirty="0" smtClean="0">
                <a:solidFill>
                  <a:schemeClr val="tx1"/>
                </a:solidFill>
              </a:rPr>
              <a:t> </a:t>
            </a:r>
            <a:r>
              <a:rPr lang="ar-SA" sz="1600" b="1" dirty="0" smtClean="0">
                <a:solidFill>
                  <a:schemeClr val="tx1"/>
                </a:solidFill>
              </a:rPr>
              <a:t>(</a:t>
            </a:r>
            <a:r>
              <a:rPr lang="ar-SA" sz="1400" b="1" dirty="0" smtClean="0">
                <a:solidFill>
                  <a:schemeClr val="tx1"/>
                </a:solidFill>
              </a:rPr>
              <a:t>20 )</a:t>
            </a:r>
            <a:r>
              <a:rPr lang="ar-SA" sz="1400" b="1" baseline="30000" dirty="0" smtClean="0">
                <a:solidFill>
                  <a:schemeClr val="tx1"/>
                </a:solidFill>
              </a:rPr>
              <a:t>2</a:t>
            </a:r>
            <a:r>
              <a:rPr lang="ar-SA" sz="1400" b="1" dirty="0" smtClean="0">
                <a:solidFill>
                  <a:schemeClr val="tx1"/>
                </a:solidFill>
              </a:rPr>
              <a:t> = (    </a:t>
            </a:r>
            <a:r>
              <a:rPr lang="ar-SA" sz="1400" b="1" dirty="0" err="1" smtClean="0">
                <a:solidFill>
                  <a:schemeClr val="tx1"/>
                </a:solidFill>
              </a:rPr>
              <a:t>ل</a:t>
            </a:r>
            <a:r>
              <a:rPr lang="ar-SA" sz="1400" b="1" dirty="0" smtClean="0">
                <a:solidFill>
                  <a:schemeClr val="tx1"/>
                </a:solidFill>
              </a:rPr>
              <a:t>  )</a:t>
            </a:r>
            <a:r>
              <a:rPr lang="ar-SA" sz="1400" b="1" baseline="30000" dirty="0" smtClean="0">
                <a:solidFill>
                  <a:schemeClr val="tx1"/>
                </a:solidFill>
              </a:rPr>
              <a:t>2</a:t>
            </a:r>
            <a:r>
              <a:rPr lang="ar-SA" sz="1400" b="1" dirty="0" smtClean="0">
                <a:solidFill>
                  <a:schemeClr val="tx1"/>
                </a:solidFill>
              </a:rPr>
              <a:t> </a:t>
            </a:r>
            <a:r>
              <a:rPr lang="ar-SA" sz="1400" dirty="0" smtClean="0">
                <a:solidFill>
                  <a:schemeClr val="tx1"/>
                </a:solidFill>
              </a:rPr>
              <a:t>      </a:t>
            </a:r>
            <a:r>
              <a:rPr lang="ar-SA" sz="1600" dirty="0" smtClean="0">
                <a:solidFill>
                  <a:schemeClr val="tx1"/>
                </a:solidFill>
              </a:rPr>
              <a:t>ربع طرفي المعادلة</a:t>
            </a:r>
            <a:r>
              <a:rPr lang="ar-SA" dirty="0" smtClean="0"/>
              <a:t>  </a:t>
            </a:r>
            <a:endParaRPr lang="en-US" dirty="0">
              <a:solidFill>
                <a:schemeClr val="tx1"/>
              </a:solidFill>
            </a:endParaRPr>
          </a:p>
        </p:txBody>
      </p:sp>
      <p:sp>
        <p:nvSpPr>
          <p:cNvPr id="89" name="مستطيل 88"/>
          <p:cNvSpPr/>
          <p:nvPr/>
        </p:nvSpPr>
        <p:spPr>
          <a:xfrm>
            <a:off x="1871650" y="4500570"/>
            <a:ext cx="4700614" cy="4286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SA" dirty="0" smtClean="0">
                <a:solidFill>
                  <a:schemeClr val="tx1"/>
                </a:solidFill>
              </a:rPr>
              <a:t> </a:t>
            </a:r>
            <a:r>
              <a:rPr lang="ar-SA" sz="1400" b="1" dirty="0" smtClean="0">
                <a:solidFill>
                  <a:schemeClr val="tx1"/>
                </a:solidFill>
              </a:rPr>
              <a:t>400</a:t>
            </a:r>
            <a:r>
              <a:rPr lang="ar-SA" sz="1400" dirty="0" smtClean="0">
                <a:solidFill>
                  <a:schemeClr val="tx1"/>
                </a:solidFill>
              </a:rPr>
              <a:t> = </a:t>
            </a:r>
            <a:r>
              <a:rPr lang="ar-SA" sz="1400" b="1" dirty="0" err="1" smtClean="0">
                <a:solidFill>
                  <a:schemeClr val="tx1"/>
                </a:solidFill>
              </a:rPr>
              <a:t>ل</a:t>
            </a:r>
            <a:r>
              <a:rPr lang="ar-SA" sz="1400" dirty="0" smtClean="0">
                <a:solidFill>
                  <a:schemeClr val="tx1"/>
                </a:solidFill>
              </a:rPr>
              <a:t>                  الارتفاع =  </a:t>
            </a:r>
            <a:r>
              <a:rPr lang="ar-SA" sz="1400" b="1" dirty="0" smtClean="0">
                <a:solidFill>
                  <a:schemeClr val="tx1"/>
                </a:solidFill>
              </a:rPr>
              <a:t>400</a:t>
            </a:r>
            <a:r>
              <a:rPr lang="ar-SA" sz="1400" dirty="0" smtClean="0">
                <a:solidFill>
                  <a:schemeClr val="tx1"/>
                </a:solidFill>
              </a:rPr>
              <a:t> قدم</a:t>
            </a:r>
            <a:endParaRPr lang="en-US" dirty="0">
              <a:solidFill>
                <a:schemeClr val="tx1"/>
              </a:solidFill>
            </a:endParaRPr>
          </a:p>
        </p:txBody>
      </p:sp>
      <p:sp>
        <p:nvSpPr>
          <p:cNvPr id="90" name="مستطيل 89"/>
          <p:cNvSpPr/>
          <p:nvPr/>
        </p:nvSpPr>
        <p:spPr>
          <a:xfrm>
            <a:off x="2652698" y="4857760"/>
            <a:ext cx="3714776" cy="5715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ar-SA" sz="1600" dirty="0" smtClean="0"/>
              <a:t> </a:t>
            </a:r>
            <a:r>
              <a:rPr lang="ar-SA" sz="1600" dirty="0" smtClean="0">
                <a:solidFill>
                  <a:schemeClr val="tx1"/>
                </a:solidFill>
              </a:rPr>
              <a:t>تحقق بتعويض الحل في المعادلة الأصلية</a:t>
            </a:r>
            <a:endParaRPr lang="en-US" sz="1600" dirty="0" smtClean="0">
              <a:solidFill>
                <a:schemeClr val="tx1"/>
              </a:solidFill>
            </a:endParaRPr>
          </a:p>
          <a:p>
            <a:pPr algn="ctr"/>
            <a:endParaRPr lang="en-US" dirty="0">
              <a:solidFill>
                <a:schemeClr val="tx1"/>
              </a:solidFill>
            </a:endParaRPr>
          </a:p>
        </p:txBody>
      </p:sp>
      <p:sp>
        <p:nvSpPr>
          <p:cNvPr id="91" name="Rectangle 5"/>
          <p:cNvSpPr>
            <a:spLocks noChangeArrowheads="1"/>
          </p:cNvSpPr>
          <p:nvPr/>
        </p:nvSpPr>
        <p:spPr bwMode="auto">
          <a:xfrm>
            <a:off x="2214546" y="5286388"/>
            <a:ext cx="4071939" cy="323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ts val="1000"/>
              </a:spcAft>
              <a:buClrTx/>
              <a:buSzTx/>
              <a:buFontTx/>
              <a:buNone/>
              <a:tabLst/>
            </a:pPr>
            <a:r>
              <a:rPr kumimoji="0" lang="ar-SA" sz="16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r>
              <a:rPr kumimoji="0" lang="ar-SA" sz="1600" b="0" i="0" u="none" strike="noStrike" cap="none" normalizeH="0" baseline="0" dirty="0" smtClean="0">
                <a:ln>
                  <a:noFill/>
                </a:ln>
                <a:solidFill>
                  <a:srgbClr val="FF0000"/>
                </a:solidFill>
                <a:effectLst/>
                <a:latin typeface="Arial" pitchFamily="34" charset="0"/>
                <a:ea typeface="Arial" pitchFamily="34" charset="0"/>
                <a:cs typeface="Arial" pitchFamily="34" charset="0"/>
              </a:rPr>
              <a:t>ن</a:t>
            </a:r>
            <a:r>
              <a:rPr kumimoji="0" lang="ar-SA" sz="1600" b="0" i="0" u="none" strike="noStrike" cap="none" normalizeH="0" dirty="0" smtClean="0">
                <a:ln>
                  <a:noFill/>
                </a:ln>
                <a:solidFill>
                  <a:schemeClr val="tx1"/>
                </a:solidFill>
                <a:effectLst/>
                <a:latin typeface="Arial" pitchFamily="34" charset="0"/>
                <a:ea typeface="Arial" pitchFamily="34" charset="0"/>
                <a:cs typeface="Arial" pitchFamily="34" charset="0"/>
              </a:rPr>
              <a:t> </a:t>
            </a:r>
            <a:r>
              <a:rPr kumimoji="0" lang="ar-SA" sz="1600" b="0" i="0" u="none" strike="noStrike" cap="none" normalizeH="0" baseline="0" dirty="0" smtClean="0">
                <a:ln>
                  <a:noFill/>
                </a:ln>
                <a:solidFill>
                  <a:schemeClr val="tx1"/>
                </a:solidFill>
                <a:effectLst/>
                <a:latin typeface="Arial" pitchFamily="34" charset="0"/>
                <a:ea typeface="Arial" pitchFamily="34" charset="0"/>
                <a:cs typeface="Arial" pitchFamily="34" charset="0"/>
              </a:rPr>
              <a:t>=</a:t>
            </a:r>
            <a:r>
              <a:rPr lang="ar-SA" sz="1600" b="1" dirty="0" smtClean="0">
                <a:latin typeface="Arial" pitchFamily="34" charset="0"/>
                <a:ea typeface="Arial" pitchFamily="34" charset="0"/>
                <a:cs typeface="Arial" pitchFamily="34" charset="0"/>
              </a:rPr>
              <a:t>               </a:t>
            </a:r>
            <a:r>
              <a:rPr kumimoji="0" lang="ar-SA" sz="1600" b="0" i="0" u="none" strike="noStrike" cap="none" normalizeH="0" baseline="0" dirty="0" smtClean="0">
                <a:ln>
                  <a:noFill/>
                </a:ln>
                <a:solidFill>
                  <a:schemeClr val="tx1"/>
                </a:solidFill>
                <a:effectLst/>
                <a:latin typeface="Arial" pitchFamily="34" charset="0"/>
                <a:ea typeface="Arial" pitchFamily="34" charset="0"/>
                <a:cs typeface="Arial" pitchFamily="34" charset="0"/>
              </a:rPr>
              <a:t>معادلة الزمن</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2" name="صورة 91" descr="C:\Users\Infoj\AppData\Local\Microsoft\Windows\Temporary Internet Files\Content.Word\IMG_2346.jpg"/>
          <p:cNvPicPr/>
          <p:nvPr/>
        </p:nvPicPr>
        <p:blipFill>
          <a:blip r:embed="rId5" cstate="print"/>
          <a:srcRect l="47925" t="42819" r="44255" b="43623"/>
          <a:stretch>
            <a:fillRect/>
          </a:stretch>
        </p:blipFill>
        <p:spPr bwMode="auto">
          <a:xfrm rot="10800000">
            <a:off x="5072066" y="5143512"/>
            <a:ext cx="285751" cy="428628"/>
          </a:xfrm>
          <a:prstGeom prst="rect">
            <a:avLst/>
          </a:prstGeom>
          <a:noFill/>
          <a:ln w="9525">
            <a:noFill/>
            <a:miter lim="800000"/>
            <a:headEnd/>
            <a:tailEnd/>
          </a:ln>
        </p:spPr>
      </p:pic>
      <p:sp>
        <p:nvSpPr>
          <p:cNvPr id="93" name="Rectangle 2"/>
          <p:cNvSpPr>
            <a:spLocks noChangeArrowheads="1"/>
          </p:cNvSpPr>
          <p:nvPr/>
        </p:nvSpPr>
        <p:spPr bwMode="auto">
          <a:xfrm>
            <a:off x="2000233" y="5643578"/>
            <a:ext cx="4510118" cy="323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r" rtl="1"/>
            <a:r>
              <a:rPr lang="ar-SA" sz="1600" dirty="0" smtClean="0"/>
              <a:t>         </a:t>
            </a:r>
            <a:r>
              <a:rPr lang="ar-SA" sz="1600" dirty="0" smtClean="0">
                <a:solidFill>
                  <a:srgbClr val="FF0000"/>
                </a:solidFill>
              </a:rPr>
              <a:t>5</a:t>
            </a:r>
            <a:r>
              <a:rPr lang="ar-SA" sz="1600" dirty="0" smtClean="0"/>
              <a:t>=</a:t>
            </a:r>
            <a:r>
              <a:rPr lang="ar-SA" sz="1600" u="sng" dirty="0" smtClean="0">
                <a:solidFill>
                  <a:srgbClr val="00B050"/>
                </a:solidFill>
              </a:rPr>
              <a:t>  </a:t>
            </a:r>
            <a:r>
              <a:rPr lang="ar-SA" sz="1600" b="1" u="sng" dirty="0" smtClean="0">
                <a:solidFill>
                  <a:srgbClr val="00B050"/>
                </a:solidFill>
              </a:rPr>
              <a:t>400</a:t>
            </a:r>
            <a:r>
              <a:rPr lang="ar-SA" sz="1600" u="sng" dirty="0" smtClean="0">
                <a:solidFill>
                  <a:srgbClr val="00B050"/>
                </a:solidFill>
              </a:rPr>
              <a:t> </a:t>
            </a:r>
            <a:r>
              <a:rPr lang="ar-SA" sz="1600" dirty="0" smtClean="0">
                <a:solidFill>
                  <a:srgbClr val="00B050"/>
                </a:solidFill>
              </a:rPr>
              <a:t> </a:t>
            </a:r>
            <a:r>
              <a:rPr lang="ar-SA" sz="1600" dirty="0" smtClean="0"/>
              <a:t>           عوض </a:t>
            </a:r>
            <a:r>
              <a:rPr lang="ar-SA" sz="1600" dirty="0" err="1" smtClean="0"/>
              <a:t>ن</a:t>
            </a:r>
            <a:r>
              <a:rPr lang="ar-SA" sz="1600" dirty="0" smtClean="0"/>
              <a:t> = 5و ل = </a:t>
            </a:r>
            <a:r>
              <a:rPr lang="ar-SA" sz="1600" b="1" dirty="0" smtClean="0"/>
              <a:t>400</a:t>
            </a:r>
            <a:r>
              <a:rPr lang="ar-SA" sz="1600" dirty="0" smtClean="0"/>
              <a:t> </a:t>
            </a:r>
            <a:endParaRPr lang="en-US" sz="1600" dirty="0"/>
          </a:p>
        </p:txBody>
      </p:sp>
      <p:grpSp>
        <p:nvGrpSpPr>
          <p:cNvPr id="94" name="Group 5"/>
          <p:cNvGrpSpPr>
            <a:grpSpLocks/>
          </p:cNvGrpSpPr>
          <p:nvPr/>
        </p:nvGrpSpPr>
        <p:grpSpPr bwMode="auto">
          <a:xfrm>
            <a:off x="5214942" y="5643578"/>
            <a:ext cx="357190" cy="214314"/>
            <a:chOff x="9930" y="10335"/>
            <a:chExt cx="558" cy="510"/>
          </a:xfrm>
        </p:grpSpPr>
        <p:cxnSp>
          <p:nvCxnSpPr>
            <p:cNvPr id="95" name="AutoShape 6"/>
            <p:cNvCxnSpPr>
              <a:cxnSpLocks noChangeShapeType="1"/>
            </p:cNvCxnSpPr>
            <p:nvPr/>
          </p:nvCxnSpPr>
          <p:spPr bwMode="auto">
            <a:xfrm>
              <a:off x="10413" y="10335"/>
              <a:ext cx="1" cy="510"/>
            </a:xfrm>
            <a:prstGeom prst="straightConnector1">
              <a:avLst/>
            </a:prstGeom>
            <a:noFill/>
            <a:ln w="19050">
              <a:solidFill>
                <a:srgbClr val="000000"/>
              </a:solidFill>
              <a:round/>
              <a:headEnd/>
              <a:tailEnd/>
            </a:ln>
          </p:spPr>
        </p:cxnSp>
        <p:cxnSp>
          <p:nvCxnSpPr>
            <p:cNvPr id="96" name="AutoShape 7"/>
            <p:cNvCxnSpPr>
              <a:cxnSpLocks noChangeShapeType="1"/>
            </p:cNvCxnSpPr>
            <p:nvPr/>
          </p:nvCxnSpPr>
          <p:spPr bwMode="auto">
            <a:xfrm flipH="1">
              <a:off x="9930" y="10335"/>
              <a:ext cx="483" cy="0"/>
            </a:xfrm>
            <a:prstGeom prst="straightConnector1">
              <a:avLst/>
            </a:prstGeom>
            <a:noFill/>
            <a:ln w="19050">
              <a:solidFill>
                <a:srgbClr val="000000"/>
              </a:solidFill>
              <a:round/>
              <a:headEnd/>
              <a:tailEnd/>
            </a:ln>
          </p:spPr>
        </p:cxnSp>
        <p:cxnSp>
          <p:nvCxnSpPr>
            <p:cNvPr id="97" name="AutoShape 8"/>
            <p:cNvCxnSpPr>
              <a:cxnSpLocks noChangeShapeType="1"/>
            </p:cNvCxnSpPr>
            <p:nvPr/>
          </p:nvCxnSpPr>
          <p:spPr bwMode="auto">
            <a:xfrm flipV="1">
              <a:off x="10413" y="10620"/>
              <a:ext cx="75" cy="225"/>
            </a:xfrm>
            <a:prstGeom prst="straightConnector1">
              <a:avLst/>
            </a:prstGeom>
            <a:noFill/>
            <a:ln w="19050">
              <a:solidFill>
                <a:srgbClr val="000000"/>
              </a:solidFill>
              <a:round/>
              <a:headEnd/>
              <a:tailEnd/>
            </a:ln>
          </p:spPr>
        </p:cxnSp>
      </p:grpSp>
      <p:sp>
        <p:nvSpPr>
          <p:cNvPr id="98" name="مستطيل 97"/>
          <p:cNvSpPr/>
          <p:nvPr/>
        </p:nvSpPr>
        <p:spPr>
          <a:xfrm>
            <a:off x="5429256" y="5572140"/>
            <a:ext cx="357190" cy="3571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ar-SA" sz="1600" dirty="0" smtClean="0">
                <a:solidFill>
                  <a:schemeClr val="tx1"/>
                </a:solidFill>
              </a:rPr>
              <a:t>؟ </a:t>
            </a:r>
            <a:endParaRPr lang="en-US" dirty="0">
              <a:solidFill>
                <a:schemeClr val="tx1"/>
              </a:solidFill>
            </a:endParaRPr>
          </a:p>
        </p:txBody>
      </p:sp>
      <p:sp>
        <p:nvSpPr>
          <p:cNvPr id="100" name="مستطيل 99"/>
          <p:cNvSpPr/>
          <p:nvPr/>
        </p:nvSpPr>
        <p:spPr>
          <a:xfrm>
            <a:off x="5143504" y="5857892"/>
            <a:ext cx="366714"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ar-SA" sz="1600" b="1" dirty="0" smtClean="0">
                <a:solidFill>
                  <a:schemeClr val="tx1"/>
                </a:solidFill>
              </a:rPr>
              <a:t>4</a:t>
            </a:r>
            <a:r>
              <a:rPr lang="ar-SA" sz="2000" b="1" dirty="0" smtClean="0">
                <a:solidFill>
                  <a:schemeClr val="tx1"/>
                </a:solidFill>
              </a:rPr>
              <a:t> </a:t>
            </a:r>
            <a:endParaRPr lang="en-US" sz="2400" b="1" dirty="0">
              <a:solidFill>
                <a:schemeClr val="tx1"/>
              </a:solidFill>
            </a:endParaRPr>
          </a:p>
        </p:txBody>
      </p:sp>
      <p:sp>
        <p:nvSpPr>
          <p:cNvPr id="101" name="مستطيل 100"/>
          <p:cNvSpPr/>
          <p:nvPr/>
        </p:nvSpPr>
        <p:spPr>
          <a:xfrm>
            <a:off x="3286116" y="6000768"/>
            <a:ext cx="2857488" cy="5715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ar-SA" sz="1600" b="1" dirty="0" smtClean="0">
                <a:solidFill>
                  <a:schemeClr val="tx1"/>
                </a:solidFill>
              </a:rPr>
              <a:t>   5 =  5            </a:t>
            </a:r>
            <a:r>
              <a:rPr lang="ar-SA" sz="1600" dirty="0" smtClean="0">
                <a:solidFill>
                  <a:schemeClr val="tx1"/>
                </a:solidFill>
              </a:rPr>
              <a:t>أقسم</a:t>
            </a:r>
            <a:endParaRPr lang="en-US" dirty="0">
              <a:solidFill>
                <a:schemeClr val="tx1"/>
              </a:solidFill>
            </a:endParaRPr>
          </a:p>
        </p:txBody>
      </p:sp>
      <p:grpSp>
        <p:nvGrpSpPr>
          <p:cNvPr id="102" name="Group 2"/>
          <p:cNvGrpSpPr>
            <a:grpSpLocks/>
          </p:cNvGrpSpPr>
          <p:nvPr/>
        </p:nvGrpSpPr>
        <p:grpSpPr bwMode="auto">
          <a:xfrm>
            <a:off x="4714876" y="6215082"/>
            <a:ext cx="247650" cy="209550"/>
            <a:chOff x="2610" y="10755"/>
            <a:chExt cx="390" cy="330"/>
          </a:xfrm>
        </p:grpSpPr>
        <p:cxnSp>
          <p:nvCxnSpPr>
            <p:cNvPr id="103" name="AutoShape 3"/>
            <p:cNvCxnSpPr>
              <a:cxnSpLocks noChangeShapeType="1"/>
            </p:cNvCxnSpPr>
            <p:nvPr/>
          </p:nvCxnSpPr>
          <p:spPr bwMode="auto">
            <a:xfrm flipV="1">
              <a:off x="2610" y="10755"/>
              <a:ext cx="390" cy="330"/>
            </a:xfrm>
            <a:prstGeom prst="straightConnector1">
              <a:avLst/>
            </a:prstGeom>
            <a:noFill/>
            <a:ln w="38100">
              <a:solidFill>
                <a:srgbClr val="C00000"/>
              </a:solidFill>
              <a:round/>
              <a:headEnd/>
              <a:tailEnd/>
            </a:ln>
            <a:effectLst/>
          </p:spPr>
        </p:cxnSp>
        <p:cxnSp>
          <p:nvCxnSpPr>
            <p:cNvPr id="104" name="AutoShape 4"/>
            <p:cNvCxnSpPr>
              <a:cxnSpLocks noChangeShapeType="1"/>
            </p:cNvCxnSpPr>
            <p:nvPr/>
          </p:nvCxnSpPr>
          <p:spPr bwMode="auto">
            <a:xfrm flipV="1">
              <a:off x="2625" y="10920"/>
              <a:ext cx="1" cy="165"/>
            </a:xfrm>
            <a:prstGeom prst="straightConnector1">
              <a:avLst/>
            </a:prstGeom>
            <a:noFill/>
            <a:ln w="38100">
              <a:solidFill>
                <a:srgbClr val="C00000"/>
              </a:solidFill>
              <a:round/>
              <a:headEnd/>
              <a:tailE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edge">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ppt_w</p:attrName>
                                        </p:attrNameLst>
                                      </p:cBhvr>
                                      <p:tavLst>
                                        <p:tav tm="0" fmla="#ppt_w*sin(2.5*pi*$)">
                                          <p:val>
                                            <p:fltVal val="0"/>
                                          </p:val>
                                        </p:tav>
                                        <p:tav tm="100000">
                                          <p:val>
                                            <p:fltVal val="1"/>
                                          </p:val>
                                        </p:tav>
                                      </p:tavLst>
                                    </p:anim>
                                    <p:anim calcmode="lin" valueType="num">
                                      <p:cBhvr>
                                        <p:cTn id="14" dur="10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grpId="0" nodeType="clickEffect">
                                  <p:stCondLst>
                                    <p:cond delay="0"/>
                                  </p:stCondLst>
                                  <p:iterate type="lt">
                                    <p:tmPct val="10000"/>
                                  </p:iterate>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ppt_w</p:attrName>
                                        </p:attrNameLst>
                                      </p:cBhvr>
                                      <p:tavLst>
                                        <p:tav tm="0" fmla="#ppt_w*sin(2.5*pi*$)">
                                          <p:val>
                                            <p:fltVal val="0"/>
                                          </p:val>
                                        </p:tav>
                                        <p:tav tm="100000">
                                          <p:val>
                                            <p:fltVal val="1"/>
                                          </p:val>
                                        </p:tav>
                                      </p:tavLst>
                                    </p:anim>
                                    <p:anim calcmode="lin" valueType="num">
                                      <p:cBhvr>
                                        <p:cTn id="21" dur="1000" fill="hold"/>
                                        <p:tgtEl>
                                          <p:spTgt spid="17"/>
                                        </p:tgtEl>
                                        <p:attrNameLst>
                                          <p:attrName>ppt_h</p:attrName>
                                        </p:attrNameLst>
                                      </p:cBhvr>
                                      <p:tavLst>
                                        <p:tav tm="0">
                                          <p:val>
                                            <p:strVal val="#ppt_h"/>
                                          </p:val>
                                        </p:tav>
                                        <p:tav tm="100000">
                                          <p:val>
                                            <p:strVal val="#ppt_h"/>
                                          </p:val>
                                        </p:tav>
                                      </p:tavLst>
                                    </p:anim>
                                  </p:childTnLst>
                                </p:cTn>
                              </p:par>
                              <p:par>
                                <p:cTn id="22" presetID="20" presetClass="entr" presetSubtype="0" fill="hold" nodeType="with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wedge">
                                      <p:cBhvr>
                                        <p:cTn id="24" dur="2000"/>
                                        <p:tgtEl>
                                          <p:spTgt spid="79"/>
                                        </p:tgtEl>
                                      </p:cBhvr>
                                    </p:animEffect>
                                  </p:childTnLst>
                                </p:cTn>
                              </p:par>
                            </p:childTnLst>
                          </p:cTn>
                        </p:par>
                      </p:childTnLst>
                    </p:cTn>
                  </p:par>
                  <p:par>
                    <p:cTn id="25" fill="hold">
                      <p:stCondLst>
                        <p:cond delay="indefinite"/>
                      </p:stCondLst>
                      <p:childTnLst>
                        <p:par>
                          <p:cTn id="26" fill="hold">
                            <p:stCondLst>
                              <p:cond delay="0"/>
                            </p:stCondLst>
                            <p:childTnLst>
                              <p:par>
                                <p:cTn id="27" presetID="45" presetClass="entr" presetSubtype="0" fill="hold" grpId="0" nodeType="clickEffect">
                                  <p:stCondLst>
                                    <p:cond delay="0"/>
                                  </p:stCondLst>
                                  <p:iterate type="lt">
                                    <p:tmPct val="10000"/>
                                  </p:iterate>
                                  <p:childTnLst>
                                    <p:set>
                                      <p:cBhvr>
                                        <p:cTn id="28" dur="1" fill="hold">
                                          <p:stCondLst>
                                            <p:cond delay="0"/>
                                          </p:stCondLst>
                                        </p:cTn>
                                        <p:tgtEl>
                                          <p:spTgt spid="80"/>
                                        </p:tgtEl>
                                        <p:attrNameLst>
                                          <p:attrName>style.visibility</p:attrName>
                                        </p:attrNameLst>
                                      </p:cBhvr>
                                      <p:to>
                                        <p:strVal val="visible"/>
                                      </p:to>
                                    </p:set>
                                    <p:animEffect transition="in" filter="fade">
                                      <p:cBhvr>
                                        <p:cTn id="29" dur="2000"/>
                                        <p:tgtEl>
                                          <p:spTgt spid="80"/>
                                        </p:tgtEl>
                                      </p:cBhvr>
                                    </p:animEffect>
                                    <p:anim calcmode="lin" valueType="num">
                                      <p:cBhvr>
                                        <p:cTn id="30" dur="2000" fill="hold"/>
                                        <p:tgtEl>
                                          <p:spTgt spid="80"/>
                                        </p:tgtEl>
                                        <p:attrNameLst>
                                          <p:attrName>ppt_w</p:attrName>
                                        </p:attrNameLst>
                                      </p:cBhvr>
                                      <p:tavLst>
                                        <p:tav tm="0" fmla="#ppt_w*sin(2.5*pi*$)">
                                          <p:val>
                                            <p:fltVal val="0"/>
                                          </p:val>
                                        </p:tav>
                                        <p:tav tm="100000">
                                          <p:val>
                                            <p:fltVal val="1"/>
                                          </p:val>
                                        </p:tav>
                                      </p:tavLst>
                                    </p:anim>
                                    <p:anim calcmode="lin" valueType="num">
                                      <p:cBhvr>
                                        <p:cTn id="31" dur="2000" fill="hold"/>
                                        <p:tgtEl>
                                          <p:spTgt spid="80"/>
                                        </p:tgtEl>
                                        <p:attrNameLst>
                                          <p:attrName>ppt_h</p:attrName>
                                        </p:attrNameLst>
                                      </p:cBhvr>
                                      <p:tavLst>
                                        <p:tav tm="0">
                                          <p:val>
                                            <p:strVal val="#ppt_h"/>
                                          </p:val>
                                        </p:tav>
                                        <p:tav tm="100000">
                                          <p:val>
                                            <p:strVal val="#ppt_h"/>
                                          </p:val>
                                        </p:tav>
                                      </p:tavLst>
                                    </p:anim>
                                  </p:childTnLst>
                                </p:cTn>
                              </p:par>
                              <p:par>
                                <p:cTn id="32" presetID="20" presetClass="entr" presetSubtype="0" fill="hold" nodeType="with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wedge">
                                      <p:cBhvr>
                                        <p:cTn id="34" dur="2000"/>
                                        <p:tgtEl>
                                          <p:spTgt spid="81"/>
                                        </p:tgtEl>
                                      </p:cBhvr>
                                    </p:animEffect>
                                  </p:childTnLst>
                                </p:cTn>
                              </p:par>
                            </p:childTnLst>
                          </p:cTn>
                        </p:par>
                      </p:childTnLst>
                    </p:cTn>
                  </p:par>
                  <p:par>
                    <p:cTn id="35" fill="hold">
                      <p:stCondLst>
                        <p:cond delay="indefinite"/>
                      </p:stCondLst>
                      <p:childTnLst>
                        <p:par>
                          <p:cTn id="36" fill="hold">
                            <p:stCondLst>
                              <p:cond delay="0"/>
                            </p:stCondLst>
                            <p:childTnLst>
                              <p:par>
                                <p:cTn id="37" presetID="45" presetClass="entr" presetSubtype="0" fill="hold" grpId="0" nodeType="clickEffect">
                                  <p:stCondLst>
                                    <p:cond delay="0"/>
                                  </p:stCondLst>
                                  <p:iterate type="lt">
                                    <p:tmPct val="10000"/>
                                  </p:iterate>
                                  <p:childTnLst>
                                    <p:set>
                                      <p:cBhvr>
                                        <p:cTn id="38" dur="1" fill="hold">
                                          <p:stCondLst>
                                            <p:cond delay="0"/>
                                          </p:stCondLst>
                                        </p:cTn>
                                        <p:tgtEl>
                                          <p:spTgt spid="82"/>
                                        </p:tgtEl>
                                        <p:attrNameLst>
                                          <p:attrName>style.visibility</p:attrName>
                                        </p:attrNameLst>
                                      </p:cBhvr>
                                      <p:to>
                                        <p:strVal val="visible"/>
                                      </p:to>
                                    </p:set>
                                    <p:animEffect transition="in" filter="fade">
                                      <p:cBhvr>
                                        <p:cTn id="39" dur="1000"/>
                                        <p:tgtEl>
                                          <p:spTgt spid="82"/>
                                        </p:tgtEl>
                                      </p:cBhvr>
                                    </p:animEffect>
                                    <p:anim calcmode="lin" valueType="num">
                                      <p:cBhvr>
                                        <p:cTn id="40" dur="1000" fill="hold"/>
                                        <p:tgtEl>
                                          <p:spTgt spid="82"/>
                                        </p:tgtEl>
                                        <p:attrNameLst>
                                          <p:attrName>ppt_w</p:attrName>
                                        </p:attrNameLst>
                                      </p:cBhvr>
                                      <p:tavLst>
                                        <p:tav tm="0" fmla="#ppt_w*sin(2.5*pi*$)">
                                          <p:val>
                                            <p:fltVal val="0"/>
                                          </p:val>
                                        </p:tav>
                                        <p:tav tm="100000">
                                          <p:val>
                                            <p:fltVal val="1"/>
                                          </p:val>
                                        </p:tav>
                                      </p:tavLst>
                                    </p:anim>
                                    <p:anim calcmode="lin" valueType="num">
                                      <p:cBhvr>
                                        <p:cTn id="41" dur="1000" fill="hold"/>
                                        <p:tgtEl>
                                          <p:spTgt spid="82"/>
                                        </p:tgtEl>
                                        <p:attrNameLst>
                                          <p:attrName>ppt_h</p:attrName>
                                        </p:attrNameLst>
                                      </p:cBhvr>
                                      <p:tavLst>
                                        <p:tav tm="0">
                                          <p:val>
                                            <p:strVal val="#ppt_h"/>
                                          </p:val>
                                        </p:tav>
                                        <p:tav tm="100000">
                                          <p:val>
                                            <p:strVal val="#ppt_h"/>
                                          </p:val>
                                        </p:tav>
                                      </p:tavLst>
                                    </p:anim>
                                  </p:childTnLst>
                                </p:cTn>
                              </p:par>
                              <p:par>
                                <p:cTn id="42" presetID="20" presetClass="entr" presetSubtype="0" fill="hold" nodeType="with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wedge">
                                      <p:cBhvr>
                                        <p:cTn id="44" dur="2000"/>
                                        <p:tgtEl>
                                          <p:spTgt spid="83"/>
                                        </p:tgtEl>
                                      </p:cBhvr>
                                    </p:animEffect>
                                  </p:childTnLst>
                                </p:cTn>
                              </p:par>
                            </p:childTnLst>
                          </p:cTn>
                        </p:par>
                      </p:childTnLst>
                    </p:cTn>
                  </p:par>
                  <p:par>
                    <p:cTn id="45" fill="hold">
                      <p:stCondLst>
                        <p:cond delay="indefinite"/>
                      </p:stCondLst>
                      <p:childTnLst>
                        <p:par>
                          <p:cTn id="46" fill="hold">
                            <p:stCondLst>
                              <p:cond delay="0"/>
                            </p:stCondLst>
                            <p:childTnLst>
                              <p:par>
                                <p:cTn id="47" presetID="45" presetClass="entr" presetSubtype="0" fill="hold" grpId="0" nodeType="clickEffect">
                                  <p:stCondLst>
                                    <p:cond delay="0"/>
                                  </p:stCondLst>
                                  <p:iterate type="lt">
                                    <p:tmPct val="10000"/>
                                  </p:iterate>
                                  <p:childTnLst>
                                    <p:set>
                                      <p:cBhvr>
                                        <p:cTn id="48" dur="1" fill="hold">
                                          <p:stCondLst>
                                            <p:cond delay="0"/>
                                          </p:stCondLst>
                                        </p:cTn>
                                        <p:tgtEl>
                                          <p:spTgt spid="84"/>
                                        </p:tgtEl>
                                        <p:attrNameLst>
                                          <p:attrName>style.visibility</p:attrName>
                                        </p:attrNameLst>
                                      </p:cBhvr>
                                      <p:to>
                                        <p:strVal val="visible"/>
                                      </p:to>
                                    </p:set>
                                    <p:animEffect transition="in" filter="fade">
                                      <p:cBhvr>
                                        <p:cTn id="49" dur="2000"/>
                                        <p:tgtEl>
                                          <p:spTgt spid="84"/>
                                        </p:tgtEl>
                                      </p:cBhvr>
                                    </p:animEffect>
                                    <p:anim calcmode="lin" valueType="num">
                                      <p:cBhvr>
                                        <p:cTn id="50" dur="2000" fill="hold"/>
                                        <p:tgtEl>
                                          <p:spTgt spid="84"/>
                                        </p:tgtEl>
                                        <p:attrNameLst>
                                          <p:attrName>ppt_w</p:attrName>
                                        </p:attrNameLst>
                                      </p:cBhvr>
                                      <p:tavLst>
                                        <p:tav tm="0" fmla="#ppt_w*sin(2.5*pi*$)">
                                          <p:val>
                                            <p:fltVal val="0"/>
                                          </p:val>
                                        </p:tav>
                                        <p:tav tm="100000">
                                          <p:val>
                                            <p:fltVal val="1"/>
                                          </p:val>
                                        </p:tav>
                                      </p:tavLst>
                                    </p:anim>
                                    <p:anim calcmode="lin" valueType="num">
                                      <p:cBhvr>
                                        <p:cTn id="51" dur="2000" fill="hold"/>
                                        <p:tgtEl>
                                          <p:spTgt spid="84"/>
                                        </p:tgtEl>
                                        <p:attrNameLst>
                                          <p:attrName>ppt_h</p:attrName>
                                        </p:attrNameLst>
                                      </p:cBhvr>
                                      <p:tavLst>
                                        <p:tav tm="0">
                                          <p:val>
                                            <p:strVal val="#ppt_h"/>
                                          </p:val>
                                        </p:tav>
                                        <p:tav tm="100000">
                                          <p:val>
                                            <p:strVal val="#ppt_h"/>
                                          </p:val>
                                        </p:tav>
                                      </p:tavLst>
                                    </p:anim>
                                  </p:childTnLst>
                                </p:cTn>
                              </p:par>
                              <p:par>
                                <p:cTn id="52" presetID="20" presetClass="entr" presetSubtype="0" fill="hold" nodeType="withEffect">
                                  <p:stCondLst>
                                    <p:cond delay="0"/>
                                  </p:stCondLst>
                                  <p:childTnLst>
                                    <p:set>
                                      <p:cBhvr>
                                        <p:cTn id="53" dur="1" fill="hold">
                                          <p:stCondLst>
                                            <p:cond delay="0"/>
                                          </p:stCondLst>
                                        </p:cTn>
                                        <p:tgtEl>
                                          <p:spTgt spid="85"/>
                                        </p:tgtEl>
                                        <p:attrNameLst>
                                          <p:attrName>style.visibility</p:attrName>
                                        </p:attrNameLst>
                                      </p:cBhvr>
                                      <p:to>
                                        <p:strVal val="visible"/>
                                      </p:to>
                                    </p:set>
                                    <p:animEffect transition="in" filter="wedge">
                                      <p:cBhvr>
                                        <p:cTn id="54" dur="2000"/>
                                        <p:tgtEl>
                                          <p:spTgt spid="85"/>
                                        </p:tgtEl>
                                      </p:cBhvr>
                                    </p:animEffect>
                                  </p:childTnLst>
                                </p:cTn>
                              </p:par>
                            </p:childTnLst>
                          </p:cTn>
                        </p:par>
                      </p:childTnLst>
                    </p:cTn>
                  </p:par>
                  <p:par>
                    <p:cTn id="55" fill="hold">
                      <p:stCondLst>
                        <p:cond delay="indefinite"/>
                      </p:stCondLst>
                      <p:childTnLst>
                        <p:par>
                          <p:cTn id="56" fill="hold">
                            <p:stCondLst>
                              <p:cond delay="0"/>
                            </p:stCondLst>
                            <p:childTnLst>
                              <p:par>
                                <p:cTn id="57" presetID="45" presetClass="entr" presetSubtype="0" fill="hold" grpId="0" nodeType="clickEffect">
                                  <p:stCondLst>
                                    <p:cond delay="0"/>
                                  </p:stCondLst>
                                  <p:iterate type="lt">
                                    <p:tmPct val="10000"/>
                                  </p:iterate>
                                  <p:childTnLst>
                                    <p:set>
                                      <p:cBhvr>
                                        <p:cTn id="58" dur="1" fill="hold">
                                          <p:stCondLst>
                                            <p:cond delay="0"/>
                                          </p:stCondLst>
                                        </p:cTn>
                                        <p:tgtEl>
                                          <p:spTgt spid="86"/>
                                        </p:tgtEl>
                                        <p:attrNameLst>
                                          <p:attrName>style.visibility</p:attrName>
                                        </p:attrNameLst>
                                      </p:cBhvr>
                                      <p:to>
                                        <p:strVal val="visible"/>
                                      </p:to>
                                    </p:set>
                                    <p:animEffect transition="in" filter="fade">
                                      <p:cBhvr>
                                        <p:cTn id="59" dur="2000"/>
                                        <p:tgtEl>
                                          <p:spTgt spid="86"/>
                                        </p:tgtEl>
                                      </p:cBhvr>
                                    </p:animEffect>
                                    <p:anim calcmode="lin" valueType="num">
                                      <p:cBhvr>
                                        <p:cTn id="60" dur="2000" fill="hold"/>
                                        <p:tgtEl>
                                          <p:spTgt spid="86"/>
                                        </p:tgtEl>
                                        <p:attrNameLst>
                                          <p:attrName>ppt_w</p:attrName>
                                        </p:attrNameLst>
                                      </p:cBhvr>
                                      <p:tavLst>
                                        <p:tav tm="0" fmla="#ppt_w*sin(2.5*pi*$)">
                                          <p:val>
                                            <p:fltVal val="0"/>
                                          </p:val>
                                        </p:tav>
                                        <p:tav tm="100000">
                                          <p:val>
                                            <p:fltVal val="1"/>
                                          </p:val>
                                        </p:tav>
                                      </p:tavLst>
                                    </p:anim>
                                    <p:anim calcmode="lin" valueType="num">
                                      <p:cBhvr>
                                        <p:cTn id="61" dur="2000" fill="hold"/>
                                        <p:tgtEl>
                                          <p:spTgt spid="86"/>
                                        </p:tgtEl>
                                        <p:attrNameLst>
                                          <p:attrName>ppt_h</p:attrName>
                                        </p:attrNameLst>
                                      </p:cBhvr>
                                      <p:tavLst>
                                        <p:tav tm="0">
                                          <p:val>
                                            <p:strVal val="#ppt_h"/>
                                          </p:val>
                                        </p:tav>
                                        <p:tav tm="100000">
                                          <p:val>
                                            <p:strVal val="#ppt_h"/>
                                          </p:val>
                                        </p:tav>
                                      </p:tavLst>
                                    </p:anim>
                                  </p:childTnLst>
                                </p:cTn>
                              </p:par>
                              <p:par>
                                <p:cTn id="62" presetID="20" presetClass="entr" presetSubtype="0" fill="hold" nodeType="withEffect">
                                  <p:stCondLst>
                                    <p:cond delay="0"/>
                                  </p:stCondLst>
                                  <p:childTnLst>
                                    <p:set>
                                      <p:cBhvr>
                                        <p:cTn id="63" dur="1" fill="hold">
                                          <p:stCondLst>
                                            <p:cond delay="0"/>
                                          </p:stCondLst>
                                        </p:cTn>
                                        <p:tgtEl>
                                          <p:spTgt spid="87"/>
                                        </p:tgtEl>
                                        <p:attrNameLst>
                                          <p:attrName>style.visibility</p:attrName>
                                        </p:attrNameLst>
                                      </p:cBhvr>
                                      <p:to>
                                        <p:strVal val="visible"/>
                                      </p:to>
                                    </p:set>
                                    <p:animEffect transition="in" filter="wedge">
                                      <p:cBhvr>
                                        <p:cTn id="64" dur="2000"/>
                                        <p:tgtEl>
                                          <p:spTgt spid="87"/>
                                        </p:tgtEl>
                                      </p:cBhvr>
                                    </p:animEffect>
                                  </p:childTnLst>
                                </p:cTn>
                              </p:par>
                            </p:childTnLst>
                          </p:cTn>
                        </p:par>
                      </p:childTnLst>
                    </p:cTn>
                  </p:par>
                  <p:par>
                    <p:cTn id="65" fill="hold">
                      <p:stCondLst>
                        <p:cond delay="indefinite"/>
                      </p:stCondLst>
                      <p:childTnLst>
                        <p:par>
                          <p:cTn id="66" fill="hold">
                            <p:stCondLst>
                              <p:cond delay="0"/>
                            </p:stCondLst>
                            <p:childTnLst>
                              <p:par>
                                <p:cTn id="67" presetID="45" presetClass="entr" presetSubtype="0" fill="hold" grpId="0" nodeType="clickEffect">
                                  <p:stCondLst>
                                    <p:cond delay="0"/>
                                  </p:stCondLst>
                                  <p:iterate type="lt">
                                    <p:tmPct val="10000"/>
                                  </p:iterate>
                                  <p:childTnLst>
                                    <p:set>
                                      <p:cBhvr>
                                        <p:cTn id="68" dur="1" fill="hold">
                                          <p:stCondLst>
                                            <p:cond delay="0"/>
                                          </p:stCondLst>
                                        </p:cTn>
                                        <p:tgtEl>
                                          <p:spTgt spid="88"/>
                                        </p:tgtEl>
                                        <p:attrNameLst>
                                          <p:attrName>style.visibility</p:attrName>
                                        </p:attrNameLst>
                                      </p:cBhvr>
                                      <p:to>
                                        <p:strVal val="visible"/>
                                      </p:to>
                                    </p:set>
                                    <p:animEffect transition="in" filter="fade">
                                      <p:cBhvr>
                                        <p:cTn id="69" dur="2000"/>
                                        <p:tgtEl>
                                          <p:spTgt spid="88"/>
                                        </p:tgtEl>
                                      </p:cBhvr>
                                    </p:animEffect>
                                    <p:anim calcmode="lin" valueType="num">
                                      <p:cBhvr>
                                        <p:cTn id="70" dur="2000" fill="hold"/>
                                        <p:tgtEl>
                                          <p:spTgt spid="88"/>
                                        </p:tgtEl>
                                        <p:attrNameLst>
                                          <p:attrName>ppt_w</p:attrName>
                                        </p:attrNameLst>
                                      </p:cBhvr>
                                      <p:tavLst>
                                        <p:tav tm="0" fmla="#ppt_w*sin(2.5*pi*$)">
                                          <p:val>
                                            <p:fltVal val="0"/>
                                          </p:val>
                                        </p:tav>
                                        <p:tav tm="100000">
                                          <p:val>
                                            <p:fltVal val="1"/>
                                          </p:val>
                                        </p:tav>
                                      </p:tavLst>
                                    </p:anim>
                                    <p:anim calcmode="lin" valueType="num">
                                      <p:cBhvr>
                                        <p:cTn id="71" dur="2000" fill="hold"/>
                                        <p:tgtEl>
                                          <p:spTgt spid="88"/>
                                        </p:tgtEl>
                                        <p:attrNameLst>
                                          <p:attrName>ppt_h</p:attrName>
                                        </p:attrNameLst>
                                      </p:cBhvr>
                                      <p:tavLst>
                                        <p:tav tm="0">
                                          <p:val>
                                            <p:strVal val="#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45" presetClass="entr" presetSubtype="0" fill="hold" grpId="0" nodeType="clickEffect">
                                  <p:stCondLst>
                                    <p:cond delay="0"/>
                                  </p:stCondLst>
                                  <p:iterate type="lt">
                                    <p:tmPct val="10000"/>
                                  </p:iterate>
                                  <p:childTnLst>
                                    <p:set>
                                      <p:cBhvr>
                                        <p:cTn id="75" dur="1" fill="hold">
                                          <p:stCondLst>
                                            <p:cond delay="0"/>
                                          </p:stCondLst>
                                        </p:cTn>
                                        <p:tgtEl>
                                          <p:spTgt spid="89"/>
                                        </p:tgtEl>
                                        <p:attrNameLst>
                                          <p:attrName>style.visibility</p:attrName>
                                        </p:attrNameLst>
                                      </p:cBhvr>
                                      <p:to>
                                        <p:strVal val="visible"/>
                                      </p:to>
                                    </p:set>
                                    <p:animEffect transition="in" filter="fade">
                                      <p:cBhvr>
                                        <p:cTn id="76" dur="2000"/>
                                        <p:tgtEl>
                                          <p:spTgt spid="89"/>
                                        </p:tgtEl>
                                      </p:cBhvr>
                                    </p:animEffect>
                                    <p:anim calcmode="lin" valueType="num">
                                      <p:cBhvr>
                                        <p:cTn id="77" dur="2000" fill="hold"/>
                                        <p:tgtEl>
                                          <p:spTgt spid="89"/>
                                        </p:tgtEl>
                                        <p:attrNameLst>
                                          <p:attrName>ppt_w</p:attrName>
                                        </p:attrNameLst>
                                      </p:cBhvr>
                                      <p:tavLst>
                                        <p:tav tm="0" fmla="#ppt_w*sin(2.5*pi*$)">
                                          <p:val>
                                            <p:fltVal val="0"/>
                                          </p:val>
                                        </p:tav>
                                        <p:tav tm="100000">
                                          <p:val>
                                            <p:fltVal val="1"/>
                                          </p:val>
                                        </p:tav>
                                      </p:tavLst>
                                    </p:anim>
                                    <p:anim calcmode="lin" valueType="num">
                                      <p:cBhvr>
                                        <p:cTn id="78" dur="2000" fill="hold"/>
                                        <p:tgtEl>
                                          <p:spTgt spid="89"/>
                                        </p:tgtEl>
                                        <p:attrNameLst>
                                          <p:attrName>ppt_h</p:attrName>
                                        </p:attrNameLst>
                                      </p:cBhvr>
                                      <p:tavLst>
                                        <p:tav tm="0">
                                          <p:val>
                                            <p:strVal val="#ppt_h"/>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45" presetClass="entr" presetSubtype="0" fill="hold" grpId="0" nodeType="clickEffect">
                                  <p:stCondLst>
                                    <p:cond delay="0"/>
                                  </p:stCondLst>
                                  <p:iterate type="lt">
                                    <p:tmPct val="10000"/>
                                  </p:iterate>
                                  <p:childTnLst>
                                    <p:set>
                                      <p:cBhvr>
                                        <p:cTn id="82" dur="1" fill="hold">
                                          <p:stCondLst>
                                            <p:cond delay="0"/>
                                          </p:stCondLst>
                                        </p:cTn>
                                        <p:tgtEl>
                                          <p:spTgt spid="90"/>
                                        </p:tgtEl>
                                        <p:attrNameLst>
                                          <p:attrName>style.visibility</p:attrName>
                                        </p:attrNameLst>
                                      </p:cBhvr>
                                      <p:to>
                                        <p:strVal val="visible"/>
                                      </p:to>
                                    </p:set>
                                    <p:animEffect transition="in" filter="fade">
                                      <p:cBhvr>
                                        <p:cTn id="83" dur="2000"/>
                                        <p:tgtEl>
                                          <p:spTgt spid="90"/>
                                        </p:tgtEl>
                                      </p:cBhvr>
                                    </p:animEffect>
                                    <p:anim calcmode="lin" valueType="num">
                                      <p:cBhvr>
                                        <p:cTn id="84" dur="2000" fill="hold"/>
                                        <p:tgtEl>
                                          <p:spTgt spid="90"/>
                                        </p:tgtEl>
                                        <p:attrNameLst>
                                          <p:attrName>ppt_w</p:attrName>
                                        </p:attrNameLst>
                                      </p:cBhvr>
                                      <p:tavLst>
                                        <p:tav tm="0" fmla="#ppt_w*sin(2.5*pi*$)">
                                          <p:val>
                                            <p:fltVal val="0"/>
                                          </p:val>
                                        </p:tav>
                                        <p:tav tm="100000">
                                          <p:val>
                                            <p:fltVal val="1"/>
                                          </p:val>
                                        </p:tav>
                                      </p:tavLst>
                                    </p:anim>
                                    <p:anim calcmode="lin" valueType="num">
                                      <p:cBhvr>
                                        <p:cTn id="85" dur="2000" fill="hold"/>
                                        <p:tgtEl>
                                          <p:spTgt spid="90"/>
                                        </p:tgtEl>
                                        <p:attrNameLst>
                                          <p:attrName>ppt_h</p:attrName>
                                        </p:attrNameLst>
                                      </p:cBhvr>
                                      <p:tavLst>
                                        <p:tav tm="0">
                                          <p:val>
                                            <p:strVal val="#ppt_h"/>
                                          </p:val>
                                        </p:tav>
                                        <p:tav tm="100000">
                                          <p:val>
                                            <p:strVal val="#ppt_h"/>
                                          </p:val>
                                        </p:tav>
                                      </p:tavLst>
                                    </p:anim>
                                  </p:childTnLst>
                                </p:cTn>
                              </p:par>
                            </p:childTnLst>
                          </p:cTn>
                        </p:par>
                      </p:childTnLst>
                    </p:cTn>
                  </p:par>
                  <p:par>
                    <p:cTn id="86" fill="hold">
                      <p:stCondLst>
                        <p:cond delay="indefinite"/>
                      </p:stCondLst>
                      <p:childTnLst>
                        <p:par>
                          <p:cTn id="87" fill="hold">
                            <p:stCondLst>
                              <p:cond delay="0"/>
                            </p:stCondLst>
                            <p:childTnLst>
                              <p:par>
                                <p:cTn id="88" presetID="45" presetClass="entr" presetSubtype="0" fill="hold" grpId="0" nodeType="clickEffect">
                                  <p:stCondLst>
                                    <p:cond delay="0"/>
                                  </p:stCondLst>
                                  <p:iterate type="lt">
                                    <p:tmPct val="10000"/>
                                  </p:iterate>
                                  <p:childTnLst>
                                    <p:set>
                                      <p:cBhvr>
                                        <p:cTn id="89" dur="1" fill="hold">
                                          <p:stCondLst>
                                            <p:cond delay="0"/>
                                          </p:stCondLst>
                                        </p:cTn>
                                        <p:tgtEl>
                                          <p:spTgt spid="91"/>
                                        </p:tgtEl>
                                        <p:attrNameLst>
                                          <p:attrName>style.visibility</p:attrName>
                                        </p:attrNameLst>
                                      </p:cBhvr>
                                      <p:to>
                                        <p:strVal val="visible"/>
                                      </p:to>
                                    </p:set>
                                    <p:animEffect transition="in" filter="fade">
                                      <p:cBhvr>
                                        <p:cTn id="90" dur="2000"/>
                                        <p:tgtEl>
                                          <p:spTgt spid="91"/>
                                        </p:tgtEl>
                                      </p:cBhvr>
                                    </p:animEffect>
                                    <p:anim calcmode="lin" valueType="num">
                                      <p:cBhvr>
                                        <p:cTn id="91" dur="2000" fill="hold"/>
                                        <p:tgtEl>
                                          <p:spTgt spid="91"/>
                                        </p:tgtEl>
                                        <p:attrNameLst>
                                          <p:attrName>ppt_w</p:attrName>
                                        </p:attrNameLst>
                                      </p:cBhvr>
                                      <p:tavLst>
                                        <p:tav tm="0" fmla="#ppt_w*sin(2.5*pi*$)">
                                          <p:val>
                                            <p:fltVal val="0"/>
                                          </p:val>
                                        </p:tav>
                                        <p:tav tm="100000">
                                          <p:val>
                                            <p:fltVal val="1"/>
                                          </p:val>
                                        </p:tav>
                                      </p:tavLst>
                                    </p:anim>
                                    <p:anim calcmode="lin" valueType="num">
                                      <p:cBhvr>
                                        <p:cTn id="92" dur="2000" fill="hold"/>
                                        <p:tgtEl>
                                          <p:spTgt spid="91"/>
                                        </p:tgtEl>
                                        <p:attrNameLst>
                                          <p:attrName>ppt_h</p:attrName>
                                        </p:attrNameLst>
                                      </p:cBhvr>
                                      <p:tavLst>
                                        <p:tav tm="0">
                                          <p:val>
                                            <p:strVal val="#ppt_h"/>
                                          </p:val>
                                        </p:tav>
                                        <p:tav tm="100000">
                                          <p:val>
                                            <p:strVal val="#ppt_h"/>
                                          </p:val>
                                        </p:tav>
                                      </p:tavLst>
                                    </p:anim>
                                  </p:childTnLst>
                                </p:cTn>
                              </p:par>
                              <p:par>
                                <p:cTn id="93" presetID="20" presetClass="entr" presetSubtype="0" fill="hold" nodeType="withEffect">
                                  <p:stCondLst>
                                    <p:cond delay="0"/>
                                  </p:stCondLst>
                                  <p:childTnLst>
                                    <p:set>
                                      <p:cBhvr>
                                        <p:cTn id="94" dur="1" fill="hold">
                                          <p:stCondLst>
                                            <p:cond delay="0"/>
                                          </p:stCondLst>
                                        </p:cTn>
                                        <p:tgtEl>
                                          <p:spTgt spid="92"/>
                                        </p:tgtEl>
                                        <p:attrNameLst>
                                          <p:attrName>style.visibility</p:attrName>
                                        </p:attrNameLst>
                                      </p:cBhvr>
                                      <p:to>
                                        <p:strVal val="visible"/>
                                      </p:to>
                                    </p:set>
                                    <p:animEffect transition="in" filter="wedge">
                                      <p:cBhvr>
                                        <p:cTn id="95" dur="2000"/>
                                        <p:tgtEl>
                                          <p:spTgt spid="92"/>
                                        </p:tgtEl>
                                      </p:cBhvr>
                                    </p:animEffect>
                                  </p:childTnLst>
                                </p:cTn>
                              </p:par>
                            </p:childTnLst>
                          </p:cTn>
                        </p:par>
                      </p:childTnLst>
                    </p:cTn>
                  </p:par>
                  <p:par>
                    <p:cTn id="96" fill="hold">
                      <p:stCondLst>
                        <p:cond delay="indefinite"/>
                      </p:stCondLst>
                      <p:childTnLst>
                        <p:par>
                          <p:cTn id="97" fill="hold">
                            <p:stCondLst>
                              <p:cond delay="0"/>
                            </p:stCondLst>
                            <p:childTnLst>
                              <p:par>
                                <p:cTn id="98" presetID="45" presetClass="entr" presetSubtype="0" fill="hold" grpId="0" nodeType="clickEffect">
                                  <p:stCondLst>
                                    <p:cond delay="0"/>
                                  </p:stCondLst>
                                  <p:iterate type="lt">
                                    <p:tmPct val="10000"/>
                                  </p:iterate>
                                  <p:childTnLst>
                                    <p:set>
                                      <p:cBhvr>
                                        <p:cTn id="99" dur="1" fill="hold">
                                          <p:stCondLst>
                                            <p:cond delay="0"/>
                                          </p:stCondLst>
                                        </p:cTn>
                                        <p:tgtEl>
                                          <p:spTgt spid="93"/>
                                        </p:tgtEl>
                                        <p:attrNameLst>
                                          <p:attrName>style.visibility</p:attrName>
                                        </p:attrNameLst>
                                      </p:cBhvr>
                                      <p:to>
                                        <p:strVal val="visible"/>
                                      </p:to>
                                    </p:set>
                                    <p:animEffect transition="in" filter="fade">
                                      <p:cBhvr>
                                        <p:cTn id="100" dur="1000"/>
                                        <p:tgtEl>
                                          <p:spTgt spid="93"/>
                                        </p:tgtEl>
                                      </p:cBhvr>
                                    </p:animEffect>
                                    <p:anim calcmode="lin" valueType="num">
                                      <p:cBhvr>
                                        <p:cTn id="101" dur="1000" fill="hold"/>
                                        <p:tgtEl>
                                          <p:spTgt spid="93"/>
                                        </p:tgtEl>
                                        <p:attrNameLst>
                                          <p:attrName>ppt_w</p:attrName>
                                        </p:attrNameLst>
                                      </p:cBhvr>
                                      <p:tavLst>
                                        <p:tav tm="0" fmla="#ppt_w*sin(2.5*pi*$)">
                                          <p:val>
                                            <p:fltVal val="0"/>
                                          </p:val>
                                        </p:tav>
                                        <p:tav tm="100000">
                                          <p:val>
                                            <p:fltVal val="1"/>
                                          </p:val>
                                        </p:tav>
                                      </p:tavLst>
                                    </p:anim>
                                    <p:anim calcmode="lin" valueType="num">
                                      <p:cBhvr>
                                        <p:cTn id="102" dur="1000" fill="hold"/>
                                        <p:tgtEl>
                                          <p:spTgt spid="93"/>
                                        </p:tgtEl>
                                        <p:attrNameLst>
                                          <p:attrName>ppt_h</p:attrName>
                                        </p:attrNameLst>
                                      </p:cBhvr>
                                      <p:tavLst>
                                        <p:tav tm="0">
                                          <p:val>
                                            <p:strVal val="#ppt_h"/>
                                          </p:val>
                                        </p:tav>
                                        <p:tav tm="100000">
                                          <p:val>
                                            <p:strVal val="#ppt_h"/>
                                          </p:val>
                                        </p:tav>
                                      </p:tavLst>
                                    </p:anim>
                                  </p:childTnLst>
                                </p:cTn>
                              </p:par>
                              <p:par>
                                <p:cTn id="103" presetID="20" presetClass="entr" presetSubtype="0" fill="hold" nodeType="withEffect">
                                  <p:stCondLst>
                                    <p:cond delay="0"/>
                                  </p:stCondLst>
                                  <p:childTnLst>
                                    <p:set>
                                      <p:cBhvr>
                                        <p:cTn id="104" dur="1" fill="hold">
                                          <p:stCondLst>
                                            <p:cond delay="0"/>
                                          </p:stCondLst>
                                        </p:cTn>
                                        <p:tgtEl>
                                          <p:spTgt spid="94"/>
                                        </p:tgtEl>
                                        <p:attrNameLst>
                                          <p:attrName>style.visibility</p:attrName>
                                        </p:attrNameLst>
                                      </p:cBhvr>
                                      <p:to>
                                        <p:strVal val="visible"/>
                                      </p:to>
                                    </p:set>
                                    <p:animEffect transition="in" filter="wedge">
                                      <p:cBhvr>
                                        <p:cTn id="105" dur="2000"/>
                                        <p:tgtEl>
                                          <p:spTgt spid="94"/>
                                        </p:tgtEl>
                                      </p:cBhvr>
                                    </p:animEffect>
                                  </p:childTnLst>
                                </p:cTn>
                              </p:par>
                              <p:par>
                                <p:cTn id="106" presetID="20" presetClass="entr" presetSubtype="0" fill="hold" grpId="0" nodeType="withEffect">
                                  <p:stCondLst>
                                    <p:cond delay="0"/>
                                  </p:stCondLst>
                                  <p:childTnLst>
                                    <p:set>
                                      <p:cBhvr>
                                        <p:cTn id="107" dur="1" fill="hold">
                                          <p:stCondLst>
                                            <p:cond delay="0"/>
                                          </p:stCondLst>
                                        </p:cTn>
                                        <p:tgtEl>
                                          <p:spTgt spid="98"/>
                                        </p:tgtEl>
                                        <p:attrNameLst>
                                          <p:attrName>style.visibility</p:attrName>
                                        </p:attrNameLst>
                                      </p:cBhvr>
                                      <p:to>
                                        <p:strVal val="visible"/>
                                      </p:to>
                                    </p:set>
                                    <p:animEffect transition="in" filter="wedge">
                                      <p:cBhvr>
                                        <p:cTn id="108" dur="2000"/>
                                        <p:tgtEl>
                                          <p:spTgt spid="98"/>
                                        </p:tgtEl>
                                      </p:cBhvr>
                                    </p:animEffect>
                                  </p:childTnLst>
                                </p:cTn>
                              </p:par>
                              <p:par>
                                <p:cTn id="109" presetID="20" presetClass="entr" presetSubtype="0" fill="hold" grpId="0" nodeType="withEffect">
                                  <p:stCondLst>
                                    <p:cond delay="0"/>
                                  </p:stCondLst>
                                  <p:childTnLst>
                                    <p:set>
                                      <p:cBhvr>
                                        <p:cTn id="110" dur="1" fill="hold">
                                          <p:stCondLst>
                                            <p:cond delay="0"/>
                                          </p:stCondLst>
                                        </p:cTn>
                                        <p:tgtEl>
                                          <p:spTgt spid="100"/>
                                        </p:tgtEl>
                                        <p:attrNameLst>
                                          <p:attrName>style.visibility</p:attrName>
                                        </p:attrNameLst>
                                      </p:cBhvr>
                                      <p:to>
                                        <p:strVal val="visible"/>
                                      </p:to>
                                    </p:set>
                                    <p:animEffect transition="in" filter="wedge">
                                      <p:cBhvr>
                                        <p:cTn id="111" dur="2000"/>
                                        <p:tgtEl>
                                          <p:spTgt spid="100"/>
                                        </p:tgtEl>
                                      </p:cBhvr>
                                    </p:animEffect>
                                  </p:childTnLst>
                                </p:cTn>
                              </p:par>
                            </p:childTnLst>
                          </p:cTn>
                        </p:par>
                      </p:childTnLst>
                    </p:cTn>
                  </p:par>
                  <p:par>
                    <p:cTn id="112" fill="hold">
                      <p:stCondLst>
                        <p:cond delay="indefinite"/>
                      </p:stCondLst>
                      <p:childTnLst>
                        <p:par>
                          <p:cTn id="113" fill="hold">
                            <p:stCondLst>
                              <p:cond delay="0"/>
                            </p:stCondLst>
                            <p:childTnLst>
                              <p:par>
                                <p:cTn id="114" presetID="45" presetClass="entr" presetSubtype="0" fill="hold" grpId="0" nodeType="clickEffect">
                                  <p:stCondLst>
                                    <p:cond delay="0"/>
                                  </p:stCondLst>
                                  <p:iterate type="lt">
                                    <p:tmPct val="10000"/>
                                  </p:iterate>
                                  <p:childTnLst>
                                    <p:set>
                                      <p:cBhvr>
                                        <p:cTn id="115" dur="1" fill="hold">
                                          <p:stCondLst>
                                            <p:cond delay="0"/>
                                          </p:stCondLst>
                                        </p:cTn>
                                        <p:tgtEl>
                                          <p:spTgt spid="101"/>
                                        </p:tgtEl>
                                        <p:attrNameLst>
                                          <p:attrName>style.visibility</p:attrName>
                                        </p:attrNameLst>
                                      </p:cBhvr>
                                      <p:to>
                                        <p:strVal val="visible"/>
                                      </p:to>
                                    </p:set>
                                    <p:animEffect transition="in" filter="fade">
                                      <p:cBhvr>
                                        <p:cTn id="116" dur="2000"/>
                                        <p:tgtEl>
                                          <p:spTgt spid="101"/>
                                        </p:tgtEl>
                                      </p:cBhvr>
                                    </p:animEffect>
                                    <p:anim calcmode="lin" valueType="num">
                                      <p:cBhvr>
                                        <p:cTn id="117" dur="2000" fill="hold"/>
                                        <p:tgtEl>
                                          <p:spTgt spid="101"/>
                                        </p:tgtEl>
                                        <p:attrNameLst>
                                          <p:attrName>ppt_w</p:attrName>
                                        </p:attrNameLst>
                                      </p:cBhvr>
                                      <p:tavLst>
                                        <p:tav tm="0" fmla="#ppt_w*sin(2.5*pi*$)">
                                          <p:val>
                                            <p:fltVal val="0"/>
                                          </p:val>
                                        </p:tav>
                                        <p:tav tm="100000">
                                          <p:val>
                                            <p:fltVal val="1"/>
                                          </p:val>
                                        </p:tav>
                                      </p:tavLst>
                                    </p:anim>
                                    <p:anim calcmode="lin" valueType="num">
                                      <p:cBhvr>
                                        <p:cTn id="118" dur="2000" fill="hold"/>
                                        <p:tgtEl>
                                          <p:spTgt spid="101"/>
                                        </p:tgtEl>
                                        <p:attrNameLst>
                                          <p:attrName>ppt_h</p:attrName>
                                        </p:attrNameLst>
                                      </p:cBhvr>
                                      <p:tavLst>
                                        <p:tav tm="0">
                                          <p:val>
                                            <p:strVal val="#ppt_h"/>
                                          </p:val>
                                        </p:tav>
                                        <p:tav tm="100000">
                                          <p:val>
                                            <p:strVal val="#ppt_h"/>
                                          </p:val>
                                        </p:tav>
                                      </p:tavLst>
                                    </p:anim>
                                  </p:childTnLst>
                                </p:cTn>
                              </p:par>
                            </p:childTnLst>
                          </p:cTn>
                        </p:par>
                      </p:childTnLst>
                    </p:cTn>
                  </p:par>
                  <p:par>
                    <p:cTn id="119" fill="hold">
                      <p:stCondLst>
                        <p:cond delay="indefinite"/>
                      </p:stCondLst>
                      <p:childTnLst>
                        <p:par>
                          <p:cTn id="120" fill="hold">
                            <p:stCondLst>
                              <p:cond delay="0"/>
                            </p:stCondLst>
                            <p:childTnLst>
                              <p:par>
                                <p:cTn id="121" presetID="20" presetClass="entr" presetSubtype="0" fill="hold" nodeType="clickEffect">
                                  <p:stCondLst>
                                    <p:cond delay="0"/>
                                  </p:stCondLst>
                                  <p:childTnLst>
                                    <p:set>
                                      <p:cBhvr>
                                        <p:cTn id="122" dur="1" fill="hold">
                                          <p:stCondLst>
                                            <p:cond delay="0"/>
                                          </p:stCondLst>
                                        </p:cTn>
                                        <p:tgtEl>
                                          <p:spTgt spid="102"/>
                                        </p:tgtEl>
                                        <p:attrNameLst>
                                          <p:attrName>style.visibility</p:attrName>
                                        </p:attrNameLst>
                                      </p:cBhvr>
                                      <p:to>
                                        <p:strVal val="visible"/>
                                      </p:to>
                                    </p:set>
                                    <p:animEffect transition="in" filter="wedge">
                                      <p:cBhvr>
                                        <p:cTn id="123" dur="20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80" grpId="0"/>
      <p:bldP spid="82" grpId="0"/>
      <p:bldP spid="84" grpId="0"/>
      <p:bldP spid="86" grpId="0"/>
      <p:bldP spid="88" grpId="0"/>
      <p:bldP spid="89" grpId="0"/>
      <p:bldP spid="90" grpId="0"/>
      <p:bldP spid="91" grpId="0"/>
      <p:bldP spid="93" grpId="0"/>
      <p:bldP spid="98" grpId="0"/>
      <p:bldP spid="100" grpId="0"/>
      <p:bldP spid="10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مستدير الزوايا 1"/>
          <p:cNvSpPr/>
          <p:nvPr/>
        </p:nvSpPr>
        <p:spPr>
          <a:xfrm>
            <a:off x="1071538" y="571480"/>
            <a:ext cx="6143668" cy="85725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u="sng" dirty="0" smtClean="0">
                <a:solidFill>
                  <a:srgbClr val="C00000"/>
                </a:solidFill>
                <a:latin typeface="Cooper Black" pitchFamily="18" charset="0"/>
                <a:cs typeface="PT Bold Heading" pitchFamily="2" charset="-78"/>
              </a:rPr>
              <a:t>مسائل مهارات التفكير العليا</a:t>
            </a:r>
            <a:r>
              <a:rPr lang="ar-SA" sz="3200" dirty="0" smtClean="0">
                <a:solidFill>
                  <a:srgbClr val="C00000"/>
                </a:solidFill>
                <a:latin typeface="Cooper Black" pitchFamily="18" charset="0"/>
                <a:cs typeface="PT Bold Heading" pitchFamily="2" charset="-78"/>
              </a:rPr>
              <a:t>   </a:t>
            </a:r>
            <a:r>
              <a:rPr lang="ar-SA" b="1" dirty="0" smtClean="0">
                <a:solidFill>
                  <a:schemeClr val="tx1"/>
                </a:solidFill>
                <a:latin typeface="Arial" pitchFamily="34" charset="0"/>
                <a:cs typeface="Arial" pitchFamily="34" charset="0"/>
              </a:rPr>
              <a:t>ص134</a:t>
            </a:r>
            <a:endParaRPr lang="ar-SA" dirty="0">
              <a:solidFill>
                <a:schemeClr val="tx1"/>
              </a:solidFill>
              <a:latin typeface="Cooper Black" pitchFamily="18" charset="0"/>
              <a:cs typeface="PT Bold Heading" pitchFamily="2" charset="-78"/>
            </a:endParaRPr>
          </a:p>
        </p:txBody>
      </p:sp>
      <p:sp>
        <p:nvSpPr>
          <p:cNvPr id="5" name="مستطيل مستدير الزوايا 4"/>
          <p:cNvSpPr/>
          <p:nvPr/>
        </p:nvSpPr>
        <p:spPr>
          <a:xfrm>
            <a:off x="500034" y="1142984"/>
            <a:ext cx="6643734" cy="257176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1" algn="r"/>
            <a:r>
              <a:rPr lang="ar-SA" sz="3600" dirty="0" smtClean="0">
                <a:solidFill>
                  <a:schemeClr val="accent1">
                    <a:lumMod val="75000"/>
                  </a:schemeClr>
                </a:solidFill>
                <a:latin typeface="Cooper Black" pitchFamily="18" charset="0"/>
                <a:cs typeface="PT Bold Heading" pitchFamily="2" charset="-78"/>
              </a:rPr>
              <a:t>21) تبرير </a:t>
            </a:r>
            <a:r>
              <a:rPr lang="ar-SA" sz="4000" dirty="0" smtClean="0">
                <a:solidFill>
                  <a:schemeClr val="tx1"/>
                </a:solidFill>
                <a:latin typeface="Cooper Black" pitchFamily="18" charset="0"/>
                <a:cs typeface="PT Bold Heading" pitchFamily="2" charset="-78"/>
              </a:rPr>
              <a:t>:</a:t>
            </a:r>
          </a:p>
          <a:p>
            <a:pPr lvl="1" algn="r"/>
            <a:r>
              <a:rPr lang="ar-SA" sz="4000" dirty="0" smtClean="0">
                <a:solidFill>
                  <a:schemeClr val="tx1"/>
                </a:solidFill>
                <a:latin typeface="Cooper Black" pitchFamily="18" charset="0"/>
                <a:cs typeface="PT Bold Heading" pitchFamily="2" charset="-78"/>
              </a:rPr>
              <a:t> </a:t>
            </a:r>
            <a:r>
              <a:rPr lang="ar-SA" sz="4000" dirty="0" smtClean="0">
                <a:solidFill>
                  <a:schemeClr val="tx1"/>
                </a:solidFill>
                <a:latin typeface="Cooper Black" pitchFamily="18" charset="0"/>
                <a:cs typeface="Akhbar MT" pitchFamily="2" charset="-78"/>
              </a:rPr>
              <a:t>بين الاختلاف في حل المعادلتين الآتيتين :</a:t>
            </a:r>
          </a:p>
          <a:p>
            <a:pPr lvl="1" algn="r"/>
            <a:endParaRPr lang="ar-SA" sz="2000" dirty="0" smtClean="0">
              <a:solidFill>
                <a:schemeClr val="tx1"/>
              </a:solidFill>
              <a:latin typeface="Cooper Black" pitchFamily="18" charset="0"/>
              <a:cs typeface="Akhbar MT" pitchFamily="2" charset="-78"/>
            </a:endParaRPr>
          </a:p>
          <a:p>
            <a:pPr lvl="1" algn="r"/>
            <a:r>
              <a:rPr lang="ar-SA" sz="4000" dirty="0" smtClean="0">
                <a:solidFill>
                  <a:schemeClr val="tx1"/>
                </a:solidFill>
                <a:latin typeface="Cooper Black" pitchFamily="18" charset="0"/>
                <a:cs typeface="Akhbar MT" pitchFamily="2" charset="-78"/>
              </a:rPr>
              <a:t>   5 =   </a:t>
            </a:r>
            <a:r>
              <a:rPr lang="ar-SA" sz="4000" dirty="0" err="1" smtClean="0">
                <a:solidFill>
                  <a:schemeClr val="tx1"/>
                </a:solidFill>
                <a:latin typeface="Cooper Black" pitchFamily="18" charset="0"/>
                <a:cs typeface="Akhbar MT" pitchFamily="2" charset="-78"/>
              </a:rPr>
              <a:t>س</a:t>
            </a:r>
            <a:r>
              <a:rPr lang="ar-SA" sz="4000" dirty="0" smtClean="0">
                <a:solidFill>
                  <a:schemeClr val="tx1"/>
                </a:solidFill>
                <a:latin typeface="Cooper Black" pitchFamily="18" charset="0"/>
                <a:cs typeface="Akhbar MT" pitchFamily="2" charset="-78"/>
              </a:rPr>
              <a:t> + 1  , 5 =   </a:t>
            </a:r>
            <a:r>
              <a:rPr lang="ar-SA" sz="4000" dirty="0" err="1" smtClean="0">
                <a:solidFill>
                  <a:schemeClr val="tx1"/>
                </a:solidFill>
                <a:latin typeface="Cooper Black" pitchFamily="18" charset="0"/>
                <a:cs typeface="Akhbar MT" pitchFamily="2" charset="-78"/>
              </a:rPr>
              <a:t>س</a:t>
            </a:r>
            <a:r>
              <a:rPr lang="ar-SA" sz="4000" dirty="0" smtClean="0">
                <a:solidFill>
                  <a:schemeClr val="tx1"/>
                </a:solidFill>
                <a:latin typeface="Cooper Black" pitchFamily="18" charset="0"/>
                <a:cs typeface="Akhbar MT" pitchFamily="2" charset="-78"/>
              </a:rPr>
              <a:t>+1 </a:t>
            </a:r>
            <a:r>
              <a:rPr lang="ar-SA" sz="2800" dirty="0" smtClean="0">
                <a:solidFill>
                  <a:schemeClr val="tx1"/>
                </a:solidFill>
                <a:latin typeface="Cooper Black" pitchFamily="18" charset="0"/>
                <a:cs typeface="Akhbar MT" pitchFamily="2" charset="-78"/>
              </a:rPr>
              <a:t> </a:t>
            </a:r>
            <a:endParaRPr lang="ar-SA" sz="3600" dirty="0">
              <a:solidFill>
                <a:schemeClr val="tx1"/>
              </a:solidFill>
              <a:latin typeface="Cooper Black" pitchFamily="18" charset="0"/>
              <a:cs typeface="Akhbar MT" pitchFamily="2" charset="-78"/>
            </a:endParaRPr>
          </a:p>
        </p:txBody>
      </p:sp>
      <p:grpSp>
        <p:nvGrpSpPr>
          <p:cNvPr id="6" name="Group 5"/>
          <p:cNvGrpSpPr>
            <a:grpSpLocks/>
          </p:cNvGrpSpPr>
          <p:nvPr/>
        </p:nvGrpSpPr>
        <p:grpSpPr bwMode="auto">
          <a:xfrm>
            <a:off x="1785918" y="2928934"/>
            <a:ext cx="1143008" cy="500066"/>
            <a:chOff x="9930" y="10335"/>
            <a:chExt cx="558" cy="510"/>
          </a:xfrm>
        </p:grpSpPr>
        <p:cxnSp>
          <p:nvCxnSpPr>
            <p:cNvPr id="7" name="AutoShape 6"/>
            <p:cNvCxnSpPr>
              <a:cxnSpLocks noChangeShapeType="1"/>
            </p:cNvCxnSpPr>
            <p:nvPr/>
          </p:nvCxnSpPr>
          <p:spPr bwMode="auto">
            <a:xfrm>
              <a:off x="10413" y="10335"/>
              <a:ext cx="1" cy="510"/>
            </a:xfrm>
            <a:prstGeom prst="straightConnector1">
              <a:avLst/>
            </a:prstGeom>
            <a:noFill/>
            <a:ln w="38100" cmpd="sng">
              <a:solidFill>
                <a:schemeClr val="tx1"/>
              </a:solidFill>
              <a:round/>
              <a:headEnd/>
              <a:tailEnd/>
            </a:ln>
          </p:spPr>
        </p:cxnSp>
        <p:cxnSp>
          <p:nvCxnSpPr>
            <p:cNvPr id="8" name="AutoShape 7"/>
            <p:cNvCxnSpPr>
              <a:cxnSpLocks noChangeShapeType="1"/>
            </p:cNvCxnSpPr>
            <p:nvPr/>
          </p:nvCxnSpPr>
          <p:spPr bwMode="auto">
            <a:xfrm flipH="1">
              <a:off x="9930" y="10335"/>
              <a:ext cx="483" cy="0"/>
            </a:xfrm>
            <a:prstGeom prst="straightConnector1">
              <a:avLst/>
            </a:prstGeom>
            <a:noFill/>
            <a:ln w="38100" cmpd="sng">
              <a:solidFill>
                <a:schemeClr val="tx1"/>
              </a:solidFill>
              <a:round/>
              <a:headEnd/>
              <a:tailEnd/>
            </a:ln>
          </p:spPr>
        </p:cxnSp>
        <p:cxnSp>
          <p:nvCxnSpPr>
            <p:cNvPr id="9" name="AutoShape 8"/>
            <p:cNvCxnSpPr>
              <a:cxnSpLocks noChangeShapeType="1"/>
            </p:cNvCxnSpPr>
            <p:nvPr/>
          </p:nvCxnSpPr>
          <p:spPr bwMode="auto">
            <a:xfrm flipV="1">
              <a:off x="10413" y="10620"/>
              <a:ext cx="75" cy="225"/>
            </a:xfrm>
            <a:prstGeom prst="straightConnector1">
              <a:avLst/>
            </a:prstGeom>
            <a:noFill/>
            <a:ln w="38100" cmpd="sng">
              <a:solidFill>
                <a:schemeClr val="tx1"/>
              </a:solidFill>
              <a:round/>
              <a:headEnd/>
              <a:tailEnd/>
            </a:ln>
          </p:spPr>
        </p:cxnSp>
      </p:grpSp>
      <p:grpSp>
        <p:nvGrpSpPr>
          <p:cNvPr id="10" name="Group 5"/>
          <p:cNvGrpSpPr>
            <a:grpSpLocks/>
          </p:cNvGrpSpPr>
          <p:nvPr/>
        </p:nvGrpSpPr>
        <p:grpSpPr bwMode="auto">
          <a:xfrm>
            <a:off x="4857752" y="2928934"/>
            <a:ext cx="500066" cy="500066"/>
            <a:chOff x="9930" y="10335"/>
            <a:chExt cx="558" cy="510"/>
          </a:xfrm>
        </p:grpSpPr>
        <p:cxnSp>
          <p:nvCxnSpPr>
            <p:cNvPr id="11" name="AutoShape 6"/>
            <p:cNvCxnSpPr>
              <a:cxnSpLocks noChangeShapeType="1"/>
            </p:cNvCxnSpPr>
            <p:nvPr/>
          </p:nvCxnSpPr>
          <p:spPr bwMode="auto">
            <a:xfrm>
              <a:off x="10413" y="10335"/>
              <a:ext cx="1" cy="510"/>
            </a:xfrm>
            <a:prstGeom prst="straightConnector1">
              <a:avLst/>
            </a:prstGeom>
            <a:noFill/>
            <a:ln w="38100" cmpd="sng">
              <a:solidFill>
                <a:schemeClr val="tx1"/>
              </a:solidFill>
              <a:round/>
              <a:headEnd/>
              <a:tailEnd/>
            </a:ln>
          </p:spPr>
        </p:cxnSp>
        <p:cxnSp>
          <p:nvCxnSpPr>
            <p:cNvPr id="12" name="AutoShape 7"/>
            <p:cNvCxnSpPr>
              <a:cxnSpLocks noChangeShapeType="1"/>
            </p:cNvCxnSpPr>
            <p:nvPr/>
          </p:nvCxnSpPr>
          <p:spPr bwMode="auto">
            <a:xfrm flipH="1">
              <a:off x="9930" y="10335"/>
              <a:ext cx="483" cy="0"/>
            </a:xfrm>
            <a:prstGeom prst="straightConnector1">
              <a:avLst/>
            </a:prstGeom>
            <a:noFill/>
            <a:ln w="38100" cmpd="sng">
              <a:solidFill>
                <a:schemeClr val="tx1"/>
              </a:solidFill>
              <a:round/>
              <a:headEnd/>
              <a:tailEnd/>
            </a:ln>
          </p:spPr>
        </p:cxnSp>
        <p:cxnSp>
          <p:nvCxnSpPr>
            <p:cNvPr id="13" name="AutoShape 8"/>
            <p:cNvCxnSpPr>
              <a:cxnSpLocks noChangeShapeType="1"/>
            </p:cNvCxnSpPr>
            <p:nvPr/>
          </p:nvCxnSpPr>
          <p:spPr bwMode="auto">
            <a:xfrm flipV="1">
              <a:off x="10413" y="10620"/>
              <a:ext cx="75" cy="225"/>
            </a:xfrm>
            <a:prstGeom prst="straightConnector1">
              <a:avLst/>
            </a:prstGeom>
            <a:noFill/>
            <a:ln w="38100" cmpd="sng">
              <a:solidFill>
                <a:schemeClr val="tx1"/>
              </a:solidFill>
              <a:round/>
              <a:headEnd/>
              <a:tailEnd/>
            </a:ln>
          </p:spPr>
        </p:cxnSp>
      </p:grpSp>
      <p:sp>
        <p:nvSpPr>
          <p:cNvPr id="14" name="مستطيل مستدير الزوايا 13"/>
          <p:cNvSpPr/>
          <p:nvPr/>
        </p:nvSpPr>
        <p:spPr>
          <a:xfrm>
            <a:off x="428596" y="5929330"/>
            <a:ext cx="1143008" cy="4286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dirty="0" smtClean="0">
                <a:cs typeface="PT Bold Heading" pitchFamily="2" charset="-78"/>
              </a:rPr>
              <a:t>التدريب</a:t>
            </a:r>
            <a:endParaRPr lang="ar-SA" sz="2000" dirty="0">
              <a:cs typeface="PT Bold Heading" pitchFamily="2" charset="-78"/>
            </a:endParaRPr>
          </a:p>
        </p:txBody>
      </p:sp>
      <p:pic>
        <p:nvPicPr>
          <p:cNvPr id="15" name="Picture 2"/>
          <p:cNvPicPr>
            <a:picLocks noChangeAspect="1" noChangeArrowheads="1"/>
          </p:cNvPicPr>
          <p:nvPr/>
        </p:nvPicPr>
        <p:blipFill>
          <a:blip r:embed="rId2"/>
          <a:srcRect l="3125" t="41161" r="3125" b="17682"/>
          <a:stretch>
            <a:fillRect/>
          </a:stretch>
        </p:blipFill>
        <p:spPr bwMode="auto">
          <a:xfrm>
            <a:off x="285720" y="142852"/>
            <a:ext cx="8572560" cy="42862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edge">
                                      <p:cBhvr>
                                        <p:cTn id="7" dur="3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par>
                                <p:cTn id="13" presetID="2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edge">
                                      <p:cBhvr>
                                        <p:cTn id="15" dur="2000"/>
                                        <p:tgtEl>
                                          <p:spTgt spid="10"/>
                                        </p:tgtEl>
                                      </p:cBhvr>
                                    </p:animEffect>
                                  </p:childTnLst>
                                </p:cTn>
                              </p:par>
                              <p:par>
                                <p:cTn id="16" presetID="2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edge">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مستدير الزوايا 5"/>
          <p:cNvSpPr/>
          <p:nvPr/>
        </p:nvSpPr>
        <p:spPr>
          <a:xfrm>
            <a:off x="428596" y="5929330"/>
            <a:ext cx="114300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dirty="0" smtClean="0">
                <a:cs typeface="PT Bold Heading" pitchFamily="2" charset="-78"/>
              </a:rPr>
              <a:t>التقويم</a:t>
            </a:r>
            <a:endParaRPr lang="ar-SA" sz="2000" dirty="0">
              <a:cs typeface="PT Bold Heading" pitchFamily="2" charset="-78"/>
            </a:endParaRPr>
          </a:p>
        </p:txBody>
      </p:sp>
      <p:pic>
        <p:nvPicPr>
          <p:cNvPr id="7" name="Picture 2"/>
          <p:cNvPicPr>
            <a:picLocks noChangeAspect="1" noChangeArrowheads="1"/>
          </p:cNvPicPr>
          <p:nvPr/>
        </p:nvPicPr>
        <p:blipFill>
          <a:blip r:embed="rId2"/>
          <a:srcRect l="3125" t="41161" r="3125" b="17682"/>
          <a:stretch>
            <a:fillRect/>
          </a:stretch>
        </p:blipFill>
        <p:spPr bwMode="auto">
          <a:xfrm>
            <a:off x="285720" y="142852"/>
            <a:ext cx="8572560" cy="428628"/>
          </a:xfrm>
          <a:prstGeom prst="rect">
            <a:avLst/>
          </a:prstGeom>
          <a:noFill/>
          <a:ln w="9525">
            <a:noFill/>
            <a:miter lim="800000"/>
            <a:headEnd/>
            <a:tailEnd/>
          </a:ln>
          <a:effectLst/>
        </p:spPr>
      </p:pic>
      <p:sp>
        <p:nvSpPr>
          <p:cNvPr id="8" name="عنوان 1"/>
          <p:cNvSpPr txBox="1">
            <a:spLocks/>
          </p:cNvSpPr>
          <p:nvPr/>
        </p:nvSpPr>
        <p:spPr>
          <a:xfrm>
            <a:off x="785786" y="857232"/>
            <a:ext cx="7429552" cy="1285884"/>
          </a:xfrm>
          <a:prstGeom prst="rect">
            <a:avLst/>
          </a:prstGeom>
        </p:spPr>
        <p:txBody>
          <a:bodyPr vert="horz" lIns="91440" tIns="45720" rIns="91440" bIns="45720" rtlCol="0" anchor="ctr">
            <a:normAutofit fontScale="5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ar-SA" sz="5800" i="0" strike="noStrike" kern="1200" cap="none" spc="0" normalizeH="0" baseline="0" noProof="0" dirty="0" smtClean="0">
                <a:ln>
                  <a:noFill/>
                </a:ln>
                <a:solidFill>
                  <a:srgbClr val="FF0000"/>
                </a:solidFill>
                <a:effectLst/>
                <a:uLnTx/>
                <a:uFillTx/>
                <a:latin typeface="+mj-lt"/>
                <a:ea typeface="+mj-ea"/>
                <a:cs typeface="PT Bold Heading" pitchFamily="2" charset="-78"/>
              </a:rPr>
              <a:t>تعلم سابق</a:t>
            </a:r>
          </a:p>
          <a:p>
            <a:pPr marL="0" marR="0" lvl="0" indent="0" algn="ctr" defTabSz="914400" rtl="0" eaLnBrk="1" fontAlgn="auto" latinLnBrk="0" hangingPunct="1">
              <a:lnSpc>
                <a:spcPct val="100000"/>
              </a:lnSpc>
              <a:spcBef>
                <a:spcPct val="0"/>
              </a:spcBef>
              <a:spcAft>
                <a:spcPts val="0"/>
              </a:spcAft>
              <a:buClrTx/>
              <a:buSzTx/>
              <a:buFontTx/>
              <a:buNone/>
              <a:tabLst/>
              <a:defRPr/>
            </a:pPr>
            <a:r>
              <a:rPr lang="ar-SA" sz="5100" dirty="0" smtClean="0">
                <a:latin typeface="Adobe Arabic" pitchFamily="18" charset="-78"/>
                <a:ea typeface="+mj-ea"/>
                <a:cs typeface="Adobe Arabic" pitchFamily="18" charset="-78"/>
              </a:rPr>
              <a:t>كيف ساعد الدرس السابق حول العمليات على العبارات الجذرية في درس اليوم </a:t>
            </a:r>
            <a:r>
              <a:rPr lang="en-US" sz="5100" dirty="0" smtClean="0">
                <a:latin typeface="Adobe Arabic" pitchFamily="18" charset="-78"/>
                <a:ea typeface="+mj-ea"/>
                <a:cs typeface="Adobe Arabic" pitchFamily="18" charset="-78"/>
              </a:rPr>
              <a:t>  </a:t>
            </a:r>
            <a:r>
              <a:rPr lang="ar-SA" sz="5100" dirty="0" smtClean="0">
                <a:latin typeface="Adobe Arabic" pitchFamily="18" charset="-78"/>
                <a:ea typeface="+mj-ea"/>
                <a:cs typeface="Adobe Arabic" pitchFamily="18" charset="-78"/>
              </a:rPr>
              <a:t> ؟</a:t>
            </a:r>
            <a:r>
              <a:rPr lang="en-US" sz="5100" dirty="0" smtClean="0">
                <a:latin typeface="Adobe Arabic" pitchFamily="18" charset="-78"/>
                <a:ea typeface="+mj-ea"/>
                <a:cs typeface="Adobe Arabic" pitchFamily="18" charset="-78"/>
              </a:rPr>
              <a:t> </a:t>
            </a:r>
            <a:r>
              <a:rPr lang="ar-SA" sz="5100" dirty="0" smtClean="0">
                <a:latin typeface="Adobe Arabic" pitchFamily="18" charset="-78"/>
                <a:ea typeface="+mj-ea"/>
                <a:cs typeface="Adobe Arabic" pitchFamily="18" charset="-78"/>
              </a:rPr>
              <a:t>المعادلات الجذرية</a:t>
            </a:r>
            <a:endParaRPr kumimoji="0" lang="ar-SA" sz="4000" i="0" strike="noStrike" kern="1200" cap="none" spc="0" normalizeH="0" baseline="0" noProof="0" dirty="0" smtClean="0">
              <a:ln>
                <a:noFill/>
              </a:ln>
              <a:effectLst/>
              <a:uLnTx/>
              <a:uFillTx/>
              <a:latin typeface="Adobe Arabic" pitchFamily="18" charset="-78"/>
              <a:ea typeface="+mj-ea"/>
              <a:cs typeface="Adobe Arabic" pitchFamily="18"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مستدير الزوايا 5"/>
          <p:cNvSpPr/>
          <p:nvPr/>
        </p:nvSpPr>
        <p:spPr>
          <a:xfrm>
            <a:off x="428596" y="5929330"/>
            <a:ext cx="114300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dirty="0" smtClean="0">
                <a:cs typeface="PT Bold Heading" pitchFamily="2" charset="-78"/>
              </a:rPr>
              <a:t>التقويم</a:t>
            </a:r>
            <a:endParaRPr lang="ar-SA" sz="2000" dirty="0">
              <a:cs typeface="PT Bold Heading" pitchFamily="2" charset="-78"/>
            </a:endParaRPr>
          </a:p>
        </p:txBody>
      </p:sp>
      <p:pic>
        <p:nvPicPr>
          <p:cNvPr id="7" name="Picture 2"/>
          <p:cNvPicPr>
            <a:picLocks noChangeAspect="1" noChangeArrowheads="1"/>
          </p:cNvPicPr>
          <p:nvPr/>
        </p:nvPicPr>
        <p:blipFill>
          <a:blip r:embed="rId2"/>
          <a:srcRect l="3125" t="41161" r="3125" b="17682"/>
          <a:stretch>
            <a:fillRect/>
          </a:stretch>
        </p:blipFill>
        <p:spPr bwMode="auto">
          <a:xfrm>
            <a:off x="285720" y="142852"/>
            <a:ext cx="8572560" cy="428628"/>
          </a:xfrm>
          <a:prstGeom prst="rect">
            <a:avLst/>
          </a:prstGeom>
          <a:noFill/>
          <a:ln w="9525">
            <a:noFill/>
            <a:miter lim="800000"/>
            <a:headEnd/>
            <a:tailEnd/>
          </a:ln>
          <a:effectLst/>
        </p:spPr>
      </p:pic>
      <p:sp>
        <p:nvSpPr>
          <p:cNvPr id="9" name="عنوان 1"/>
          <p:cNvSpPr txBox="1">
            <a:spLocks/>
          </p:cNvSpPr>
          <p:nvPr/>
        </p:nvSpPr>
        <p:spPr>
          <a:xfrm>
            <a:off x="1000100" y="2143116"/>
            <a:ext cx="7429552" cy="1285884"/>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ar-SA" sz="2800" i="0" strike="noStrike" kern="1200" cap="none" spc="0" normalizeH="0" baseline="0" noProof="0" dirty="0" smtClean="0">
                <a:ln>
                  <a:noFill/>
                </a:ln>
                <a:solidFill>
                  <a:srgbClr val="FF0000"/>
                </a:solidFill>
                <a:effectLst/>
                <a:uLnTx/>
                <a:uFillTx/>
                <a:latin typeface="+mj-lt"/>
                <a:ea typeface="+mj-ea"/>
                <a:cs typeface="PT Bold Heading" pitchFamily="2" charset="-78"/>
              </a:rPr>
              <a:t>بطاقة مكافئة</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ar-SA" sz="4500" i="0" strike="noStrike" kern="1200" cap="none" spc="0" normalizeH="0" baseline="0" noProof="0" dirty="0" smtClean="0">
              <a:ln>
                <a:noFill/>
              </a:ln>
              <a:solidFill>
                <a:srgbClr val="FF0000"/>
              </a:solidFill>
              <a:effectLst/>
              <a:uLnTx/>
              <a:uFillTx/>
              <a:latin typeface="+mj-lt"/>
              <a:ea typeface="+mj-ea"/>
              <a:cs typeface="PT Bold Heading" pitchFamily="2" charset="-78"/>
            </a:endParaRPr>
          </a:p>
        </p:txBody>
      </p:sp>
      <p:pic>
        <p:nvPicPr>
          <p:cNvPr id="12" name="صورة 11" descr="C:\Users\Infoj\AppData\Local\Microsoft\Windows\Temporary Internet Files\Content.Word\IMG_2458.jpg"/>
          <p:cNvPicPr/>
          <p:nvPr/>
        </p:nvPicPr>
        <p:blipFill>
          <a:blip r:embed="rId3" cstate="print">
            <a:lum contrast="40000"/>
          </a:blip>
          <a:srcRect l="7584" t="44330" b="34536"/>
          <a:stretch>
            <a:fillRect/>
          </a:stretch>
        </p:blipFill>
        <p:spPr bwMode="auto">
          <a:xfrm rot="10800000">
            <a:off x="1000100" y="2643181"/>
            <a:ext cx="7286676" cy="114300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edge">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مستدير الزوايا 5"/>
          <p:cNvSpPr/>
          <p:nvPr/>
        </p:nvSpPr>
        <p:spPr>
          <a:xfrm>
            <a:off x="428596" y="5929330"/>
            <a:ext cx="114300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dirty="0" smtClean="0">
                <a:cs typeface="PT Bold Heading" pitchFamily="2" charset="-78"/>
              </a:rPr>
              <a:t>التقويم</a:t>
            </a:r>
            <a:endParaRPr lang="ar-SA" sz="2000" dirty="0">
              <a:cs typeface="PT Bold Heading" pitchFamily="2" charset="-78"/>
            </a:endParaRPr>
          </a:p>
        </p:txBody>
      </p:sp>
      <p:pic>
        <p:nvPicPr>
          <p:cNvPr id="7" name="Picture 2"/>
          <p:cNvPicPr>
            <a:picLocks noChangeAspect="1" noChangeArrowheads="1"/>
          </p:cNvPicPr>
          <p:nvPr/>
        </p:nvPicPr>
        <p:blipFill>
          <a:blip r:embed="rId2"/>
          <a:srcRect l="3125" t="41161" r="3125" b="17682"/>
          <a:stretch>
            <a:fillRect/>
          </a:stretch>
        </p:blipFill>
        <p:spPr bwMode="auto">
          <a:xfrm>
            <a:off x="285720" y="142852"/>
            <a:ext cx="8572560" cy="428628"/>
          </a:xfrm>
          <a:prstGeom prst="rect">
            <a:avLst/>
          </a:prstGeom>
          <a:noFill/>
          <a:ln w="9525">
            <a:noFill/>
            <a:miter lim="800000"/>
            <a:headEnd/>
            <a:tailEnd/>
          </a:ln>
          <a:effectLst/>
        </p:spPr>
      </p:pic>
      <p:sp>
        <p:nvSpPr>
          <p:cNvPr id="15" name="عنوان 1"/>
          <p:cNvSpPr txBox="1">
            <a:spLocks/>
          </p:cNvSpPr>
          <p:nvPr/>
        </p:nvSpPr>
        <p:spPr>
          <a:xfrm>
            <a:off x="1071538" y="1500174"/>
            <a:ext cx="7429552" cy="857256"/>
          </a:xfrm>
          <a:prstGeom prst="rect">
            <a:avLst/>
          </a:prstGeom>
        </p:spPr>
        <p:txBody>
          <a:bodyPr vert="horz" lIns="91440" tIns="45720" rIns="91440" bIns="45720" rtlCol="0" anchor="ctr">
            <a:normAutofit fontScale="55000" lnSpcReduction="20000"/>
          </a:bodyPr>
          <a:lstStyle/>
          <a:p>
            <a:pPr lvl="0" algn="ctr" rtl="0">
              <a:spcBef>
                <a:spcPct val="0"/>
              </a:spcBef>
              <a:defRPr/>
            </a:pPr>
            <a:r>
              <a:rPr lang="ar-SA" sz="5100" dirty="0" err="1" smtClean="0">
                <a:solidFill>
                  <a:srgbClr val="FF0000"/>
                </a:solidFill>
                <a:cs typeface="PT Bold Heading" pitchFamily="2" charset="-78"/>
              </a:rPr>
              <a:t>المطويات</a:t>
            </a:r>
            <a:endParaRPr lang="ar-SA" sz="5100" dirty="0" smtClean="0">
              <a:solidFill>
                <a:srgbClr val="FF0000"/>
              </a:solidFill>
              <a:cs typeface="PT Bold Heading" pitchFamily="2" charset="-78"/>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ar-SA" sz="5100" dirty="0" smtClean="0">
                <a:latin typeface="Adobe Arabic" pitchFamily="18" charset="-78"/>
                <a:ea typeface="+mj-ea"/>
                <a:cs typeface="Adobe Arabic" pitchFamily="18" charset="-78"/>
              </a:rPr>
              <a:t>.</a:t>
            </a:r>
            <a:r>
              <a:rPr lang="en-US" sz="5100" dirty="0" smtClean="0">
                <a:latin typeface="Adobe Arabic" pitchFamily="18" charset="-78"/>
                <a:ea typeface="+mj-ea"/>
                <a:cs typeface="Adobe Arabic" pitchFamily="18" charset="-78"/>
              </a:rPr>
              <a:t>  </a:t>
            </a:r>
            <a:r>
              <a:rPr lang="ar-SA" sz="5100" dirty="0" smtClean="0">
                <a:latin typeface="Adobe Arabic" pitchFamily="18" charset="-78"/>
                <a:ea typeface="+mj-ea"/>
                <a:cs typeface="Adobe Arabic" pitchFamily="18" charset="-78"/>
              </a:rPr>
              <a:t>أكتب ملاحظاتك </a:t>
            </a:r>
            <a:r>
              <a:rPr lang="ar-SA" sz="5100" dirty="0" err="1" smtClean="0">
                <a:latin typeface="Adobe Arabic" pitchFamily="18" charset="-78"/>
                <a:ea typeface="+mj-ea"/>
                <a:cs typeface="Adobe Arabic" pitchFamily="18" charset="-78"/>
              </a:rPr>
              <a:t>و</a:t>
            </a:r>
            <a:r>
              <a:rPr lang="ar-SA" sz="5100" dirty="0" smtClean="0">
                <a:latin typeface="Adobe Arabic" pitchFamily="18" charset="-78"/>
                <a:ea typeface="+mj-ea"/>
                <a:cs typeface="Adobe Arabic" pitchFamily="18" charset="-78"/>
              </a:rPr>
              <a:t> أفكارك عن درس المعادلات الجذرية</a:t>
            </a:r>
            <a:endParaRPr kumimoji="0" lang="ar-SA" sz="4000" i="0" strike="noStrike" kern="1200" cap="none" spc="0" normalizeH="0" baseline="0" noProof="0" dirty="0" smtClean="0">
              <a:ln>
                <a:noFill/>
              </a:ln>
              <a:effectLst/>
              <a:uLnTx/>
              <a:uFillTx/>
              <a:latin typeface="Adobe Arabic" pitchFamily="18" charset="-78"/>
              <a:ea typeface="+mj-ea"/>
              <a:cs typeface="Adobe Arabic" pitchFamily="18" charset="-78"/>
            </a:endParaRPr>
          </a:p>
        </p:txBody>
      </p:sp>
      <p:pic>
        <p:nvPicPr>
          <p:cNvPr id="8" name="صورة 7" descr="C:\Users\Infoj\AppData\Local\Microsoft\Windows\Temporary Internet Files\Content.Word\IMG_2131.jpg"/>
          <p:cNvPicPr/>
          <p:nvPr/>
        </p:nvPicPr>
        <p:blipFill>
          <a:blip r:embed="rId3" cstate="print"/>
          <a:srcRect b="11732"/>
          <a:stretch>
            <a:fillRect/>
          </a:stretch>
        </p:blipFill>
        <p:spPr bwMode="auto">
          <a:xfrm rot="10800000">
            <a:off x="1785919" y="2357430"/>
            <a:ext cx="6500857" cy="40005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edge">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edge">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مستدير الزوايا 5"/>
          <p:cNvSpPr/>
          <p:nvPr/>
        </p:nvSpPr>
        <p:spPr>
          <a:xfrm>
            <a:off x="428596" y="5929330"/>
            <a:ext cx="114300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dirty="0" smtClean="0">
                <a:cs typeface="PT Bold Heading" pitchFamily="2" charset="-78"/>
              </a:rPr>
              <a:t>التقويم</a:t>
            </a:r>
            <a:endParaRPr lang="ar-SA" sz="2000" dirty="0">
              <a:cs typeface="PT Bold Heading" pitchFamily="2" charset="-78"/>
            </a:endParaRPr>
          </a:p>
        </p:txBody>
      </p:sp>
      <p:pic>
        <p:nvPicPr>
          <p:cNvPr id="7" name="Picture 2"/>
          <p:cNvPicPr>
            <a:picLocks noChangeAspect="1" noChangeArrowheads="1"/>
          </p:cNvPicPr>
          <p:nvPr/>
        </p:nvPicPr>
        <p:blipFill>
          <a:blip r:embed="rId2"/>
          <a:srcRect l="3125" t="41161" r="3125" b="17682"/>
          <a:stretch>
            <a:fillRect/>
          </a:stretch>
        </p:blipFill>
        <p:spPr bwMode="auto">
          <a:xfrm>
            <a:off x="285720" y="142852"/>
            <a:ext cx="8572560" cy="428628"/>
          </a:xfrm>
          <a:prstGeom prst="rect">
            <a:avLst/>
          </a:prstGeom>
          <a:noFill/>
          <a:ln w="9525">
            <a:noFill/>
            <a:miter lim="800000"/>
            <a:headEnd/>
            <a:tailEnd/>
          </a:ln>
          <a:effectLst/>
        </p:spPr>
      </p:pic>
      <p:sp>
        <p:nvSpPr>
          <p:cNvPr id="10" name="وسيلة شرح بيضاوية 9"/>
          <p:cNvSpPr/>
          <p:nvPr/>
        </p:nvSpPr>
        <p:spPr>
          <a:xfrm>
            <a:off x="785786" y="2357430"/>
            <a:ext cx="7500958" cy="1714512"/>
          </a:xfrm>
          <a:prstGeom prst="wedgeEllipseCallout">
            <a:avLst>
              <a:gd name="adj1" fmla="val 41342"/>
              <a:gd name="adj2" fmla="val 51333"/>
            </a:avLst>
          </a:prstGeom>
          <a:solidFill>
            <a:schemeClr val="tx2">
              <a:lumMod val="20000"/>
              <a:lumOff val="80000"/>
            </a:schemeClr>
          </a:solidFill>
          <a:ln w="53975">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3200" dirty="0" smtClean="0">
                <a:solidFill>
                  <a:schemeClr val="tx1"/>
                </a:solidFill>
                <a:latin typeface="Adobe Arabic" pitchFamily="18" charset="-78"/>
                <a:cs typeface="AL-Mohanad" pitchFamily="2" charset="-78"/>
              </a:rPr>
              <a:t>لا تنسي الاستفادة من هذا الدرس في مشروع الفصل</a:t>
            </a:r>
          </a:p>
          <a:p>
            <a:pPr algn="ctr"/>
            <a:r>
              <a:rPr lang="ar-SA" sz="3200" b="1" dirty="0" smtClean="0">
                <a:solidFill>
                  <a:schemeClr val="tx1"/>
                </a:solidFill>
                <a:cs typeface="AL-Mohanad" pitchFamily="2" charset="-78"/>
              </a:rPr>
              <a:t>( الأنشطة </a:t>
            </a:r>
            <a:r>
              <a:rPr lang="ar-SA" sz="3200" b="1" dirty="0" err="1" smtClean="0">
                <a:solidFill>
                  <a:schemeClr val="tx1"/>
                </a:solidFill>
                <a:cs typeface="AL-Mohanad" pitchFamily="2" charset="-78"/>
              </a:rPr>
              <a:t>الإسفنجية</a:t>
            </a:r>
            <a:r>
              <a:rPr lang="ar-SA" sz="3200" b="1" smtClean="0">
                <a:solidFill>
                  <a:schemeClr val="tx1"/>
                </a:solidFill>
                <a:cs typeface="AL-Mohanad" pitchFamily="2" charset="-78"/>
              </a:rPr>
              <a:t>)</a:t>
            </a:r>
            <a:endParaRPr lang="ar-SA" sz="3200" b="1" dirty="0">
              <a:solidFill>
                <a:schemeClr val="tx1"/>
              </a:solidFill>
              <a:cs typeface="AL-Mohanad"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edge">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مستدير الزوايا 5"/>
          <p:cNvSpPr/>
          <p:nvPr/>
        </p:nvSpPr>
        <p:spPr>
          <a:xfrm>
            <a:off x="428596" y="5929330"/>
            <a:ext cx="114300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dirty="0" smtClean="0">
                <a:cs typeface="PT Bold Heading" pitchFamily="2" charset="-78"/>
              </a:rPr>
              <a:t>التقويم</a:t>
            </a:r>
            <a:endParaRPr lang="ar-SA" sz="2000" dirty="0">
              <a:cs typeface="PT Bold Heading" pitchFamily="2" charset="-78"/>
            </a:endParaRPr>
          </a:p>
        </p:txBody>
      </p:sp>
      <p:pic>
        <p:nvPicPr>
          <p:cNvPr id="7" name="Picture 2"/>
          <p:cNvPicPr>
            <a:picLocks noChangeAspect="1" noChangeArrowheads="1"/>
          </p:cNvPicPr>
          <p:nvPr/>
        </p:nvPicPr>
        <p:blipFill>
          <a:blip r:embed="rId2"/>
          <a:srcRect l="3125" t="41161" r="3125" b="17682"/>
          <a:stretch>
            <a:fillRect/>
          </a:stretch>
        </p:blipFill>
        <p:spPr bwMode="auto">
          <a:xfrm>
            <a:off x="285720" y="142852"/>
            <a:ext cx="8572560" cy="428628"/>
          </a:xfrm>
          <a:prstGeom prst="rect">
            <a:avLst/>
          </a:prstGeom>
          <a:noFill/>
          <a:ln w="9525">
            <a:noFill/>
            <a:miter lim="800000"/>
            <a:headEnd/>
            <a:tailEnd/>
          </a:ln>
          <a:effectLst/>
        </p:spPr>
      </p:pic>
      <p:sp>
        <p:nvSpPr>
          <p:cNvPr id="5" name="وسيلة شرح بيضاوية 4"/>
          <p:cNvSpPr/>
          <p:nvPr/>
        </p:nvSpPr>
        <p:spPr>
          <a:xfrm>
            <a:off x="857224" y="1928802"/>
            <a:ext cx="7500958" cy="2357454"/>
          </a:xfrm>
          <a:prstGeom prst="wedgeEllipseCallout">
            <a:avLst>
              <a:gd name="adj1" fmla="val 41342"/>
              <a:gd name="adj2" fmla="val 51333"/>
            </a:avLst>
          </a:prstGeom>
          <a:solidFill>
            <a:schemeClr val="tx2">
              <a:lumMod val="20000"/>
              <a:lumOff val="80000"/>
            </a:schemeClr>
          </a:solidFill>
          <a:ln w="53975">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dirty="0" smtClean="0">
                <a:solidFill>
                  <a:schemeClr val="tx1"/>
                </a:solidFill>
                <a:latin typeface="Adobe Arabic" pitchFamily="18" charset="-78"/>
                <a:cs typeface="AL-Mohanad" pitchFamily="2" charset="-78"/>
              </a:rPr>
              <a:t>  صغيرتي الذكية :</a:t>
            </a:r>
          </a:p>
          <a:p>
            <a:pPr algn="ctr"/>
            <a:r>
              <a:rPr lang="ar-SA" sz="2000" b="1" dirty="0" smtClean="0">
                <a:solidFill>
                  <a:schemeClr val="tx1"/>
                </a:solidFill>
                <a:latin typeface="Adobe Arabic" pitchFamily="18" charset="-78"/>
                <a:cs typeface="AL-Mohanad" pitchFamily="2" charset="-78"/>
              </a:rPr>
              <a:t>للاستزادة </a:t>
            </a:r>
            <a:r>
              <a:rPr lang="ar-SA" sz="2000" b="1" dirty="0" err="1" smtClean="0">
                <a:solidFill>
                  <a:schemeClr val="tx1"/>
                </a:solidFill>
                <a:latin typeface="Adobe Arabic" pitchFamily="18" charset="-78"/>
                <a:cs typeface="AL-Mohanad" pitchFamily="2" charset="-78"/>
              </a:rPr>
              <a:t>و</a:t>
            </a:r>
            <a:r>
              <a:rPr lang="ar-SA" sz="2000" b="1" dirty="0" smtClean="0">
                <a:solidFill>
                  <a:schemeClr val="tx1"/>
                </a:solidFill>
                <a:latin typeface="Adobe Arabic" pitchFamily="18" charset="-78"/>
                <a:cs typeface="AL-Mohanad" pitchFamily="2" charset="-78"/>
              </a:rPr>
              <a:t> التعلم الذاتي يمكنك تصفح المواقع التالية :</a:t>
            </a:r>
          </a:p>
          <a:p>
            <a:pPr algn="ctr"/>
            <a:r>
              <a:rPr lang="en-US" sz="2000" b="1" dirty="0" smtClean="0">
                <a:solidFill>
                  <a:schemeClr val="tx1"/>
                </a:solidFill>
                <a:latin typeface="Adobe Arabic" pitchFamily="18" charset="-78"/>
                <a:cs typeface="AL-Mohanad" pitchFamily="2" charset="-78"/>
                <a:hlinkClick r:id="rId3"/>
              </a:rPr>
              <a:t>http://www.d-math.com/1/index.php</a:t>
            </a:r>
            <a:endParaRPr lang="en-US" sz="2000" b="1" dirty="0" smtClean="0">
              <a:solidFill>
                <a:schemeClr val="tx1"/>
              </a:solidFill>
              <a:latin typeface="Adobe Arabic" pitchFamily="18" charset="-78"/>
              <a:cs typeface="AL-Mohanad" pitchFamily="2" charset="-78"/>
            </a:endParaRPr>
          </a:p>
          <a:p>
            <a:pPr algn="ctr"/>
            <a:r>
              <a:rPr lang="en-US" sz="2000" b="1" dirty="0" smtClean="0">
                <a:solidFill>
                  <a:schemeClr val="tx1"/>
                </a:solidFill>
                <a:latin typeface="Adobe Arabic" pitchFamily="18" charset="-78"/>
                <a:cs typeface="AL-Mohanad" pitchFamily="2" charset="-78"/>
                <a:hlinkClick r:id="rId3"/>
              </a:rPr>
              <a:t>http://www. math playground .com</a:t>
            </a:r>
            <a:endParaRPr lang="ar-SA" sz="2000" b="1" dirty="0" smtClean="0">
              <a:solidFill>
                <a:schemeClr val="tx1"/>
              </a:solidFill>
              <a:latin typeface="Adobe Arabic" pitchFamily="18" charset="-78"/>
              <a:cs typeface="AL-Mohanad" pitchFamily="2" charset="-78"/>
            </a:endParaRPr>
          </a:p>
          <a:p>
            <a:pPr algn="ctr"/>
            <a:endParaRPr lang="ar-SA" sz="2000" b="1" dirty="0">
              <a:solidFill>
                <a:schemeClr val="tx1"/>
              </a:solidFill>
              <a:cs typeface="AL-Mohanad"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صورة  تحية السلام بسملة متحركة  "/>
          <p:cNvPicPr>
            <a:picLocks noChangeAspect="1" noChangeArrowheads="1" noCrop="1"/>
          </p:cNvPicPr>
          <p:nvPr/>
        </p:nvPicPr>
        <p:blipFill>
          <a:blip r:embed="rId2"/>
          <a:srcRect/>
          <a:stretch>
            <a:fillRect/>
          </a:stretch>
        </p:blipFill>
        <p:spPr bwMode="auto">
          <a:xfrm>
            <a:off x="1214414" y="857232"/>
            <a:ext cx="7208392" cy="456249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srcRect l="3125" t="41161" r="3125" b="17682"/>
          <a:stretch>
            <a:fillRect/>
          </a:stretch>
        </p:blipFill>
        <p:spPr bwMode="auto">
          <a:xfrm>
            <a:off x="285720" y="142852"/>
            <a:ext cx="8572560" cy="428628"/>
          </a:xfrm>
          <a:prstGeom prst="rect">
            <a:avLst/>
          </a:prstGeom>
          <a:noFill/>
          <a:ln w="9525">
            <a:noFill/>
            <a:miter lim="800000"/>
            <a:headEnd/>
            <a:tailEnd/>
          </a:ln>
          <a:effectLst/>
        </p:spPr>
      </p:pic>
      <p:sp>
        <p:nvSpPr>
          <p:cNvPr id="5" name="عنوان 1"/>
          <p:cNvSpPr txBox="1">
            <a:spLocks/>
          </p:cNvSpPr>
          <p:nvPr/>
        </p:nvSpPr>
        <p:spPr>
          <a:xfrm>
            <a:off x="928662" y="2071678"/>
            <a:ext cx="7429552" cy="1285884"/>
          </a:xfrm>
          <a:prstGeom prst="rect">
            <a:avLst/>
          </a:prstGeom>
        </p:spPr>
        <p:txBody>
          <a:bodyPr vert="horz" lIns="91440" tIns="45720" rIns="91440" bIns="45720" rtlCol="0" anchor="ctr">
            <a:normAutofit fontScale="5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ar-SA" sz="5800" i="0" strike="noStrike" kern="1200" cap="none" spc="0" normalizeH="0" baseline="0" noProof="0" dirty="0" smtClean="0">
                <a:ln>
                  <a:noFill/>
                </a:ln>
                <a:solidFill>
                  <a:srgbClr val="FF0000"/>
                </a:solidFill>
                <a:effectLst/>
                <a:uLnTx/>
                <a:uFillTx/>
                <a:latin typeface="+mj-lt"/>
                <a:ea typeface="+mj-ea"/>
                <a:cs typeface="PT Bold Heading" pitchFamily="2" charset="-78"/>
              </a:rPr>
              <a:t>الواجب المنزلي</a:t>
            </a:r>
          </a:p>
          <a:p>
            <a:pPr algn="ctr"/>
            <a:r>
              <a:rPr lang="ar-SA" sz="5400" dirty="0" smtClean="0">
                <a:solidFill>
                  <a:schemeClr val="accent4">
                    <a:lumMod val="50000"/>
                  </a:schemeClr>
                </a:solidFill>
                <a:latin typeface="Cooper Black" pitchFamily="18" charset="0"/>
                <a:cs typeface="Akhbar MT" pitchFamily="2" charset="-78"/>
              </a:rPr>
              <a:t> كتاب الطالبة تدرب </a:t>
            </a:r>
            <a:r>
              <a:rPr lang="ar-SA" sz="5400" dirty="0" err="1" smtClean="0">
                <a:solidFill>
                  <a:schemeClr val="accent4">
                    <a:lumMod val="50000"/>
                  </a:schemeClr>
                </a:solidFill>
                <a:latin typeface="Cooper Black" pitchFamily="18" charset="0"/>
                <a:cs typeface="Akhbar MT" pitchFamily="2" charset="-78"/>
              </a:rPr>
              <a:t>س</a:t>
            </a:r>
            <a:r>
              <a:rPr lang="ar-SA" sz="5400" dirty="0" smtClean="0">
                <a:solidFill>
                  <a:schemeClr val="accent4">
                    <a:lumMod val="50000"/>
                  </a:schemeClr>
                </a:solidFill>
                <a:latin typeface="Cooper Black" pitchFamily="18" charset="0"/>
                <a:cs typeface="Akhbar MT" pitchFamily="2" charset="-78"/>
              </a:rPr>
              <a:t> 8/  </a:t>
            </a:r>
            <a:r>
              <a:rPr lang="ar-SA" sz="3200" b="1" dirty="0" smtClean="0">
                <a:latin typeface="Arial" pitchFamily="34" charset="0"/>
                <a:cs typeface="Arial" pitchFamily="34" charset="0"/>
              </a:rPr>
              <a:t>ص133</a:t>
            </a:r>
          </a:p>
          <a:p>
            <a:pPr algn="ctr"/>
            <a:r>
              <a:rPr lang="ar-SA" sz="5400" dirty="0" smtClean="0">
                <a:solidFill>
                  <a:schemeClr val="accent4">
                    <a:lumMod val="50000"/>
                  </a:schemeClr>
                </a:solidFill>
                <a:latin typeface="Cooper Black" pitchFamily="18" charset="0"/>
                <a:cs typeface="Akhbar MT" pitchFamily="2" charset="-78"/>
              </a:rPr>
              <a:t>كتاب التمارين </a:t>
            </a:r>
            <a:r>
              <a:rPr lang="ar-SA" sz="5400" dirty="0" err="1" smtClean="0">
                <a:solidFill>
                  <a:schemeClr val="accent4">
                    <a:lumMod val="50000"/>
                  </a:schemeClr>
                </a:solidFill>
                <a:latin typeface="Cooper Black" pitchFamily="18" charset="0"/>
                <a:cs typeface="Akhbar MT" pitchFamily="2" charset="-78"/>
              </a:rPr>
              <a:t>س</a:t>
            </a:r>
            <a:r>
              <a:rPr lang="ar-SA" sz="5400" dirty="0" smtClean="0">
                <a:solidFill>
                  <a:schemeClr val="accent4">
                    <a:lumMod val="50000"/>
                  </a:schemeClr>
                </a:solidFill>
                <a:latin typeface="Cooper Black" pitchFamily="18" charset="0"/>
                <a:cs typeface="Akhbar MT" pitchFamily="2" charset="-78"/>
              </a:rPr>
              <a:t> 4, 1/  </a:t>
            </a:r>
            <a:r>
              <a:rPr lang="ar-SA" sz="3200" b="1" dirty="0" smtClean="0">
                <a:latin typeface="Arial" pitchFamily="34" charset="0"/>
                <a:cs typeface="Arial" pitchFamily="34" charset="0"/>
              </a:rPr>
              <a:t>ص23</a:t>
            </a:r>
            <a:r>
              <a:rPr lang="ar-SA" sz="3200" dirty="0" smtClean="0">
                <a:latin typeface="Cooper Black" pitchFamily="18" charset="0"/>
                <a:cs typeface="PT Bold Heading" pitchFamily="2" charset="-78"/>
              </a:rPr>
              <a:t> </a:t>
            </a:r>
            <a:endParaRPr lang="ar-SA" sz="5400" dirty="0" smtClean="0">
              <a:solidFill>
                <a:schemeClr val="accent4">
                  <a:lumMod val="50000"/>
                </a:schemeClr>
              </a:solidFill>
              <a:latin typeface="Cooper Black" pitchFamily="18" charset="0"/>
              <a:cs typeface="Akhbar MT" pitchFamily="2" charset="-78"/>
            </a:endParaRPr>
          </a:p>
          <a:p>
            <a:endParaRPr lang="ar-SA" sz="1600" dirty="0" smtClean="0">
              <a:latin typeface="Cooper Black" pitchFamily="18" charset="0"/>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srcRect l="3125" t="41161" r="3125" b="17682"/>
          <a:stretch>
            <a:fillRect/>
          </a:stretch>
        </p:blipFill>
        <p:spPr bwMode="auto">
          <a:xfrm>
            <a:off x="285720" y="142852"/>
            <a:ext cx="8572560" cy="428628"/>
          </a:xfrm>
          <a:prstGeom prst="rect">
            <a:avLst/>
          </a:prstGeom>
          <a:noFill/>
          <a:ln w="9525">
            <a:noFill/>
            <a:miter lim="800000"/>
            <a:headEnd/>
            <a:tailEnd/>
          </a:ln>
          <a:effectLst/>
        </p:spPr>
      </p:pic>
      <p:pic>
        <p:nvPicPr>
          <p:cNvPr id="6" name="Picture 29" descr="http://t3.gstatic.com/images?q=tbn:ANd9GcSXy35zZkcdBg7HuWskwvsMsdaiZUD_VaFv1O_AyLruIUpVnbH3qw"/>
          <p:cNvPicPr/>
          <p:nvPr/>
        </p:nvPicPr>
        <p:blipFill>
          <a:blip r:embed="rId3"/>
          <a:srcRect/>
          <a:stretch>
            <a:fillRect/>
          </a:stretch>
        </p:blipFill>
        <p:spPr bwMode="auto">
          <a:xfrm>
            <a:off x="714348" y="857232"/>
            <a:ext cx="7786742" cy="514353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642910" y="1739334"/>
            <a:ext cx="8143932" cy="3046988"/>
          </a:xfrm>
          <a:prstGeom prst="rect">
            <a:avLst/>
          </a:prstGeom>
        </p:spPr>
        <p:txBody>
          <a:bodyPr wrap="square">
            <a:spAutoFit/>
          </a:bodyPr>
          <a:lstStyle/>
          <a:p>
            <a:endParaRPr lang="ar-SA" sz="2000" dirty="0" smtClean="0">
              <a:solidFill>
                <a:srgbClr val="FF0000"/>
              </a:solidFill>
            </a:endParaRPr>
          </a:p>
          <a:p>
            <a:endParaRPr lang="ar-SA" sz="2000" dirty="0">
              <a:solidFill>
                <a:srgbClr val="FF0000"/>
              </a:solidFill>
            </a:endParaRPr>
          </a:p>
          <a:p>
            <a:pPr algn="ctr"/>
            <a:r>
              <a:rPr lang="ar-SA" sz="3600" dirty="0" smtClean="0">
                <a:latin typeface="Agency FB" pitchFamily="34" charset="0"/>
                <a:cs typeface="PT Bold Heading" pitchFamily="2" charset="-78"/>
              </a:rPr>
              <a:t>((لكل فعل ردة  </a:t>
            </a:r>
            <a:r>
              <a:rPr lang="ar-SA" sz="3600" dirty="0">
                <a:latin typeface="Agency FB" pitchFamily="34" charset="0"/>
                <a:cs typeface="PT Bold Heading" pitchFamily="2" charset="-78"/>
              </a:rPr>
              <a:t>فعل، </a:t>
            </a:r>
            <a:r>
              <a:rPr lang="ar-SA" sz="3600" dirty="0" smtClean="0">
                <a:latin typeface="Agency FB" pitchFamily="34" charset="0"/>
                <a:cs typeface="PT Bold Heading" pitchFamily="2" charset="-78"/>
              </a:rPr>
              <a:t>مساوية </a:t>
            </a:r>
            <a:r>
              <a:rPr lang="ar-SA" sz="3600" dirty="0">
                <a:latin typeface="Agency FB" pitchFamily="34" charset="0"/>
                <a:cs typeface="PT Bold Heading" pitchFamily="2" charset="-78"/>
              </a:rPr>
              <a:t>له في المقدار ومعاكس له في الاتجاه يعملان في نفس </a:t>
            </a:r>
            <a:r>
              <a:rPr lang="ar-SA" sz="3600" dirty="0" smtClean="0">
                <a:latin typeface="Agency FB" pitchFamily="34" charset="0"/>
                <a:cs typeface="PT Bold Heading" pitchFamily="2" charset="-78"/>
              </a:rPr>
              <a:t>الخط))</a:t>
            </a:r>
          </a:p>
          <a:p>
            <a:endParaRPr lang="ar-SA" sz="3600" dirty="0" smtClean="0">
              <a:latin typeface="Agency FB" pitchFamily="34" charset="0"/>
              <a:cs typeface="PT Bold Heading" pitchFamily="2" charset="-78"/>
            </a:endParaRPr>
          </a:p>
          <a:p>
            <a:pPr algn="l"/>
            <a:r>
              <a:rPr lang="ar-SA" sz="2800" dirty="0" smtClean="0"/>
              <a:t> </a:t>
            </a:r>
            <a:r>
              <a:rPr lang="ar-SA" sz="2000" dirty="0" smtClean="0"/>
              <a:t>أحد </a:t>
            </a:r>
            <a:r>
              <a:rPr lang="ar-SA" sz="2000" dirty="0" smtClean="0">
                <a:hlinkClick r:id="rId2" tooltip="قوانين الحركة"/>
              </a:rPr>
              <a:t>قوانين الحركة</a:t>
            </a:r>
            <a:r>
              <a:rPr lang="ar-SA" sz="2000" dirty="0" smtClean="0"/>
              <a:t> التي وضعها </a:t>
            </a:r>
            <a:r>
              <a:rPr lang="ar-SA" sz="2000" dirty="0" smtClean="0">
                <a:hlinkClick r:id="rId3" tooltip="إسحق نيوتن"/>
              </a:rPr>
              <a:t>إسحق نيوتن</a:t>
            </a:r>
            <a:r>
              <a:rPr lang="ar-SA" sz="4400" dirty="0" smtClean="0"/>
              <a:t> </a:t>
            </a:r>
            <a:endParaRPr lang="ar-SA" sz="4800" dirty="0">
              <a:latin typeface="Agency FB" pitchFamily="34" charset="0"/>
              <a:cs typeface="PT Bold Heading" pitchFamily="2" charset="-78"/>
            </a:endParaRPr>
          </a:p>
        </p:txBody>
      </p:sp>
      <p:sp>
        <p:nvSpPr>
          <p:cNvPr id="6" name="مستطيل 5"/>
          <p:cNvSpPr/>
          <p:nvPr/>
        </p:nvSpPr>
        <p:spPr>
          <a:xfrm>
            <a:off x="3357554" y="714356"/>
            <a:ext cx="2666114" cy="923330"/>
          </a:xfrm>
          <a:prstGeom prst="rect">
            <a:avLst/>
          </a:prstGeom>
          <a:noFill/>
        </p:spPr>
        <p:txBody>
          <a:bodyPr wrap="none" lIns="91440" tIns="45720" rIns="91440" bIns="45720">
            <a:spAutoFit/>
          </a:bodyPr>
          <a:lstStyle/>
          <a:p>
            <a:pPr algn="ctr"/>
            <a:r>
              <a:rPr kumimoji="0" lang="ar-SA" sz="5400" b="1" i="0" u="none" strike="noStrike" kern="1200" normalizeH="0" baseline="0" noProof="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2">
                      <a:satMod val="175000"/>
                      <a:alpha val="40000"/>
                    </a:schemeClr>
                  </a:glow>
                  <a:innerShdw blurRad="69850" dist="43180" dir="5400000">
                    <a:srgbClr val="000000">
                      <a:alpha val="65000"/>
                    </a:srgbClr>
                  </a:innerShdw>
                </a:effectLst>
                <a:uLnTx/>
                <a:uFillTx/>
                <a:latin typeface="+mj-lt"/>
                <a:ea typeface="+mj-ea"/>
                <a:cs typeface="+mj-cs"/>
              </a:rPr>
              <a:t>وقفة تأملية</a:t>
            </a:r>
            <a:endParaRPr lang="ar-SA"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2">
                    <a:satMod val="175000"/>
                    <a:alpha val="40000"/>
                  </a:schemeClr>
                </a:glow>
                <a:innerShdw blurRad="69850" dist="43180" dir="5400000">
                  <a:srgbClr val="000000">
                    <a:alpha val="65000"/>
                  </a:srgbClr>
                </a:innerShdw>
              </a:effectLst>
            </a:endParaRPr>
          </a:p>
        </p:txBody>
      </p:sp>
      <p:pic>
        <p:nvPicPr>
          <p:cNvPr id="6146" name="Picture 2" descr="http://www.sps.org.sa/PicturesGallary/Pic_11_38.jpg"/>
          <p:cNvPicPr>
            <a:picLocks noChangeAspect="1" noChangeArrowheads="1"/>
          </p:cNvPicPr>
          <p:nvPr/>
        </p:nvPicPr>
        <p:blipFill>
          <a:blip r:embed="rId4" cstate="print"/>
          <a:srcRect l="6563" t="8750" r="6249" b="7499"/>
          <a:stretch>
            <a:fillRect/>
          </a:stretch>
        </p:blipFill>
        <p:spPr bwMode="auto">
          <a:xfrm>
            <a:off x="6643702" y="4357694"/>
            <a:ext cx="2000264" cy="1441050"/>
          </a:xfrm>
          <a:prstGeom prst="rect">
            <a:avLst/>
          </a:prstGeom>
          <a:noFill/>
        </p:spPr>
      </p:pic>
      <p:sp>
        <p:nvSpPr>
          <p:cNvPr id="5" name="وسيلة شرح بيضاوية 4"/>
          <p:cNvSpPr/>
          <p:nvPr/>
        </p:nvSpPr>
        <p:spPr>
          <a:xfrm>
            <a:off x="1142976" y="5000636"/>
            <a:ext cx="4214842" cy="1357322"/>
          </a:xfrm>
          <a:prstGeom prst="wedgeEllipseCallout">
            <a:avLst>
              <a:gd name="adj1" fmla="val -65859"/>
              <a:gd name="adj2" fmla="val 64530"/>
            </a:avLst>
          </a:prstGeom>
          <a:solidFill>
            <a:schemeClr val="tx2">
              <a:lumMod val="20000"/>
              <a:lumOff val="80000"/>
            </a:schemeClr>
          </a:solidFill>
          <a:ln w="53975">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smtClean="0">
                <a:solidFill>
                  <a:schemeClr val="tx1"/>
                </a:solidFill>
              </a:rPr>
              <a:t>ماذا تعني </a:t>
            </a:r>
            <a:r>
              <a:rPr lang="ar-SA" b="1" dirty="0" err="1" smtClean="0">
                <a:solidFill>
                  <a:schemeClr val="tx1"/>
                </a:solidFill>
              </a:rPr>
              <a:t>لك</a:t>
            </a:r>
            <a:r>
              <a:rPr lang="ar-SA" b="1" dirty="0" smtClean="0">
                <a:solidFill>
                  <a:schemeClr val="tx1"/>
                </a:solidFill>
              </a:rPr>
              <a:t> هذه العبارة في حل المعادلات ؟؟ </a:t>
            </a:r>
            <a:endParaRPr lang="ar-SA"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wedge">
                                      <p:cBhvr>
                                        <p:cTn id="12" dur="20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l="3125" t="22866" r="3125" b="8536"/>
          <a:stretch>
            <a:fillRect/>
          </a:stretch>
        </p:blipFill>
        <p:spPr bwMode="auto">
          <a:xfrm>
            <a:off x="285720" y="357166"/>
            <a:ext cx="8572560" cy="1071570"/>
          </a:xfrm>
          <a:prstGeom prst="rect">
            <a:avLst/>
          </a:prstGeom>
          <a:noFill/>
          <a:ln w="9525">
            <a:noFill/>
            <a:miter lim="800000"/>
            <a:headEnd/>
            <a:tailEnd/>
          </a:ln>
          <a:effectLst/>
        </p:spPr>
      </p:pic>
      <p:sp>
        <p:nvSpPr>
          <p:cNvPr id="4" name="عنوان فرعي 2"/>
          <p:cNvSpPr txBox="1">
            <a:spLocks/>
          </p:cNvSpPr>
          <p:nvPr/>
        </p:nvSpPr>
        <p:spPr>
          <a:xfrm>
            <a:off x="1142976" y="1714488"/>
            <a:ext cx="6929486" cy="4429156"/>
          </a:xfrm>
          <a:prstGeom prst="rect">
            <a:avLst/>
          </a:prstGeom>
        </p:spPr>
        <p:txBody>
          <a:bodyPr>
            <a:normAutofit/>
          </a:bodyPr>
          <a:lstStyle/>
          <a:p>
            <a:pPr marL="265176" marR="0" lvl="0" indent="-265176" algn="r" defTabSz="914400" rtl="1" eaLnBrk="1" fontAlgn="auto" latinLnBrk="0" hangingPunct="1">
              <a:lnSpc>
                <a:spcPct val="100000"/>
              </a:lnSpc>
              <a:spcBef>
                <a:spcPts val="250"/>
              </a:spcBef>
              <a:spcAft>
                <a:spcPts val="0"/>
              </a:spcAft>
              <a:buClr>
                <a:schemeClr val="accent1"/>
              </a:buClr>
              <a:buSzPct val="80000"/>
              <a:tabLst/>
              <a:defRPr/>
            </a:pPr>
            <a:r>
              <a:rPr kumimoji="0" lang="ar-SA" sz="2400" b="1" i="0" u="sng" strike="noStrike" kern="1200" cap="none" spc="0" normalizeH="0" baseline="0" noProof="0" dirty="0" smtClean="0">
                <a:ln>
                  <a:noFill/>
                </a:ln>
                <a:solidFill>
                  <a:schemeClr val="accent3">
                    <a:lumMod val="50000"/>
                  </a:schemeClr>
                </a:solidFill>
                <a:effectLst/>
                <a:uLnTx/>
                <a:uFillTx/>
                <a:latin typeface="+mn-lt"/>
                <a:ea typeface="+mn-ea"/>
                <a:cs typeface="PT Bold Heading" pitchFamily="2" charset="-78"/>
              </a:rPr>
              <a:t>فيما سبق </a:t>
            </a:r>
            <a:endParaRPr kumimoji="0" lang="ar-SA" sz="2400" b="1" i="0" u="sng" strike="noStrike" kern="1200" cap="none" spc="0" normalizeH="0" baseline="0" noProof="0" dirty="0" smtClean="0">
              <a:ln>
                <a:noFill/>
              </a:ln>
              <a:solidFill>
                <a:schemeClr val="tx1"/>
              </a:solidFill>
              <a:effectLst/>
              <a:uLnTx/>
              <a:uFillTx/>
              <a:latin typeface="+mn-lt"/>
              <a:ea typeface="+mn-ea"/>
              <a:cs typeface="PT Bold Heading" pitchFamily="2" charset="-78"/>
            </a:endParaRPr>
          </a:p>
          <a:p>
            <a:pPr marL="265176" marR="0" lvl="0" indent="-265176" algn="r" defTabSz="914400" rtl="1" eaLnBrk="1" fontAlgn="auto" latinLnBrk="0" hangingPunct="1">
              <a:lnSpc>
                <a:spcPct val="100000"/>
              </a:lnSpc>
              <a:spcBef>
                <a:spcPts val="250"/>
              </a:spcBef>
              <a:spcAft>
                <a:spcPts val="0"/>
              </a:spcAft>
              <a:buClr>
                <a:schemeClr val="accent1"/>
              </a:buClr>
              <a:buSzPct val="80000"/>
              <a:buFont typeface="Wingdings 2"/>
              <a:buChar char=""/>
              <a:tabLst/>
              <a:defRPr/>
            </a:pPr>
            <a:r>
              <a:rPr kumimoji="0" lang="ar-SA" sz="2400" b="1" i="0" u="none" strike="noStrike" kern="1200" cap="none" spc="0" normalizeH="0" baseline="0" noProof="0" dirty="0" smtClean="0">
                <a:ln>
                  <a:noFill/>
                </a:ln>
                <a:solidFill>
                  <a:schemeClr val="tx1"/>
                </a:solidFill>
                <a:effectLst/>
                <a:uLnTx/>
                <a:uFillTx/>
                <a:latin typeface="+mn-lt"/>
                <a:ea typeface="+mn-ea"/>
                <a:cs typeface="+mn-cs"/>
              </a:rPr>
              <a:t>درست جمع عبارات جذرية </a:t>
            </a:r>
            <a:r>
              <a:rPr kumimoji="0" lang="ar-SA" sz="2400" b="1" i="0" u="none" strike="noStrike" kern="1200" cap="none" spc="0" normalizeH="0" baseline="0" noProof="0" dirty="0" err="1" smtClean="0">
                <a:ln>
                  <a:noFill/>
                </a:ln>
                <a:solidFill>
                  <a:schemeClr val="tx1"/>
                </a:solidFill>
                <a:effectLst/>
                <a:uLnTx/>
                <a:uFillTx/>
                <a:latin typeface="+mn-lt"/>
                <a:ea typeface="+mn-ea"/>
                <a:cs typeface="+mn-cs"/>
              </a:rPr>
              <a:t>و</a:t>
            </a:r>
            <a:r>
              <a:rPr kumimoji="0" lang="ar-SA" sz="2400" b="1" i="0" u="none" strike="noStrike" kern="1200" cap="none" spc="0" normalizeH="0" baseline="0" noProof="0" dirty="0" smtClean="0">
                <a:ln>
                  <a:noFill/>
                </a:ln>
                <a:solidFill>
                  <a:schemeClr val="tx1"/>
                </a:solidFill>
                <a:effectLst/>
                <a:uLnTx/>
                <a:uFillTx/>
                <a:latin typeface="+mn-lt"/>
                <a:ea typeface="+mn-ea"/>
                <a:cs typeface="+mn-cs"/>
              </a:rPr>
              <a:t> طرحها </a:t>
            </a:r>
            <a:r>
              <a:rPr kumimoji="0" lang="ar-SA" sz="2400" b="1" i="0" u="none" strike="noStrike" kern="1200" cap="none" spc="0" normalizeH="0" baseline="0" noProof="0" dirty="0" err="1" smtClean="0">
                <a:ln>
                  <a:noFill/>
                </a:ln>
                <a:solidFill>
                  <a:schemeClr val="tx1"/>
                </a:solidFill>
                <a:effectLst/>
                <a:uLnTx/>
                <a:uFillTx/>
                <a:latin typeface="+mn-lt"/>
                <a:ea typeface="+mn-ea"/>
                <a:cs typeface="+mn-cs"/>
              </a:rPr>
              <a:t>و</a:t>
            </a:r>
            <a:r>
              <a:rPr kumimoji="0" lang="ar-SA" sz="2400" b="1" i="0" u="none" strike="noStrike" kern="1200" cap="none" spc="0" normalizeH="0" baseline="0" noProof="0" dirty="0" smtClean="0">
                <a:ln>
                  <a:noFill/>
                </a:ln>
                <a:solidFill>
                  <a:schemeClr val="tx1"/>
                </a:solidFill>
                <a:effectLst/>
                <a:uLnTx/>
                <a:uFillTx/>
                <a:latin typeface="+mn-lt"/>
                <a:ea typeface="+mn-ea"/>
                <a:cs typeface="+mn-cs"/>
              </a:rPr>
              <a:t> ضربها. </a:t>
            </a:r>
          </a:p>
          <a:p>
            <a:pPr marL="265176" marR="0" lvl="0" indent="-265176" algn="r" defTabSz="914400" rtl="1" eaLnBrk="1" fontAlgn="auto" latinLnBrk="0" hangingPunct="1">
              <a:lnSpc>
                <a:spcPct val="100000"/>
              </a:lnSpc>
              <a:spcBef>
                <a:spcPts val="250"/>
              </a:spcBef>
              <a:spcAft>
                <a:spcPts val="0"/>
              </a:spcAft>
              <a:buClr>
                <a:schemeClr val="accent1"/>
              </a:buClr>
              <a:buSzPct val="80000"/>
              <a:buFont typeface="Wingdings 2"/>
              <a:buChar char=""/>
              <a:tabLst/>
              <a:defRPr/>
            </a:pPr>
            <a:endParaRPr kumimoji="0" lang="ar-SA" sz="1800" b="1" i="0" u="none" strike="noStrike" kern="1200" cap="none" spc="0" normalizeH="0" baseline="0" noProof="0" dirty="0" smtClean="0">
              <a:ln>
                <a:noFill/>
              </a:ln>
              <a:solidFill>
                <a:schemeClr val="tx1"/>
              </a:solidFill>
              <a:effectLst/>
              <a:uLnTx/>
              <a:uFillTx/>
              <a:latin typeface="+mn-lt"/>
              <a:ea typeface="+mn-ea"/>
              <a:cs typeface="+mn-cs"/>
            </a:endParaRPr>
          </a:p>
          <a:p>
            <a:pPr marL="265176" marR="0" lvl="0" indent="-265176" algn="r" defTabSz="914400" rtl="1" eaLnBrk="1" fontAlgn="auto" latinLnBrk="0" hangingPunct="1">
              <a:lnSpc>
                <a:spcPct val="100000"/>
              </a:lnSpc>
              <a:spcBef>
                <a:spcPts val="250"/>
              </a:spcBef>
              <a:spcAft>
                <a:spcPts val="0"/>
              </a:spcAft>
              <a:buClr>
                <a:schemeClr val="accent1"/>
              </a:buClr>
              <a:buSzPct val="80000"/>
              <a:tabLst/>
              <a:defRPr/>
            </a:pPr>
            <a:r>
              <a:rPr kumimoji="0" lang="ar-SA" sz="2400" b="1" i="0" u="sng" strike="noStrike" kern="1200" cap="none" spc="0" normalizeH="0" baseline="0" noProof="0" dirty="0" smtClean="0">
                <a:ln>
                  <a:noFill/>
                </a:ln>
                <a:solidFill>
                  <a:schemeClr val="accent3">
                    <a:lumMod val="50000"/>
                  </a:schemeClr>
                </a:solidFill>
                <a:effectLst/>
                <a:uLnTx/>
                <a:uFillTx/>
                <a:latin typeface="+mn-lt"/>
                <a:ea typeface="+mn-ea"/>
                <a:cs typeface="PT Bold Heading" pitchFamily="2" charset="-78"/>
              </a:rPr>
              <a:t>والآن</a:t>
            </a:r>
            <a:endParaRPr kumimoji="0" lang="ar-SA" sz="2400" b="1" i="0" u="sng" strike="noStrike" kern="1200" cap="none" spc="0" normalizeH="0" baseline="0" noProof="0" dirty="0" smtClean="0">
              <a:ln>
                <a:noFill/>
              </a:ln>
              <a:solidFill>
                <a:schemeClr val="tx1"/>
              </a:solidFill>
              <a:effectLst/>
              <a:uLnTx/>
              <a:uFillTx/>
              <a:latin typeface="+mn-lt"/>
              <a:ea typeface="+mn-ea"/>
              <a:cs typeface="PT Bold Heading" pitchFamily="2" charset="-78"/>
            </a:endParaRPr>
          </a:p>
          <a:p>
            <a:pPr marL="265176" marR="0" lvl="0" indent="-265176" algn="r" defTabSz="914400" rtl="1" eaLnBrk="1" fontAlgn="auto" latinLnBrk="0" hangingPunct="1">
              <a:lnSpc>
                <a:spcPct val="100000"/>
              </a:lnSpc>
              <a:spcBef>
                <a:spcPts val="250"/>
              </a:spcBef>
              <a:spcAft>
                <a:spcPts val="0"/>
              </a:spcAft>
              <a:buClr>
                <a:schemeClr val="accent1"/>
              </a:buClr>
              <a:buSzPct val="80000"/>
              <a:buFont typeface="Wingdings 2"/>
              <a:buChar char=""/>
              <a:tabLst/>
              <a:defRPr/>
            </a:pPr>
            <a:r>
              <a:rPr kumimoji="0" lang="ar-SA" sz="2400" b="1" i="0" u="none" strike="noStrike" kern="1200" cap="none" spc="0" normalizeH="0" baseline="0" noProof="0" dirty="0" smtClean="0">
                <a:ln>
                  <a:noFill/>
                </a:ln>
                <a:solidFill>
                  <a:schemeClr val="tx1"/>
                </a:solidFill>
                <a:effectLst/>
                <a:uLnTx/>
                <a:uFillTx/>
                <a:latin typeface="+mn-lt"/>
                <a:ea typeface="+mn-ea"/>
                <a:cs typeface="+mn-cs"/>
              </a:rPr>
              <a:t>أحل معادلات جذرية.</a:t>
            </a:r>
          </a:p>
          <a:p>
            <a:pPr marL="265176" marR="0" lvl="0" indent="-265176" algn="r" defTabSz="914400" rtl="1" eaLnBrk="1" fontAlgn="auto" latinLnBrk="0" hangingPunct="1">
              <a:lnSpc>
                <a:spcPct val="100000"/>
              </a:lnSpc>
              <a:spcBef>
                <a:spcPts val="250"/>
              </a:spcBef>
              <a:spcAft>
                <a:spcPts val="0"/>
              </a:spcAft>
              <a:buClr>
                <a:schemeClr val="accent1"/>
              </a:buClr>
              <a:buSzPct val="80000"/>
              <a:buFont typeface="Wingdings 2"/>
              <a:buChar char=""/>
              <a:tabLst/>
              <a:defRPr/>
            </a:pPr>
            <a:r>
              <a:rPr kumimoji="0" lang="ar-SA" sz="2400" b="1" i="0" u="none" strike="noStrike" kern="1200" cap="none" spc="0" normalizeH="0" baseline="0" noProof="0" dirty="0" smtClean="0">
                <a:ln>
                  <a:noFill/>
                </a:ln>
                <a:solidFill>
                  <a:schemeClr val="tx1"/>
                </a:solidFill>
                <a:effectLst/>
                <a:uLnTx/>
                <a:uFillTx/>
                <a:latin typeface="+mn-lt"/>
                <a:ea typeface="+mn-ea"/>
                <a:cs typeface="+mn-cs"/>
              </a:rPr>
              <a:t>أحل معادلات جذرية تتضمن حلولاً دخيلة.</a:t>
            </a:r>
          </a:p>
          <a:p>
            <a:pPr marL="265176" marR="0" lvl="0" indent="-265176" algn="r" defTabSz="914400" rtl="1" eaLnBrk="1" fontAlgn="auto" latinLnBrk="0" hangingPunct="1">
              <a:lnSpc>
                <a:spcPct val="100000"/>
              </a:lnSpc>
              <a:spcBef>
                <a:spcPts val="250"/>
              </a:spcBef>
              <a:spcAft>
                <a:spcPts val="0"/>
              </a:spcAft>
              <a:buClr>
                <a:schemeClr val="accent1"/>
              </a:buClr>
              <a:buSzPct val="80000"/>
              <a:buFont typeface="Arial" charset="0"/>
              <a:buChar char="•"/>
              <a:tabLst/>
              <a:defRPr/>
            </a:pPr>
            <a:endParaRPr kumimoji="0" lang="ar-SA" sz="1800" b="1" i="0" u="none" strike="noStrike" kern="1200" cap="none" spc="0" normalizeH="0" baseline="0" noProof="0" dirty="0" smtClean="0">
              <a:ln>
                <a:noFill/>
              </a:ln>
              <a:solidFill>
                <a:schemeClr val="tx1"/>
              </a:solidFill>
              <a:effectLst/>
              <a:uLnTx/>
              <a:uFillTx/>
              <a:latin typeface="+mn-lt"/>
              <a:ea typeface="+mn-ea"/>
              <a:cs typeface="+mn-cs"/>
            </a:endParaRPr>
          </a:p>
          <a:p>
            <a:pPr marL="265176" marR="0" lvl="0" indent="-265176" algn="r" defTabSz="914400" rtl="1" eaLnBrk="1" fontAlgn="auto" latinLnBrk="0" hangingPunct="1">
              <a:lnSpc>
                <a:spcPct val="100000"/>
              </a:lnSpc>
              <a:spcBef>
                <a:spcPts val="250"/>
              </a:spcBef>
              <a:spcAft>
                <a:spcPts val="0"/>
              </a:spcAft>
              <a:buClr>
                <a:schemeClr val="accent1"/>
              </a:buClr>
              <a:buSzPct val="80000"/>
              <a:tabLst/>
              <a:defRPr/>
            </a:pPr>
            <a:r>
              <a:rPr kumimoji="0" lang="ar-SA" sz="2800" b="0" i="0" u="sng" strike="noStrike" kern="1200" cap="none" spc="0" normalizeH="0" baseline="0" noProof="0" dirty="0" smtClean="0">
                <a:ln>
                  <a:noFill/>
                </a:ln>
                <a:solidFill>
                  <a:schemeClr val="accent3">
                    <a:lumMod val="50000"/>
                  </a:schemeClr>
                </a:solidFill>
                <a:effectLst/>
                <a:uLnTx/>
                <a:uFillTx/>
                <a:latin typeface="+mn-lt"/>
                <a:ea typeface="+mn-ea"/>
                <a:cs typeface="PT Bold Heading" pitchFamily="2" charset="-78"/>
              </a:rPr>
              <a:t>ا</a:t>
            </a:r>
            <a:r>
              <a:rPr kumimoji="0" lang="ar-SA" sz="2400" b="0" i="0" u="sng" strike="noStrike" kern="1200" cap="none" spc="0" normalizeH="0" baseline="0" noProof="0" dirty="0" smtClean="0">
                <a:ln>
                  <a:noFill/>
                </a:ln>
                <a:solidFill>
                  <a:schemeClr val="accent3">
                    <a:lumMod val="50000"/>
                  </a:schemeClr>
                </a:solidFill>
                <a:effectLst/>
                <a:uLnTx/>
                <a:uFillTx/>
                <a:latin typeface="+mn-lt"/>
                <a:ea typeface="+mn-ea"/>
                <a:cs typeface="PT Bold Heading" pitchFamily="2" charset="-78"/>
              </a:rPr>
              <a:t>لمفردات</a:t>
            </a:r>
          </a:p>
          <a:p>
            <a:pPr marL="265176" marR="0" lvl="0" indent="-265176" algn="r" defTabSz="914400" rtl="1" eaLnBrk="1" fontAlgn="auto" latinLnBrk="0" hangingPunct="1">
              <a:lnSpc>
                <a:spcPct val="100000"/>
              </a:lnSpc>
              <a:spcBef>
                <a:spcPts val="250"/>
              </a:spcBef>
              <a:spcAft>
                <a:spcPts val="0"/>
              </a:spcAft>
              <a:buClr>
                <a:schemeClr val="accent1"/>
              </a:buClr>
              <a:buSzPct val="80000"/>
              <a:buFont typeface="Wingdings 2"/>
              <a:buChar char=""/>
              <a:tabLst/>
              <a:defRPr/>
            </a:pPr>
            <a:endParaRPr kumimoji="0" lang="ar-SA" sz="800" b="0" i="0" u="none" strike="noStrike" kern="1200" cap="none" spc="0" normalizeH="0" baseline="0" noProof="0" dirty="0" smtClean="0">
              <a:ln>
                <a:noFill/>
              </a:ln>
              <a:solidFill>
                <a:schemeClr val="tx1"/>
              </a:solidFill>
              <a:effectLst/>
              <a:uLnTx/>
              <a:uFillTx/>
              <a:latin typeface="+mn-lt"/>
              <a:ea typeface="+mn-ea"/>
              <a:cs typeface="PT Bold Heading" pitchFamily="2" charset="-78"/>
            </a:endParaRPr>
          </a:p>
          <a:p>
            <a:pPr marL="265176" marR="0" lvl="0" indent="-265176" algn="r" defTabSz="914400" rtl="1" eaLnBrk="1" fontAlgn="auto" latinLnBrk="0" hangingPunct="1">
              <a:lnSpc>
                <a:spcPct val="100000"/>
              </a:lnSpc>
              <a:spcBef>
                <a:spcPts val="250"/>
              </a:spcBef>
              <a:spcAft>
                <a:spcPts val="0"/>
              </a:spcAft>
              <a:buClr>
                <a:schemeClr val="accent1"/>
              </a:buClr>
              <a:buSzPct val="80000"/>
              <a:buFont typeface="Wingdings 2"/>
              <a:buChar char=""/>
              <a:tabLst/>
              <a:defRPr/>
            </a:pPr>
            <a:r>
              <a:rPr kumimoji="0" lang="ar-SA" sz="2400" b="1" i="0" u="none" strike="noStrike" kern="1200" cap="none" spc="0" normalizeH="0" baseline="0" noProof="0" dirty="0" smtClean="0">
                <a:ln>
                  <a:noFill/>
                </a:ln>
                <a:solidFill>
                  <a:srgbClr val="FF0000"/>
                </a:solidFill>
                <a:effectLst/>
                <a:uLnTx/>
                <a:uFillTx/>
                <a:latin typeface="+mn-lt"/>
                <a:ea typeface="+mn-ea"/>
                <a:cs typeface="+mn-cs"/>
              </a:rPr>
              <a:t>المعادلة الجذرية</a:t>
            </a:r>
            <a:endParaRPr kumimoji="0" lang="ar-SA" sz="2400" b="1" i="0" u="none" strike="noStrike" kern="1200" cap="none" spc="0" normalizeH="0" baseline="0" noProof="0" dirty="0" smtClean="0">
              <a:ln>
                <a:noFill/>
              </a:ln>
              <a:solidFill>
                <a:schemeClr val="accent3">
                  <a:lumMod val="50000"/>
                </a:schemeClr>
              </a:solidFill>
              <a:effectLst/>
              <a:uLnTx/>
              <a:uFillTx/>
              <a:latin typeface="+mn-lt"/>
              <a:ea typeface="+mn-ea"/>
              <a:cs typeface="+mn-cs"/>
            </a:endParaRPr>
          </a:p>
          <a:p>
            <a:pPr marL="265176" marR="0" lvl="0" indent="-265176" algn="r" defTabSz="914400" rtl="1" eaLnBrk="1" fontAlgn="auto" latinLnBrk="0" hangingPunct="1">
              <a:lnSpc>
                <a:spcPct val="100000"/>
              </a:lnSpc>
              <a:spcBef>
                <a:spcPts val="250"/>
              </a:spcBef>
              <a:spcAft>
                <a:spcPts val="0"/>
              </a:spcAft>
              <a:buClr>
                <a:schemeClr val="accent1"/>
              </a:buClr>
              <a:buSzPct val="80000"/>
              <a:buFont typeface="Wingdings 2"/>
              <a:buChar char=""/>
              <a:tabLst/>
              <a:defRPr/>
            </a:pPr>
            <a:r>
              <a:rPr kumimoji="0" lang="ar-SA" sz="2400" b="1" i="0" u="none" strike="noStrike" kern="1200" cap="none" spc="0" normalizeH="0" baseline="0" noProof="0" dirty="0" smtClean="0">
                <a:ln>
                  <a:noFill/>
                </a:ln>
                <a:solidFill>
                  <a:srgbClr val="FF0000"/>
                </a:solidFill>
                <a:effectLst/>
                <a:uLnTx/>
                <a:uFillTx/>
                <a:latin typeface="+mn-lt"/>
                <a:ea typeface="+mn-ea"/>
                <a:cs typeface="+mn-cs"/>
              </a:rPr>
              <a:t>الحلول الدخيلة</a:t>
            </a:r>
            <a:endParaRPr kumimoji="0" lang="ar-SA" sz="2400" b="1" i="0" u="none" strike="noStrike" kern="1200" cap="none" spc="0" normalizeH="0" baseline="0" noProof="0" dirty="0">
              <a:ln>
                <a:noFill/>
              </a:ln>
              <a:solidFill>
                <a:schemeClr val="accent3">
                  <a:lumMod val="50000"/>
                </a:schemeClr>
              </a:solidFill>
              <a:effectLst/>
              <a:uLnTx/>
              <a:uFillTx/>
              <a:latin typeface="+mn-lt"/>
              <a:ea typeface="+mn-ea"/>
              <a:cs typeface="+mn-cs"/>
            </a:endParaRPr>
          </a:p>
        </p:txBody>
      </p:sp>
      <p:sp>
        <p:nvSpPr>
          <p:cNvPr id="5" name="مستطيل مستدير الزوايا 4"/>
          <p:cNvSpPr/>
          <p:nvPr/>
        </p:nvSpPr>
        <p:spPr>
          <a:xfrm>
            <a:off x="428596" y="5929330"/>
            <a:ext cx="114300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dirty="0" smtClean="0">
                <a:cs typeface="PT Bold Heading" pitchFamily="2" charset="-78"/>
              </a:rPr>
              <a:t>التركيز</a:t>
            </a:r>
            <a:endParaRPr lang="ar-SA" sz="2400" dirty="0">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edge">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wedge">
                                      <p:cBhvr>
                                        <p:cTn id="17" dur="20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edge">
                                      <p:cBhvr>
                                        <p:cTn id="22" dur="2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edge">
                                      <p:cBhvr>
                                        <p:cTn id="27" dur="2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edge">
                                      <p:cBhvr>
                                        <p:cTn id="32" dur="2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wedge">
                                      <p:cBhvr>
                                        <p:cTn id="37" dur="2000"/>
                                        <p:tgtEl>
                                          <p:spTgt spid="4">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0" presetClass="entr" presetSubtype="0" fill="hold" nodeType="clickEffect">
                                  <p:stCondLst>
                                    <p:cond delay="0"/>
                                  </p:stCondLst>
                                  <p:childTnLst>
                                    <p:set>
                                      <p:cBhvr>
                                        <p:cTn id="41" dur="1" fill="hold">
                                          <p:stCondLst>
                                            <p:cond delay="0"/>
                                          </p:stCondLst>
                                        </p:cTn>
                                        <p:tgtEl>
                                          <p:spTgt spid="4">
                                            <p:txEl>
                                              <p:pRg st="9" end="9"/>
                                            </p:txEl>
                                          </p:spTgt>
                                        </p:tgtEl>
                                        <p:attrNameLst>
                                          <p:attrName>style.visibility</p:attrName>
                                        </p:attrNameLst>
                                      </p:cBhvr>
                                      <p:to>
                                        <p:strVal val="visible"/>
                                      </p:to>
                                    </p:set>
                                    <p:animEffect transition="in" filter="wedge">
                                      <p:cBhvr>
                                        <p:cTn id="42" dur="2000"/>
                                        <p:tgtEl>
                                          <p:spTgt spid="4">
                                            <p:txEl>
                                              <p:pRg st="9" end="9"/>
                                            </p:txEl>
                                          </p:spTgt>
                                        </p:tgtEl>
                                      </p:cBhvr>
                                    </p:animEffect>
                                  </p:childTnLst>
                                </p:cTn>
                              </p:par>
                              <p:par>
                                <p:cTn id="43" presetID="20" presetClass="entr" presetSubtype="0" fill="hold" nodeType="withEffect">
                                  <p:stCondLst>
                                    <p:cond delay="0"/>
                                  </p:stCondLst>
                                  <p:childTnLst>
                                    <p:set>
                                      <p:cBhvr>
                                        <p:cTn id="44" dur="1" fill="hold">
                                          <p:stCondLst>
                                            <p:cond delay="0"/>
                                          </p:stCondLst>
                                        </p:cTn>
                                        <p:tgtEl>
                                          <p:spTgt spid="4">
                                            <p:txEl>
                                              <p:pRg st="10" end="10"/>
                                            </p:txEl>
                                          </p:spTgt>
                                        </p:tgtEl>
                                        <p:attrNameLst>
                                          <p:attrName>style.visibility</p:attrName>
                                        </p:attrNameLst>
                                      </p:cBhvr>
                                      <p:to>
                                        <p:strVal val="visible"/>
                                      </p:to>
                                    </p:set>
                                    <p:animEffect transition="in" filter="wedge">
                                      <p:cBhvr>
                                        <p:cTn id="45" dur="20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l="47440" r="1731" b="11956"/>
          <a:stretch>
            <a:fillRect/>
          </a:stretch>
        </p:blipFill>
        <p:spPr bwMode="auto">
          <a:xfrm>
            <a:off x="2881301" y="642918"/>
            <a:ext cx="4548219" cy="2857520"/>
          </a:xfrm>
          <a:prstGeom prst="rect">
            <a:avLst/>
          </a:prstGeom>
          <a:noFill/>
          <a:ln w="9525">
            <a:noFill/>
            <a:miter lim="800000"/>
            <a:headEnd/>
            <a:tailEnd/>
          </a:ln>
          <a:effectLst/>
        </p:spPr>
      </p:pic>
      <p:pic>
        <p:nvPicPr>
          <p:cNvPr id="3" name="Picture 3"/>
          <p:cNvPicPr>
            <a:picLocks noChangeAspect="1" noChangeArrowheads="1"/>
          </p:cNvPicPr>
          <p:nvPr/>
        </p:nvPicPr>
        <p:blipFill>
          <a:blip r:embed="rId3"/>
          <a:srcRect l="3505" t="6637" r="26401"/>
          <a:stretch>
            <a:fillRect/>
          </a:stretch>
        </p:blipFill>
        <p:spPr bwMode="auto">
          <a:xfrm>
            <a:off x="7429520" y="700091"/>
            <a:ext cx="1428760" cy="3014661"/>
          </a:xfrm>
          <a:prstGeom prst="rect">
            <a:avLst/>
          </a:prstGeom>
          <a:ln w="38100" cap="sq">
            <a:solidFill>
              <a:schemeClr val="accent1"/>
            </a:solidFill>
            <a:prstDash val="solid"/>
            <a:miter lim="800000"/>
          </a:ln>
          <a:effectLst>
            <a:outerShdw blurRad="50800" dist="38100" dir="2700000" algn="tl" rotWithShape="0">
              <a:srgbClr val="000000">
                <a:alpha val="43000"/>
              </a:srgbClr>
            </a:outerShdw>
          </a:effectLst>
        </p:spPr>
      </p:pic>
      <p:pic>
        <p:nvPicPr>
          <p:cNvPr id="4" name="Picture 2"/>
          <p:cNvPicPr>
            <a:picLocks noChangeAspect="1" noChangeArrowheads="1"/>
          </p:cNvPicPr>
          <p:nvPr/>
        </p:nvPicPr>
        <p:blipFill>
          <a:blip r:embed="rId4"/>
          <a:srcRect l="3125" t="41161" r="3125" b="17682"/>
          <a:stretch>
            <a:fillRect/>
          </a:stretch>
        </p:blipFill>
        <p:spPr bwMode="auto">
          <a:xfrm>
            <a:off x="285720" y="0"/>
            <a:ext cx="8572560" cy="642918"/>
          </a:xfrm>
          <a:prstGeom prst="rect">
            <a:avLst/>
          </a:prstGeom>
          <a:noFill/>
          <a:ln w="9525">
            <a:noFill/>
            <a:miter lim="800000"/>
            <a:headEnd/>
            <a:tailEnd/>
          </a:ln>
          <a:effectLst/>
        </p:spPr>
      </p:pic>
      <p:pic>
        <p:nvPicPr>
          <p:cNvPr id="5" name="Picture 2"/>
          <p:cNvPicPr>
            <a:picLocks noChangeAspect="1" noChangeArrowheads="1"/>
          </p:cNvPicPr>
          <p:nvPr/>
        </p:nvPicPr>
        <p:blipFill>
          <a:blip r:embed="rId2"/>
          <a:srcRect l="4518" t="13044" r="55948" b="15217"/>
          <a:stretch>
            <a:fillRect/>
          </a:stretch>
        </p:blipFill>
        <p:spPr bwMode="auto">
          <a:xfrm>
            <a:off x="428596" y="1142984"/>
            <a:ext cx="2500330" cy="15716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مستطيل 5"/>
          <p:cNvSpPr/>
          <p:nvPr/>
        </p:nvSpPr>
        <p:spPr>
          <a:xfrm>
            <a:off x="5357818" y="1000108"/>
            <a:ext cx="819455" cy="369332"/>
          </a:xfrm>
          <a:prstGeom prst="rect">
            <a:avLst/>
          </a:prstGeom>
        </p:spPr>
        <p:txBody>
          <a:bodyPr wrap="none">
            <a:spAutoFit/>
          </a:bodyPr>
          <a:lstStyle/>
          <a:p>
            <a:r>
              <a:rPr lang="ar-SA" b="1" dirty="0" smtClean="0">
                <a:solidFill>
                  <a:schemeClr val="tx1"/>
                </a:solidFill>
                <a:latin typeface="Arial" pitchFamily="34" charset="0"/>
                <a:cs typeface="Arial" pitchFamily="34" charset="0"/>
              </a:rPr>
              <a:t>ص131</a:t>
            </a:r>
            <a:endParaRPr lang="ar-SA" dirty="0"/>
          </a:p>
        </p:txBody>
      </p:sp>
      <p:sp>
        <p:nvSpPr>
          <p:cNvPr id="21" name="وسيلة شرح بيضاوية 20"/>
          <p:cNvSpPr/>
          <p:nvPr/>
        </p:nvSpPr>
        <p:spPr>
          <a:xfrm>
            <a:off x="571472" y="3429000"/>
            <a:ext cx="7500958" cy="2357454"/>
          </a:xfrm>
          <a:prstGeom prst="wedgeEllipseCallout">
            <a:avLst>
              <a:gd name="adj1" fmla="val 41342"/>
              <a:gd name="adj2" fmla="val 51333"/>
            </a:avLst>
          </a:prstGeom>
          <a:solidFill>
            <a:schemeClr val="tx2">
              <a:lumMod val="20000"/>
              <a:lumOff val="80000"/>
            </a:schemeClr>
          </a:solidFill>
          <a:ln w="53975">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000" dirty="0" smtClean="0">
                <a:solidFill>
                  <a:schemeClr val="tx1"/>
                </a:solidFill>
                <a:latin typeface="Adobe Arabic" pitchFamily="18" charset="-78"/>
                <a:cs typeface="AL-Mohanad" pitchFamily="2" charset="-78"/>
              </a:rPr>
              <a:t>  قال تعالى </a:t>
            </a:r>
            <a:r>
              <a:rPr lang="ar-SA" sz="2000" dirty="0" smtClean="0">
                <a:solidFill>
                  <a:schemeClr val="tx1"/>
                </a:solidFill>
              </a:rPr>
              <a:t>: </a:t>
            </a:r>
            <a:r>
              <a:rPr lang="ar-SA" sz="2000" dirty="0" smtClean="0">
                <a:solidFill>
                  <a:schemeClr val="tx1"/>
                </a:solidFill>
                <a:cs typeface="AL-Mohanad" pitchFamily="2" charset="-78"/>
              </a:rPr>
              <a:t>﴿ وَمِنْ آَيَاتِهِ الْجَوَارِ فِي الْبَحْرِ كَالْأَعْلَامِ ﴾ . فالجبال  نرى قسماً منها ظاهراً فوق الأرض والآخر يكون أسفلها، الجبال في الأرض تحفظ لها التوازن والاستقرار وتمنعها من الاضطراب، فكذلك السفن تحتاج مثل الجبال إلى الجزء المغمور في الماء ليحفظ لها التوازن ويمنعها من الغرق والاضطراب، وهو غاطس السفن </a:t>
            </a:r>
            <a:endParaRPr lang="ar-SA" sz="2000" b="1" dirty="0">
              <a:solidFill>
                <a:schemeClr val="tx1"/>
              </a:solidFill>
              <a:cs typeface="AL-Mohanad" pitchFamily="2" charset="-78"/>
            </a:endParaRPr>
          </a:p>
        </p:txBody>
      </p:sp>
      <p:pic>
        <p:nvPicPr>
          <p:cNvPr id="26" name="Picture 2" descr=" * الرسوم المتحركة هرقل -- الآلاف من الرسوم المتحركة للتحميل مجانا&#10;    "/>
          <p:cNvPicPr>
            <a:picLocks noChangeAspect="1" noChangeArrowheads="1" noCrop="1"/>
          </p:cNvPicPr>
          <p:nvPr/>
        </p:nvPicPr>
        <p:blipFill>
          <a:blip r:embed="rId5"/>
          <a:srcRect/>
          <a:stretch>
            <a:fillRect/>
          </a:stretch>
        </p:blipFill>
        <p:spPr bwMode="auto">
          <a:xfrm>
            <a:off x="714380" y="5929330"/>
            <a:ext cx="8143900" cy="571480"/>
          </a:xfrm>
          <a:prstGeom prst="rect">
            <a:avLst/>
          </a:prstGeom>
          <a:noFill/>
        </p:spPr>
      </p:pic>
      <p:sp>
        <p:nvSpPr>
          <p:cNvPr id="27" name="مستطيل مستدير الزوايا 26"/>
          <p:cNvSpPr/>
          <p:nvPr/>
        </p:nvSpPr>
        <p:spPr>
          <a:xfrm>
            <a:off x="357158" y="5929330"/>
            <a:ext cx="1500198"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dirty="0" smtClean="0">
                <a:cs typeface="PT Bold Heading" pitchFamily="2" charset="-78"/>
              </a:rPr>
              <a:t>التدريس</a:t>
            </a:r>
            <a:endParaRPr lang="ar-SA" sz="2400" dirty="0">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edge">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l="47440" r="1731" b="11956"/>
          <a:stretch>
            <a:fillRect/>
          </a:stretch>
        </p:blipFill>
        <p:spPr bwMode="auto">
          <a:xfrm>
            <a:off x="2881301" y="642918"/>
            <a:ext cx="4548219" cy="2857520"/>
          </a:xfrm>
          <a:prstGeom prst="rect">
            <a:avLst/>
          </a:prstGeom>
          <a:noFill/>
          <a:ln w="9525">
            <a:noFill/>
            <a:miter lim="800000"/>
            <a:headEnd/>
            <a:tailEnd/>
          </a:ln>
          <a:effectLst/>
        </p:spPr>
      </p:pic>
      <p:pic>
        <p:nvPicPr>
          <p:cNvPr id="3" name="Picture 3"/>
          <p:cNvPicPr>
            <a:picLocks noChangeAspect="1" noChangeArrowheads="1"/>
          </p:cNvPicPr>
          <p:nvPr/>
        </p:nvPicPr>
        <p:blipFill>
          <a:blip r:embed="rId3"/>
          <a:srcRect l="3505" t="6637" r="26401"/>
          <a:stretch>
            <a:fillRect/>
          </a:stretch>
        </p:blipFill>
        <p:spPr bwMode="auto">
          <a:xfrm>
            <a:off x="7429520" y="700091"/>
            <a:ext cx="1428760" cy="3014661"/>
          </a:xfrm>
          <a:prstGeom prst="rect">
            <a:avLst/>
          </a:prstGeom>
          <a:ln w="38100" cap="sq">
            <a:solidFill>
              <a:schemeClr val="accent1"/>
            </a:solidFill>
            <a:prstDash val="solid"/>
            <a:miter lim="800000"/>
          </a:ln>
          <a:effectLst>
            <a:outerShdw blurRad="50800" dist="38100" dir="2700000" algn="tl" rotWithShape="0">
              <a:srgbClr val="000000">
                <a:alpha val="43000"/>
              </a:srgbClr>
            </a:outerShdw>
          </a:effectLst>
        </p:spPr>
      </p:pic>
      <p:pic>
        <p:nvPicPr>
          <p:cNvPr id="4" name="Picture 2"/>
          <p:cNvPicPr>
            <a:picLocks noChangeAspect="1" noChangeArrowheads="1"/>
          </p:cNvPicPr>
          <p:nvPr/>
        </p:nvPicPr>
        <p:blipFill>
          <a:blip r:embed="rId4"/>
          <a:srcRect l="3125" t="41161" r="3125" b="17682"/>
          <a:stretch>
            <a:fillRect/>
          </a:stretch>
        </p:blipFill>
        <p:spPr bwMode="auto">
          <a:xfrm>
            <a:off x="285720" y="0"/>
            <a:ext cx="8572560" cy="642918"/>
          </a:xfrm>
          <a:prstGeom prst="rect">
            <a:avLst/>
          </a:prstGeom>
          <a:noFill/>
          <a:ln w="9525">
            <a:noFill/>
            <a:miter lim="800000"/>
            <a:headEnd/>
            <a:tailEnd/>
          </a:ln>
          <a:effectLst/>
        </p:spPr>
      </p:pic>
      <p:pic>
        <p:nvPicPr>
          <p:cNvPr id="5" name="Picture 2"/>
          <p:cNvPicPr>
            <a:picLocks noChangeAspect="1" noChangeArrowheads="1"/>
          </p:cNvPicPr>
          <p:nvPr/>
        </p:nvPicPr>
        <p:blipFill>
          <a:blip r:embed="rId2"/>
          <a:srcRect l="4518" t="13044" r="55948" b="15217"/>
          <a:stretch>
            <a:fillRect/>
          </a:stretch>
        </p:blipFill>
        <p:spPr bwMode="auto">
          <a:xfrm>
            <a:off x="428596" y="1142984"/>
            <a:ext cx="2500330" cy="15716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مستطيل 5"/>
          <p:cNvSpPr/>
          <p:nvPr/>
        </p:nvSpPr>
        <p:spPr>
          <a:xfrm>
            <a:off x="5357818" y="1000108"/>
            <a:ext cx="819455" cy="369332"/>
          </a:xfrm>
          <a:prstGeom prst="rect">
            <a:avLst/>
          </a:prstGeom>
        </p:spPr>
        <p:txBody>
          <a:bodyPr wrap="none">
            <a:spAutoFit/>
          </a:bodyPr>
          <a:lstStyle/>
          <a:p>
            <a:r>
              <a:rPr lang="ar-SA" b="1" dirty="0" smtClean="0">
                <a:solidFill>
                  <a:schemeClr val="tx1"/>
                </a:solidFill>
                <a:latin typeface="Arial" pitchFamily="34" charset="0"/>
                <a:cs typeface="Arial" pitchFamily="34" charset="0"/>
              </a:rPr>
              <a:t>ص131</a:t>
            </a:r>
            <a:endParaRPr lang="ar-SA" dirty="0"/>
          </a:p>
        </p:txBody>
      </p:sp>
      <p:sp>
        <p:nvSpPr>
          <p:cNvPr id="7" name="مستطيل مستدير الزوايا 6"/>
          <p:cNvSpPr/>
          <p:nvPr/>
        </p:nvSpPr>
        <p:spPr>
          <a:xfrm>
            <a:off x="928662" y="3429000"/>
            <a:ext cx="6286544" cy="71438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dirty="0" smtClean="0">
                <a:solidFill>
                  <a:schemeClr val="accent4">
                    <a:lumMod val="50000"/>
                  </a:schemeClr>
                </a:solidFill>
                <a:latin typeface="Cooper Black" pitchFamily="18" charset="0"/>
                <a:cs typeface="PT Bold Heading" pitchFamily="2" charset="-78"/>
              </a:rPr>
              <a:t>1) إذا علمت قيمة (ع) , فما الذي تحتاجه لحل المعادلة </a:t>
            </a:r>
            <a:r>
              <a:rPr lang="ar-SA" sz="2800" dirty="0" smtClean="0">
                <a:solidFill>
                  <a:schemeClr val="accent4">
                    <a:lumMod val="50000"/>
                  </a:schemeClr>
                </a:solidFill>
                <a:latin typeface="Cooper Black" pitchFamily="18" charset="0"/>
                <a:cs typeface="PT Bold Heading" pitchFamily="2" charset="-78"/>
              </a:rPr>
              <a:t>؟</a:t>
            </a:r>
            <a:endParaRPr lang="ar-SA" sz="4800" dirty="0">
              <a:solidFill>
                <a:schemeClr val="accent4">
                  <a:lumMod val="50000"/>
                </a:schemeClr>
              </a:solidFill>
              <a:latin typeface="Cooper Black" pitchFamily="18" charset="0"/>
              <a:cs typeface="PT Bold Heading" pitchFamily="2" charset="-78"/>
            </a:endParaRPr>
          </a:p>
        </p:txBody>
      </p:sp>
      <p:sp>
        <p:nvSpPr>
          <p:cNvPr id="13" name="مستطيل مستدير الزوايا 12"/>
          <p:cNvSpPr/>
          <p:nvPr/>
        </p:nvSpPr>
        <p:spPr>
          <a:xfrm>
            <a:off x="357158" y="3500438"/>
            <a:ext cx="500066" cy="50006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a:r>
              <a:rPr lang="ar-SA" sz="2800" b="1" dirty="0" smtClean="0">
                <a:solidFill>
                  <a:srgbClr val="C00000"/>
                </a:solidFill>
                <a:latin typeface="Cooper Black" pitchFamily="18" charset="0"/>
                <a:cs typeface="Akhbar MT" pitchFamily="2" charset="-78"/>
              </a:rPr>
              <a:t>ل</a:t>
            </a:r>
            <a:endParaRPr lang="ar-SA" sz="2800" b="1" dirty="0">
              <a:solidFill>
                <a:srgbClr val="C00000"/>
              </a:solidFill>
              <a:latin typeface="Cooper Black" pitchFamily="18" charset="0"/>
              <a:cs typeface="Akhbar MT" pitchFamily="2" charset="-78"/>
            </a:endParaRPr>
          </a:p>
        </p:txBody>
      </p:sp>
      <p:grpSp>
        <p:nvGrpSpPr>
          <p:cNvPr id="2" name="Group 5"/>
          <p:cNvGrpSpPr>
            <a:grpSpLocks/>
          </p:cNvGrpSpPr>
          <p:nvPr/>
        </p:nvGrpSpPr>
        <p:grpSpPr bwMode="auto">
          <a:xfrm>
            <a:off x="500034" y="3500438"/>
            <a:ext cx="428628" cy="357190"/>
            <a:chOff x="9930" y="10335"/>
            <a:chExt cx="558" cy="510"/>
          </a:xfrm>
        </p:grpSpPr>
        <p:cxnSp>
          <p:nvCxnSpPr>
            <p:cNvPr id="15" name="AutoShape 6"/>
            <p:cNvCxnSpPr>
              <a:cxnSpLocks noChangeShapeType="1"/>
            </p:cNvCxnSpPr>
            <p:nvPr/>
          </p:nvCxnSpPr>
          <p:spPr bwMode="auto">
            <a:xfrm>
              <a:off x="10413" y="10335"/>
              <a:ext cx="1" cy="510"/>
            </a:xfrm>
            <a:prstGeom prst="straightConnector1">
              <a:avLst/>
            </a:prstGeom>
            <a:noFill/>
            <a:ln w="19050" cmpd="sng">
              <a:solidFill>
                <a:schemeClr val="tx1"/>
              </a:solidFill>
              <a:round/>
              <a:headEnd/>
              <a:tailEnd/>
            </a:ln>
          </p:spPr>
        </p:cxnSp>
        <p:cxnSp>
          <p:nvCxnSpPr>
            <p:cNvPr id="16" name="AutoShape 7"/>
            <p:cNvCxnSpPr>
              <a:cxnSpLocks noChangeShapeType="1"/>
            </p:cNvCxnSpPr>
            <p:nvPr/>
          </p:nvCxnSpPr>
          <p:spPr bwMode="auto">
            <a:xfrm flipH="1">
              <a:off x="9930" y="10335"/>
              <a:ext cx="483" cy="0"/>
            </a:xfrm>
            <a:prstGeom prst="straightConnector1">
              <a:avLst/>
            </a:prstGeom>
            <a:noFill/>
            <a:ln w="19050" cmpd="sng">
              <a:solidFill>
                <a:schemeClr val="tx1"/>
              </a:solidFill>
              <a:round/>
              <a:headEnd/>
              <a:tailEnd/>
            </a:ln>
          </p:spPr>
        </p:cxnSp>
        <p:cxnSp>
          <p:nvCxnSpPr>
            <p:cNvPr id="17" name="AutoShape 8"/>
            <p:cNvCxnSpPr>
              <a:cxnSpLocks noChangeShapeType="1"/>
            </p:cNvCxnSpPr>
            <p:nvPr/>
          </p:nvCxnSpPr>
          <p:spPr bwMode="auto">
            <a:xfrm flipV="1">
              <a:off x="10413" y="10620"/>
              <a:ext cx="75" cy="225"/>
            </a:xfrm>
            <a:prstGeom prst="straightConnector1">
              <a:avLst/>
            </a:prstGeom>
            <a:noFill/>
            <a:ln w="19050" cmpd="sng">
              <a:solidFill>
                <a:schemeClr val="tx1"/>
              </a:solidFill>
              <a:round/>
              <a:headEnd/>
              <a:tailEnd/>
            </a:ln>
          </p:spPr>
        </p:cxnSp>
      </p:grpSp>
      <p:sp>
        <p:nvSpPr>
          <p:cNvPr id="18" name="مستطيل مستدير الزوايا 17"/>
          <p:cNvSpPr/>
          <p:nvPr/>
        </p:nvSpPr>
        <p:spPr>
          <a:xfrm>
            <a:off x="1571604" y="4071942"/>
            <a:ext cx="5572164" cy="78581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a:r>
              <a:rPr lang="ar-SA" sz="2400" dirty="0" smtClean="0">
                <a:solidFill>
                  <a:schemeClr val="accent4">
                    <a:lumMod val="50000"/>
                  </a:schemeClr>
                </a:solidFill>
                <a:latin typeface="Cooper Black" pitchFamily="18" charset="0"/>
                <a:cs typeface="PT Bold Heading" pitchFamily="2" charset="-78"/>
              </a:rPr>
              <a:t>2) كيف يتم ذلك </a:t>
            </a:r>
            <a:r>
              <a:rPr lang="ar-SA" sz="2800" dirty="0" smtClean="0">
                <a:solidFill>
                  <a:schemeClr val="accent4">
                    <a:lumMod val="50000"/>
                  </a:schemeClr>
                </a:solidFill>
                <a:latin typeface="Cooper Black" pitchFamily="18" charset="0"/>
                <a:cs typeface="PT Bold Heading" pitchFamily="2" charset="-78"/>
              </a:rPr>
              <a:t>؟</a:t>
            </a:r>
            <a:endParaRPr lang="ar-SA" sz="4800" dirty="0">
              <a:solidFill>
                <a:schemeClr val="accent4">
                  <a:lumMod val="50000"/>
                </a:schemeClr>
              </a:solidFill>
              <a:latin typeface="Cooper Black" pitchFamily="18" charset="0"/>
              <a:cs typeface="PT Bold Heading" pitchFamily="2" charset="-78"/>
            </a:endParaRPr>
          </a:p>
        </p:txBody>
      </p:sp>
      <p:sp>
        <p:nvSpPr>
          <p:cNvPr id="19" name="مستطيل مستدير الزوايا 18"/>
          <p:cNvSpPr/>
          <p:nvPr/>
        </p:nvSpPr>
        <p:spPr>
          <a:xfrm>
            <a:off x="642910" y="4143380"/>
            <a:ext cx="4286280" cy="71438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r>
              <a:rPr lang="ar-SA" sz="2400" b="1" dirty="0" smtClean="0">
                <a:solidFill>
                  <a:srgbClr val="C00000"/>
                </a:solidFill>
                <a:cs typeface="Akhbar MT" pitchFamily="2" charset="-78"/>
              </a:rPr>
              <a:t>أقسم كل طرف على 4,5</a:t>
            </a:r>
            <a:r>
              <a:rPr lang="en-US" sz="2400" dirty="0" smtClean="0">
                <a:solidFill>
                  <a:srgbClr val="C00000"/>
                </a:solidFill>
              </a:rPr>
              <a:t> </a:t>
            </a:r>
            <a:endParaRPr lang="en-US" sz="2400" dirty="0">
              <a:solidFill>
                <a:srgbClr val="C00000"/>
              </a:solidFill>
            </a:endParaRPr>
          </a:p>
        </p:txBody>
      </p:sp>
      <p:pic>
        <p:nvPicPr>
          <p:cNvPr id="20" name="Picture 2" descr=" * الرسوم المتحركة هرقل -- الآلاف من الرسوم المتحركة للتحميل مجانا&#10;    "/>
          <p:cNvPicPr>
            <a:picLocks noChangeAspect="1" noChangeArrowheads="1" noCrop="1"/>
          </p:cNvPicPr>
          <p:nvPr/>
        </p:nvPicPr>
        <p:blipFill>
          <a:blip r:embed="rId5"/>
          <a:srcRect/>
          <a:stretch>
            <a:fillRect/>
          </a:stretch>
        </p:blipFill>
        <p:spPr bwMode="auto">
          <a:xfrm>
            <a:off x="714380" y="5929354"/>
            <a:ext cx="8143900" cy="571480"/>
          </a:xfrm>
          <a:prstGeom prst="rect">
            <a:avLst/>
          </a:prstGeom>
          <a:noFill/>
        </p:spPr>
      </p:pic>
      <p:sp>
        <p:nvSpPr>
          <p:cNvPr id="22" name="مستطيل مستدير الزوايا 21"/>
          <p:cNvSpPr/>
          <p:nvPr/>
        </p:nvSpPr>
        <p:spPr>
          <a:xfrm>
            <a:off x="1571604" y="4786322"/>
            <a:ext cx="5572164" cy="71438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a:r>
              <a:rPr lang="ar-SA" sz="2400" dirty="0" smtClean="0">
                <a:solidFill>
                  <a:schemeClr val="accent4">
                    <a:lumMod val="50000"/>
                  </a:schemeClr>
                </a:solidFill>
                <a:latin typeface="Cooper Black" pitchFamily="18" charset="0"/>
                <a:cs typeface="PT Bold Heading" pitchFamily="2" charset="-78"/>
              </a:rPr>
              <a:t>3) كيف تحذف إشارة الجذر ؟</a:t>
            </a:r>
            <a:endParaRPr lang="ar-SA" sz="4400" dirty="0">
              <a:solidFill>
                <a:schemeClr val="accent4">
                  <a:lumMod val="50000"/>
                </a:schemeClr>
              </a:solidFill>
              <a:latin typeface="Cooper Black" pitchFamily="18" charset="0"/>
              <a:cs typeface="PT Bold Heading" pitchFamily="2" charset="-78"/>
            </a:endParaRPr>
          </a:p>
        </p:txBody>
      </p:sp>
      <p:sp>
        <p:nvSpPr>
          <p:cNvPr id="23" name="مستطيل مستدير الزوايا 22"/>
          <p:cNvSpPr/>
          <p:nvPr/>
        </p:nvSpPr>
        <p:spPr>
          <a:xfrm>
            <a:off x="785786" y="4714884"/>
            <a:ext cx="3143272" cy="78581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a:r>
              <a:rPr lang="ar-SA" sz="2400" b="1" dirty="0" smtClean="0">
                <a:solidFill>
                  <a:srgbClr val="C00000"/>
                </a:solidFill>
                <a:latin typeface="Cooper Black" pitchFamily="18" charset="0"/>
                <a:cs typeface="Akhbar MT" pitchFamily="2" charset="-78"/>
              </a:rPr>
              <a:t>بتربيع طرفي المعادلة</a:t>
            </a:r>
            <a:r>
              <a:rPr lang="ar-SA" sz="2800" b="1" dirty="0" smtClean="0">
                <a:solidFill>
                  <a:srgbClr val="C00000"/>
                </a:solidFill>
                <a:latin typeface="Cooper Black" pitchFamily="18" charset="0"/>
                <a:cs typeface="Akhbar MT" pitchFamily="2" charset="-78"/>
              </a:rPr>
              <a:t> .</a:t>
            </a:r>
            <a:endParaRPr lang="ar-SA" sz="2800" b="1" dirty="0">
              <a:solidFill>
                <a:srgbClr val="C00000"/>
              </a:solidFill>
              <a:latin typeface="Cooper Black" pitchFamily="18" charset="0"/>
              <a:cs typeface="Akhbar MT" pitchFamily="2" charset="-78"/>
            </a:endParaRPr>
          </a:p>
        </p:txBody>
      </p:sp>
      <p:sp>
        <p:nvSpPr>
          <p:cNvPr id="21" name="مستطيل مستدير الزوايا 20"/>
          <p:cNvSpPr/>
          <p:nvPr/>
        </p:nvSpPr>
        <p:spPr>
          <a:xfrm>
            <a:off x="428596" y="5929330"/>
            <a:ext cx="1285884"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dirty="0" smtClean="0">
                <a:cs typeface="PT Bold Heading" pitchFamily="2" charset="-78"/>
              </a:rPr>
              <a:t>التدريس</a:t>
            </a:r>
            <a:endParaRPr lang="ar-SA" sz="2400" dirty="0">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edge">
                                      <p:cBhvr>
                                        <p:cTn id="12" dur="2000"/>
                                        <p:tgtEl>
                                          <p:spTgt spid="13"/>
                                        </p:tgtEl>
                                      </p:cBhvr>
                                    </p:animEffect>
                                  </p:childTnLst>
                                </p:cTn>
                              </p:par>
                              <p:par>
                                <p:cTn id="13" presetID="20"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edge">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edge">
                                      <p:cBhvr>
                                        <p:cTn id="20" dur="20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edge">
                                      <p:cBhvr>
                                        <p:cTn id="25" dur="20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20" presetClass="entr" presetSubtype="0"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edge">
                                      <p:cBhvr>
                                        <p:cTn id="30" dur="20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20"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edge">
                                      <p:cBhvr>
                                        <p:cTn id="35"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8" grpId="0"/>
      <p:bldP spid="19"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l="3125" t="41161" r="3125" b="17682"/>
          <a:stretch>
            <a:fillRect/>
          </a:stretch>
        </p:blipFill>
        <p:spPr bwMode="auto">
          <a:xfrm>
            <a:off x="285720" y="-24"/>
            <a:ext cx="8572560" cy="642918"/>
          </a:xfrm>
          <a:prstGeom prst="rect">
            <a:avLst/>
          </a:prstGeom>
          <a:noFill/>
          <a:ln w="9525">
            <a:noFill/>
            <a:miter lim="800000"/>
            <a:headEnd/>
            <a:tailEnd/>
          </a:ln>
          <a:effectLst/>
        </p:spPr>
      </p:pic>
      <p:pic>
        <p:nvPicPr>
          <p:cNvPr id="3" name="Picture 2"/>
          <p:cNvPicPr>
            <a:picLocks noChangeAspect="1" noChangeArrowheads="1"/>
          </p:cNvPicPr>
          <p:nvPr/>
        </p:nvPicPr>
        <p:blipFill>
          <a:blip r:embed="rId3"/>
          <a:srcRect l="5620" b="65909"/>
          <a:stretch>
            <a:fillRect/>
          </a:stretch>
        </p:blipFill>
        <p:spPr bwMode="auto">
          <a:xfrm>
            <a:off x="357158" y="1144707"/>
            <a:ext cx="7072362" cy="1569913"/>
          </a:xfrm>
          <a:prstGeom prst="rect">
            <a:avLst/>
          </a:prstGeom>
          <a:noFill/>
          <a:ln w="9525">
            <a:noFill/>
            <a:miter lim="800000"/>
            <a:headEnd/>
            <a:tailEnd/>
          </a:ln>
          <a:effectLst/>
        </p:spPr>
      </p:pic>
      <p:sp>
        <p:nvSpPr>
          <p:cNvPr id="4" name="مستطيل مستدير الزوايا 3"/>
          <p:cNvSpPr/>
          <p:nvPr/>
        </p:nvSpPr>
        <p:spPr>
          <a:xfrm>
            <a:off x="500034" y="571480"/>
            <a:ext cx="2357454" cy="71438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800" u="sng" dirty="0" smtClean="0">
                <a:solidFill>
                  <a:srgbClr val="C00000"/>
                </a:solidFill>
                <a:latin typeface="Cooper Black" pitchFamily="18" charset="0"/>
                <a:cs typeface="PT Bold Heading" pitchFamily="2" charset="-78"/>
              </a:rPr>
              <a:t>المفردات</a:t>
            </a:r>
            <a:r>
              <a:rPr lang="ar-SA" sz="2800" dirty="0" smtClean="0">
                <a:solidFill>
                  <a:srgbClr val="C00000"/>
                </a:solidFill>
                <a:latin typeface="Cooper Black" pitchFamily="18" charset="0"/>
                <a:cs typeface="PT Bold Heading" pitchFamily="2" charset="-78"/>
              </a:rPr>
              <a:t> </a:t>
            </a:r>
            <a:r>
              <a:rPr lang="ar-SA" sz="3600" dirty="0" smtClean="0">
                <a:solidFill>
                  <a:srgbClr val="C00000"/>
                </a:solidFill>
                <a:latin typeface="Cooper Black" pitchFamily="18" charset="0"/>
                <a:cs typeface="PT Bold Heading" pitchFamily="2" charset="-78"/>
              </a:rPr>
              <a:t>  </a:t>
            </a:r>
            <a:r>
              <a:rPr lang="ar-SA" b="1" dirty="0" smtClean="0">
                <a:solidFill>
                  <a:schemeClr val="tx1"/>
                </a:solidFill>
                <a:latin typeface="Arial" pitchFamily="34" charset="0"/>
                <a:cs typeface="Arial" pitchFamily="34" charset="0"/>
              </a:rPr>
              <a:t>ص131</a:t>
            </a:r>
            <a:r>
              <a:rPr lang="ar-SA" sz="2800" dirty="0" smtClean="0">
                <a:solidFill>
                  <a:schemeClr val="tx1"/>
                </a:solidFill>
                <a:latin typeface="Cooper Black" pitchFamily="18" charset="0"/>
                <a:cs typeface="PT Bold Heading" pitchFamily="2" charset="-78"/>
              </a:rPr>
              <a:t> </a:t>
            </a:r>
            <a:endParaRPr lang="ar-SA" sz="2800" dirty="0">
              <a:solidFill>
                <a:schemeClr val="tx1"/>
              </a:solidFill>
              <a:latin typeface="Cooper Black" pitchFamily="18" charset="0"/>
              <a:cs typeface="PT Bold Heading" pitchFamily="2" charset="-78"/>
            </a:endParaRPr>
          </a:p>
        </p:txBody>
      </p:sp>
      <p:pic>
        <p:nvPicPr>
          <p:cNvPr id="5" name="Picture 2"/>
          <p:cNvPicPr>
            <a:picLocks noChangeAspect="1" noChangeArrowheads="1"/>
          </p:cNvPicPr>
          <p:nvPr/>
        </p:nvPicPr>
        <p:blipFill>
          <a:blip r:embed="rId3"/>
          <a:srcRect t="35781"/>
          <a:stretch>
            <a:fillRect/>
          </a:stretch>
        </p:blipFill>
        <p:spPr bwMode="auto">
          <a:xfrm>
            <a:off x="285720" y="2786058"/>
            <a:ext cx="7072362" cy="2714644"/>
          </a:xfrm>
          <a:prstGeom prst="rect">
            <a:avLst/>
          </a:prstGeom>
          <a:noFill/>
          <a:ln w="9525">
            <a:noFill/>
            <a:miter lim="800000"/>
            <a:headEnd/>
            <a:tailEnd/>
          </a:ln>
          <a:effectLst/>
        </p:spPr>
      </p:pic>
      <p:pic>
        <p:nvPicPr>
          <p:cNvPr id="6" name="Picture 3"/>
          <p:cNvPicPr>
            <a:picLocks noChangeAspect="1" noChangeArrowheads="1"/>
          </p:cNvPicPr>
          <p:nvPr/>
        </p:nvPicPr>
        <p:blipFill>
          <a:blip r:embed="rId4"/>
          <a:srcRect l="3505" t="6637" r="26401"/>
          <a:stretch>
            <a:fillRect/>
          </a:stretch>
        </p:blipFill>
        <p:spPr bwMode="auto">
          <a:xfrm>
            <a:off x="7429520" y="628653"/>
            <a:ext cx="1428760" cy="3014661"/>
          </a:xfrm>
          <a:prstGeom prst="rect">
            <a:avLst/>
          </a:prstGeom>
          <a:ln w="38100" cap="sq">
            <a:solidFill>
              <a:schemeClr val="accent1"/>
            </a:solidFill>
            <a:prstDash val="solid"/>
            <a:miter lim="800000"/>
          </a:ln>
          <a:effectLst>
            <a:outerShdw blurRad="50800" dist="38100" dir="2700000" algn="tl" rotWithShape="0">
              <a:srgbClr val="000000">
                <a:alpha val="43000"/>
              </a:srgbClr>
            </a:outerShdw>
          </a:effectLst>
        </p:spPr>
      </p:pic>
      <p:sp>
        <p:nvSpPr>
          <p:cNvPr id="7" name="شكل بيضاوي 6"/>
          <p:cNvSpPr/>
          <p:nvPr/>
        </p:nvSpPr>
        <p:spPr>
          <a:xfrm>
            <a:off x="7858148" y="3143248"/>
            <a:ext cx="928694" cy="21431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8" name="مستطيل مستدير الزوايا 7"/>
          <p:cNvSpPr/>
          <p:nvPr/>
        </p:nvSpPr>
        <p:spPr>
          <a:xfrm>
            <a:off x="428596" y="5929330"/>
            <a:ext cx="1285884"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dirty="0" smtClean="0">
                <a:cs typeface="PT Bold Heading" pitchFamily="2" charset="-78"/>
              </a:rPr>
              <a:t>التدريس</a:t>
            </a:r>
            <a:endParaRPr lang="ar-SA" sz="2400" dirty="0">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edge">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edge">
                                      <p:cBhvr>
                                        <p:cTn id="15" dur="2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edge">
                                      <p:cBhvr>
                                        <p:cTn id="2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srcRect l="3125" t="41161" r="3125" b="17682"/>
          <a:stretch>
            <a:fillRect/>
          </a:stretch>
        </p:blipFill>
        <p:spPr bwMode="auto">
          <a:xfrm>
            <a:off x="285720" y="0"/>
            <a:ext cx="8572560" cy="500042"/>
          </a:xfrm>
          <a:prstGeom prst="rect">
            <a:avLst/>
          </a:prstGeom>
          <a:noFill/>
          <a:ln w="9525">
            <a:noFill/>
            <a:miter lim="800000"/>
            <a:headEnd/>
            <a:tailEnd/>
          </a:ln>
          <a:effectLst/>
        </p:spPr>
      </p:pic>
      <p:pic>
        <p:nvPicPr>
          <p:cNvPr id="4" name="Picture 3"/>
          <p:cNvPicPr>
            <a:picLocks noChangeAspect="1" noChangeArrowheads="1"/>
          </p:cNvPicPr>
          <p:nvPr/>
        </p:nvPicPr>
        <p:blipFill>
          <a:blip r:embed="rId3"/>
          <a:srcRect l="3505" t="6637" r="26401"/>
          <a:stretch>
            <a:fillRect/>
          </a:stretch>
        </p:blipFill>
        <p:spPr bwMode="auto">
          <a:xfrm>
            <a:off x="7429520" y="628653"/>
            <a:ext cx="1428760" cy="3443289"/>
          </a:xfrm>
          <a:prstGeom prst="rect">
            <a:avLst/>
          </a:prstGeom>
          <a:ln w="38100" cap="sq">
            <a:solidFill>
              <a:schemeClr val="accent1"/>
            </a:solidFill>
            <a:prstDash val="solid"/>
            <a:miter lim="800000"/>
          </a:ln>
          <a:effectLst>
            <a:outerShdw blurRad="50800" dist="38100" dir="2700000" algn="tl" rotWithShape="0">
              <a:srgbClr val="000000">
                <a:alpha val="43000"/>
              </a:srgbClr>
            </a:outerShdw>
          </a:effectLst>
        </p:spPr>
      </p:pic>
      <p:sp>
        <p:nvSpPr>
          <p:cNvPr id="5" name="مستطيل 4"/>
          <p:cNvSpPr/>
          <p:nvPr/>
        </p:nvSpPr>
        <p:spPr>
          <a:xfrm>
            <a:off x="7572396" y="3800484"/>
            <a:ext cx="1214446" cy="6286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1100" b="1" dirty="0" smtClean="0">
                <a:solidFill>
                  <a:schemeClr val="tx1"/>
                </a:solidFill>
              </a:rPr>
              <a:t>المعادلات التي تحتوي متغيرات تحت الجذر</a:t>
            </a:r>
            <a:endParaRPr lang="ar-SA" sz="1100" b="1" dirty="0" smtClean="0">
              <a:solidFill>
                <a:srgbClr val="FF0000"/>
              </a:solidFill>
            </a:endParaRPr>
          </a:p>
        </p:txBody>
      </p:sp>
      <p:pic>
        <p:nvPicPr>
          <p:cNvPr id="6" name="Picture 2"/>
          <p:cNvPicPr>
            <a:picLocks noChangeAspect="1" noChangeArrowheads="1"/>
          </p:cNvPicPr>
          <p:nvPr/>
        </p:nvPicPr>
        <p:blipFill>
          <a:blip r:embed="rId4"/>
          <a:srcRect l="3049" t="2652" r="4471" b="91870"/>
          <a:stretch>
            <a:fillRect/>
          </a:stretch>
        </p:blipFill>
        <p:spPr bwMode="auto">
          <a:xfrm>
            <a:off x="357158" y="500042"/>
            <a:ext cx="7000924" cy="285752"/>
          </a:xfrm>
          <a:prstGeom prst="rect">
            <a:avLst/>
          </a:prstGeom>
          <a:noFill/>
          <a:ln w="9525">
            <a:noFill/>
            <a:miter lim="800000"/>
            <a:headEnd/>
            <a:tailEnd/>
          </a:ln>
          <a:effectLst/>
        </p:spPr>
      </p:pic>
      <p:graphicFrame>
        <p:nvGraphicFramePr>
          <p:cNvPr id="8" name="جدول 7"/>
          <p:cNvGraphicFramePr>
            <a:graphicFrameLocks noGrp="1"/>
          </p:cNvGraphicFramePr>
          <p:nvPr/>
        </p:nvGraphicFramePr>
        <p:xfrm>
          <a:off x="428596" y="1571612"/>
          <a:ext cx="6858048" cy="5284371"/>
        </p:xfrm>
        <a:graphic>
          <a:graphicData uri="http://schemas.openxmlformats.org/drawingml/2006/table">
            <a:tbl>
              <a:tblPr firstRow="1" bandRow="1">
                <a:tableStyleId>{5C22544A-7EE6-4342-B048-85BDC9FD1C3A}</a:tableStyleId>
              </a:tblPr>
              <a:tblGrid>
                <a:gridCol w="6010424"/>
                <a:gridCol w="847624"/>
              </a:tblGrid>
              <a:tr h="609633">
                <a:tc>
                  <a:txBody>
                    <a:bodyPr/>
                    <a:lstStyle/>
                    <a:p>
                      <a:pPr algn="r"/>
                      <a:endParaRPr lang="ar-SA" sz="1400" dirty="0" smtClean="0"/>
                    </a:p>
                    <a:p>
                      <a:pPr algn="r"/>
                      <a:endParaRPr lang="en-US" sz="1400" dirty="0"/>
                    </a:p>
                  </a:txBody>
                  <a:tcPr/>
                </a:tc>
                <a:tc>
                  <a:txBody>
                    <a:bodyPr/>
                    <a:lstStyle/>
                    <a:p>
                      <a:pPr algn="r"/>
                      <a:r>
                        <a:rPr lang="ar-SA" dirty="0" smtClean="0">
                          <a:cs typeface="PT Bold Heading" pitchFamily="2" charset="-78"/>
                        </a:rPr>
                        <a:t>افهم</a:t>
                      </a:r>
                      <a:endParaRPr lang="en-US" dirty="0">
                        <a:cs typeface="PT Bold Heading" pitchFamily="2" charset="-78"/>
                      </a:endParaRPr>
                    </a:p>
                  </a:txBody>
                  <a:tcPr/>
                </a:tc>
              </a:tr>
              <a:tr h="416171">
                <a:tc>
                  <a:txBody>
                    <a:bodyPr/>
                    <a:lstStyle/>
                    <a:p>
                      <a:pPr algn="r"/>
                      <a:endParaRPr lang="en-US" sz="1400" dirty="0"/>
                    </a:p>
                  </a:txBody>
                  <a:tcPr/>
                </a:tc>
                <a:tc>
                  <a:txBody>
                    <a:bodyPr/>
                    <a:lstStyle/>
                    <a:p>
                      <a:pPr algn="r"/>
                      <a:r>
                        <a:rPr lang="ar-SA" dirty="0" smtClean="0">
                          <a:cs typeface="PT Bold Heading" pitchFamily="2" charset="-78"/>
                        </a:rPr>
                        <a:t>خطط</a:t>
                      </a:r>
                      <a:endParaRPr lang="en-US" dirty="0">
                        <a:cs typeface="PT Bold Heading" pitchFamily="2" charset="-78"/>
                      </a:endParaRPr>
                    </a:p>
                  </a:txBody>
                  <a:tcPr/>
                </a:tc>
              </a:tr>
              <a:tr h="2438533">
                <a:tc>
                  <a:txBody>
                    <a:bodyPr/>
                    <a:lstStyle/>
                    <a:p>
                      <a:pPr algn="r"/>
                      <a:endParaRPr lang="ar-SA" sz="1400" dirty="0" smtClean="0"/>
                    </a:p>
                    <a:p>
                      <a:pPr algn="r"/>
                      <a:endParaRPr lang="ar-SA" sz="1400" dirty="0" smtClean="0"/>
                    </a:p>
                    <a:p>
                      <a:pPr algn="r"/>
                      <a:endParaRPr lang="ar-SA" sz="1400" dirty="0" smtClean="0"/>
                    </a:p>
                    <a:p>
                      <a:pPr algn="r"/>
                      <a:endParaRPr lang="ar-SA" sz="1400" dirty="0" smtClean="0"/>
                    </a:p>
                    <a:p>
                      <a:pPr algn="r"/>
                      <a:endParaRPr lang="ar-SA" sz="1400" dirty="0" smtClean="0"/>
                    </a:p>
                    <a:p>
                      <a:pPr algn="r"/>
                      <a:endParaRPr lang="ar-SA" sz="1400" dirty="0" smtClean="0"/>
                    </a:p>
                    <a:p>
                      <a:pPr algn="r"/>
                      <a:endParaRPr lang="ar-SA" sz="1400" dirty="0" smtClean="0"/>
                    </a:p>
                    <a:p>
                      <a:pPr algn="r"/>
                      <a:endParaRPr lang="ar-SA" sz="1400" dirty="0" smtClean="0"/>
                    </a:p>
                    <a:p>
                      <a:pPr algn="r"/>
                      <a:endParaRPr lang="ar-SA" sz="1400" dirty="0" smtClean="0"/>
                    </a:p>
                    <a:p>
                      <a:pPr algn="r"/>
                      <a:endParaRPr lang="ar-SA" sz="1400" dirty="0" smtClean="0"/>
                    </a:p>
                    <a:p>
                      <a:pPr algn="r"/>
                      <a:endParaRPr lang="ar-SA" sz="1400" dirty="0" smtClean="0"/>
                    </a:p>
                    <a:p>
                      <a:pPr algn="r"/>
                      <a:endParaRPr lang="ar-SA" sz="1400" dirty="0" smtClean="0"/>
                    </a:p>
                    <a:p>
                      <a:pPr algn="r"/>
                      <a:endParaRPr lang="ar-SA" sz="1400" dirty="0" smtClean="0"/>
                    </a:p>
                  </a:txBody>
                  <a:tcPr/>
                </a:tc>
                <a:tc>
                  <a:txBody>
                    <a:bodyPr/>
                    <a:lstStyle/>
                    <a:p>
                      <a:pPr algn="r"/>
                      <a:r>
                        <a:rPr lang="ar-SA" dirty="0" smtClean="0">
                          <a:cs typeface="PT Bold Heading" pitchFamily="2" charset="-78"/>
                        </a:rPr>
                        <a:t>حل</a:t>
                      </a:r>
                      <a:endParaRPr lang="en-US" dirty="0">
                        <a:cs typeface="PT Bold Heading" pitchFamily="2" charset="-78"/>
                      </a:endParaRPr>
                    </a:p>
                  </a:txBody>
                  <a:tcPr/>
                </a:tc>
              </a:tr>
              <a:tr h="1393447">
                <a:tc>
                  <a:txBody>
                    <a:bodyPr/>
                    <a:lstStyle/>
                    <a:p>
                      <a:pPr algn="r"/>
                      <a:endParaRPr lang="ar-SA" sz="1400" dirty="0" smtClean="0"/>
                    </a:p>
                  </a:txBody>
                  <a:tcPr/>
                </a:tc>
                <a:tc>
                  <a:txBody>
                    <a:bodyPr/>
                    <a:lstStyle/>
                    <a:p>
                      <a:pPr algn="r"/>
                      <a:r>
                        <a:rPr lang="ar-SA" dirty="0" smtClean="0">
                          <a:cs typeface="PT Bold Heading" pitchFamily="2" charset="-78"/>
                        </a:rPr>
                        <a:t>تحقق</a:t>
                      </a:r>
                      <a:endParaRPr lang="en-US" dirty="0">
                        <a:cs typeface="PT Bold Heading" pitchFamily="2" charset="-78"/>
                      </a:endParaRPr>
                    </a:p>
                  </a:txBody>
                  <a:tcPr/>
                </a:tc>
              </a:tr>
            </a:tbl>
          </a:graphicData>
        </a:graphic>
      </p:graphicFrame>
      <p:pic>
        <p:nvPicPr>
          <p:cNvPr id="9" name="Picture 2"/>
          <p:cNvPicPr>
            <a:picLocks noChangeAspect="1" noChangeArrowheads="1"/>
          </p:cNvPicPr>
          <p:nvPr/>
        </p:nvPicPr>
        <p:blipFill>
          <a:blip r:embed="rId4"/>
          <a:srcRect l="20270" t="20000" r="18468" b="74783"/>
          <a:stretch>
            <a:fillRect/>
          </a:stretch>
        </p:blipFill>
        <p:spPr bwMode="auto">
          <a:xfrm>
            <a:off x="2043117" y="1643050"/>
            <a:ext cx="4386271" cy="428628"/>
          </a:xfrm>
          <a:prstGeom prst="rect">
            <a:avLst/>
          </a:prstGeom>
          <a:noFill/>
          <a:ln w="9525">
            <a:noFill/>
            <a:miter lim="800000"/>
            <a:headEnd/>
            <a:tailEnd/>
          </a:ln>
          <a:effectLst/>
        </p:spPr>
      </p:pic>
      <p:pic>
        <p:nvPicPr>
          <p:cNvPr id="10" name="Picture 2"/>
          <p:cNvPicPr>
            <a:picLocks noChangeAspect="1" noChangeArrowheads="1"/>
          </p:cNvPicPr>
          <p:nvPr/>
        </p:nvPicPr>
        <p:blipFill>
          <a:blip r:embed="rId4"/>
          <a:srcRect l="13514" t="25217" r="19594" b="68261"/>
          <a:stretch>
            <a:fillRect/>
          </a:stretch>
        </p:blipFill>
        <p:spPr bwMode="auto">
          <a:xfrm>
            <a:off x="2000232" y="2143116"/>
            <a:ext cx="4457709" cy="428628"/>
          </a:xfrm>
          <a:prstGeom prst="rect">
            <a:avLst/>
          </a:prstGeom>
          <a:noFill/>
          <a:ln w="9525">
            <a:noFill/>
            <a:miter lim="800000"/>
            <a:headEnd/>
            <a:tailEnd/>
          </a:ln>
          <a:effectLst/>
        </p:spPr>
      </p:pic>
      <p:pic>
        <p:nvPicPr>
          <p:cNvPr id="11" name="Picture 2"/>
          <p:cNvPicPr>
            <a:picLocks noChangeAspect="1" noChangeArrowheads="1"/>
          </p:cNvPicPr>
          <p:nvPr/>
        </p:nvPicPr>
        <p:blipFill>
          <a:blip r:embed="rId4"/>
          <a:srcRect l="3828" t="9565" r="7207" b="80000"/>
          <a:stretch>
            <a:fillRect/>
          </a:stretch>
        </p:blipFill>
        <p:spPr bwMode="auto">
          <a:xfrm>
            <a:off x="303579" y="785794"/>
            <a:ext cx="7054503" cy="785818"/>
          </a:xfrm>
          <a:prstGeom prst="rect">
            <a:avLst/>
          </a:prstGeom>
          <a:noFill/>
          <a:ln w="9525">
            <a:noFill/>
            <a:miter lim="800000"/>
            <a:headEnd/>
            <a:tailEnd/>
          </a:ln>
          <a:effectLst/>
        </p:spPr>
      </p:pic>
      <p:pic>
        <p:nvPicPr>
          <p:cNvPr id="12" name="Picture 2"/>
          <p:cNvPicPr>
            <a:picLocks noChangeAspect="1" noChangeArrowheads="1"/>
          </p:cNvPicPr>
          <p:nvPr/>
        </p:nvPicPr>
        <p:blipFill>
          <a:blip r:embed="rId5"/>
          <a:srcRect l="67133" t="57229" r="20093" b="25162"/>
          <a:stretch>
            <a:fillRect/>
          </a:stretch>
        </p:blipFill>
        <p:spPr bwMode="auto">
          <a:xfrm>
            <a:off x="4500562" y="1142984"/>
            <a:ext cx="1000132" cy="428628"/>
          </a:xfrm>
          <a:prstGeom prst="rect">
            <a:avLst/>
          </a:prstGeom>
          <a:noFill/>
          <a:ln w="9525">
            <a:noFill/>
            <a:miter lim="800000"/>
            <a:headEnd/>
            <a:tailEnd/>
          </a:ln>
          <a:effectLst/>
        </p:spPr>
      </p:pic>
      <p:pic>
        <p:nvPicPr>
          <p:cNvPr id="14" name="Picture 2"/>
          <p:cNvPicPr>
            <a:picLocks noChangeAspect="1" noChangeArrowheads="1"/>
          </p:cNvPicPr>
          <p:nvPr/>
        </p:nvPicPr>
        <p:blipFill>
          <a:blip r:embed="rId4"/>
          <a:srcRect l="29730" t="31739" r="33108" b="61739"/>
          <a:stretch>
            <a:fillRect/>
          </a:stretch>
        </p:blipFill>
        <p:spPr bwMode="auto">
          <a:xfrm>
            <a:off x="3500430" y="2643182"/>
            <a:ext cx="2857520" cy="357190"/>
          </a:xfrm>
          <a:prstGeom prst="rect">
            <a:avLst/>
          </a:prstGeom>
          <a:noFill/>
          <a:ln w="9525">
            <a:noFill/>
            <a:miter lim="800000"/>
            <a:headEnd/>
            <a:tailEnd/>
          </a:ln>
          <a:effectLst/>
        </p:spPr>
      </p:pic>
      <p:pic>
        <p:nvPicPr>
          <p:cNvPr id="15" name="Picture 2"/>
          <p:cNvPicPr>
            <a:picLocks noChangeAspect="1" noChangeArrowheads="1"/>
          </p:cNvPicPr>
          <p:nvPr/>
        </p:nvPicPr>
        <p:blipFill>
          <a:blip r:embed="rId4"/>
          <a:srcRect l="29730" t="38260" r="26351" b="56523"/>
          <a:stretch>
            <a:fillRect/>
          </a:stretch>
        </p:blipFill>
        <p:spPr bwMode="auto">
          <a:xfrm>
            <a:off x="3500430" y="3000372"/>
            <a:ext cx="2857520" cy="428628"/>
          </a:xfrm>
          <a:prstGeom prst="rect">
            <a:avLst/>
          </a:prstGeom>
          <a:noFill/>
          <a:ln w="9525">
            <a:noFill/>
            <a:miter lim="800000"/>
            <a:headEnd/>
            <a:tailEnd/>
          </a:ln>
          <a:effectLst/>
        </p:spPr>
      </p:pic>
      <p:pic>
        <p:nvPicPr>
          <p:cNvPr id="16" name="Picture 2"/>
          <p:cNvPicPr>
            <a:picLocks noChangeAspect="1" noChangeArrowheads="1"/>
          </p:cNvPicPr>
          <p:nvPr/>
        </p:nvPicPr>
        <p:blipFill>
          <a:blip r:embed="rId4"/>
          <a:srcRect l="33108" t="43478" r="27477" b="48696"/>
          <a:stretch>
            <a:fillRect/>
          </a:stretch>
        </p:blipFill>
        <p:spPr bwMode="auto">
          <a:xfrm>
            <a:off x="3500430" y="3357562"/>
            <a:ext cx="2857520" cy="642942"/>
          </a:xfrm>
          <a:prstGeom prst="rect">
            <a:avLst/>
          </a:prstGeom>
          <a:noFill/>
          <a:ln w="9525">
            <a:noFill/>
            <a:miter lim="800000"/>
            <a:headEnd/>
            <a:tailEnd/>
          </a:ln>
          <a:effectLst/>
        </p:spPr>
      </p:pic>
      <p:pic>
        <p:nvPicPr>
          <p:cNvPr id="17" name="Picture 2"/>
          <p:cNvPicPr>
            <a:picLocks noChangeAspect="1" noChangeArrowheads="1"/>
          </p:cNvPicPr>
          <p:nvPr/>
        </p:nvPicPr>
        <p:blipFill>
          <a:blip r:embed="rId4"/>
          <a:srcRect l="39865" t="51304" r="29730" b="43479"/>
          <a:stretch>
            <a:fillRect/>
          </a:stretch>
        </p:blipFill>
        <p:spPr bwMode="auto">
          <a:xfrm>
            <a:off x="3500430" y="4000504"/>
            <a:ext cx="2857520" cy="423336"/>
          </a:xfrm>
          <a:prstGeom prst="rect">
            <a:avLst/>
          </a:prstGeom>
          <a:noFill/>
          <a:ln w="9525">
            <a:noFill/>
            <a:miter lim="800000"/>
            <a:headEnd/>
            <a:tailEnd/>
          </a:ln>
          <a:effectLst/>
        </p:spPr>
      </p:pic>
      <p:pic>
        <p:nvPicPr>
          <p:cNvPr id="18" name="Picture 2"/>
          <p:cNvPicPr>
            <a:picLocks noChangeAspect="1" noChangeArrowheads="1"/>
          </p:cNvPicPr>
          <p:nvPr/>
        </p:nvPicPr>
        <p:blipFill>
          <a:blip r:embed="rId4"/>
          <a:srcRect l="30856" t="57826" r="26351" b="36957"/>
          <a:stretch>
            <a:fillRect/>
          </a:stretch>
        </p:blipFill>
        <p:spPr bwMode="auto">
          <a:xfrm>
            <a:off x="3500430" y="4429132"/>
            <a:ext cx="2857520" cy="357190"/>
          </a:xfrm>
          <a:prstGeom prst="rect">
            <a:avLst/>
          </a:prstGeom>
          <a:noFill/>
          <a:ln w="9525">
            <a:noFill/>
            <a:miter lim="800000"/>
            <a:headEnd/>
            <a:tailEnd/>
          </a:ln>
          <a:effectLst/>
        </p:spPr>
      </p:pic>
      <p:pic>
        <p:nvPicPr>
          <p:cNvPr id="19" name="Picture 2"/>
          <p:cNvPicPr>
            <a:picLocks noChangeAspect="1" noChangeArrowheads="1"/>
          </p:cNvPicPr>
          <p:nvPr/>
        </p:nvPicPr>
        <p:blipFill>
          <a:blip r:embed="rId4"/>
          <a:srcRect l="39865" t="64348" r="26351" b="31739"/>
          <a:stretch>
            <a:fillRect/>
          </a:stretch>
        </p:blipFill>
        <p:spPr bwMode="auto">
          <a:xfrm>
            <a:off x="3500430" y="4786322"/>
            <a:ext cx="2857520" cy="357190"/>
          </a:xfrm>
          <a:prstGeom prst="rect">
            <a:avLst/>
          </a:prstGeom>
          <a:noFill/>
          <a:ln w="9525">
            <a:noFill/>
            <a:miter lim="800000"/>
            <a:headEnd/>
            <a:tailEnd/>
          </a:ln>
          <a:effectLst/>
        </p:spPr>
      </p:pic>
      <p:pic>
        <p:nvPicPr>
          <p:cNvPr id="20" name="Picture 2"/>
          <p:cNvPicPr>
            <a:picLocks noChangeAspect="1" noChangeArrowheads="1"/>
          </p:cNvPicPr>
          <p:nvPr/>
        </p:nvPicPr>
        <p:blipFill>
          <a:blip r:embed="rId4"/>
          <a:srcRect l="44370" t="68261" r="19594" b="25218"/>
          <a:stretch>
            <a:fillRect/>
          </a:stretch>
        </p:blipFill>
        <p:spPr bwMode="auto">
          <a:xfrm>
            <a:off x="3500430" y="5143512"/>
            <a:ext cx="2786082" cy="357190"/>
          </a:xfrm>
          <a:prstGeom prst="rect">
            <a:avLst/>
          </a:prstGeom>
          <a:noFill/>
          <a:ln w="9525">
            <a:noFill/>
            <a:miter lim="800000"/>
            <a:headEnd/>
            <a:tailEnd/>
          </a:ln>
          <a:effectLst/>
        </p:spPr>
      </p:pic>
      <p:pic>
        <p:nvPicPr>
          <p:cNvPr id="1026" name="Picture 2"/>
          <p:cNvPicPr>
            <a:picLocks noChangeAspect="1" noChangeArrowheads="1"/>
          </p:cNvPicPr>
          <p:nvPr/>
        </p:nvPicPr>
        <p:blipFill>
          <a:blip r:embed="rId6"/>
          <a:srcRect/>
          <a:stretch>
            <a:fillRect/>
          </a:stretch>
        </p:blipFill>
        <p:spPr bwMode="auto">
          <a:xfrm>
            <a:off x="857224" y="5500702"/>
            <a:ext cx="5562606" cy="1314450"/>
          </a:xfrm>
          <a:prstGeom prst="rect">
            <a:avLst/>
          </a:prstGeom>
          <a:noFill/>
          <a:ln w="9525">
            <a:noFill/>
            <a:miter lim="800000"/>
            <a:headEnd/>
            <a:tailEnd/>
          </a:ln>
          <a:effectLst/>
        </p:spPr>
      </p:pic>
      <p:sp>
        <p:nvSpPr>
          <p:cNvPr id="21" name="مستطيل مستدير الزوايا 20"/>
          <p:cNvSpPr/>
          <p:nvPr/>
        </p:nvSpPr>
        <p:spPr>
          <a:xfrm>
            <a:off x="7429520" y="5929330"/>
            <a:ext cx="1357322"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dirty="0" smtClean="0">
                <a:cs typeface="PT Bold Heading" pitchFamily="2" charset="-78"/>
              </a:rPr>
              <a:t>التدريس</a:t>
            </a:r>
            <a:endParaRPr lang="ar-SA" sz="2400" dirty="0">
              <a:cs typeface="PT Bold Heading" pitchFamily="2" charset="-78"/>
            </a:endParaRPr>
          </a:p>
        </p:txBody>
      </p:sp>
      <p:sp>
        <p:nvSpPr>
          <p:cNvPr id="23" name="مستطيل مستدير الزوايا 22"/>
          <p:cNvSpPr/>
          <p:nvPr/>
        </p:nvSpPr>
        <p:spPr>
          <a:xfrm>
            <a:off x="285720" y="0"/>
            <a:ext cx="2571768" cy="7143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b="1" dirty="0" smtClean="0"/>
              <a:t>إستراتيجية الرؤوس المرقمة</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edg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edge">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edge">
                                      <p:cBhvr>
                                        <p:cTn id="22" dur="20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edge">
                                      <p:cBhvr>
                                        <p:cTn id="27" dur="20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edge">
                                      <p:cBhvr>
                                        <p:cTn id="32" dur="20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edge">
                                      <p:cBhvr>
                                        <p:cTn id="37" dur="20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0" presetClass="entr" presetSubtype="0"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edge">
                                      <p:cBhvr>
                                        <p:cTn id="42" dur="20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20" presetClass="entr" presetSubtype="0"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edge">
                                      <p:cBhvr>
                                        <p:cTn id="47" dur="20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20" presetClass="entr" presetSubtype="0" fill="hold"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edge">
                                      <p:cBhvr>
                                        <p:cTn id="52" dur="20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20" presetClass="entr" presetSubtype="0" fill="hold" nodeType="clickEffect">
                                  <p:stCondLst>
                                    <p:cond delay="0"/>
                                  </p:stCondLst>
                                  <p:childTnLst>
                                    <p:set>
                                      <p:cBhvr>
                                        <p:cTn id="56" dur="1" fill="hold">
                                          <p:stCondLst>
                                            <p:cond delay="0"/>
                                          </p:stCondLst>
                                        </p:cTn>
                                        <p:tgtEl>
                                          <p:spTgt spid="1026"/>
                                        </p:tgtEl>
                                        <p:attrNameLst>
                                          <p:attrName>style.visibility</p:attrName>
                                        </p:attrNameLst>
                                      </p:cBhvr>
                                      <p:to>
                                        <p:strVal val="visible"/>
                                      </p:to>
                                    </p:set>
                                    <p:animEffect transition="in" filter="wedge">
                                      <p:cBhvr>
                                        <p:cTn id="5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a:blip r:embed="rId2" cstate="print">
            <a:lum bright="-20000" contrast="-21000"/>
          </a:blip>
          <a:srcRect/>
          <a:stretch>
            <a:fillRect/>
          </a:stretch>
        </p:blipFill>
        <p:spPr bwMode="auto">
          <a:xfrm>
            <a:off x="357158" y="642918"/>
            <a:ext cx="8429652" cy="5572164"/>
          </a:xfrm>
          <a:prstGeom prst="rect">
            <a:avLst/>
          </a:prstGeom>
          <a:noFill/>
          <a:ln w="9525">
            <a:noFill/>
            <a:miter lim="800000"/>
            <a:headEnd/>
            <a:tailEnd/>
          </a:ln>
          <a:effectLst/>
        </p:spPr>
      </p:pic>
      <p:sp>
        <p:nvSpPr>
          <p:cNvPr id="3" name="شكل بيضاوي 2"/>
          <p:cNvSpPr/>
          <p:nvPr/>
        </p:nvSpPr>
        <p:spPr>
          <a:xfrm>
            <a:off x="7372376" y="1285860"/>
            <a:ext cx="57144"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مستطيل 3"/>
          <p:cNvSpPr/>
          <p:nvPr/>
        </p:nvSpPr>
        <p:spPr>
          <a:xfrm>
            <a:off x="7000892" y="1142984"/>
            <a:ext cx="500066" cy="2857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مستطيل مستدير الزوايا 4"/>
          <p:cNvSpPr/>
          <p:nvPr/>
        </p:nvSpPr>
        <p:spPr>
          <a:xfrm>
            <a:off x="214282" y="6143644"/>
            <a:ext cx="1357322" cy="5000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SA" sz="2400" dirty="0" smtClean="0">
                <a:cs typeface="PT Bold Heading" pitchFamily="2" charset="-78"/>
              </a:rPr>
              <a:t>التدريس</a:t>
            </a:r>
            <a:endParaRPr lang="ar-SA" sz="2400" dirty="0">
              <a:cs typeface="PT Bold Heading"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edg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واجهة">
  <a:themeElements>
    <a:clrScheme name="واجهة">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واجهة">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واجهة">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583</TotalTime>
  <Words>497</Words>
  <Application>Microsoft Office PowerPoint</Application>
  <PresentationFormat>عرض على الشاشة (3:4)‏</PresentationFormat>
  <Paragraphs>148</Paragraphs>
  <Slides>21</Slides>
  <Notes>0</Notes>
  <HiddenSlides>0</HiddenSlides>
  <MMClips>0</MMClips>
  <ScaleCrop>false</ScaleCrop>
  <HeadingPairs>
    <vt:vector size="4" baseType="variant">
      <vt:variant>
        <vt:lpstr>سمة</vt:lpstr>
      </vt:variant>
      <vt:variant>
        <vt:i4>1</vt:i4>
      </vt:variant>
      <vt:variant>
        <vt:lpstr>عناوين الشرائح</vt:lpstr>
      </vt:variant>
      <vt:variant>
        <vt:i4>21</vt:i4>
      </vt:variant>
    </vt:vector>
  </HeadingPairs>
  <TitlesOfParts>
    <vt:vector size="22" baseType="lpstr">
      <vt:lpstr>واجهة</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vector>
  </TitlesOfParts>
  <Company>No Need 4 Thanks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Yahya Ghazwani</dc:creator>
  <cp:lastModifiedBy>Noonoo</cp:lastModifiedBy>
  <cp:revision>112</cp:revision>
  <dcterms:created xsi:type="dcterms:W3CDTF">2013-03-23T10:56:56Z</dcterms:created>
  <dcterms:modified xsi:type="dcterms:W3CDTF">2013-04-01T03:24:16Z</dcterms:modified>
</cp:coreProperties>
</file>