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40" d="100"/>
          <a:sy n="40" d="100"/>
        </p:scale>
        <p:origin x="-118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04AA6-76B4-4B07-B66B-1AC5B4B2A0DC}" type="datetimeFigureOut">
              <a:rPr lang="ar-SA" smtClean="0"/>
              <a:pPr/>
              <a:t>06/10/33</a:t>
            </a:fld>
            <a:endParaRPr lang="ar-SA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205BC-6025-45CB-BD3F-7AA267281332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04AA6-76B4-4B07-B66B-1AC5B4B2A0DC}" type="datetimeFigureOut">
              <a:rPr lang="ar-SA" smtClean="0"/>
              <a:pPr/>
              <a:t>06/10/33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205BC-6025-45CB-BD3F-7AA267281332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04AA6-76B4-4B07-B66B-1AC5B4B2A0DC}" type="datetimeFigureOut">
              <a:rPr lang="ar-SA" smtClean="0"/>
              <a:pPr/>
              <a:t>06/10/33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205BC-6025-45CB-BD3F-7AA267281332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04AA6-76B4-4B07-B66B-1AC5B4B2A0DC}" type="datetimeFigureOut">
              <a:rPr lang="ar-SA" smtClean="0"/>
              <a:pPr/>
              <a:t>06/10/33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205BC-6025-45CB-BD3F-7AA267281332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04AA6-76B4-4B07-B66B-1AC5B4B2A0DC}" type="datetimeFigureOut">
              <a:rPr lang="ar-SA" smtClean="0"/>
              <a:pPr/>
              <a:t>06/10/33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205BC-6025-45CB-BD3F-7AA267281332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04AA6-76B4-4B07-B66B-1AC5B4B2A0DC}" type="datetimeFigureOut">
              <a:rPr lang="ar-SA" smtClean="0"/>
              <a:pPr/>
              <a:t>06/10/33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205BC-6025-45CB-BD3F-7AA267281332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04AA6-76B4-4B07-B66B-1AC5B4B2A0DC}" type="datetimeFigureOut">
              <a:rPr lang="ar-SA" smtClean="0"/>
              <a:pPr/>
              <a:t>06/10/33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205BC-6025-45CB-BD3F-7AA267281332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04AA6-76B4-4B07-B66B-1AC5B4B2A0DC}" type="datetimeFigureOut">
              <a:rPr lang="ar-SA" smtClean="0"/>
              <a:pPr/>
              <a:t>06/10/33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205BC-6025-45CB-BD3F-7AA267281332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04AA6-76B4-4B07-B66B-1AC5B4B2A0DC}" type="datetimeFigureOut">
              <a:rPr lang="ar-SA" smtClean="0"/>
              <a:pPr/>
              <a:t>06/10/33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205BC-6025-45CB-BD3F-7AA267281332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04AA6-76B4-4B07-B66B-1AC5B4B2A0DC}" type="datetimeFigureOut">
              <a:rPr lang="ar-SA" smtClean="0"/>
              <a:pPr/>
              <a:t>06/10/33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205BC-6025-45CB-BD3F-7AA267281332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ذو زاوية واحدة مخدوشة ودائرية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مثلث قائم الزاوية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04AA6-76B4-4B07-B66B-1AC5B4B2A0DC}" type="datetimeFigureOut">
              <a:rPr lang="ar-SA" smtClean="0"/>
              <a:pPr/>
              <a:t>06/10/33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53205BC-6025-45CB-BD3F-7AA267281332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10" name="شكل حر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شكل حر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2604AA6-76B4-4B07-B66B-1AC5B4B2A0DC}" type="datetimeFigureOut">
              <a:rPr lang="ar-SA" smtClean="0"/>
              <a:pPr/>
              <a:t>06/10/33</a:t>
            </a:fld>
            <a:endParaRPr lang="ar-SA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53205BC-6025-45CB-BD3F-7AA267281332}" type="slidenum">
              <a:rPr lang="ar-SA" smtClean="0"/>
              <a:pPr/>
              <a:t>‹#›</a:t>
            </a:fld>
            <a:endParaRPr lang="ar-SA"/>
          </a:p>
        </p:txBody>
      </p:sp>
      <p:grpSp>
        <p:nvGrpSpPr>
          <p:cNvPr id="2" name="مجموعة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شكل حر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شكل حر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slide" Target="slide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audio" Target="../media/audio2.wav"/><Relationship Id="rId7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10" Type="http://schemas.openxmlformats.org/officeDocument/2006/relationships/image" Target="../media/image2.png"/><Relationship Id="rId4" Type="http://schemas.openxmlformats.org/officeDocument/2006/relationships/audio" Target="../media/audio3.wav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>
            <a:off x="500034" y="1730254"/>
            <a:ext cx="8286808" cy="185738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عنوان 1"/>
          <p:cNvSpPr txBox="1">
            <a:spLocks/>
          </p:cNvSpPr>
          <p:nvPr/>
        </p:nvSpPr>
        <p:spPr>
          <a:xfrm>
            <a:off x="4429124" y="1828790"/>
            <a:ext cx="4143404" cy="742954"/>
          </a:xfrm>
          <a:prstGeom prst="rect">
            <a:avLst/>
          </a:prstGeom>
          <a:effectLst>
            <a:outerShdw blurRad="368300" dist="1206500" dir="15480000" sx="1000" sy="1000" algn="ctr" rotWithShape="0">
              <a:srgbClr val="FFFF00"/>
            </a:outerShdw>
          </a:effectLst>
        </p:spPr>
        <p:txBody>
          <a:bodyPr>
            <a:normAutofit fontScale="97500" lnSpcReduction="10000"/>
          </a:bodyPr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aditional Arabic" pitchFamily="18" charset="-78"/>
                <a:ea typeface="+mj-ea"/>
                <a:cs typeface="Traditional Arabic" pitchFamily="18" charset="-78"/>
              </a:rPr>
              <a:t>معنى حج بيت الله</a:t>
            </a:r>
            <a:r>
              <a:rPr kumimoji="0" lang="ar-SA" sz="44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aditional Arabic" pitchFamily="18" charset="-78"/>
                <a:ea typeface="+mj-ea"/>
                <a:cs typeface="Traditional Arabic" pitchFamily="18" charset="-78"/>
              </a:rPr>
              <a:t> الحرام</a:t>
            </a:r>
            <a:r>
              <a:rPr kumimoji="0" lang="ar-SA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aditional Arabic" pitchFamily="18" charset="-78"/>
                <a:ea typeface="+mj-ea"/>
                <a:cs typeface="Traditional Arabic" pitchFamily="18" charset="-78"/>
              </a:rPr>
              <a:t>:</a:t>
            </a:r>
            <a:endParaRPr kumimoji="0" lang="ar-SA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raditional Arabic" pitchFamily="18" charset="-78"/>
              <a:ea typeface="+mj-ea"/>
              <a:cs typeface="Traditional Arabic" pitchFamily="18" charset="-78"/>
            </a:endParaRPr>
          </a:p>
        </p:txBody>
      </p:sp>
      <p:sp>
        <p:nvSpPr>
          <p:cNvPr id="6" name="عنوان 1"/>
          <p:cNvSpPr txBox="1">
            <a:spLocks/>
          </p:cNvSpPr>
          <p:nvPr/>
        </p:nvSpPr>
        <p:spPr>
          <a:xfrm>
            <a:off x="571472" y="2857496"/>
            <a:ext cx="8358246" cy="742954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uLnTx/>
                <a:uFillTx/>
                <a:latin typeface="Traditional Arabic" pitchFamily="18" charset="-78"/>
                <a:ea typeface="+mj-ea"/>
                <a:cs typeface="Traditional Arabic" pitchFamily="18" charset="-78"/>
              </a:rPr>
              <a:t>  </a:t>
            </a:r>
            <a:r>
              <a:rPr kumimoji="0" lang="ar-SA" sz="2400" i="0" u="none" strike="noStrike" kern="1200" cap="all" spc="0" normalizeH="0" baseline="0" noProof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raditional Arabic" pitchFamily="18" charset="-78"/>
                <a:ea typeface="+mj-ea"/>
                <a:cs typeface="Traditional Arabic" pitchFamily="18" charset="-78"/>
                <a:sym typeface="Wingdings"/>
              </a:rPr>
              <a:t></a:t>
            </a:r>
            <a:r>
              <a:rPr kumimoji="0" lang="ar-SA" sz="3600" i="0" u="none" strike="noStrike" kern="1200" cap="all" spc="0" normalizeH="0" baseline="0" noProof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raditional Arabic" pitchFamily="18" charset="-78"/>
                <a:ea typeface="+mj-ea"/>
                <a:cs typeface="Traditional Arabic" pitchFamily="18" charset="-78"/>
                <a:sym typeface="Wingdings"/>
              </a:rPr>
              <a:t> </a:t>
            </a:r>
            <a:r>
              <a:rPr kumimoji="0" lang="ar-SA" sz="36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uLnTx/>
                <a:uFillTx/>
                <a:latin typeface="Traditional Arabic" pitchFamily="18" charset="-78"/>
                <a:ea typeface="+mj-ea"/>
                <a:cs typeface="Traditional Arabic" pitchFamily="18" charset="-78"/>
              </a:rPr>
              <a:t>التعبد لله تعالى بالتّوجه إلى مكة المكرّمة في أشهر الحجِّ لأداء  </a:t>
            </a:r>
          </a:p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3600" b="1" cap="all" dirty="0">
                <a:solidFill>
                  <a:schemeClr val="accent4">
                    <a:lumMod val="50000"/>
                  </a:schemeClr>
                </a:solidFill>
                <a:latin typeface="Traditional Arabic" pitchFamily="18" charset="-78"/>
                <a:ea typeface="+mj-ea"/>
                <a:cs typeface="Traditional Arabic" pitchFamily="18" charset="-78"/>
              </a:rPr>
              <a:t> </a:t>
            </a:r>
            <a:r>
              <a:rPr lang="ar-SA" sz="3600" b="1" cap="all" dirty="0" smtClean="0">
                <a:solidFill>
                  <a:schemeClr val="accent4">
                    <a:lumMod val="50000"/>
                  </a:schemeClr>
                </a:solidFill>
                <a:latin typeface="Traditional Arabic" pitchFamily="18" charset="-78"/>
                <a:ea typeface="+mj-ea"/>
                <a:cs typeface="Traditional Arabic" pitchFamily="18" charset="-78"/>
              </a:rPr>
              <a:t>    </a:t>
            </a:r>
            <a:r>
              <a:rPr kumimoji="0" lang="ar-SA" sz="36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uLnTx/>
                <a:uFillTx/>
                <a:latin typeface="Traditional Arabic" pitchFamily="18" charset="-78"/>
                <a:ea typeface="+mj-ea"/>
                <a:cs typeface="Traditional Arabic" pitchFamily="18" charset="-78"/>
              </a:rPr>
              <a:t>المناسك </a:t>
            </a:r>
            <a:r>
              <a:rPr kumimoji="0" lang="ar-SA" sz="3600" b="1" i="0" u="none" strike="noStrike" kern="1200" cap="all" spc="0" normalizeH="0" noProof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uLnTx/>
                <a:uFillTx/>
                <a:latin typeface="Traditional Arabic" pitchFamily="18" charset="-78"/>
                <a:ea typeface="+mj-ea"/>
                <a:cs typeface="Traditional Arabic" pitchFamily="18" charset="-78"/>
              </a:rPr>
              <a:t>.</a:t>
            </a:r>
            <a:endParaRPr kumimoji="0" lang="ar-SA" sz="3600" b="1" i="0" u="none" strike="noStrike" kern="1200" cap="all" spc="0" normalizeH="0" baseline="0" noProof="0" dirty="0">
              <a:ln>
                <a:noFill/>
              </a:ln>
              <a:solidFill>
                <a:schemeClr val="accent4">
                  <a:lumMod val="50000"/>
                </a:schemeClr>
              </a:solidFill>
              <a:effectLst/>
              <a:uLnTx/>
              <a:uFillTx/>
              <a:latin typeface="Traditional Arabic" pitchFamily="18" charset="-78"/>
              <a:ea typeface="+mj-ea"/>
              <a:cs typeface="Traditional Arabic" pitchFamily="18" charset="-78"/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5467187" y="16353"/>
            <a:ext cx="3676845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ar-SA" sz="4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Al-Mothnna" pitchFamily="2" charset="-78"/>
              </a:rPr>
              <a:t>الدرس السابع</a:t>
            </a:r>
            <a:endParaRPr lang="ar-SA" sz="44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cs typeface="Al-Mothnna" pitchFamily="2" charset="-78"/>
            </a:endParaRPr>
          </a:p>
        </p:txBody>
      </p:sp>
      <p:sp>
        <p:nvSpPr>
          <p:cNvPr id="8" name="مستطيل مستدير الزوايا 7"/>
          <p:cNvSpPr/>
          <p:nvPr/>
        </p:nvSpPr>
        <p:spPr>
          <a:xfrm flipH="1">
            <a:off x="3286116" y="785794"/>
            <a:ext cx="3786215" cy="842962"/>
          </a:xfrm>
          <a:prstGeom prst="roundRect">
            <a:avLst/>
          </a:prstGeom>
          <a:solidFill>
            <a:schemeClr val="accent4">
              <a:lumMod val="75000"/>
              <a:alpha val="48000"/>
            </a:schemeClr>
          </a:solidFill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 extrusionH="76200" contourW="12700">
            <a:bevelT w="177800" h="107950" prst="hardEdge"/>
            <a:bevelB w="0" h="0"/>
            <a:extrusionClr>
              <a:srgbClr val="FFFF00"/>
            </a:extrusionClr>
            <a:contourClr>
              <a:schemeClr val="tx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bIns="36000" rtlCol="1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rPr>
              <a:t>حـجُّ بيتِ الله الحـرام</a:t>
            </a:r>
            <a:endParaRPr lang="ar-SA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4714876" y="3643314"/>
            <a:ext cx="4071966" cy="55399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itchFamily="18" charset="-78"/>
                <a:cs typeface="Traditional Arabic" pitchFamily="18" charset="-78"/>
              </a:rPr>
              <a:t>ودليل وجوب الحــج قول الله تعالى  :</a:t>
            </a:r>
            <a:endParaRPr lang="ar-SA" sz="3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10" name="مربع نص 9">
            <a:hlinkClick r:id="rId4" action="ppaction://hlinksldjump"/>
          </p:cNvPr>
          <p:cNvSpPr txBox="1"/>
          <p:nvPr/>
        </p:nvSpPr>
        <p:spPr>
          <a:xfrm>
            <a:off x="-214346" y="6429396"/>
            <a:ext cx="78581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err="1" smtClean="0">
                <a:cs typeface="DecoType Naskh" pitchFamily="2" charset="-78"/>
              </a:rPr>
              <a:t>الاسئلة</a:t>
            </a:r>
            <a:endParaRPr lang="ar-SA" dirty="0">
              <a:cs typeface="DecoType Naskh" pitchFamily="2" charset="-78"/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5">
            <a:duotone>
              <a:prstClr val="black"/>
              <a:schemeClr val="accent3">
                <a:tint val="45000"/>
                <a:satMod val="400000"/>
              </a:schemeClr>
            </a:duotone>
            <a:lum bright="-11000" contrast="1000"/>
          </a:blip>
          <a:srcRect/>
          <a:stretch>
            <a:fillRect/>
          </a:stretch>
        </p:blipFill>
        <p:spPr bwMode="auto">
          <a:xfrm>
            <a:off x="500034" y="4143380"/>
            <a:ext cx="8215370" cy="1060477"/>
          </a:xfrm>
          <a:prstGeom prst="rect">
            <a:avLst/>
          </a:prstGeom>
          <a:ln w="38100" cap="sq">
            <a:solidFill>
              <a:srgbClr val="00B05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2" name="مربع نص 11"/>
          <p:cNvSpPr txBox="1"/>
          <p:nvPr/>
        </p:nvSpPr>
        <p:spPr>
          <a:xfrm>
            <a:off x="357190" y="5286388"/>
            <a:ext cx="8572528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chemeClr val="bg1">
                    <a:lumMod val="65000"/>
                    <a:lumOff val="35000"/>
                  </a:schemeClr>
                </a:solidFill>
                <a:cs typeface="Akhbar MT" pitchFamily="2" charset="-78"/>
              </a:rPr>
              <a:t>والحج المبرور جزاؤه عظيم عند الله تعالى وهو دخول الجنة ، قال صلى الله عليه وسلم : ( </a:t>
            </a:r>
            <a:r>
              <a:rPr lang="ar-SA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cs typeface="Akhbar MT" pitchFamily="2" charset="-78"/>
              </a:rPr>
              <a:t>والحج المبرور ليس له جزاء إلا الجنة </a:t>
            </a:r>
            <a:r>
              <a:rPr lang="ar-SA" sz="3200" b="1" dirty="0" smtClean="0">
                <a:solidFill>
                  <a:schemeClr val="bg1">
                    <a:lumMod val="65000"/>
                    <a:lumOff val="35000"/>
                  </a:schemeClr>
                </a:solidFill>
                <a:cs typeface="Akhbar MT" pitchFamily="2" charset="-78"/>
              </a:rPr>
              <a:t>) .</a:t>
            </a:r>
            <a:endParaRPr lang="ar-SA" sz="3200" b="1" dirty="0">
              <a:solidFill>
                <a:schemeClr val="bg1">
                  <a:lumMod val="65000"/>
                  <a:lumOff val="35000"/>
                </a:schemeClr>
              </a:solidFill>
              <a:cs typeface="Akhbar MT" pitchFamily="2" charset="-78"/>
            </a:endParaRPr>
          </a:p>
        </p:txBody>
      </p:sp>
      <p:pic>
        <p:nvPicPr>
          <p:cNvPr id="14338" name="Picture 2" descr="http://t3.gstatic.com/images?q=tbn:ANd9GcSFZsidH21v9KdoUPaq2_CqpOun3iCYJH-dbPlizTUfUajnW6X97PWJGgKJxA"/>
          <p:cNvPicPr>
            <a:picLocks noChangeAspect="1" noChangeArrowheads="1"/>
          </p:cNvPicPr>
          <p:nvPr/>
        </p:nvPicPr>
        <p:blipFill>
          <a:blip r:embed="rId6">
            <a:lum bright="10000" contrast="-10000"/>
          </a:blip>
          <a:srcRect/>
          <a:stretch>
            <a:fillRect/>
          </a:stretch>
        </p:blipFill>
        <p:spPr bwMode="auto">
          <a:xfrm>
            <a:off x="0" y="0"/>
            <a:ext cx="2619375" cy="17430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2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3" dur="1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4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5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8" grpId="0" animBg="1"/>
      <p:bldP spid="9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http://t3.gstatic.com/images?q=tbn:ANd9GcSFZsidH21v9KdoUPaq2_CqpOun3iCYJH-dbPlizTUfUajnW6X97PWJGgKJxA"/>
          <p:cNvPicPr>
            <a:picLocks noChangeAspect="1" noChangeArrowheads="1"/>
          </p:cNvPicPr>
          <p:nvPr/>
        </p:nvPicPr>
        <p:blipFill>
          <a:blip r:embed="rId5">
            <a:lum bright="30000" contrast="40000"/>
          </a:blip>
          <a:srcRect/>
          <a:stretch>
            <a:fillRect/>
          </a:stretch>
        </p:blipFill>
        <p:spPr bwMode="auto">
          <a:xfrm>
            <a:off x="928662" y="1190027"/>
            <a:ext cx="7551307" cy="502505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" name="Picture 8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072330" y="3362331"/>
            <a:ext cx="17907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858148" y="71414"/>
            <a:ext cx="1143008" cy="1322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مستطيل مستدير الزوايا 4"/>
          <p:cNvSpPr/>
          <p:nvPr/>
        </p:nvSpPr>
        <p:spPr>
          <a:xfrm>
            <a:off x="5214942" y="1643050"/>
            <a:ext cx="3214710" cy="50006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rgbClr val="002060"/>
                </a:solidFill>
              </a:rPr>
              <a:t>يَصُـوم المـسلمونَ في شَـهـر</a:t>
            </a:r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1000100" y="1643050"/>
            <a:ext cx="2786082" cy="50006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rgbClr val="002060"/>
                </a:solidFill>
              </a:rPr>
              <a:t>ذي الحــجَّــــة</a:t>
            </a:r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5214942" y="2285992"/>
            <a:ext cx="3214710" cy="50006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rgbClr val="002060"/>
                </a:solidFill>
              </a:rPr>
              <a:t>يحــجُّ المـسلمونَ في شَـهـر</a:t>
            </a:r>
          </a:p>
        </p:txBody>
      </p:sp>
      <p:sp>
        <p:nvSpPr>
          <p:cNvPr id="8" name="مستطيل مستدير الزوايا 7"/>
          <p:cNvSpPr/>
          <p:nvPr/>
        </p:nvSpPr>
        <p:spPr>
          <a:xfrm>
            <a:off x="5214942" y="2928934"/>
            <a:ext cx="3214710" cy="50006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rgbClr val="002060"/>
                </a:solidFill>
              </a:rPr>
              <a:t>الحجُّ المبرور ليس له جزاء إلا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285720" y="651292"/>
            <a:ext cx="735811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أصل كلَّ فقرةٍ في العمود ( </a:t>
            </a:r>
            <a:r>
              <a:rPr lang="ar-SA" sz="3200" b="1" dirty="0" err="1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أ</a:t>
            </a:r>
            <a:r>
              <a:rPr lang="ar-SA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) بما يناسبها في العمود ( </a:t>
            </a:r>
            <a:r>
              <a:rPr lang="ar-SA" sz="3200" b="1" dirty="0" err="1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ب</a:t>
            </a:r>
            <a:r>
              <a:rPr lang="ar-SA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) :</a:t>
            </a:r>
            <a:endParaRPr lang="ar-SA" sz="3200" b="1" dirty="0">
              <a:solidFill>
                <a:srgbClr val="FF0000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10" name="مستطيل مستدير الزوايا 9"/>
          <p:cNvSpPr/>
          <p:nvPr/>
        </p:nvSpPr>
        <p:spPr>
          <a:xfrm>
            <a:off x="1000100" y="2285992"/>
            <a:ext cx="2786082" cy="50006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rgbClr val="002060"/>
                </a:solidFill>
              </a:rPr>
              <a:t>رمضـــــــــان</a:t>
            </a:r>
          </a:p>
        </p:txBody>
      </p:sp>
      <p:sp>
        <p:nvSpPr>
          <p:cNvPr id="11" name="مستطيل مستدير الزوايا 10"/>
          <p:cNvSpPr/>
          <p:nvPr/>
        </p:nvSpPr>
        <p:spPr>
          <a:xfrm>
            <a:off x="1000100" y="2928934"/>
            <a:ext cx="2786082" cy="50006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rgbClr val="002060"/>
                </a:solidFill>
              </a:rPr>
              <a:t>الجـنَّــــــة</a:t>
            </a:r>
          </a:p>
        </p:txBody>
      </p:sp>
      <p:sp>
        <p:nvSpPr>
          <p:cNvPr id="12" name="شكل بيضاوي 11"/>
          <p:cNvSpPr/>
          <p:nvPr/>
        </p:nvSpPr>
        <p:spPr>
          <a:xfrm>
            <a:off x="6643702" y="1142984"/>
            <a:ext cx="428628" cy="42862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/>
              <a:t>أ</a:t>
            </a:r>
            <a:endParaRPr lang="ar-SA" sz="2800" b="1" dirty="0"/>
          </a:p>
        </p:txBody>
      </p:sp>
      <p:sp>
        <p:nvSpPr>
          <p:cNvPr id="13" name="شكل بيضاوي 12"/>
          <p:cNvSpPr/>
          <p:nvPr/>
        </p:nvSpPr>
        <p:spPr>
          <a:xfrm>
            <a:off x="2214546" y="1142984"/>
            <a:ext cx="428628" cy="42862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/>
              <a:t>ب</a:t>
            </a:r>
            <a:endParaRPr lang="ar-SA" sz="2800" b="1" dirty="0"/>
          </a:p>
        </p:txBody>
      </p:sp>
      <p:cxnSp>
        <p:nvCxnSpPr>
          <p:cNvPr id="15" name="رابط كسهم مستقيم 14"/>
          <p:cNvCxnSpPr/>
          <p:nvPr/>
        </p:nvCxnSpPr>
        <p:spPr>
          <a:xfrm rot="10800000" flipV="1">
            <a:off x="3786182" y="1821643"/>
            <a:ext cx="1428760" cy="750100"/>
          </a:xfrm>
          <a:prstGeom prst="straightConnector1">
            <a:avLst/>
          </a:prstGeom>
          <a:ln w="31750"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رابط كسهم مستقيم 16"/>
          <p:cNvCxnSpPr>
            <a:endCxn id="6" idx="3"/>
          </p:cNvCxnSpPr>
          <p:nvPr/>
        </p:nvCxnSpPr>
        <p:spPr>
          <a:xfrm rot="10800000">
            <a:off x="3786182" y="1893084"/>
            <a:ext cx="1428760" cy="678661"/>
          </a:xfrm>
          <a:prstGeom prst="straightConnector1">
            <a:avLst/>
          </a:prstGeom>
          <a:ln w="31750">
            <a:solidFill>
              <a:srgbClr val="7030A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رابط كسهم مستقيم 18"/>
          <p:cNvCxnSpPr>
            <a:endCxn id="11" idx="3"/>
          </p:cNvCxnSpPr>
          <p:nvPr/>
        </p:nvCxnSpPr>
        <p:spPr>
          <a:xfrm rot="10800000">
            <a:off x="3786182" y="3178968"/>
            <a:ext cx="1428760" cy="71441"/>
          </a:xfrm>
          <a:prstGeom prst="straightConnector1">
            <a:avLst/>
          </a:prstGeom>
          <a:ln w="38100">
            <a:solidFill>
              <a:schemeClr val="accent5">
                <a:lumMod val="50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مربع نص 24"/>
          <p:cNvSpPr txBox="1"/>
          <p:nvPr/>
        </p:nvSpPr>
        <p:spPr>
          <a:xfrm rot="16200000">
            <a:off x="-1131994" y="5632566"/>
            <a:ext cx="2571768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dirty="0" smtClean="0">
                <a:solidFill>
                  <a:schemeClr val="bg1">
                    <a:lumMod val="50000"/>
                  </a:schemeClr>
                </a:solidFill>
                <a:cs typeface="AL-Manzomah" pitchFamily="2" charset="-78"/>
              </a:rPr>
              <a:t>تصميم </a:t>
            </a:r>
            <a:r>
              <a:rPr lang="ar-SA" sz="1400" dirty="0" err="1" smtClean="0">
                <a:solidFill>
                  <a:schemeClr val="bg1">
                    <a:lumMod val="50000"/>
                  </a:schemeClr>
                </a:solidFill>
                <a:cs typeface="AL-Manzomah" pitchFamily="2" charset="-78"/>
              </a:rPr>
              <a:t>الاستاذ</a:t>
            </a:r>
            <a:r>
              <a:rPr lang="ar-SA" sz="1400" dirty="0" smtClean="0">
                <a:solidFill>
                  <a:schemeClr val="bg1">
                    <a:lumMod val="50000"/>
                  </a:schemeClr>
                </a:solidFill>
                <a:cs typeface="AL-Manzomah" pitchFamily="2" charset="-78"/>
              </a:rPr>
              <a:t> : أبو أسامة </a:t>
            </a:r>
            <a:r>
              <a:rPr lang="ar-SA" sz="1400" dirty="0" err="1" smtClean="0">
                <a:solidFill>
                  <a:schemeClr val="bg1">
                    <a:lumMod val="50000"/>
                  </a:schemeClr>
                </a:solidFill>
                <a:cs typeface="AL-Manzomah" pitchFamily="2" charset="-78"/>
              </a:rPr>
              <a:t>الوليعي</a:t>
            </a:r>
            <a:endParaRPr lang="ar-SA" sz="1400" dirty="0">
              <a:solidFill>
                <a:schemeClr val="bg1">
                  <a:lumMod val="50000"/>
                </a:schemeClr>
              </a:solidFill>
              <a:cs typeface="AL-Manzomah" pitchFamily="2" charset="-78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8">
            <a:lum bright="13000" contrast="79000"/>
          </a:blip>
          <a:srcRect b="57946"/>
          <a:stretch>
            <a:fillRect/>
          </a:stretch>
        </p:blipFill>
        <p:spPr bwMode="auto">
          <a:xfrm>
            <a:off x="1015866" y="4210273"/>
            <a:ext cx="7429552" cy="933239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عنوان 1"/>
          <p:cNvSpPr txBox="1">
            <a:spLocks/>
          </p:cNvSpPr>
          <p:nvPr/>
        </p:nvSpPr>
        <p:spPr>
          <a:xfrm>
            <a:off x="142844" y="4357694"/>
            <a:ext cx="8358246" cy="742954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uLnTx/>
                <a:uFillTx/>
                <a:latin typeface="Traditional Arabic" pitchFamily="18" charset="-78"/>
                <a:ea typeface="+mj-ea"/>
                <a:cs typeface="Traditional Arabic" pitchFamily="18" charset="-78"/>
              </a:rPr>
              <a:t>  </a:t>
            </a:r>
            <a:r>
              <a:rPr kumimoji="0" lang="ar-SA" i="0" u="none" strike="noStrike" kern="1200" cap="all" spc="0" normalizeH="0" baseline="0" noProof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raditional Arabic" pitchFamily="18" charset="-78"/>
                <a:ea typeface="+mj-ea"/>
                <a:cs typeface="Traditional Arabic" pitchFamily="18" charset="-78"/>
                <a:sym typeface="Wingdings"/>
              </a:rPr>
              <a:t></a:t>
            </a:r>
            <a:r>
              <a:rPr kumimoji="0" lang="ar-SA" sz="2800" i="0" u="none" strike="noStrike" kern="1200" cap="all" spc="0" normalizeH="0" baseline="0" noProof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raditional Arabic" pitchFamily="18" charset="-78"/>
                <a:ea typeface="+mj-ea"/>
                <a:cs typeface="Traditional Arabic" pitchFamily="18" charset="-78"/>
                <a:sym typeface="Wingdings"/>
              </a:rPr>
              <a:t> </a:t>
            </a:r>
            <a:r>
              <a:rPr kumimoji="0" lang="ar-SA" sz="2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uLnTx/>
                <a:uFillTx/>
                <a:latin typeface="Traditional Arabic" pitchFamily="18" charset="-78"/>
                <a:ea typeface="+mj-ea"/>
                <a:cs typeface="Traditional Arabic" pitchFamily="18" charset="-78"/>
              </a:rPr>
              <a:t>التعبد لله تعالى بالتّوجه إلى مكة المكرّمة في أشهر الحجِّ لأداء المناسك </a:t>
            </a:r>
            <a:r>
              <a:rPr kumimoji="0" lang="ar-SA" sz="2800" b="1" i="0" u="none" strike="noStrike" kern="1200" cap="all" spc="0" normalizeH="0" noProof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uLnTx/>
                <a:uFillTx/>
                <a:latin typeface="Traditional Arabic" pitchFamily="18" charset="-78"/>
                <a:ea typeface="+mj-ea"/>
                <a:cs typeface="Traditional Arabic" pitchFamily="18" charset="-78"/>
              </a:rPr>
              <a:t>.</a:t>
            </a:r>
            <a:endParaRPr kumimoji="0" lang="ar-SA" sz="2800" b="1" i="0" u="none" strike="noStrike" kern="1200" cap="all" spc="0" normalizeH="0" baseline="0" noProof="0" dirty="0">
              <a:ln>
                <a:noFill/>
              </a:ln>
              <a:solidFill>
                <a:schemeClr val="accent4">
                  <a:lumMod val="50000"/>
                </a:schemeClr>
              </a:solidFill>
              <a:effectLst/>
              <a:uLnTx/>
              <a:uFillTx/>
              <a:latin typeface="Traditional Arabic" pitchFamily="18" charset="-78"/>
              <a:ea typeface="+mj-ea"/>
              <a:cs typeface="Traditional Arabic" pitchFamily="18" charset="-78"/>
            </a:endParaRP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982689" y="5072074"/>
            <a:ext cx="7446963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8" name="Picture 4"/>
          <p:cNvPicPr>
            <a:picLocks noChangeAspect="1" noChangeArrowheads="1"/>
          </p:cNvPicPr>
          <p:nvPr/>
        </p:nvPicPr>
        <p:blipFill>
          <a:blip r:embed="rId10">
            <a:duotone>
              <a:prstClr val="black"/>
              <a:schemeClr val="accent3">
                <a:tint val="45000"/>
                <a:satMod val="400000"/>
              </a:schemeClr>
            </a:duotone>
            <a:lum bright="-11000" contrast="1000"/>
          </a:blip>
          <a:srcRect/>
          <a:stretch>
            <a:fillRect/>
          </a:stretch>
        </p:blipFill>
        <p:spPr bwMode="auto">
          <a:xfrm>
            <a:off x="1000100" y="5643578"/>
            <a:ext cx="7358114" cy="682534"/>
          </a:xfrm>
          <a:prstGeom prst="rect">
            <a:avLst/>
          </a:prstGeom>
          <a:ln w="38100" cap="sq">
            <a:solidFill>
              <a:srgbClr val="00B05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4" presetClass="entr" presetSubtype="0" fill="hold" grpId="1" nodeType="clickEffect">
                                  <p:stCondLst>
                                    <p:cond delay="50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7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0" dur="2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1" dur="1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1"/>
      <p:bldP spid="10" grpId="0" animBg="1"/>
      <p:bldP spid="11" grpId="0" animBg="1"/>
      <p:bldP spid="12" grpId="0" animBg="1"/>
      <p:bldP spid="13" grpId="1" animBg="1"/>
      <p:bldP spid="27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الدرس السابع حج بيت الله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الدرس السابع حج بيت الله</Template>
  <TotalTime>0</TotalTime>
  <Words>120</Words>
  <Application>Microsoft Office PowerPoint</Application>
  <PresentationFormat>عرض على الشاشة (3:4)‏</PresentationFormat>
  <Paragraphs>19</Paragraphs>
  <Slides>2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3" baseType="lpstr">
      <vt:lpstr>الدرس السابع حج بيت الله</vt:lpstr>
      <vt:lpstr>عرض تقديمي في PowerPoint</vt:lpstr>
      <vt:lpstr>عرض تقديمي في PowerPoint</vt:lpstr>
    </vt:vector>
  </TitlesOfParts>
  <Company>Ahmed-Under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acer</dc:creator>
  <cp:lastModifiedBy>acer</cp:lastModifiedBy>
  <cp:revision>1</cp:revision>
  <dcterms:created xsi:type="dcterms:W3CDTF">2012-08-23T14:54:37Z</dcterms:created>
  <dcterms:modified xsi:type="dcterms:W3CDTF">2012-08-23T14:54:54Z</dcterms:modified>
</cp:coreProperties>
</file>