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65" r:id="rId5"/>
    <p:sldId id="294" r:id="rId6"/>
    <p:sldId id="266" r:id="rId7"/>
    <p:sldId id="295" r:id="rId8"/>
    <p:sldId id="267" r:id="rId9"/>
    <p:sldId id="296" r:id="rId10"/>
    <p:sldId id="268" r:id="rId11"/>
    <p:sldId id="300" r:id="rId12"/>
    <p:sldId id="269" r:id="rId13"/>
    <p:sldId id="302" r:id="rId14"/>
    <p:sldId id="270" r:id="rId15"/>
    <p:sldId id="304" r:id="rId16"/>
    <p:sldId id="305" r:id="rId17"/>
    <p:sldId id="271" r:id="rId18"/>
    <p:sldId id="306" r:id="rId19"/>
    <p:sldId id="272" r:id="rId20"/>
    <p:sldId id="308" r:id="rId21"/>
    <p:sldId id="309" r:id="rId22"/>
    <p:sldId id="273" r:id="rId23"/>
    <p:sldId id="310" r:id="rId24"/>
    <p:sldId id="274" r:id="rId25"/>
    <p:sldId id="311" r:id="rId26"/>
    <p:sldId id="312" r:id="rId27"/>
    <p:sldId id="275" r:id="rId28"/>
    <p:sldId id="314" r:id="rId29"/>
    <p:sldId id="276" r:id="rId30"/>
    <p:sldId id="277" r:id="rId31"/>
    <p:sldId id="318" r:id="rId32"/>
    <p:sldId id="351" r:id="rId33"/>
    <p:sldId id="319" r:id="rId34"/>
    <p:sldId id="278" r:id="rId35"/>
    <p:sldId id="320" r:id="rId36"/>
    <p:sldId id="279" r:id="rId37"/>
    <p:sldId id="322" r:id="rId38"/>
    <p:sldId id="352" r:id="rId39"/>
    <p:sldId id="280" r:id="rId40"/>
    <p:sldId id="324" r:id="rId41"/>
    <p:sldId id="281" r:id="rId42"/>
    <p:sldId id="326" r:id="rId43"/>
    <p:sldId id="282" r:id="rId44"/>
    <p:sldId id="327" r:id="rId45"/>
    <p:sldId id="283" r:id="rId46"/>
    <p:sldId id="330" r:id="rId47"/>
    <p:sldId id="284" r:id="rId48"/>
    <p:sldId id="353" r:id="rId49"/>
    <p:sldId id="285" r:id="rId50"/>
    <p:sldId id="334" r:id="rId51"/>
    <p:sldId id="335" r:id="rId52"/>
    <p:sldId id="286" r:id="rId53"/>
    <p:sldId id="336" r:id="rId54"/>
    <p:sldId id="287" r:id="rId55"/>
    <p:sldId id="338" r:id="rId56"/>
    <p:sldId id="288" r:id="rId57"/>
    <p:sldId id="340" r:id="rId58"/>
    <p:sldId id="289" r:id="rId59"/>
    <p:sldId id="342" r:id="rId60"/>
    <p:sldId id="290" r:id="rId61"/>
    <p:sldId id="344" r:id="rId62"/>
    <p:sldId id="291" r:id="rId63"/>
    <p:sldId id="346" r:id="rId64"/>
    <p:sldId id="292" r:id="rId65"/>
    <p:sldId id="348" r:id="rId66"/>
    <p:sldId id="293" r:id="rId67"/>
    <p:sldId id="350" r:id="rId6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381" autoAdjust="0"/>
    <p:restoredTop sz="85519" autoAdjust="0"/>
  </p:normalViewPr>
  <p:slideViewPr>
    <p:cSldViewPr>
      <p:cViewPr varScale="1">
        <p:scale>
          <a:sx n="75" d="100"/>
          <a:sy n="75" d="100"/>
        </p:scale>
        <p:origin x="123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بسم الله </a:t>
            </a:r>
            <a:r>
              <a:rPr kumimoji="0" lang="ar-SA" sz="46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الرحمن</a:t>
            </a:r>
            <a:r>
              <a:rPr kumimoji="0" lang="ar-SA" sz="4600" b="1" i="0" u="none" strike="noStrike" kern="120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الرحيم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15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الصوت</a:t>
            </a:r>
            <a:endParaRPr lang="ar-SA" sz="15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785786" y="5221444"/>
            <a:ext cx="755819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الفصل الثامن</a:t>
            </a:r>
            <a:endParaRPr lang="ar-SA" sz="40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الصوت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تردد الصوت</a:t>
            </a:r>
            <a:endParaRPr lang="ar-SA" sz="96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2636912"/>
            <a:ext cx="9144000" cy="202535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هو عدد التذبذبات في قيمة الضغط في الثانية الواحدة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تردد الصوت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الصوت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420888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الطول الموجي للصوت</a:t>
            </a:r>
            <a:endParaRPr lang="ar-SA" sz="80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2132856"/>
            <a:ext cx="9144000" cy="273630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هو </a:t>
            </a:r>
            <a:r>
              <a:rPr lang="ar-SA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المسافة بين مركزي ضغط مرتفع متتاليتين . أو بين مركزي ضغط منخفض متتاليتين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الطول الموجي للصوت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الصوت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348880"/>
            <a:ext cx="9143999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الصوت ودرجة</a:t>
            </a:r>
            <a:r>
              <a:rPr kumimoji="0" lang="ar-SA" sz="9600" b="1" i="0" u="none" strike="noStrike" kern="1200" cap="none" spc="0" normalizeH="0" noProof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الحرارة</a:t>
            </a:r>
            <a:endParaRPr lang="ar-SA" sz="96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259632"/>
            <a:ext cx="9144000" cy="12332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سرعة الصوت في المواد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الصلبة أكبر منها في السائلة وأكبر منها في 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الغازات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الصوت ودرجة الحرارة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924944"/>
            <a:ext cx="9144000" cy="154360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ويمكن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تداخل موجتين صوتيتين نشوء بقع ميتة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495029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مثل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 الخفافيش – السونار )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قانون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11" name="مجموعة 10"/>
          <p:cNvGrpSpPr/>
          <p:nvPr/>
        </p:nvGrpSpPr>
        <p:grpSpPr>
          <a:xfrm>
            <a:off x="180529" y="3068960"/>
            <a:ext cx="9143999" cy="2520280"/>
            <a:chOff x="0" y="1844824"/>
            <a:chExt cx="9143999" cy="2520280"/>
          </a:xfrm>
        </p:grpSpPr>
        <p:sp>
          <p:nvSpPr>
            <p:cNvPr id="10" name="تمرير أفقي 9"/>
            <p:cNvSpPr/>
            <p:nvPr/>
          </p:nvSpPr>
          <p:spPr>
            <a:xfrm>
              <a:off x="251520" y="1844824"/>
              <a:ext cx="8424936" cy="2520280"/>
            </a:xfrm>
            <a:prstGeom prst="horizontalScroll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7" name="مستطيل 6"/>
            <p:cNvSpPr/>
            <p:nvPr/>
          </p:nvSpPr>
          <p:spPr>
            <a:xfrm>
              <a:off x="0" y="2348880"/>
              <a:ext cx="9143999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kumimoji="0" lang="en-US" sz="9600" b="1" i="0" u="none" strike="noStrike" kern="1200" cap="none" spc="0" normalizeH="0" baseline="0" noProof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V = V</a:t>
              </a:r>
              <a:r>
                <a:rPr kumimoji="0" lang="en-US" sz="9600" b="1" i="0" u="none" strike="noStrike" kern="1200" cap="none" spc="0" normalizeH="0" baseline="-25000" noProof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0</a:t>
              </a:r>
              <a:r>
                <a:rPr kumimoji="0" lang="en-US" sz="9600" b="1" i="0" u="none" strike="noStrike" kern="1200" cap="none" spc="0" normalizeH="0" noProof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 + 0.6 T</a:t>
              </a:r>
              <a:endParaRPr lang="ar-SA" sz="9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12" name="عنوان 1"/>
          <p:cNvSpPr txBox="1">
            <a:spLocks/>
          </p:cNvSpPr>
          <p:nvPr/>
        </p:nvSpPr>
        <p:spPr>
          <a:xfrm>
            <a:off x="0" y="1700808"/>
            <a:ext cx="9144000" cy="100811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والعلاقة بين الصوت ودرجة حرارة الجو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الصوت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564904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الكشف عن موجات الضغط</a:t>
            </a:r>
            <a:endParaRPr lang="ar-SA" sz="80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340768"/>
            <a:ext cx="9144000" cy="23762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تحول كاشفات الصوت الطاقة الصوتية (حركة الجزيئات) إلى طاقة كهربائية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الكشف عن موجات الضغط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6732240" y="4014192"/>
            <a:ext cx="241176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مثل :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4869160"/>
            <a:ext cx="9144000" cy="165618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914400" marR="0" lvl="0" indent="-91440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الميكروفون</a:t>
            </a:r>
          </a:p>
          <a:p>
            <a:pPr marL="914400" marR="0" lvl="0" indent="-91440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lang="ar-SA" sz="48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الاذن</a:t>
            </a:r>
            <a:r>
              <a:rPr lang="ar-SA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البشرية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الصوت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الاذن</a:t>
            </a:r>
            <a:r>
              <a:rPr kumimoji="0" lang="ar-SA" sz="9600" b="1" i="0" u="none" strike="noStrike" kern="1200" cap="none" spc="0" normalizeH="0" baseline="0" noProof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البشرية</a:t>
            </a:r>
            <a:endParaRPr lang="ar-SA" sz="96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تمرير أفقي 7"/>
          <p:cNvSpPr/>
          <p:nvPr/>
        </p:nvSpPr>
        <p:spPr>
          <a:xfrm>
            <a:off x="3714744" y="214290"/>
            <a:ext cx="1714512" cy="714380"/>
          </a:xfrm>
          <a:prstGeom prst="horizontalScroll">
            <a:avLst>
              <a:gd name="adj" fmla="val 14333"/>
            </a:avLst>
          </a:prstGeom>
          <a:solidFill>
            <a:schemeClr val="bg1">
              <a:lumMod val="50000"/>
              <a:lumOff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الفهرس</a:t>
            </a:r>
          </a:p>
        </p:txBody>
      </p:sp>
      <p:sp>
        <p:nvSpPr>
          <p:cNvPr id="10" name="AutoShape 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11562" y="1935072"/>
            <a:ext cx="7920878" cy="1296144"/>
          </a:xfrm>
          <a:prstGeom prst="actionButtonBlank">
            <a:avLst/>
          </a:prstGeom>
          <a:solidFill>
            <a:schemeClr val="bg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152400" prst="softRound"/>
          </a:sp3d>
        </p:spPr>
        <p:txBody>
          <a:bodyPr wrap="none" anchor="ctr"/>
          <a:lstStyle/>
          <a:p>
            <a:pPr algn="ctr">
              <a:defRPr/>
            </a:pPr>
            <a:r>
              <a:rPr lang="ar-SA" sz="3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(1-8) خصائص الصوت والكشف عنه</a:t>
            </a:r>
            <a:endParaRPr lang="en-GB" sz="32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2" name="AutoShape 3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11562" y="4293096"/>
            <a:ext cx="7920878" cy="1296144"/>
          </a:xfrm>
          <a:prstGeom prst="actionButtonBlank">
            <a:avLst/>
          </a:prstGeom>
          <a:solidFill>
            <a:schemeClr val="bg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152400" prst="softRound"/>
          </a:sp3d>
        </p:spPr>
        <p:txBody>
          <a:bodyPr wrap="none" anchor="ctr"/>
          <a:lstStyle/>
          <a:p>
            <a:pPr algn="ctr">
              <a:defRPr/>
            </a:pPr>
            <a:r>
              <a:rPr lang="ar-SA" sz="3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(2-8) الرنين في الأعمدة الهوائية والأوتار</a:t>
            </a:r>
            <a:endParaRPr lang="en-GB" sz="32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196752"/>
            <a:ext cx="9144000" cy="122413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تستقبل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الأذن البشرية موجات الضغط وتحولها إلى نبضات كهربائية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الأذن البشرية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3169771"/>
            <a:ext cx="9144000" cy="1267341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مجال سمع الإنسان بتردد (20 – 16000)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Hz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وعند الكبار يقل الحد الأعلى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0" y="5229200"/>
            <a:ext cx="9144000" cy="64807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1 </a:t>
            </a:r>
            <a:r>
              <a:rPr lang="en-US" sz="36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atm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من الضغط = </a:t>
            </a:r>
            <a:r>
              <a:rPr lang="en-US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1.01x10</a:t>
            </a:r>
            <a:r>
              <a:rPr lang="en-US" sz="3600" b="1" baseline="30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5</a:t>
            </a:r>
            <a:r>
              <a:rPr lang="en-US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Pa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196752"/>
            <a:ext cx="9144000" cy="164705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يتحسس </a:t>
            </a:r>
            <a:r>
              <a:rPr kumimoji="0" lang="ar-SA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الانسان</a:t>
            </a: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سعة موجة </a:t>
            </a:r>
            <a:r>
              <a:rPr lang="ar-SA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ضغط ( </a:t>
            </a:r>
            <a:r>
              <a:rPr lang="en-US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2x10</a:t>
            </a:r>
            <a:r>
              <a:rPr lang="en-US" sz="4800" b="1" baseline="30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-5</a:t>
            </a:r>
            <a:r>
              <a:rPr lang="en-US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Pa</a:t>
            </a:r>
            <a:r>
              <a:rPr lang="ar-SA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US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20 Pa</a:t>
            </a:r>
            <a:r>
              <a:rPr lang="ar-SA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)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الإذن</a:t>
            </a:r>
            <a:r>
              <a:rPr kumimoji="0" lang="ar-SA" sz="4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البشرية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212976"/>
            <a:ext cx="9144000" cy="14716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التعرض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للأصوات الصاخبة يسبب فقدان الأذن لحساسيتها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5166320"/>
            <a:ext cx="9144000" cy="143103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تعتمد حساسية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الأذن على كل من </a:t>
            </a:r>
            <a:r>
              <a:rPr kumimoji="0" lang="ar-SA" sz="48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حدة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الصوت وسعته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الصوت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إدراك الصوت</a:t>
            </a:r>
            <a:endParaRPr lang="ar-SA" sz="96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05273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914400" marR="0" lvl="0" indent="-91440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kumimoji="0" lang="ar-SA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حدة</a:t>
            </a: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الصوت :</a:t>
            </a:r>
          </a:p>
          <a:p>
            <a:pPr marL="914400" marR="0" lvl="0" indent="-91440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ar-SA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يعتمد على تردد الاهتزاز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إدراك الصوت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780928"/>
            <a:ext cx="9144000" cy="161561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(2) علو الصوت :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يعتمد على اتساع موجة الضغط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4869160"/>
            <a:ext cx="9144000" cy="158417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(3) مستوى الصوت :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يعتمد على مدى تحسس تغيرات الضغط ، ووحدة قياسه الديسبل (</a:t>
            </a:r>
            <a:r>
              <a:rPr lang="en-US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dB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الصوت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تأثير </a:t>
            </a:r>
            <a:r>
              <a:rPr kumimoji="0" lang="ar-SA" sz="9600" b="1" i="0" u="none" strike="noStrike" kern="1200" cap="none" spc="0" normalizeH="0" baseline="0" noProof="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دوبلر</a:t>
            </a:r>
            <a:endParaRPr lang="ar-SA" sz="96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83671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هو </a:t>
            </a:r>
            <a:r>
              <a:rPr kumimoji="0" lang="ar-SA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انزياح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أو تغير تردد الموجة الصوتية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بسبب حركة الكاشف أو المصدر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تأثير </a:t>
            </a:r>
            <a:r>
              <a:rPr kumimoji="0" lang="ar-SA" sz="40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دبلر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34" name="مجموعة 33"/>
          <p:cNvGrpSpPr/>
          <p:nvPr/>
        </p:nvGrpSpPr>
        <p:grpSpPr>
          <a:xfrm>
            <a:off x="2411760" y="1916832"/>
            <a:ext cx="4608512" cy="1800200"/>
            <a:chOff x="2339752" y="2348880"/>
            <a:chExt cx="4608512" cy="1800200"/>
          </a:xfrm>
        </p:grpSpPr>
        <p:sp>
          <p:nvSpPr>
            <p:cNvPr id="10" name="تمرير أفقي 9"/>
            <p:cNvSpPr/>
            <p:nvPr/>
          </p:nvSpPr>
          <p:spPr>
            <a:xfrm>
              <a:off x="2339752" y="2348880"/>
              <a:ext cx="4608512" cy="1800200"/>
            </a:xfrm>
            <a:prstGeom prst="horizontalScroll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1" name="مستطيل 10"/>
            <p:cNvSpPr/>
            <p:nvPr/>
          </p:nvSpPr>
          <p:spPr>
            <a:xfrm>
              <a:off x="2483768" y="2714144"/>
              <a:ext cx="4464496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6000" b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f</a:t>
              </a:r>
              <a:r>
                <a:rPr lang="en-US" sz="6000" b="1" baseline="-25000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d</a:t>
              </a:r>
              <a:r>
                <a:rPr lang="en-US" sz="6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 = </a:t>
              </a:r>
              <a:r>
                <a:rPr lang="en-US" sz="6000" b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f</a:t>
              </a:r>
              <a:r>
                <a:rPr lang="en-US" sz="6000" b="1" baseline="-25000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s</a:t>
              </a:r>
              <a:r>
                <a:rPr lang="en-US" sz="6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 (       )</a:t>
              </a:r>
              <a:endParaRPr lang="ar-SA" sz="6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2" name="مستطيل 11"/>
            <p:cNvSpPr/>
            <p:nvPr/>
          </p:nvSpPr>
          <p:spPr>
            <a:xfrm>
              <a:off x="4860032" y="2486506"/>
              <a:ext cx="1944216" cy="144655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4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v-</a:t>
              </a:r>
              <a:r>
                <a:rPr lang="en-US" sz="4400" b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v</a:t>
              </a:r>
              <a:r>
                <a:rPr lang="en-US" sz="4400" b="1" baseline="-25000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d</a:t>
              </a:r>
              <a:endParaRPr lang="en-US" sz="4400" b="1" baseline="-2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  <a:p>
              <a:pPr algn="ctr"/>
              <a:r>
                <a:rPr lang="en-US" sz="4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v-</a:t>
              </a:r>
              <a:r>
                <a:rPr lang="en-US" sz="4400" b="1" cap="none" spc="0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v</a:t>
              </a:r>
              <a:r>
                <a:rPr lang="en-US" sz="4400" b="1" cap="none" spc="0" baseline="-25000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s</a:t>
              </a:r>
              <a:endParaRPr lang="ar-SA" sz="4400" b="1" cap="none" spc="0" baseline="-25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cxnSp>
          <p:nvCxnSpPr>
            <p:cNvPr id="22" name="رابط مستقيم 21"/>
            <p:cNvCxnSpPr/>
            <p:nvPr/>
          </p:nvCxnSpPr>
          <p:spPr>
            <a:xfrm>
              <a:off x="5148064" y="3284984"/>
              <a:ext cx="1296144" cy="0"/>
            </a:xfrm>
            <a:prstGeom prst="line">
              <a:avLst/>
            </a:prstGeom>
            <a:ln w="1016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مجموعة 39"/>
          <p:cNvGrpSpPr/>
          <p:nvPr/>
        </p:nvGrpSpPr>
        <p:grpSpPr>
          <a:xfrm>
            <a:off x="35496" y="4437112"/>
            <a:ext cx="3924944" cy="2276872"/>
            <a:chOff x="539552" y="4581128"/>
            <a:chExt cx="3924944" cy="2276872"/>
          </a:xfrm>
        </p:grpSpPr>
        <p:sp>
          <p:nvSpPr>
            <p:cNvPr id="38" name="تمرير أفقي 37"/>
            <p:cNvSpPr/>
            <p:nvPr/>
          </p:nvSpPr>
          <p:spPr>
            <a:xfrm>
              <a:off x="539552" y="4581128"/>
              <a:ext cx="3744416" cy="2276872"/>
            </a:xfrm>
            <a:prstGeom prst="horizontalScroll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9" name="مستطيل 18"/>
            <p:cNvSpPr/>
            <p:nvPr/>
          </p:nvSpPr>
          <p:spPr>
            <a:xfrm>
              <a:off x="683568" y="5085184"/>
              <a:ext cx="3780928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6000" b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f</a:t>
              </a:r>
              <a:r>
                <a:rPr lang="en-US" sz="6000" b="1" baseline="-25000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d</a:t>
              </a:r>
              <a:r>
                <a:rPr lang="en-US" sz="6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=</a:t>
              </a:r>
              <a:r>
                <a:rPr lang="en-US" sz="6000" b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f</a:t>
              </a:r>
              <a:r>
                <a:rPr lang="en-US" sz="6000" b="1" baseline="-25000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s</a:t>
              </a:r>
              <a:r>
                <a:rPr lang="en-US" sz="6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(1-   )</a:t>
              </a:r>
              <a:endParaRPr lang="ar-SA" sz="6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20" name="مستطيل 19"/>
            <p:cNvSpPr/>
            <p:nvPr/>
          </p:nvSpPr>
          <p:spPr>
            <a:xfrm>
              <a:off x="3347864" y="4934778"/>
              <a:ext cx="900608" cy="144655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4400" b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v</a:t>
              </a:r>
              <a:r>
                <a:rPr lang="en-US" sz="4400" b="1" baseline="-25000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d</a:t>
              </a:r>
              <a:endParaRPr lang="en-US" sz="4400" b="1" baseline="-2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  <a:p>
              <a:pPr algn="ctr"/>
              <a:r>
                <a:rPr lang="en-US" sz="4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v</a:t>
              </a:r>
              <a:endParaRPr lang="ar-SA" sz="4400" b="1" cap="none" spc="0" baseline="-25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cxnSp>
          <p:nvCxnSpPr>
            <p:cNvPr id="23" name="رابط مستقيم 22"/>
            <p:cNvCxnSpPr/>
            <p:nvPr/>
          </p:nvCxnSpPr>
          <p:spPr>
            <a:xfrm>
              <a:off x="3563888" y="5733256"/>
              <a:ext cx="432048" cy="0"/>
            </a:xfrm>
            <a:prstGeom prst="line">
              <a:avLst/>
            </a:prstGeom>
            <a:ln w="1016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مجموعة 38"/>
          <p:cNvGrpSpPr/>
          <p:nvPr/>
        </p:nvGrpSpPr>
        <p:grpSpPr>
          <a:xfrm>
            <a:off x="5364088" y="4437112"/>
            <a:ext cx="3995936" cy="2276872"/>
            <a:chOff x="5148064" y="4581128"/>
            <a:chExt cx="3995936" cy="2276872"/>
          </a:xfrm>
        </p:grpSpPr>
        <p:sp>
          <p:nvSpPr>
            <p:cNvPr id="33" name="تمرير أفقي 32"/>
            <p:cNvSpPr/>
            <p:nvPr/>
          </p:nvSpPr>
          <p:spPr>
            <a:xfrm>
              <a:off x="5148064" y="4581128"/>
              <a:ext cx="3744416" cy="2276872"/>
            </a:xfrm>
            <a:prstGeom prst="horizontalScroll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1" name="مستطيل 30"/>
            <p:cNvSpPr/>
            <p:nvPr/>
          </p:nvSpPr>
          <p:spPr>
            <a:xfrm>
              <a:off x="7956376" y="5520134"/>
              <a:ext cx="684584" cy="107721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3200" b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v</a:t>
              </a:r>
              <a:r>
                <a:rPr lang="en-US" sz="3200" b="1" baseline="-25000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s</a:t>
              </a:r>
              <a:endParaRPr lang="en-US" sz="3200" b="1" baseline="-2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  <a:p>
              <a:pPr algn="ctr"/>
              <a:r>
                <a:rPr lang="en-US" sz="32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v</a:t>
              </a:r>
              <a:endParaRPr lang="ar-SA" sz="3200" b="1" cap="none" spc="0" baseline="-25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7" name="مستطيل 16"/>
            <p:cNvSpPr/>
            <p:nvPr/>
          </p:nvSpPr>
          <p:spPr>
            <a:xfrm>
              <a:off x="5292080" y="5085184"/>
              <a:ext cx="385192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6000" b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f</a:t>
              </a:r>
              <a:r>
                <a:rPr lang="en-US" sz="6000" b="1" baseline="-25000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d</a:t>
              </a:r>
              <a:r>
                <a:rPr lang="en-US" sz="6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=</a:t>
              </a:r>
              <a:r>
                <a:rPr lang="en-US" sz="6000" b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f</a:t>
              </a:r>
              <a:r>
                <a:rPr lang="en-US" sz="6000" b="1" baseline="-25000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s</a:t>
              </a:r>
              <a:r>
                <a:rPr lang="en-US" sz="6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(      )</a:t>
              </a:r>
              <a:endParaRPr lang="ar-SA" sz="6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8" name="مستطيل 17"/>
            <p:cNvSpPr/>
            <p:nvPr/>
          </p:nvSpPr>
          <p:spPr>
            <a:xfrm>
              <a:off x="7055768" y="4857546"/>
              <a:ext cx="1944216" cy="144655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4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1</a:t>
              </a:r>
              <a:endParaRPr lang="en-US" sz="4400" b="1" baseline="-2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  <a:p>
              <a:pPr algn="ctr"/>
              <a:r>
                <a:rPr lang="en-US" sz="4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1-    </a:t>
              </a:r>
              <a:endParaRPr lang="ar-SA" sz="4400" b="1" cap="none" spc="0" baseline="-25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cxnSp>
          <p:nvCxnSpPr>
            <p:cNvPr id="28" name="رابط مستقيم 27"/>
            <p:cNvCxnSpPr/>
            <p:nvPr/>
          </p:nvCxnSpPr>
          <p:spPr>
            <a:xfrm>
              <a:off x="8100392" y="6138008"/>
              <a:ext cx="432048" cy="0"/>
            </a:xfrm>
            <a:prstGeom prst="line">
              <a:avLst/>
            </a:prstGeom>
            <a:ln w="1016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رابط مستقيم 29"/>
            <p:cNvCxnSpPr/>
            <p:nvPr/>
          </p:nvCxnSpPr>
          <p:spPr>
            <a:xfrm>
              <a:off x="7308304" y="5589240"/>
              <a:ext cx="1296144" cy="0"/>
            </a:xfrm>
            <a:prstGeom prst="line">
              <a:avLst/>
            </a:prstGeom>
            <a:ln w="1016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قوس كبير أيسر 34"/>
          <p:cNvSpPr/>
          <p:nvPr/>
        </p:nvSpPr>
        <p:spPr>
          <a:xfrm rot="5400000">
            <a:off x="4427984" y="908720"/>
            <a:ext cx="504056" cy="5832648"/>
          </a:xfrm>
          <a:prstGeom prst="leftBrace">
            <a:avLst/>
          </a:prstGeom>
          <a:ln w="101600">
            <a:solidFill>
              <a:srgbClr val="FFFF00"/>
            </a:solidFill>
            <a:headEnd type="stealth" w="sm" len="sm"/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6" name="عنوان 1"/>
          <p:cNvSpPr txBox="1">
            <a:spLocks/>
          </p:cNvSpPr>
          <p:nvPr/>
        </p:nvSpPr>
        <p:spPr>
          <a:xfrm>
            <a:off x="5868144" y="4086200"/>
            <a:ext cx="3131840" cy="42292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مصدر متحرك-كاشف</a:t>
            </a:r>
            <a:r>
              <a:rPr kumimoji="0" lang="ar-SA" sz="2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ثابت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7" name="عنوان 1"/>
          <p:cNvSpPr txBox="1">
            <a:spLocks/>
          </p:cNvSpPr>
          <p:nvPr/>
        </p:nvSpPr>
        <p:spPr>
          <a:xfrm>
            <a:off x="288032" y="4077072"/>
            <a:ext cx="3131840" cy="42292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مصدر ثابت-كاشف</a:t>
            </a:r>
            <a:r>
              <a:rPr kumimoji="0" lang="ar-SA" sz="2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ar-SA" sz="20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متحرك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35" grpId="0" animBg="1"/>
      <p:bldP spid="36" grpId="0"/>
      <p:bldP spid="3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-252536" y="980728"/>
            <a:ext cx="2987824" cy="216024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S-----&gt;</a:t>
            </a:r>
            <a:r>
              <a:rPr lang="en-US" sz="4800" b="1" u="sng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d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D-----&gt;</a:t>
            </a:r>
            <a:r>
              <a:rPr kumimoji="0" lang="en-US" sz="4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S--&gt;&lt;--d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قاعدة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4139952" y="1556792"/>
            <a:ext cx="4644008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(تقل)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en-US" sz="40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، (تزداد)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en-US" sz="40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</a:t>
            </a:r>
            <a:endParaRPr kumimoji="0" lang="ar-SA" sz="4000" b="1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قوس كبير أيسر 6"/>
          <p:cNvSpPr/>
          <p:nvPr/>
        </p:nvSpPr>
        <p:spPr>
          <a:xfrm rot="10800000">
            <a:off x="2699793" y="1124741"/>
            <a:ext cx="1008112" cy="1944217"/>
          </a:xfrm>
          <a:prstGeom prst="leftBrace">
            <a:avLst/>
          </a:prstGeom>
          <a:ln w="101600">
            <a:solidFill>
              <a:srgbClr val="FFFF00"/>
            </a:solidFill>
            <a:headEnd type="stealth" w="sm" len="sm"/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-216024" y="4005064"/>
            <a:ext cx="2987824" cy="216024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&lt;--S    </a:t>
            </a:r>
            <a:r>
              <a:rPr lang="en-US" sz="4800" b="1" u="sng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d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&lt;--D    </a:t>
            </a:r>
            <a:r>
              <a:rPr kumimoji="0" lang="en-US" sz="4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&lt;--S d--&gt;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قوس كبير أيسر 10"/>
          <p:cNvSpPr/>
          <p:nvPr/>
        </p:nvSpPr>
        <p:spPr>
          <a:xfrm rot="10800000">
            <a:off x="2699792" y="4149080"/>
            <a:ext cx="1008112" cy="1944217"/>
          </a:xfrm>
          <a:prstGeom prst="leftBrace">
            <a:avLst/>
          </a:prstGeom>
          <a:ln w="101600">
            <a:solidFill>
              <a:srgbClr val="FFFF00"/>
            </a:solidFill>
            <a:headEnd type="stealth" w="sm" len="sm"/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عنوان 1"/>
          <p:cNvSpPr txBox="1">
            <a:spLocks/>
          </p:cNvSpPr>
          <p:nvPr/>
        </p:nvSpPr>
        <p:spPr>
          <a:xfrm>
            <a:off x="4139952" y="4581128"/>
            <a:ext cx="4644008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(تزداد)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en-US" sz="40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، (تقل)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en-US" sz="40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</a:t>
            </a:r>
            <a:endParaRPr kumimoji="0" lang="ar-SA" sz="4000" b="1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7" grpId="0" animBg="1"/>
      <p:bldP spid="10" grpId="0"/>
      <p:bldP spid="11" grpId="0" animBg="1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الصوت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492896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تطبيقات على تأثير </a:t>
            </a:r>
            <a:r>
              <a:rPr kumimoji="0" lang="ar-SA" sz="8000" b="1" i="0" u="none" strike="noStrike" kern="1200" cap="none" spc="0" normalizeH="0" baseline="0" noProof="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دوبلر</a:t>
            </a:r>
            <a:endParaRPr lang="ar-SA" sz="80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83671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914400" marR="0" lvl="0" indent="-91440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ar-SA" sz="2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(1) </a:t>
            </a:r>
            <a:r>
              <a:rPr lang="ar-SA" sz="2800" b="1" dirty="0" err="1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كواشف</a:t>
            </a:r>
            <a:r>
              <a:rPr lang="ar-SA" sz="2800" b="1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 الرادار </a:t>
            </a:r>
            <a:r>
              <a:rPr lang="ar-SA" sz="2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marL="914400" marR="0" lvl="0" indent="-91440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لقياس سرعة كرات البيسبول والمركبات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تطبيقات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399928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(2) 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ضوء المجرات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لقياس سرعتها وبُعدها عن </a:t>
            </a:r>
            <a:r>
              <a:rPr lang="ar-SA" sz="28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الارض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396314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(3) 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قلب الجنين 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لقياس سرعة حركة جدار قلب الجنين بجهاز الموجات فوق الصوتية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552636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(4) 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الخفافيش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للكشف عن الحشرات الطائرة في الظلام وافتراسها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الدرسـ(2)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6000" b="1" i="0" u="none" strike="noStrike" kern="1200" cap="none" spc="0" normalizeH="0" baseline="0" noProof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(2-8) الرنين</a:t>
            </a:r>
            <a:r>
              <a:rPr kumimoji="0" lang="ar-SA" sz="6000" b="1" i="0" u="none" strike="noStrike" kern="1200" cap="none" spc="0" normalizeH="0" noProof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في </a:t>
            </a:r>
            <a:r>
              <a:rPr kumimoji="0" lang="ar-SA" sz="6000" b="1" i="0" u="none" strike="noStrike" kern="1200" cap="none" spc="0" normalizeH="0" noProof="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الاعمدة</a:t>
            </a:r>
            <a:r>
              <a:rPr kumimoji="0" lang="ar-SA" sz="6000" b="1" i="0" u="none" strike="noStrike" kern="1200" cap="none" spc="0" normalizeH="0" noProof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الهوائية والأوتار</a:t>
            </a:r>
            <a:endParaRPr lang="ar-SA" sz="60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الدرسـ(1)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564904"/>
            <a:ext cx="9143999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6600" b="1" i="0" u="none" strike="noStrike" kern="1200" cap="none" spc="0" normalizeH="0" baseline="0" noProof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(1-8) خصائص الصوت والكشف عنه</a:t>
            </a:r>
            <a:endParaRPr lang="ar-SA" sz="66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الصوت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مصادر</a:t>
            </a:r>
            <a:r>
              <a:rPr kumimoji="0" lang="ar-SA" sz="9600" b="1" i="0" u="none" strike="noStrike" kern="1200" cap="none" spc="0" normalizeH="0" noProof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الصوت</a:t>
            </a:r>
            <a:endParaRPr lang="ar-SA" sz="96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206997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ينتج الصوت عن اهتزاز </a:t>
            </a:r>
            <a:r>
              <a:rPr kumimoji="0" lang="ar-SA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الاجسام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مصادر الصوت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901616"/>
            <a:ext cx="9144000" cy="219168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إذ تؤدي اهتزازات</a:t>
            </a:r>
            <a:r>
              <a:rPr kumimoji="0" lang="ar-SA" sz="4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الجسم إلى تحريك الجزيئات التي تتسبب في إحداث تذبذب في ضغط الهواء</a:t>
            </a:r>
            <a:endParaRPr kumimoji="0" lang="ar-SA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الصوت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564904"/>
            <a:ext cx="9143999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6600" b="1" i="0" u="none" strike="noStrike" kern="1200" cap="none" spc="0" normalizeH="0" baseline="0" noProof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الرنين في الأعمدة </a:t>
            </a:r>
            <a:r>
              <a:rPr lang="ar-SA" sz="66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(الأنابيب) الهوائية</a:t>
            </a:r>
            <a:endParaRPr lang="ar-SA" sz="66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259632"/>
            <a:ext cx="9144000" cy="231338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عند وضع شوكة رنانة فوق أنبوب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(عمود هوائي) يهتز الهواء داخل الأنبوب بالتردد نفسه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الرنين في الأعمدة الهوائية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933056"/>
            <a:ext cx="9144000" cy="216024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أو برنين يتوافق مع اهتزاز الشوكة الرنانة</a:t>
            </a:r>
            <a:endParaRPr kumimoji="0" lang="ar-SA" sz="6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الصوت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6600" b="1" i="0" u="none" strike="noStrike" kern="1200" cap="none" spc="0" normalizeH="0" baseline="0" noProof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موجة الضغط الموقوفة (المستقرة)</a:t>
            </a:r>
            <a:endParaRPr lang="ar-SA" sz="66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700808"/>
            <a:ext cx="9144000" cy="36004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تداخل الموجات الصوتية الصادرة</a:t>
            </a:r>
            <a:r>
              <a:rPr kumimoji="0" lang="ar-SA" sz="4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والمنعكسة داخل العمود الهوائي عند مراتب الرنين ينتج موجة موقوفة تحتوي على </a:t>
            </a:r>
            <a:r>
              <a:rPr kumimoji="0" lang="ar-SA" sz="44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عقد</a:t>
            </a:r>
            <a:r>
              <a:rPr kumimoji="0" lang="ar-SA" sz="4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ar-SA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</a:t>
            </a:r>
            <a:r>
              <a:rPr kumimoji="0" lang="ar-SA" sz="4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ar-SA" sz="44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بطون</a:t>
            </a:r>
            <a:endParaRPr kumimoji="0" lang="ar-SA" sz="4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الموجات الموقوفة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الصوت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420888"/>
            <a:ext cx="9143999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أنواع </a:t>
            </a:r>
            <a:r>
              <a:rPr kumimoji="0" lang="ar-SA" sz="9600" b="1" i="0" u="none" strike="noStrike" kern="1200" cap="none" spc="0" normalizeH="0" baseline="0" noProof="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الاعمدة</a:t>
            </a:r>
            <a:r>
              <a:rPr kumimoji="0" lang="ar-SA" sz="9600" b="1" i="0" u="none" strike="noStrike" kern="1200" cap="none" spc="0" normalizeH="0" baseline="0" noProof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الهوائية</a:t>
            </a:r>
            <a:endParaRPr lang="ar-SA" sz="96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2915816" y="1453344"/>
            <a:ext cx="6228184" cy="75152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914400" marR="0" lvl="0" indent="-91440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(1) أعمدة هوائية 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مغلقة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أنواع </a:t>
            </a:r>
            <a:r>
              <a:rPr lang="ar-S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الأعمدة الهوائية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4355976" y="3356992"/>
            <a:ext cx="3995936" cy="190364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مفتوحة من طرف ومغلقة من طرف آخر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1" name="مجموعة 20"/>
          <p:cNvGrpSpPr/>
          <p:nvPr/>
        </p:nvGrpSpPr>
        <p:grpSpPr>
          <a:xfrm>
            <a:off x="1331640" y="2420888"/>
            <a:ext cx="2016224" cy="4104456"/>
            <a:chOff x="1331640" y="2420888"/>
            <a:chExt cx="2016224" cy="4104456"/>
          </a:xfrm>
        </p:grpSpPr>
        <p:cxnSp>
          <p:nvCxnSpPr>
            <p:cNvPr id="10" name="رابط مستقيم 9"/>
            <p:cNvCxnSpPr/>
            <p:nvPr/>
          </p:nvCxnSpPr>
          <p:spPr>
            <a:xfrm rot="5400000">
              <a:off x="1007604" y="4473116"/>
              <a:ext cx="4104456" cy="0"/>
            </a:xfrm>
            <a:prstGeom prst="line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رابط مستقيم 10"/>
            <p:cNvCxnSpPr/>
            <p:nvPr/>
          </p:nvCxnSpPr>
          <p:spPr>
            <a:xfrm rot="5400000">
              <a:off x="-432556" y="4473116"/>
              <a:ext cx="4104456" cy="0"/>
            </a:xfrm>
            <a:prstGeom prst="line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0800000">
              <a:off x="3059832" y="2420888"/>
              <a:ext cx="288032" cy="0"/>
            </a:xfrm>
            <a:prstGeom prst="line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10800000">
              <a:off x="1619672" y="6525344"/>
              <a:ext cx="1440160" cy="0"/>
            </a:xfrm>
            <a:prstGeom prst="line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رابط مستقيم 14"/>
            <p:cNvCxnSpPr/>
            <p:nvPr/>
          </p:nvCxnSpPr>
          <p:spPr>
            <a:xfrm rot="10800000">
              <a:off x="1331640" y="2420888"/>
              <a:ext cx="288032" cy="0"/>
            </a:xfrm>
            <a:prstGeom prst="line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2483768" y="1453344"/>
            <a:ext cx="6660232" cy="75152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914400" marR="0" lvl="0" indent="-91440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(1) أعمدة هوائية 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مفتوحة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أنواع </a:t>
            </a:r>
            <a:r>
              <a:rPr lang="ar-S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الأعمدة الهوائية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4355976" y="3356992"/>
            <a:ext cx="3995936" cy="190364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مفتوحة من الطرفين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7" name="مجموعة 16"/>
          <p:cNvGrpSpPr/>
          <p:nvPr/>
        </p:nvGrpSpPr>
        <p:grpSpPr>
          <a:xfrm>
            <a:off x="1331640" y="2420888"/>
            <a:ext cx="2016224" cy="4104456"/>
            <a:chOff x="1331640" y="2420888"/>
            <a:chExt cx="2016224" cy="4104456"/>
          </a:xfrm>
        </p:grpSpPr>
        <p:cxnSp>
          <p:nvCxnSpPr>
            <p:cNvPr id="10" name="رابط مستقيم 9"/>
            <p:cNvCxnSpPr/>
            <p:nvPr/>
          </p:nvCxnSpPr>
          <p:spPr>
            <a:xfrm rot="5400000">
              <a:off x="1007604" y="4473116"/>
              <a:ext cx="4104456" cy="0"/>
            </a:xfrm>
            <a:prstGeom prst="line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رابط مستقيم 10"/>
            <p:cNvCxnSpPr/>
            <p:nvPr/>
          </p:nvCxnSpPr>
          <p:spPr>
            <a:xfrm rot="5400000">
              <a:off x="-432556" y="4473116"/>
              <a:ext cx="4104456" cy="0"/>
            </a:xfrm>
            <a:prstGeom prst="line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0800000">
              <a:off x="3059832" y="2420888"/>
              <a:ext cx="288032" cy="0"/>
            </a:xfrm>
            <a:prstGeom prst="line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رابط مستقيم 14"/>
            <p:cNvCxnSpPr/>
            <p:nvPr/>
          </p:nvCxnSpPr>
          <p:spPr>
            <a:xfrm rot="10800000">
              <a:off x="1331640" y="2420888"/>
              <a:ext cx="288032" cy="0"/>
            </a:xfrm>
            <a:prstGeom prst="line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رابط مستقيم 13"/>
            <p:cNvCxnSpPr/>
            <p:nvPr/>
          </p:nvCxnSpPr>
          <p:spPr>
            <a:xfrm rot="10800000">
              <a:off x="3059832" y="6525344"/>
              <a:ext cx="288032" cy="0"/>
            </a:xfrm>
            <a:prstGeom prst="line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0800000">
              <a:off x="1331640" y="6525344"/>
              <a:ext cx="288032" cy="0"/>
            </a:xfrm>
            <a:prstGeom prst="line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الصوت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564904"/>
            <a:ext cx="9143999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6600" b="1" i="0" u="none" strike="noStrike" kern="1200" cap="none" spc="0" normalizeH="0" baseline="0" noProof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انعكاس الموجات الموقوفة في </a:t>
            </a:r>
            <a:r>
              <a:rPr kumimoji="0" lang="ar-SA" sz="6600" b="1" i="0" u="none" strike="noStrike" kern="1200" cap="none" spc="0" normalizeH="0" baseline="0" noProof="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الانابيب</a:t>
            </a:r>
            <a:endParaRPr lang="ar-SA" sz="66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الصوت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13000" b="1" i="0" u="none" strike="noStrike" kern="1200" cap="none" spc="0" normalizeH="0" baseline="0" noProof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مقدمة</a:t>
            </a:r>
            <a:endParaRPr lang="ar-SA" sz="130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412776"/>
            <a:ext cx="9144000" cy="197565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914400" marR="0" lvl="0" indent="-91440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(1) المغلقة :</a:t>
            </a:r>
          </a:p>
          <a:p>
            <a:pPr marL="914400" marR="0" lvl="0" indent="-91440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ar-SA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ينعكس الضغط </a:t>
            </a:r>
            <a:r>
              <a:rPr lang="ar-SA" sz="4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المرتفع</a:t>
            </a:r>
            <a:r>
              <a:rPr lang="ar-SA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في صورة ضغط </a:t>
            </a:r>
            <a:r>
              <a:rPr lang="ar-SA" sz="4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مرتفع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انعكاس الموجات الموقوفة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4117640"/>
            <a:ext cx="9144000" cy="197565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(2) المفتوحة :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ينعكس الضغط </a:t>
            </a:r>
            <a:r>
              <a:rPr lang="ar-SA" sz="4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المرتفع</a:t>
            </a:r>
            <a:r>
              <a:rPr lang="ar-SA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في صورة ضغط </a:t>
            </a:r>
            <a:r>
              <a:rPr lang="ar-SA" sz="4800" b="1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منخفض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الصوت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492896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تمثيل</a:t>
            </a:r>
            <a:r>
              <a:rPr kumimoji="0" lang="ar-SA" sz="8000" b="1" i="0" u="none" strike="noStrike" kern="1200" cap="none" spc="0" normalizeH="0" noProof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الموجات الموقوفة</a:t>
            </a:r>
            <a:endParaRPr lang="ar-SA" sz="80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340768"/>
            <a:ext cx="9144000" cy="266429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أولاً – بإزاحة الهواء</a:t>
            </a:r>
            <a:r>
              <a:rPr kumimoji="0" lang="ar-SA" sz="4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</a:t>
            </a:r>
          </a:p>
          <a:p>
            <a:pPr marL="1371600" lvl="1" indent="-914400">
              <a:spcBef>
                <a:spcPct val="0"/>
              </a:spcBef>
              <a:buFontTx/>
              <a:buAutoNum type="arabicParenBoth"/>
              <a:defRPr/>
            </a:pPr>
            <a:r>
              <a:rPr lang="ar-SA" sz="32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العقدة (منطقة ضغط مرتفع أو منخفض)</a:t>
            </a:r>
          </a:p>
          <a:p>
            <a:pPr marL="1371600" lvl="1" indent="-914400">
              <a:spcBef>
                <a:spcPct val="0"/>
              </a:spcBef>
              <a:buFontTx/>
              <a:buAutoNum type="arabicParenBoth"/>
              <a:defRPr/>
            </a:pPr>
            <a:r>
              <a:rPr lang="ar-SA" sz="32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البطن (منطقة ضغط متوسط)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تمثيل</a:t>
            </a:r>
            <a:r>
              <a:rPr kumimoji="0" lang="ar-SA" sz="4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الموجات الموقوفة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3861048"/>
            <a:ext cx="9144000" cy="266429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ثانياً – بضغط الهواء :</a:t>
            </a:r>
          </a:p>
          <a:p>
            <a:pPr marL="1371600" lvl="1" indent="-914400">
              <a:spcBef>
                <a:spcPct val="0"/>
              </a:spcBef>
              <a:buFontTx/>
              <a:buAutoNum type="arabicParenBoth"/>
              <a:defRPr/>
            </a:pPr>
            <a:r>
              <a:rPr lang="ar-SA" sz="32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العقدة (منطقة ضغط متوسط)</a:t>
            </a:r>
          </a:p>
          <a:p>
            <a:pPr marL="1371600" lvl="1" indent="-914400">
              <a:spcBef>
                <a:spcPct val="0"/>
              </a:spcBef>
              <a:buFontTx/>
              <a:buAutoNum type="arabicParenBoth"/>
              <a:defRPr/>
            </a:pPr>
            <a:r>
              <a:rPr kumimoji="0" lang="ar-SA" sz="3200" b="1" i="0" u="none" strike="noStrike" kern="1200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البطن</a:t>
            </a:r>
            <a:r>
              <a:rPr kumimoji="0" lang="ar-SA" sz="3200" b="1" i="0" u="none" strike="noStrike" kern="1200" cap="none" spc="0" normalizeH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(منطقة ضغط مرتفع أو منخفض)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6" grpId="0"/>
      <p:bldP spid="9" grpId="0" build="p" bldLvl="2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الصوت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564904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طول عمود الهواء الرنين</a:t>
            </a:r>
            <a:endParaRPr lang="ar-SA" sz="80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2492896"/>
            <a:ext cx="9144000" cy="338437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في حالتي </a:t>
            </a:r>
            <a:r>
              <a:rPr kumimoji="0" lang="ar-SA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الانابيب</a:t>
            </a: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المغلقة أو المفتوحة تساوي المسافة بين بطنين أو عقدتين متتاليتين </a:t>
            </a:r>
            <a:r>
              <a:rPr lang="ar-SA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وتساوي نصف طول موجي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الطول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1268760"/>
            <a:ext cx="9144000" cy="64807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طول عمود الهواء عند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الرنين (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: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الصوت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348880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ترددات الرنين في </a:t>
            </a:r>
            <a:r>
              <a:rPr kumimoji="0" lang="ar-SA" sz="8000" b="1" i="0" u="none" strike="noStrike" kern="1200" cap="none" spc="0" normalizeH="0" baseline="0" noProof="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انبوب</a:t>
            </a:r>
            <a:r>
              <a:rPr kumimoji="0" lang="ar-SA" sz="8000" b="1" i="0" u="none" strike="noStrike" kern="1200" cap="none" spc="0" normalizeH="0" baseline="0" noProof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مغلق</a:t>
            </a:r>
            <a:endParaRPr lang="ar-SA" sz="80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85395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في حالة الرنين مع الشوكة الرنانة تكون </a:t>
            </a:r>
            <a:r>
              <a:rPr kumimoji="0" lang="ar-SA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الاعمدة</a:t>
            </a: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ar-SA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بالاطوال</a:t>
            </a: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الترددات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400506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 =  ___  ,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lang="en-US" sz="4800" b="1" dirty="0" smtClean="0">
                <a:solidFill>
                  <a:srgbClr val="FFFF00"/>
                </a:solidFill>
              </a:rPr>
              <a:t>___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,  </a:t>
            </a:r>
            <a:r>
              <a:rPr lang="en-US" sz="4800" b="1" dirty="0" smtClean="0">
                <a:solidFill>
                  <a:srgbClr val="FFFF00"/>
                </a:solidFill>
              </a:rPr>
              <a:t>___ 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,  </a:t>
            </a:r>
            <a:r>
              <a:rPr lang="en-US" sz="4800" b="1" dirty="0" smtClean="0">
                <a:solidFill>
                  <a:srgbClr val="FFFF00"/>
                </a:solidFill>
              </a:rPr>
              <a:t>___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1835696" y="4036504"/>
            <a:ext cx="1079104" cy="157504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l-GR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λ</a:t>
            </a:r>
            <a:r>
              <a:rPr kumimoji="0" lang="en-US" sz="4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4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3707904" y="4036504"/>
            <a:ext cx="1079104" cy="157504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el-GR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λ</a:t>
            </a:r>
            <a:r>
              <a:rPr kumimoji="0" lang="en-US" sz="4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4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عنوان 1"/>
          <p:cNvSpPr txBox="1">
            <a:spLocks/>
          </p:cNvSpPr>
          <p:nvPr/>
        </p:nvSpPr>
        <p:spPr>
          <a:xfrm>
            <a:off x="5581128" y="4036504"/>
            <a:ext cx="1079104" cy="157504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5</a:t>
            </a:r>
            <a:r>
              <a:rPr kumimoji="0" lang="el-GR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λ</a:t>
            </a:r>
            <a:r>
              <a:rPr kumimoji="0" lang="en-US" sz="4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4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عنوان 1"/>
          <p:cNvSpPr txBox="1">
            <a:spLocks/>
          </p:cNvSpPr>
          <p:nvPr/>
        </p:nvSpPr>
        <p:spPr>
          <a:xfrm>
            <a:off x="7453336" y="4036504"/>
            <a:ext cx="1079104" cy="157504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7</a:t>
            </a:r>
            <a:r>
              <a:rPr kumimoji="0" lang="el-GR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λ</a:t>
            </a:r>
            <a:r>
              <a:rPr kumimoji="0" lang="en-US" sz="4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4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7" grpId="0"/>
      <p:bldP spid="10" grpId="0"/>
      <p:bldP spid="11" grpId="0"/>
      <p:bldP spid="1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الصوت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564904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ترددات الرنين في </a:t>
            </a:r>
            <a:r>
              <a:rPr kumimoji="0" lang="ar-SA" sz="8000" b="1" i="0" u="none" strike="noStrike" kern="1200" cap="none" spc="0" normalizeH="0" baseline="0" noProof="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انبوب</a:t>
            </a:r>
            <a:r>
              <a:rPr kumimoji="0" lang="ar-SA" sz="8000" b="1" i="0" u="none" strike="noStrike" kern="1200" cap="none" spc="0" normalizeH="0" baseline="0" noProof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مفتوح</a:t>
            </a:r>
            <a:endParaRPr lang="ar-SA" sz="80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85395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في حالة الرنين مع الشوكة الرنانة تكون </a:t>
            </a:r>
            <a:r>
              <a:rPr kumimoji="0" lang="ar-SA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الاعمدة</a:t>
            </a: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ar-SA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بالاطوال</a:t>
            </a: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الترددات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400506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 =  ___  ,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lang="en-US" sz="4800" b="1" dirty="0" smtClean="0">
                <a:solidFill>
                  <a:srgbClr val="FFFF00"/>
                </a:solidFill>
              </a:rPr>
              <a:t>___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,  </a:t>
            </a:r>
            <a:r>
              <a:rPr lang="en-US" sz="4800" b="1" dirty="0" smtClean="0">
                <a:solidFill>
                  <a:srgbClr val="FFFF00"/>
                </a:solidFill>
              </a:rPr>
              <a:t>___ 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,  </a:t>
            </a:r>
            <a:r>
              <a:rPr lang="en-US" sz="4800" b="1" dirty="0" smtClean="0">
                <a:solidFill>
                  <a:srgbClr val="FFFF00"/>
                </a:solidFill>
              </a:rPr>
              <a:t>___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1835696" y="4036504"/>
            <a:ext cx="1079104" cy="157504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l-GR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λ</a:t>
            </a:r>
            <a:r>
              <a:rPr kumimoji="0" lang="en-US" sz="4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2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3707904" y="4036504"/>
            <a:ext cx="1079104" cy="157504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el-GR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λ</a:t>
            </a:r>
            <a:r>
              <a:rPr kumimoji="0" lang="en-US" sz="4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2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عنوان 1"/>
          <p:cNvSpPr txBox="1">
            <a:spLocks/>
          </p:cNvSpPr>
          <p:nvPr/>
        </p:nvSpPr>
        <p:spPr>
          <a:xfrm>
            <a:off x="5581128" y="4036504"/>
            <a:ext cx="1079104" cy="157504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el-GR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λ</a:t>
            </a:r>
            <a:r>
              <a:rPr kumimoji="0" lang="en-US" sz="4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2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عنوان 1"/>
          <p:cNvSpPr txBox="1">
            <a:spLocks/>
          </p:cNvSpPr>
          <p:nvPr/>
        </p:nvSpPr>
        <p:spPr>
          <a:xfrm>
            <a:off x="7453336" y="4036504"/>
            <a:ext cx="1079104" cy="157504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  <a:r>
              <a:rPr kumimoji="0" lang="el-GR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λ</a:t>
            </a:r>
            <a:r>
              <a:rPr kumimoji="0" lang="en-US" sz="4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2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7" grpId="0"/>
      <p:bldP spid="10" grpId="0"/>
      <p:bldP spid="11" grpId="0"/>
      <p:bldP spid="1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الصوت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تصحيح النهاية</a:t>
            </a:r>
            <a:endParaRPr lang="ar-SA" sz="96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908720"/>
            <a:ext cx="9144000" cy="151216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الصوت هو موجة ميكانيكية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طولية يحتاج لوسط ناقل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مقدمة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70892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 ينشأ الصوت </a:t>
            </a:r>
            <a:r>
              <a:rPr lang="ar-SA" sz="44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من اهتزاز </a:t>
            </a:r>
            <a:r>
              <a:rPr lang="ar-SA" sz="4400" b="1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الاجسام</a:t>
            </a:r>
            <a:endParaRPr kumimoji="0" lang="ar-SA" sz="4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5724128" y="4221088"/>
            <a:ext cx="3419872" cy="63894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ومن خصائصه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3275856" y="4149080"/>
            <a:ext cx="2592288" cy="244827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علوّه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ar-SA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نغمته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حدته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85395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يكون طول الرنين عملياً أطول قليلاً عند فتحة </a:t>
            </a:r>
            <a:r>
              <a:rPr kumimoji="0" lang="ar-SA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الانبوب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تصحيح النهاية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423021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حيث تكون العقدة فعلياً أبعد بمقدار (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0.4</a:t>
            </a: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r>
              <a:rPr kumimoji="0" lang="ar-SA" sz="4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من قطر </a:t>
            </a:r>
            <a:r>
              <a:rPr kumimoji="0" lang="ar-SA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الانبوب</a:t>
            </a:r>
            <a:r>
              <a:rPr kumimoji="0" lang="ar-SA" sz="4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عند </a:t>
            </a:r>
            <a:r>
              <a:rPr kumimoji="0" lang="ar-SA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الدرف</a:t>
            </a:r>
            <a:endParaRPr kumimoji="0" lang="ar-SA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908720"/>
            <a:ext cx="9144000" cy="64807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في حالتي المغلق والمفتوح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قوانين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15" name="مجموعة 14"/>
          <p:cNvGrpSpPr/>
          <p:nvPr/>
        </p:nvGrpSpPr>
        <p:grpSpPr>
          <a:xfrm>
            <a:off x="2123728" y="1556792"/>
            <a:ext cx="6768752" cy="2520280"/>
            <a:chOff x="323528" y="2276872"/>
            <a:chExt cx="6768752" cy="2520280"/>
          </a:xfrm>
        </p:grpSpPr>
        <p:sp>
          <p:nvSpPr>
            <p:cNvPr id="10" name="تمرير أفقي 9"/>
            <p:cNvSpPr/>
            <p:nvPr/>
          </p:nvSpPr>
          <p:spPr>
            <a:xfrm>
              <a:off x="467544" y="2276872"/>
              <a:ext cx="6624736" cy="2520280"/>
            </a:xfrm>
            <a:prstGeom prst="horizontalScroll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1" name="مستطيل 10"/>
            <p:cNvSpPr/>
            <p:nvPr/>
          </p:nvSpPr>
          <p:spPr>
            <a:xfrm>
              <a:off x="323528" y="2636912"/>
              <a:ext cx="5688632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kumimoji="0" lang="en-US" sz="9600" b="1" i="0" u="none" strike="noStrike" kern="1200" cap="none" spc="0" normalizeH="0" baseline="0" noProof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(L</a:t>
              </a:r>
              <a:r>
                <a:rPr kumimoji="0" lang="en-US" sz="9600" b="1" i="0" u="none" strike="noStrike" kern="1200" cap="none" spc="0" normalizeH="0" baseline="-25000" noProof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2</a:t>
              </a:r>
              <a:r>
                <a:rPr kumimoji="0" lang="en-US" sz="9600" b="1" i="0" u="none" strike="noStrike" kern="1200" cap="none" spc="0" normalizeH="0" baseline="0" noProof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-L</a:t>
              </a:r>
              <a:r>
                <a:rPr kumimoji="0" lang="en-US" sz="9600" b="1" i="0" u="none" strike="noStrike" kern="1200" cap="none" spc="0" normalizeH="0" baseline="-25000" noProof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1</a:t>
              </a:r>
              <a:r>
                <a:rPr kumimoji="0" lang="en-US" sz="9600" b="1" i="0" u="none" strike="noStrike" kern="1200" cap="none" spc="0" normalizeH="0" baseline="0" noProof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)</a:t>
              </a:r>
              <a:r>
                <a:rPr kumimoji="0" lang="en-US" sz="9600" b="1" i="0" u="none" strike="noStrike" kern="1200" cap="none" spc="0" normalizeH="0" noProof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 =</a:t>
              </a:r>
              <a:endParaRPr lang="ar-SA" sz="9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2" name="مستطيل 11"/>
            <p:cNvSpPr/>
            <p:nvPr/>
          </p:nvSpPr>
          <p:spPr>
            <a:xfrm>
              <a:off x="5796136" y="2492896"/>
              <a:ext cx="1296144" cy="193899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kumimoji="0" lang="el-GR" sz="6000" b="1" i="0" u="none" strike="noStrike" kern="1200" cap="none" spc="0" normalizeH="0" baseline="0" noProof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uLnTx/>
                  <a:uFillTx/>
                  <a:latin typeface="Arial"/>
                  <a:ea typeface="+mj-ea"/>
                  <a:cs typeface="Arial"/>
                </a:rPr>
                <a:t>λ</a:t>
              </a:r>
              <a:endParaRPr kumimoji="0" lang="en-US" sz="6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"/>
                <a:ea typeface="+mj-ea"/>
                <a:cs typeface="Arial"/>
              </a:endParaRPr>
            </a:p>
            <a:p>
              <a:pPr algn="ctr"/>
              <a:r>
                <a:rPr lang="en-US" sz="6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2</a:t>
              </a:r>
              <a:endParaRPr lang="ar-SA" sz="6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cxnSp>
          <p:nvCxnSpPr>
            <p:cNvPr id="14" name="رابط مستقيم 13"/>
            <p:cNvCxnSpPr>
              <a:endCxn id="11" idx="3"/>
            </p:cNvCxnSpPr>
            <p:nvPr/>
          </p:nvCxnSpPr>
          <p:spPr>
            <a:xfrm rot="10800000">
              <a:off x="6012160" y="3421742"/>
              <a:ext cx="864096" cy="7258"/>
            </a:xfrm>
            <a:prstGeom prst="line">
              <a:avLst/>
            </a:prstGeom>
            <a:ln w="1016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مجموعة 21"/>
          <p:cNvGrpSpPr/>
          <p:nvPr/>
        </p:nvGrpSpPr>
        <p:grpSpPr>
          <a:xfrm>
            <a:off x="0" y="4077072"/>
            <a:ext cx="7020272" cy="2520280"/>
            <a:chOff x="0" y="4077072"/>
            <a:chExt cx="7020272" cy="2520280"/>
          </a:xfrm>
        </p:grpSpPr>
        <p:sp>
          <p:nvSpPr>
            <p:cNvPr id="17" name="تمرير أفقي 16"/>
            <p:cNvSpPr/>
            <p:nvPr/>
          </p:nvSpPr>
          <p:spPr>
            <a:xfrm>
              <a:off x="0" y="4077072"/>
              <a:ext cx="6876256" cy="2520280"/>
            </a:xfrm>
            <a:prstGeom prst="horizontalScroll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8" name="مستطيل 17"/>
            <p:cNvSpPr/>
            <p:nvPr/>
          </p:nvSpPr>
          <p:spPr>
            <a:xfrm>
              <a:off x="0" y="4509120"/>
              <a:ext cx="7020272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96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V=2f</a:t>
              </a:r>
              <a:r>
                <a:rPr kumimoji="0" lang="en-US" sz="9600" b="1" i="0" u="none" strike="noStrike" kern="1200" cap="none" spc="0" normalizeH="0" baseline="0" noProof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(L</a:t>
              </a:r>
              <a:r>
                <a:rPr kumimoji="0" lang="en-US" sz="9600" b="1" i="0" u="none" strike="noStrike" kern="1200" cap="none" spc="0" normalizeH="0" baseline="-25000" noProof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2</a:t>
              </a:r>
              <a:r>
                <a:rPr kumimoji="0" lang="en-US" sz="9600" b="1" i="0" u="none" strike="noStrike" kern="1200" cap="none" spc="0" normalizeH="0" baseline="0" noProof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-L</a:t>
              </a:r>
              <a:r>
                <a:rPr kumimoji="0" lang="en-US" sz="9600" b="1" i="0" u="none" strike="noStrike" kern="1200" cap="none" spc="0" normalizeH="0" baseline="-25000" noProof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1</a:t>
              </a:r>
              <a:r>
                <a:rPr kumimoji="0" lang="en-US" sz="9600" b="1" i="0" u="none" strike="noStrike" kern="1200" cap="none" spc="0" normalizeH="0" baseline="0" noProof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)</a:t>
              </a:r>
              <a:endParaRPr lang="ar-SA" sz="9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الصوت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سماع الرنين</a:t>
            </a:r>
            <a:endParaRPr lang="ar-SA" sz="96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421904"/>
            <a:ext cx="9144000" cy="157504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يؤدي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الرنين إلى زيادة علوّ ترددات مخصصة مثل :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سماع الرنين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32555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(1) نفق طويل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(كأنبوب مفتوح)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495029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(2) الصدفة : (كأنبوب مغلق)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الصوت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الرنين </a:t>
            </a:r>
            <a:r>
              <a:rPr lang="ar-SA" sz="80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في الأوتار</a:t>
            </a:r>
            <a:endParaRPr lang="ar-SA" sz="80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052736"/>
            <a:ext cx="9144000" cy="179107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يكون الوتر في آلة مشدودة من الطرفين ويكوّن عقد وبطون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الرنين في الأوتار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99695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وتعتمد </a:t>
            </a:r>
            <a:r>
              <a:rPr lang="ar-SA" sz="4400" b="1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سرعة الموجة في الوتر على (الشدة – كتلة وحدة الأطوال)</a:t>
            </a:r>
            <a:endParaRPr kumimoji="0" lang="ar-SA" sz="4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4221088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وتكون أطوال الرنين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535090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 =  ___  ,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lang="en-US" sz="4800" b="1" dirty="0" smtClean="0">
                <a:solidFill>
                  <a:srgbClr val="00B0F0"/>
                </a:solidFill>
              </a:rPr>
              <a:t>___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,  </a:t>
            </a:r>
            <a:r>
              <a:rPr lang="en-US" sz="4800" b="1" dirty="0" smtClean="0">
                <a:solidFill>
                  <a:srgbClr val="00B0F0"/>
                </a:solidFill>
              </a:rPr>
              <a:t>___ 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,  </a:t>
            </a:r>
            <a:r>
              <a:rPr lang="en-US" sz="4800" b="1" dirty="0" smtClean="0">
                <a:solidFill>
                  <a:srgbClr val="00B0F0"/>
                </a:solidFill>
              </a:rPr>
              <a:t>___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1835696" y="5382344"/>
            <a:ext cx="1079104" cy="157504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l-GR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λ</a:t>
            </a:r>
            <a:r>
              <a:rPr kumimoji="0" lang="en-US" sz="4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800" b="1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2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عنوان 1"/>
          <p:cNvSpPr txBox="1">
            <a:spLocks/>
          </p:cNvSpPr>
          <p:nvPr/>
        </p:nvSpPr>
        <p:spPr>
          <a:xfrm>
            <a:off x="3707904" y="5382344"/>
            <a:ext cx="1079104" cy="157504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el-GR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λ</a:t>
            </a:r>
            <a:r>
              <a:rPr kumimoji="0" lang="en-US" sz="4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800" b="1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2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عنوان 1"/>
          <p:cNvSpPr txBox="1">
            <a:spLocks/>
          </p:cNvSpPr>
          <p:nvPr/>
        </p:nvSpPr>
        <p:spPr>
          <a:xfrm>
            <a:off x="5581128" y="5382344"/>
            <a:ext cx="1079104" cy="157504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el-GR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λ</a:t>
            </a:r>
            <a:r>
              <a:rPr kumimoji="0" lang="en-US" sz="4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800" b="1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2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عنوان 1"/>
          <p:cNvSpPr txBox="1">
            <a:spLocks/>
          </p:cNvSpPr>
          <p:nvPr/>
        </p:nvSpPr>
        <p:spPr>
          <a:xfrm>
            <a:off x="7453336" y="5382344"/>
            <a:ext cx="1079104" cy="157504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  <a:r>
              <a:rPr kumimoji="0" lang="el-GR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λ</a:t>
            </a:r>
            <a:r>
              <a:rPr kumimoji="0" lang="en-US" sz="4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800" b="1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2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  <p:bldP spid="10" grpId="0"/>
      <p:bldP spid="11" grpId="0"/>
      <p:bldP spid="12" grpId="0"/>
      <p:bldP spid="1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الصوت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جودة الصوت</a:t>
            </a:r>
            <a:endParaRPr lang="ar-SA" sz="96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700808"/>
            <a:ext cx="9144000" cy="14716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(1) موجة </a:t>
            </a:r>
            <a:r>
              <a:rPr kumimoji="0" lang="ar-SA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جيبية</a:t>
            </a: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بسيطة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(شوكة رنانة)</a:t>
            </a:r>
            <a:endParaRPr kumimoji="0" lang="ar-SA" sz="8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جودة الصوت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4189648"/>
            <a:ext cx="9144000" cy="14716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(2) موجة معقدة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(صوت</a:t>
            </a:r>
            <a:r>
              <a:rPr kumimoji="0" lang="ar-SA" sz="80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الانسان)</a:t>
            </a:r>
            <a:endParaRPr kumimoji="0" lang="ar-SA" sz="8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الصوت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طيف الصوت</a:t>
            </a:r>
            <a:endParaRPr lang="ar-SA" sz="96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836712"/>
            <a:ext cx="9144000" cy="259228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مغلق :</a:t>
            </a:r>
          </a:p>
          <a:p>
            <a:pPr marL="914400" marR="0" lvl="0" indent="-91440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lang="ar-SA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التردد الأساسي (</a:t>
            </a:r>
            <a:r>
              <a:rPr lang="en-US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f</a:t>
            </a:r>
            <a:r>
              <a:rPr lang="en-US" sz="4800" b="1" baseline="-25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1</a:t>
            </a:r>
            <a:r>
              <a:rPr lang="en-US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=V/4L</a:t>
            </a:r>
            <a:r>
              <a:rPr lang="ar-SA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</a:t>
            </a:r>
          </a:p>
          <a:p>
            <a:pPr marL="914400" marR="0" lvl="0" indent="-91440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الإيقاعات (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3f</a:t>
            </a:r>
            <a:r>
              <a:rPr kumimoji="0" lang="en-US" sz="4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,5f</a:t>
            </a:r>
            <a:r>
              <a:rPr kumimoji="0" lang="en-US" sz="4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,7f</a:t>
            </a:r>
            <a:r>
              <a:rPr kumimoji="0" lang="en-US" sz="4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طيف الصوت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3861048"/>
            <a:ext cx="9144000" cy="259228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مفتوح :</a:t>
            </a:r>
          </a:p>
          <a:p>
            <a:pPr marL="914400" lvl="0" indent="-914400" algn="ctr">
              <a:spcBef>
                <a:spcPct val="0"/>
              </a:spcBef>
              <a:buFontTx/>
              <a:buAutoNum type="arabicParenBoth"/>
              <a:defRPr/>
            </a:pPr>
            <a:r>
              <a:rPr lang="ar-SA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التردد الأساسي (</a:t>
            </a:r>
            <a:r>
              <a:rPr lang="en-US" sz="4800" b="1" dirty="0" smtClean="0">
                <a:solidFill>
                  <a:srgbClr val="FFFF00"/>
                </a:solidFill>
              </a:rPr>
              <a:t>f</a:t>
            </a:r>
            <a:r>
              <a:rPr lang="en-US" sz="4800" b="1" baseline="-25000" dirty="0" smtClean="0">
                <a:solidFill>
                  <a:srgbClr val="FFFF00"/>
                </a:solidFill>
              </a:rPr>
              <a:t>1</a:t>
            </a:r>
            <a:r>
              <a:rPr lang="en-US" sz="4800" b="1" dirty="0" smtClean="0">
                <a:solidFill>
                  <a:srgbClr val="FFFF00"/>
                </a:solidFill>
              </a:rPr>
              <a:t>=V/2L</a:t>
            </a:r>
            <a:r>
              <a:rPr lang="ar-SA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</a:t>
            </a:r>
          </a:p>
          <a:p>
            <a:pPr marL="914400" lvl="0" indent="-914400" algn="ctr">
              <a:spcBef>
                <a:spcPct val="0"/>
              </a:spcBef>
              <a:buFontTx/>
              <a:buAutoNum type="arabicParenBoth"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الإيقاعات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</a:t>
            </a:r>
            <a:r>
              <a:rPr lang="en-US" sz="4800" b="1" dirty="0" smtClean="0">
                <a:solidFill>
                  <a:srgbClr val="FFFF00"/>
                </a:solidFill>
              </a:rPr>
              <a:t>2f</a:t>
            </a:r>
            <a:r>
              <a:rPr lang="en-US" sz="4800" b="1" baseline="-25000" dirty="0" smtClean="0">
                <a:solidFill>
                  <a:srgbClr val="FFFF00"/>
                </a:solidFill>
              </a:rPr>
              <a:t>1</a:t>
            </a:r>
            <a:r>
              <a:rPr lang="en-US" sz="4800" b="1" dirty="0" smtClean="0">
                <a:solidFill>
                  <a:srgbClr val="FFFF00"/>
                </a:solidFill>
              </a:rPr>
              <a:t>,3f</a:t>
            </a:r>
            <a:r>
              <a:rPr lang="en-US" sz="4800" b="1" baseline="-25000" dirty="0" smtClean="0">
                <a:solidFill>
                  <a:srgbClr val="FFFF00"/>
                </a:solidFill>
              </a:rPr>
              <a:t>1</a:t>
            </a:r>
            <a:r>
              <a:rPr lang="en-US" sz="4800" b="1" dirty="0" smtClean="0">
                <a:solidFill>
                  <a:srgbClr val="FFFF00"/>
                </a:solidFill>
              </a:rPr>
              <a:t>,4f</a:t>
            </a:r>
            <a:r>
              <a:rPr lang="en-US" sz="4800" b="1" baseline="-25000" dirty="0" smtClean="0">
                <a:solidFill>
                  <a:srgbClr val="FFFF00"/>
                </a:solidFill>
              </a:rPr>
              <a:t>1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الصوت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الموجات</a:t>
            </a:r>
            <a:r>
              <a:rPr kumimoji="0" lang="ar-SA" sz="8000" b="1" i="0" u="none" strike="noStrike" kern="1200" cap="none" spc="0" normalizeH="0" noProof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الصوتية</a:t>
            </a:r>
            <a:endParaRPr lang="ar-SA" sz="80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الصوت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التناغم</a:t>
            </a:r>
            <a:r>
              <a:rPr kumimoji="0" lang="ar-SA" sz="9600" b="1" i="0" u="none" strike="noStrike" kern="1200" cap="none" spc="0" normalizeH="0" noProof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والنشاز</a:t>
            </a:r>
            <a:endParaRPr lang="ar-SA" sz="96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556792"/>
            <a:ext cx="9144000" cy="17190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التناغم : مجموعة من الترددات تنتج صوت ممتع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ولطيف (ترددات غير كسرية)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التناغم والنشاز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4005064"/>
            <a:ext cx="9144000" cy="17190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النشاز : مجموعة من الترددات تنتج صوت مزعج (ترددات كسرية)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الصوت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الأوكتاف</a:t>
            </a:r>
            <a:endParaRPr lang="ar-SA" sz="96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916832"/>
            <a:ext cx="9144000" cy="309634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هو مقدار ارتباط</a:t>
            </a:r>
            <a:r>
              <a:rPr kumimoji="0" lang="ar-SA" sz="6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التردد الأساسي بالإيقاعات</a:t>
            </a:r>
            <a:endParaRPr kumimoji="0" lang="ar-SA" sz="6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الأوكتاف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الصوت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الضربات</a:t>
            </a:r>
            <a:endParaRPr lang="ar-SA" sz="96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340768"/>
            <a:ext cx="9144000" cy="187220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هو تداخل ترددان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متقاربان لينتجا صوت مرتفع ومنخفض ، وعندما يكون الفرق أقل من (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7 Hz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يسبب (صخب) :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الضربات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13" name="مجموعة 12"/>
          <p:cNvGrpSpPr/>
          <p:nvPr/>
        </p:nvGrpSpPr>
        <p:grpSpPr>
          <a:xfrm>
            <a:off x="179512" y="3645024"/>
            <a:ext cx="8856984" cy="2520280"/>
            <a:chOff x="107504" y="3284984"/>
            <a:chExt cx="8856984" cy="2520280"/>
          </a:xfrm>
        </p:grpSpPr>
        <p:sp>
          <p:nvSpPr>
            <p:cNvPr id="10" name="تمرير أفقي 9"/>
            <p:cNvSpPr/>
            <p:nvPr/>
          </p:nvSpPr>
          <p:spPr>
            <a:xfrm>
              <a:off x="107504" y="3284984"/>
              <a:ext cx="8784976" cy="2520280"/>
            </a:xfrm>
            <a:prstGeom prst="horizontalScroll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1" name="مستطيل 10"/>
            <p:cNvSpPr/>
            <p:nvPr/>
          </p:nvSpPr>
          <p:spPr>
            <a:xfrm>
              <a:off x="287016" y="3645024"/>
              <a:ext cx="8677472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96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F</a:t>
              </a:r>
              <a:r>
                <a:rPr lang="en-US" sz="9600" b="1" baseline="-2500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(     ) </a:t>
              </a:r>
              <a:r>
                <a:rPr lang="en-US" sz="96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= | </a:t>
              </a:r>
              <a:r>
                <a:rPr lang="en-US" sz="9600" b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f</a:t>
              </a:r>
              <a:r>
                <a:rPr lang="en-US" sz="9600" b="1" baseline="-25000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A</a:t>
              </a:r>
              <a:r>
                <a:rPr lang="en-US" sz="96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 – </a:t>
              </a:r>
              <a:r>
                <a:rPr lang="en-US" sz="9600" b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f</a:t>
              </a:r>
              <a:r>
                <a:rPr lang="en-US" sz="9600" b="1" baseline="-25000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B</a:t>
              </a:r>
              <a:r>
                <a:rPr lang="en-US" sz="96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 |</a:t>
              </a:r>
              <a:endParaRPr lang="ar-SA" sz="9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2" name="مستطيل 11"/>
            <p:cNvSpPr/>
            <p:nvPr/>
          </p:nvSpPr>
          <p:spPr>
            <a:xfrm>
              <a:off x="1331640" y="4725144"/>
              <a:ext cx="1441176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ar-SA" sz="2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الضربات</a:t>
              </a:r>
              <a:endParaRPr lang="ar-SA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الصوت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492896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80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إعادة إنتاج الصوت والضجيج</a:t>
            </a:r>
            <a:endParaRPr lang="ar-SA" sz="80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196752"/>
            <a:ext cx="9144000" cy="164705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يجب أن يلائم النظام (الجهاز)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جميع الترددات بالتساوي :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إعادة </a:t>
            </a:r>
            <a:r>
              <a:rPr lang="ar-SA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انتاج</a:t>
            </a:r>
            <a:r>
              <a:rPr lang="ar-S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 الصوت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32555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(1) الستريو (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---&gt; 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20000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Hz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495029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(2) الهاتف (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300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---&gt; 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3000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Hz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268760"/>
            <a:ext cx="9144000" cy="79208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حركة الجسم الذي ينتج الصوت ينتج عنه :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الموجات الصوتية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780928"/>
            <a:ext cx="9144000" cy="136815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914400" marR="0" lvl="0" indent="-91440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الحركة </a:t>
            </a:r>
            <a:r>
              <a:rPr kumimoji="0" lang="ar-SA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للأمام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</a:t>
            </a:r>
            <a:endParaRPr lang="ar-SA" sz="4000" b="1" dirty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  <a:p>
            <a:pPr marL="914400" marR="0" lvl="0" indent="-91440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تشكل منطقة ضغط أكبر من المتوسط</a:t>
            </a:r>
            <a:endParaRPr kumimoji="0" lang="ar-SA" sz="40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4653136"/>
            <a:ext cx="9144000" cy="144016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(2) الحركة 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للخلف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تشكل منطقة ضغط أقل من المتوسط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الصوت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وصف الصوت</a:t>
            </a:r>
            <a:endParaRPr lang="ar-SA" sz="80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844824"/>
            <a:ext cx="9144000" cy="374441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يسمى انتقال تغيرات الضغط خلال المادة موجة صوتية</a:t>
            </a:r>
            <a:endParaRPr kumimoji="0" lang="ar-SA" sz="7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وصف</a:t>
            </a:r>
            <a:r>
              <a:rPr kumimoji="0" lang="ar-SA" sz="4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الصوت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theme/theme1.xml><?xml version="1.0" encoding="utf-8"?>
<a:theme xmlns:a="http://schemas.openxmlformats.org/drawingml/2006/main" name="تقنية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lnDef>
      <a:spPr>
        <a:ln w="101600">
          <a:solidFill>
            <a:srgbClr val="FFFF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437</TotalTime>
  <Words>1406</Words>
  <Application>Microsoft Office PowerPoint</Application>
  <PresentationFormat>عرض على الشاشة (3:4)‏</PresentationFormat>
  <Paragraphs>316</Paragraphs>
  <Slides>67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67</vt:i4>
      </vt:variant>
    </vt:vector>
  </HeadingPairs>
  <TitlesOfParts>
    <vt:vector size="72" baseType="lpstr">
      <vt:lpstr>Arial</vt:lpstr>
      <vt:lpstr>Franklin Gothic Book</vt:lpstr>
      <vt:lpstr>Tahoma</vt:lpstr>
      <vt:lpstr>Wingdings 2</vt:lpstr>
      <vt:lpstr>تقنية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الحركة على خط مستقيم</dc:title>
  <cp:lastModifiedBy>abuTala almfrrj</cp:lastModifiedBy>
  <cp:revision>101</cp:revision>
  <dcterms:modified xsi:type="dcterms:W3CDTF">2014-06-15T19:46:16Z</dcterms:modified>
</cp:coreProperties>
</file>