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custDataLst>
    <p:tags r:id="rId6"/>
  </p:custData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38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gs" Target="tags/tag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289131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06051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9097336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766502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2784303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573006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028846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0570050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9458312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5565200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300483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23/08/38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4862170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1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يساوي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6" name="Teardrop 5"/>
          <p:cNvSpPr/>
          <p:nvPr/>
        </p:nvSpPr>
        <p:spPr>
          <a:xfrm>
            <a:off x="7553325" y="-228600"/>
            <a:ext cx="1514475" cy="9978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" y="914346"/>
            <a:ext cx="7543800" cy="46166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استعمل التقابل لتحديد المجموعات التي فيها العدد نفسه من الأشياء 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675" y="1447800"/>
            <a:ext cx="5962650" cy="381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295930" y="5292114"/>
            <a:ext cx="2627124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 smtClean="0">
                <a:solidFill>
                  <a:srgbClr val="7030A0"/>
                </a:solidFill>
              </a:rPr>
              <a:t>يساوي </a:t>
            </a:r>
            <a:endParaRPr lang="ar-SA" sz="4000" b="1" dirty="0">
              <a:solidFill>
                <a:srgbClr val="7030A0"/>
              </a:solidFill>
            </a:endParaRPr>
          </a:p>
        </p:txBody>
      </p:sp>
      <p:sp>
        <p:nvSpPr>
          <p:cNvPr id="10" name="Teardrop 8"/>
          <p:cNvSpPr/>
          <p:nvPr/>
        </p:nvSpPr>
        <p:spPr>
          <a:xfrm>
            <a:off x="152400" y="-11289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6518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2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47686" y="1524000"/>
            <a:ext cx="7358114" cy="48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مستقيم 15"/>
          <p:cNvCxnSpPr/>
          <p:nvPr/>
        </p:nvCxnSpPr>
        <p:spPr>
          <a:xfrm flipH="1">
            <a:off x="6447619" y="1881190"/>
            <a:ext cx="2381" cy="66402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17"/>
          <p:cNvCxnSpPr/>
          <p:nvPr/>
        </p:nvCxnSpPr>
        <p:spPr>
          <a:xfrm flipH="1">
            <a:off x="5376049" y="1952628"/>
            <a:ext cx="2381" cy="66402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18"/>
          <p:cNvCxnSpPr/>
          <p:nvPr/>
        </p:nvCxnSpPr>
        <p:spPr>
          <a:xfrm flipH="1">
            <a:off x="4375917" y="1952628"/>
            <a:ext cx="2381" cy="66402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19"/>
          <p:cNvCxnSpPr/>
          <p:nvPr/>
        </p:nvCxnSpPr>
        <p:spPr>
          <a:xfrm flipH="1">
            <a:off x="3375785" y="1952628"/>
            <a:ext cx="2381" cy="66402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20"/>
          <p:cNvCxnSpPr/>
          <p:nvPr/>
        </p:nvCxnSpPr>
        <p:spPr>
          <a:xfrm flipH="1">
            <a:off x="2232777" y="1952628"/>
            <a:ext cx="2381" cy="664022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21"/>
          <p:cNvCxnSpPr/>
          <p:nvPr/>
        </p:nvCxnSpPr>
        <p:spPr>
          <a:xfrm>
            <a:off x="7702550" y="4667272"/>
            <a:ext cx="6985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23"/>
          <p:cNvCxnSpPr/>
          <p:nvPr/>
        </p:nvCxnSpPr>
        <p:spPr>
          <a:xfrm>
            <a:off x="6406277" y="4831495"/>
            <a:ext cx="6985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24"/>
          <p:cNvCxnSpPr/>
          <p:nvPr/>
        </p:nvCxnSpPr>
        <p:spPr>
          <a:xfrm>
            <a:off x="5680075" y="4619620"/>
            <a:ext cx="34925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25"/>
          <p:cNvCxnSpPr/>
          <p:nvPr/>
        </p:nvCxnSpPr>
        <p:spPr>
          <a:xfrm>
            <a:off x="3733768" y="4648200"/>
            <a:ext cx="6985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26"/>
          <p:cNvCxnSpPr/>
          <p:nvPr/>
        </p:nvCxnSpPr>
        <p:spPr>
          <a:xfrm>
            <a:off x="3019388" y="4648200"/>
            <a:ext cx="6985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27"/>
          <p:cNvCxnSpPr/>
          <p:nvPr/>
        </p:nvCxnSpPr>
        <p:spPr>
          <a:xfrm>
            <a:off x="2376446" y="4648200"/>
            <a:ext cx="6985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28"/>
          <p:cNvCxnSpPr/>
          <p:nvPr/>
        </p:nvCxnSpPr>
        <p:spPr>
          <a:xfrm>
            <a:off x="1733504" y="4648200"/>
            <a:ext cx="69850" cy="714380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يساوي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9" name="Teardrop 18"/>
          <p:cNvSpPr/>
          <p:nvPr/>
        </p:nvSpPr>
        <p:spPr>
          <a:xfrm>
            <a:off x="7391400" y="-88516"/>
            <a:ext cx="1676400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85800" y="769203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 مستخدما « يساوي « .</a:t>
            </a:r>
          </a:p>
        </p:txBody>
      </p:sp>
      <p:sp>
        <p:nvSpPr>
          <p:cNvPr id="21" name="Teardrop 8"/>
          <p:cNvSpPr/>
          <p:nvPr/>
        </p:nvSpPr>
        <p:spPr>
          <a:xfrm>
            <a:off x="152400" y="-11289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18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13958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5" fill="hold">
                      <p:stCondLst>
                        <p:cond delay="indefinite"/>
                      </p:stCondLst>
                      <p:childTnLst>
                        <p:par>
                          <p:cTn id="106" fill="hold">
                            <p:stCondLst>
                              <p:cond delay="0"/>
                            </p:stCondLst>
                            <p:childTnLst>
                              <p:par>
                                <p:cTn id="107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0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3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0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3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يساوي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7" name="Teardrop 6"/>
          <p:cNvSpPr/>
          <p:nvPr/>
        </p:nvSpPr>
        <p:spPr>
          <a:xfrm>
            <a:off x="7309792" y="-152400"/>
            <a:ext cx="1758008" cy="921657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85800" y="769203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يصل الطالب بخط بين عناصر المجموعتين المتقابلتين ، ثم يصف العلاقة بينهم مستخدما « يساوي « .</a:t>
            </a:r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47800" y="1795434"/>
            <a:ext cx="6552909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0" name="رابط مستقيم 15"/>
          <p:cNvCxnSpPr/>
          <p:nvPr/>
        </p:nvCxnSpPr>
        <p:spPr>
          <a:xfrm rot="10800000">
            <a:off x="6000480" y="2366938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6"/>
          <p:cNvCxnSpPr/>
          <p:nvPr/>
        </p:nvCxnSpPr>
        <p:spPr>
          <a:xfrm rot="10800000">
            <a:off x="6000480" y="3081318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17"/>
          <p:cNvCxnSpPr/>
          <p:nvPr/>
        </p:nvCxnSpPr>
        <p:spPr>
          <a:xfrm rot="10800000">
            <a:off x="6000480" y="3867136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18"/>
          <p:cNvCxnSpPr/>
          <p:nvPr/>
        </p:nvCxnSpPr>
        <p:spPr>
          <a:xfrm rot="10800000">
            <a:off x="6000480" y="4652954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19"/>
          <p:cNvCxnSpPr/>
          <p:nvPr/>
        </p:nvCxnSpPr>
        <p:spPr>
          <a:xfrm rot="10800000">
            <a:off x="5995982" y="5332411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20"/>
          <p:cNvCxnSpPr/>
          <p:nvPr/>
        </p:nvCxnSpPr>
        <p:spPr>
          <a:xfrm rot="10800000">
            <a:off x="2500018" y="2581252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رابط مستقيم 22"/>
          <p:cNvCxnSpPr/>
          <p:nvPr/>
        </p:nvCxnSpPr>
        <p:spPr>
          <a:xfrm rot="10800000">
            <a:off x="2500306" y="3581384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رابط مستقيم 23"/>
          <p:cNvCxnSpPr/>
          <p:nvPr/>
        </p:nvCxnSpPr>
        <p:spPr>
          <a:xfrm rot="10800000">
            <a:off x="2500018" y="4581516"/>
            <a:ext cx="928694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ardrop 8"/>
          <p:cNvSpPr/>
          <p:nvPr/>
        </p:nvSpPr>
        <p:spPr>
          <a:xfrm>
            <a:off x="152400" y="-11289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646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خطط انسيابي: محطة طرفية 16"/>
          <p:cNvSpPr/>
          <p:nvPr/>
        </p:nvSpPr>
        <p:spPr>
          <a:xfrm>
            <a:off x="3781400" y="6351984"/>
            <a:ext cx="1656184" cy="474240"/>
          </a:xfrm>
          <a:prstGeom prst="flowChartTerminator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SA" sz="2800" dirty="0" smtClean="0">
                <a:ln>
                  <a:solidFill>
                    <a:srgbClr val="7030A0"/>
                  </a:solidFill>
                </a:ln>
              </a:rPr>
              <a:t>4</a:t>
            </a:r>
            <a:endParaRPr lang="en-US" sz="2800" dirty="0">
              <a:ln>
                <a:solidFill>
                  <a:srgbClr val="7030A0"/>
                </a:solidFill>
              </a:ln>
            </a:endParaRPr>
          </a:p>
        </p:txBody>
      </p:sp>
      <p:sp>
        <p:nvSpPr>
          <p:cNvPr id="3" name="شارة رتبة 17">
            <a:hlinkClick r:id="" action="ppaction://hlinkshowjump?jump=previousslide"/>
          </p:cNvPr>
          <p:cNvSpPr/>
          <p:nvPr/>
        </p:nvSpPr>
        <p:spPr>
          <a:xfrm>
            <a:off x="5509592" y="6324600"/>
            <a:ext cx="1800200" cy="474240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السابقة</a:t>
            </a:r>
            <a:endParaRPr lang="ar-SA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شارة رتبة 18">
            <a:hlinkClick r:id="" action="ppaction://hlinkshowjump?jump=nextslide"/>
          </p:cNvPr>
          <p:cNvSpPr/>
          <p:nvPr/>
        </p:nvSpPr>
        <p:spPr>
          <a:xfrm rot="10800000" flipV="1">
            <a:off x="1981200" y="6351139"/>
            <a:ext cx="1801368" cy="475084"/>
          </a:xfrm>
          <a:prstGeom prst="chevron">
            <a:avLst/>
          </a:prstGeom>
          <a:gradFill>
            <a:gsLst>
              <a:gs pos="35000">
                <a:schemeClr val="accent6">
                  <a:lumMod val="75000"/>
                </a:schemeClr>
              </a:gs>
              <a:gs pos="0">
                <a:schemeClr val="accent6">
                  <a:shade val="51000"/>
                  <a:satMod val="130000"/>
                </a:schemeClr>
              </a:gs>
              <a:gs pos="100000">
                <a:srgbClr val="FF0000"/>
              </a:gs>
            </a:gsLst>
          </a:gra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ar-EG" b="1" dirty="0" smtClean="0">
              <a:solidFill>
                <a:srgbClr val="FF0000"/>
              </a:solidFill>
              <a:cs typeface="PT Bold Heading" pitchFamily="2" charset="-78"/>
            </a:endParaRPr>
          </a:p>
          <a:p>
            <a:pPr algn="ctr"/>
            <a:r>
              <a:rPr lang="ar-SA" sz="2800" b="1" dirty="0" smtClean="0">
                <a:ln>
                  <a:solidFill>
                    <a:srgbClr val="7030A0"/>
                  </a:solidFill>
                </a:ln>
                <a:solidFill>
                  <a:schemeClr val="bg1">
                    <a:lumMod val="95000"/>
                  </a:schemeClr>
                </a:solidFill>
                <a:cs typeface="PT Bold Heading" pitchFamily="2" charset="-78"/>
              </a:rPr>
              <a:t>التالية</a:t>
            </a:r>
            <a:endParaRPr lang="ar-SA" sz="2400" b="1" dirty="0" smtClean="0">
              <a:ln>
                <a:solidFill>
                  <a:srgbClr val="7030A0"/>
                </a:solidFill>
              </a:ln>
              <a:solidFill>
                <a:schemeClr val="bg1">
                  <a:lumMod val="95000"/>
                </a:schemeClr>
              </a:solidFill>
              <a:cs typeface="PT Bold Heading" pitchFamily="2" charset="-78"/>
            </a:endParaRPr>
          </a:p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662115" y="1514444"/>
            <a:ext cx="6129354" cy="44291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رابط مستقيم 14"/>
          <p:cNvCxnSpPr/>
          <p:nvPr/>
        </p:nvCxnSpPr>
        <p:spPr>
          <a:xfrm rot="10800000">
            <a:off x="5448328" y="1943072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رابط مستقيم 15"/>
          <p:cNvCxnSpPr/>
          <p:nvPr/>
        </p:nvCxnSpPr>
        <p:spPr>
          <a:xfrm rot="10800000">
            <a:off x="5519766" y="2657452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رابط مستقيم 16"/>
          <p:cNvCxnSpPr/>
          <p:nvPr/>
        </p:nvCxnSpPr>
        <p:spPr>
          <a:xfrm rot="10800000">
            <a:off x="5448328" y="3300394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رابط مستقيم 17"/>
          <p:cNvCxnSpPr/>
          <p:nvPr/>
        </p:nvCxnSpPr>
        <p:spPr>
          <a:xfrm rot="10800000">
            <a:off x="5448328" y="4014774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رابط مستقيم 18"/>
          <p:cNvCxnSpPr/>
          <p:nvPr/>
        </p:nvCxnSpPr>
        <p:spPr>
          <a:xfrm rot="10800000">
            <a:off x="5448328" y="4657716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رابط مستقيم 19"/>
          <p:cNvCxnSpPr/>
          <p:nvPr/>
        </p:nvCxnSpPr>
        <p:spPr>
          <a:xfrm rot="10800000">
            <a:off x="5448328" y="5372096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رابط مستقيم 20"/>
          <p:cNvCxnSpPr/>
          <p:nvPr/>
        </p:nvCxnSpPr>
        <p:spPr>
          <a:xfrm rot="10800000">
            <a:off x="1519238" y="2157386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رابط مستقيم 21"/>
          <p:cNvCxnSpPr/>
          <p:nvPr/>
        </p:nvCxnSpPr>
        <p:spPr>
          <a:xfrm rot="10800000">
            <a:off x="1447800" y="3086080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رابط مستقيم 22"/>
          <p:cNvCxnSpPr/>
          <p:nvPr/>
        </p:nvCxnSpPr>
        <p:spPr>
          <a:xfrm rot="10800000">
            <a:off x="1447800" y="3871898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رابط مستقيم 23"/>
          <p:cNvCxnSpPr/>
          <p:nvPr/>
        </p:nvCxnSpPr>
        <p:spPr>
          <a:xfrm rot="10800000">
            <a:off x="1447800" y="4657716"/>
            <a:ext cx="785818" cy="1588"/>
          </a:xfrm>
          <a:prstGeom prst="line">
            <a:avLst/>
          </a:prstGeom>
          <a:ln w="508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مربع نص 15"/>
          <p:cNvSpPr txBox="1"/>
          <p:nvPr/>
        </p:nvSpPr>
        <p:spPr>
          <a:xfrm>
            <a:off x="990600" y="0"/>
            <a:ext cx="6781800" cy="726162"/>
          </a:xfrm>
          <a:prstGeom prst="flowChartDocument">
            <a:avLst/>
          </a:prstGeom>
          <a:gradFill flip="none" rotWithShape="1">
            <a:gsLst>
              <a:gs pos="11667">
                <a:schemeClr val="accent4">
                  <a:shade val="51000"/>
                  <a:satMod val="130000"/>
                  <a:lumMod val="86000"/>
                  <a:lumOff val="14000"/>
                </a:schemeClr>
              </a:gs>
              <a:gs pos="20021">
                <a:srgbClr val="5F4280"/>
              </a:gs>
              <a:gs pos="17000">
                <a:schemeClr val="accent4">
                  <a:shade val="51000"/>
                  <a:satMod val="130000"/>
                </a:schemeClr>
              </a:gs>
              <a:gs pos="70000">
                <a:schemeClr val="accent4">
                  <a:shade val="93000"/>
                  <a:satMod val="130000"/>
                </a:schemeClr>
              </a:gs>
              <a:gs pos="100000">
                <a:schemeClr val="accent4">
                  <a:shade val="94000"/>
                  <a:satMod val="135000"/>
                </a:schemeClr>
              </a:gs>
            </a:gsLst>
            <a:path path="shape">
              <a:fillToRect l="50000" t="50000" r="50000" b="50000"/>
            </a:path>
            <a:tileRect/>
          </a:gradFill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1">
            <a:spAutoFit/>
          </a:bodyPr>
          <a:lstStyle>
            <a:defPPr>
              <a:defRPr lang="ar-EG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cs typeface="PT Bold Heading" pitchFamily="2" charset="-78"/>
              </a:rPr>
              <a:t>يساوي</a:t>
            </a:r>
            <a:endParaRPr lang="ar-EG" sz="32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cs typeface="PT Bold Heading" pitchFamily="2" charset="-78"/>
            </a:endParaRPr>
          </a:p>
        </p:txBody>
      </p:sp>
      <p:sp>
        <p:nvSpPr>
          <p:cNvPr id="17" name="Teardrop 16"/>
          <p:cNvSpPr/>
          <p:nvPr/>
        </p:nvSpPr>
        <p:spPr>
          <a:xfrm>
            <a:off x="7309792" y="43543"/>
            <a:ext cx="1758008" cy="725714"/>
          </a:xfrm>
          <a:prstGeom prst="teardrop">
            <a:avLst>
              <a:gd name="adj" fmla="val 107143"/>
            </a:avLst>
          </a:prstGeom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</a:rPr>
              <a:t>1-4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85800" y="769203"/>
            <a:ext cx="7543800" cy="83099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457200" indent="-457200">
              <a:buFont typeface="Wingdings" pitchFamily="2" charset="2"/>
              <a:buChar char="Ø"/>
            </a:pPr>
            <a:r>
              <a:rPr lang="ar-SA" sz="2400" b="1" dirty="0" smtClean="0">
                <a:solidFill>
                  <a:srgbClr val="FF0000"/>
                </a:solidFill>
              </a:rPr>
              <a:t>يستعمل الطالب قطع العد الملونة لينشئ مجموعة لها العدد نفسه من الحقائب .</a:t>
            </a:r>
          </a:p>
        </p:txBody>
      </p:sp>
      <p:sp>
        <p:nvSpPr>
          <p:cNvPr id="19" name="Teardrop 8"/>
          <p:cNvSpPr/>
          <p:nvPr/>
        </p:nvSpPr>
        <p:spPr>
          <a:xfrm>
            <a:off x="152400" y="-11289"/>
            <a:ext cx="767644" cy="725714"/>
          </a:xfrm>
          <a:prstGeom prst="flowChartTerminator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1" anchor="ctr"/>
          <a:lstStyle>
            <a:defPPr>
              <a:defRPr lang="ar-SA"/>
            </a:defPPr>
            <a:lvl1pPr marL="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r" defTabSz="914400" rtl="1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ar-SA" sz="320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19</a:t>
            </a:r>
            <a:endParaRPr lang="ar-SA" sz="36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671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8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94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4"/>
  <p:tag name="ARTICULATE_PROJECT_OPEN" val="0"/>
</p:tagLst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724</TotalTime>
  <Words>83</Words>
  <Application>Microsoft Office PowerPoint</Application>
  <PresentationFormat>عرض على الشاشة (3:4)‏</PresentationFormat>
  <Paragraphs>37</Paragraphs>
  <Slides>4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4</vt:i4>
      </vt:variant>
    </vt:vector>
  </HeadingPairs>
  <TitlesOfParts>
    <vt:vector size="5" baseType="lpstr"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TAREK</dc:creator>
  <cp:lastModifiedBy>User</cp:lastModifiedBy>
  <cp:revision>9</cp:revision>
  <dcterms:created xsi:type="dcterms:W3CDTF">2015-10-06T14:56:54Z</dcterms:created>
  <dcterms:modified xsi:type="dcterms:W3CDTF">2017-05-19T18:25:04Z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rticulateGUID">
    <vt:lpwstr>C1B26715-A636-463C-9959-B98432038260</vt:lpwstr>
  </property>
  <property fmtid="{D5CDD505-2E9C-101B-9397-08002B2CF9AE}" pid="3" name="ArticulatePath">
    <vt:lpwstr>9الطرح الرأسي</vt:lpwstr>
  </property>
</Properties>
</file>