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10" r:id="rId2"/>
    <p:sldId id="470" r:id="rId3"/>
    <p:sldId id="478" r:id="rId4"/>
    <p:sldId id="471" r:id="rId5"/>
    <p:sldId id="472" r:id="rId6"/>
    <p:sldId id="473" r:id="rId7"/>
    <p:sldId id="476" r:id="rId8"/>
    <p:sldId id="477" r:id="rId9"/>
    <p:sldId id="335" r:id="rId10"/>
    <p:sldId id="474" r:id="rId11"/>
    <p:sldId id="479" r:id="rId12"/>
    <p:sldId id="480" r:id="rId13"/>
    <p:sldId id="481" r:id="rId14"/>
    <p:sldId id="411" r:id="rId15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1552">
          <p15:clr>
            <a:srgbClr val="A4A3A4"/>
          </p15:clr>
        </p15:guide>
        <p15:guide id="4" pos="275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0093"/>
    <a:srgbClr val="9933FF"/>
    <a:srgbClr val="00CC99"/>
    <a:srgbClr val="8E8E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784" autoAdjust="0"/>
    <p:restoredTop sz="94660"/>
  </p:normalViewPr>
  <p:slideViewPr>
    <p:cSldViewPr snapToGrid="0">
      <p:cViewPr varScale="1">
        <p:scale>
          <a:sx n="58" d="100"/>
          <a:sy n="58" d="100"/>
        </p:scale>
        <p:origin x="96" y="1296"/>
      </p:cViewPr>
      <p:guideLst>
        <p:guide orient="horz" pos="2183"/>
        <p:guide pos="3840"/>
        <p:guide orient="horz" pos="1552"/>
        <p:guide pos="275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383EFD-F5C3-4596-A6BE-F013D50D63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468507-E48F-4DFA-A829-9E6850D483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17824D-4963-4AEF-8845-A701F8977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23/07/1442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41B5A5-C580-4BAD-AC31-F7A349DB6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BBE145-E0FE-4869-BAF5-293267447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341778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E142B-EB09-40AC-9C1C-70743FB2D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EA1A42-6E36-4F8A-9BCD-E5822A637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2035B9-E8D9-446C-8B0C-E620EEF00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23/07/1442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16E3D1-50C0-4730-B528-A8C498A14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01073B-158B-4AE9-AC92-1749BAAD0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2713392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FCCA734-14EF-4383-A502-FEEE5AB73E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58EF1C-264D-4088-B5C0-E9BA4DD77E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8DE1C0-E5B4-4EFD-8F40-86BB2BF55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23/07/1442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EAE23B-BEDB-44BD-881B-6810A5116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AC8A00-691D-4222-9E4C-27AD8ED9A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918021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00268D-5087-4782-83A0-7BDCE442A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08DDF0-95F6-4C2C-A69B-084351F854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B8CA33-BB33-4277-B612-C9E1D05C2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23/07/1442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62F7DA-877C-4013-8071-00B9B560F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B75940-3DE1-408F-A3A8-F3079DA51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165140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4215D6-DABE-4EC1-8EF8-3F28AB657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8B973C-3DE2-4442-9F61-6A3A0A83B7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331303-8694-4202-AE62-13D8BF19A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23/07/1442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B5A991-FED7-4761-9FDA-4EBFAFD0A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1CE27E-CAB6-4676-A299-F8F0CCE76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51280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28406D-B68F-4492-B411-544EA1CBB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E685C1-6582-4548-93B0-CF389488E2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F7209E-CA2B-4E0C-9F58-D23832130D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576C25-EB1A-493E-925A-54DD261A4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23/07/1442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F1A648-573E-4D1C-9B37-0DD38B2DE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F7FD76-E72B-4103-8C08-909F8FBD5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242832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DE9F3-0B73-451E-B1FD-E57763CA2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B3FAC8-02A7-41C1-9E47-10A3D4A77C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29AC79-7E73-4D20-9646-DD236F0F19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C11032-0B34-41CF-82A2-9AAD8DAFAF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41945D-B03E-426C-B2EB-660A2A4AF8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99AB5B1-37E9-452C-A859-82C73F48C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23/07/1442</a:t>
            </a:fld>
            <a:endParaRPr lang="ar-SY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081A46B-C692-42B8-B5F4-F6A2F41B4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570D41-E0D1-4D60-AA1B-C4505C1CA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159495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361EA-BB4F-4812-AB3B-6DC8D6552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AE787D-937F-45D7-9F0A-676E91284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23/07/1442</a:t>
            </a:fld>
            <a:endParaRPr lang="ar-SY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537004-576D-4A7C-BC07-BA35536E3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8AD639-5ABD-4DF9-93B0-B163F3997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274027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4F1BB8-A163-4517-B61E-339E9D08B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23/07/1442</a:t>
            </a:fld>
            <a:endParaRPr lang="ar-SY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9DAE9B0-8279-4D95-A8E5-FF1861DCB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575CDE-48B3-4C4B-9133-0DEBA82C6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87494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420E49-9673-4926-A845-7934D29D2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6EE9FC-96EA-426D-AECE-D5ACC8AD1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D3148F-7D9E-4DC2-983C-2DF4EBEF9D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902337-E20A-44D7-A4A2-B3288160D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23/07/1442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49D80C-F2AF-4541-B72F-72163887A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4AF57B-78A1-4C8D-95D2-21E26FC40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717662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991A2-4774-4E31-AFD1-81C095387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BCFEBE6-1F40-49F1-A26B-A1D2783FF9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Y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7DDD43-DD00-49D2-8755-6B6C04FE94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A31415-AD63-4380-B0A5-449277CCE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23/07/1442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B7B878-3C64-4AD3-B496-BCCE1B059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1A505B-7E14-40DC-8215-424EE71AA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193815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8DEDDA3-59C3-47C3-A9FC-BDF8CA8C9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A632CC-E3B5-4518-BA05-A11A2C020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84713C-4252-4E02-8094-3312FC7AB2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4A506-A0B2-4DE1-B069-A8C9CB89B5D1}" type="datetimeFigureOut">
              <a:rPr lang="ar-SY" smtClean="0"/>
              <a:t>23/07/1442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9C7B0F-1CEF-46C7-A7CA-EB23C98DBA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67A0E8-86E0-4785-A23D-63C27EBC31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424052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4" name="Group 343">
            <a:extLst>
              <a:ext uri="{FF2B5EF4-FFF2-40B4-BE49-F238E27FC236}">
                <a16:creationId xmlns:a16="http://schemas.microsoft.com/office/drawing/2014/main" id="{6B593B20-1F5C-431F-8B71-BF5257FC17D7}"/>
              </a:ext>
            </a:extLst>
          </p:cNvPr>
          <p:cNvGrpSpPr/>
          <p:nvPr/>
        </p:nvGrpSpPr>
        <p:grpSpPr>
          <a:xfrm>
            <a:off x="11015798" y="2680769"/>
            <a:ext cx="7779829" cy="1265254"/>
            <a:chOff x="9198889" y="2670931"/>
            <a:chExt cx="7779829" cy="1265254"/>
          </a:xfrm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:a16="http://schemas.microsoft.com/office/drawing/2014/main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:a16="http://schemas.microsoft.com/office/drawing/2014/main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:a16="http://schemas.microsoft.com/office/drawing/2014/main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:a16="http://schemas.microsoft.com/office/drawing/2014/main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:a16="http://schemas.microsoft.com/office/drawing/2014/main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:a16="http://schemas.microsoft.com/office/drawing/2014/main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:a16="http://schemas.microsoft.com/office/drawing/2014/main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:a16="http://schemas.microsoft.com/office/drawing/2014/main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:a16="http://schemas.microsoft.com/office/drawing/2014/main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:a16="http://schemas.microsoft.com/office/drawing/2014/main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:a16="http://schemas.microsoft.com/office/drawing/2014/main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:a16="http://schemas.microsoft.com/office/drawing/2014/main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:a16="http://schemas.microsoft.com/office/drawing/2014/main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:a16="http://schemas.microsoft.com/office/drawing/2014/main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:a16="http://schemas.microsoft.com/office/drawing/2014/main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:a16="http://schemas.microsoft.com/office/drawing/2014/main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:a16="http://schemas.microsoft.com/office/drawing/2014/main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:a16="http://schemas.microsoft.com/office/drawing/2014/main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:a16="http://schemas.microsoft.com/office/drawing/2014/main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:a16="http://schemas.microsoft.com/office/drawing/2014/main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:a16="http://schemas.microsoft.com/office/drawing/2014/main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:a16="http://schemas.microsoft.com/office/drawing/2014/main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:a16="http://schemas.microsoft.com/office/drawing/2014/main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:a16="http://schemas.microsoft.com/office/drawing/2014/main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:a16="http://schemas.microsoft.com/office/drawing/2014/main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:a16="http://schemas.microsoft.com/office/drawing/2014/main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:a16="http://schemas.microsoft.com/office/drawing/2014/main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:a16="http://schemas.microsoft.com/office/drawing/2014/main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:a16="http://schemas.microsoft.com/office/drawing/2014/main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:a16="http://schemas.microsoft.com/office/drawing/2014/main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:a16="http://schemas.microsoft.com/office/drawing/2014/main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:a16="http://schemas.microsoft.com/office/drawing/2014/main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:a16="http://schemas.microsoft.com/office/drawing/2014/main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:a16="http://schemas.microsoft.com/office/drawing/2014/main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:a16="http://schemas.microsoft.com/office/drawing/2014/main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:a16="http://schemas.microsoft.com/office/drawing/2014/main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:a16="http://schemas.microsoft.com/office/drawing/2014/main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:a16="http://schemas.microsoft.com/office/drawing/2014/main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:a16="http://schemas.microsoft.com/office/drawing/2014/main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:a16="http://schemas.microsoft.com/office/drawing/2014/main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:a16="http://schemas.microsoft.com/office/drawing/2014/main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:a16="http://schemas.microsoft.com/office/drawing/2014/main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:a16="http://schemas.microsoft.com/office/drawing/2014/main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:a16="http://schemas.microsoft.com/office/drawing/2014/main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:a16="http://schemas.microsoft.com/office/drawing/2014/main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:a16="http://schemas.microsoft.com/office/drawing/2014/main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:a16="http://schemas.microsoft.com/office/drawing/2014/main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:a16="http://schemas.microsoft.com/office/drawing/2014/main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:a16="http://schemas.microsoft.com/office/drawing/2014/main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:a16="http://schemas.microsoft.com/office/drawing/2014/main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:a16="http://schemas.microsoft.com/office/drawing/2014/main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:a16="http://schemas.microsoft.com/office/drawing/2014/main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:a16="http://schemas.microsoft.com/office/drawing/2014/main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:a16="http://schemas.microsoft.com/office/drawing/2014/main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:a16="http://schemas.microsoft.com/office/drawing/2014/main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:a16="http://schemas.microsoft.com/office/drawing/2014/main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:a16="http://schemas.microsoft.com/office/drawing/2014/main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:a16="http://schemas.microsoft.com/office/drawing/2014/main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:a16="http://schemas.microsoft.com/office/drawing/2014/main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:a16="http://schemas.microsoft.com/office/drawing/2014/main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:a16="http://schemas.microsoft.com/office/drawing/2014/main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:a16="http://schemas.microsoft.com/office/drawing/2014/main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:a16="http://schemas.microsoft.com/office/drawing/2014/main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:a16="http://schemas.microsoft.com/office/drawing/2014/main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:a16="http://schemas.microsoft.com/office/drawing/2014/main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:a16="http://schemas.microsoft.com/office/drawing/2014/main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:a16="http://schemas.microsoft.com/office/drawing/2014/main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:a16="http://schemas.microsoft.com/office/drawing/2014/main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:a16="http://schemas.microsoft.com/office/drawing/2014/main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:a16="http://schemas.microsoft.com/office/drawing/2014/main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:a16="http://schemas.microsoft.com/office/drawing/2014/main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:a16="http://schemas.microsoft.com/office/drawing/2014/main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:a16="http://schemas.microsoft.com/office/drawing/2014/main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:a16="http://schemas.microsoft.com/office/drawing/2014/main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:a16="http://schemas.microsoft.com/office/drawing/2014/main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:a16="http://schemas.microsoft.com/office/drawing/2014/main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:a16="http://schemas.microsoft.com/office/drawing/2014/main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:a16="http://schemas.microsoft.com/office/drawing/2014/main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:a16="http://schemas.microsoft.com/office/drawing/2014/main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:a16="http://schemas.microsoft.com/office/drawing/2014/main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:a16="http://schemas.microsoft.com/office/drawing/2014/main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:a16="http://schemas.microsoft.com/office/drawing/2014/main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:a16="http://schemas.microsoft.com/office/drawing/2014/main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:a16="http://schemas.microsoft.com/office/drawing/2014/main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:a16="http://schemas.microsoft.com/office/drawing/2014/main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:a16="http://schemas.microsoft.com/office/drawing/2014/main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:a16="http://schemas.microsoft.com/office/drawing/2014/main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:a16="http://schemas.microsoft.com/office/drawing/2014/main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:a16="http://schemas.microsoft.com/office/drawing/2014/main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:a16="http://schemas.microsoft.com/office/drawing/2014/main" id="{DECF6CD6-3A3C-4226-8039-3E6001337D48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:a16="http://schemas.microsoft.com/office/drawing/2014/main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:a16="http://schemas.microsoft.com/office/drawing/2014/main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:a16="http://schemas.microsoft.com/office/drawing/2014/main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:a16="http://schemas.microsoft.com/office/drawing/2014/main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:a16="http://schemas.microsoft.com/office/drawing/2014/main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:a16="http://schemas.microsoft.com/office/drawing/2014/main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:a16="http://schemas.microsoft.com/office/drawing/2014/main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:a16="http://schemas.microsoft.com/office/drawing/2014/main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:a16="http://schemas.microsoft.com/office/drawing/2014/main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:a16="http://schemas.microsoft.com/office/drawing/2014/main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:a16="http://schemas.microsoft.com/office/drawing/2014/main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:a16="http://schemas.microsoft.com/office/drawing/2014/main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:a16="http://schemas.microsoft.com/office/drawing/2014/main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:a16="http://schemas.microsoft.com/office/drawing/2014/main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:a16="http://schemas.microsoft.com/office/drawing/2014/main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:a16="http://schemas.microsoft.com/office/drawing/2014/main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:a16="http://schemas.microsoft.com/office/drawing/2014/main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:a16="http://schemas.microsoft.com/office/drawing/2014/main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:a16="http://schemas.microsoft.com/office/drawing/2014/main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:a16="http://schemas.microsoft.com/office/drawing/2014/main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:a16="http://schemas.microsoft.com/office/drawing/2014/main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:a16="http://schemas.microsoft.com/office/drawing/2014/main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:a16="http://schemas.microsoft.com/office/drawing/2014/main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:a16="http://schemas.microsoft.com/office/drawing/2014/main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:a16="http://schemas.microsoft.com/office/drawing/2014/main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:a16="http://schemas.microsoft.com/office/drawing/2014/main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:a16="http://schemas.microsoft.com/office/drawing/2014/main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:a16="http://schemas.microsoft.com/office/drawing/2014/main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:a16="http://schemas.microsoft.com/office/drawing/2014/main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:a16="http://schemas.microsoft.com/office/drawing/2014/main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:a16="http://schemas.microsoft.com/office/drawing/2014/main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:a16="http://schemas.microsoft.com/office/drawing/2014/main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:a16="http://schemas.microsoft.com/office/drawing/2014/main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:a16="http://schemas.microsoft.com/office/drawing/2014/main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:a16="http://schemas.microsoft.com/office/drawing/2014/main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:a16="http://schemas.microsoft.com/office/drawing/2014/main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:a16="http://schemas.microsoft.com/office/drawing/2014/main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:a16="http://schemas.microsoft.com/office/drawing/2014/main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:a16="http://schemas.microsoft.com/office/drawing/2014/main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:a16="http://schemas.microsoft.com/office/drawing/2014/main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:a16="http://schemas.microsoft.com/office/drawing/2014/main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:a16="http://schemas.microsoft.com/office/drawing/2014/main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:a16="http://schemas.microsoft.com/office/drawing/2014/main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:a16="http://schemas.microsoft.com/office/drawing/2014/main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:a16="http://schemas.microsoft.com/office/drawing/2014/main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:a16="http://schemas.microsoft.com/office/drawing/2014/main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:a16="http://schemas.microsoft.com/office/drawing/2014/main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:a16="http://schemas.microsoft.com/office/drawing/2014/main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:a16="http://schemas.microsoft.com/office/drawing/2014/main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:a16="http://schemas.microsoft.com/office/drawing/2014/main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:a16="http://schemas.microsoft.com/office/drawing/2014/main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:a16="http://schemas.microsoft.com/office/drawing/2014/main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:a16="http://schemas.microsoft.com/office/drawing/2014/main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:a16="http://schemas.microsoft.com/office/drawing/2014/main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:a16="http://schemas.microsoft.com/office/drawing/2014/main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:a16="http://schemas.microsoft.com/office/drawing/2014/main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:a16="http://schemas.microsoft.com/office/drawing/2014/main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:a16="http://schemas.microsoft.com/office/drawing/2014/main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:a16="http://schemas.microsoft.com/office/drawing/2014/main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:a16="http://schemas.microsoft.com/office/drawing/2014/main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:a16="http://schemas.microsoft.com/office/drawing/2014/main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:a16="http://schemas.microsoft.com/office/drawing/2014/main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:a16="http://schemas.microsoft.com/office/drawing/2014/main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:a16="http://schemas.microsoft.com/office/drawing/2014/main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:a16="http://schemas.microsoft.com/office/drawing/2014/main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:a16="http://schemas.microsoft.com/office/drawing/2014/main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:a16="http://schemas.microsoft.com/office/drawing/2014/main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:a16="http://schemas.microsoft.com/office/drawing/2014/main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:a16="http://schemas.microsoft.com/office/drawing/2014/main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:a16="http://schemas.microsoft.com/office/drawing/2014/main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:a16="http://schemas.microsoft.com/office/drawing/2014/main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:a16="http://schemas.microsoft.com/office/drawing/2014/main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:a16="http://schemas.microsoft.com/office/drawing/2014/main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:a16="http://schemas.microsoft.com/office/drawing/2014/main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:a16="http://schemas.microsoft.com/office/drawing/2014/main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:a16="http://schemas.microsoft.com/office/drawing/2014/main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:a16="http://schemas.microsoft.com/office/drawing/2014/main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:a16="http://schemas.microsoft.com/office/drawing/2014/main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:a16="http://schemas.microsoft.com/office/drawing/2014/main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:a16="http://schemas.microsoft.com/office/drawing/2014/main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:a16="http://schemas.microsoft.com/office/drawing/2014/main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:a16="http://schemas.microsoft.com/office/drawing/2014/main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:a16="http://schemas.microsoft.com/office/drawing/2014/main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:a16="http://schemas.microsoft.com/office/drawing/2014/main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:a16="http://schemas.microsoft.com/office/drawing/2014/main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:a16="http://schemas.microsoft.com/office/drawing/2014/main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:a16="http://schemas.microsoft.com/office/drawing/2014/main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:a16="http://schemas.microsoft.com/office/drawing/2014/main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:a16="http://schemas.microsoft.com/office/drawing/2014/main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:a16="http://schemas.microsoft.com/office/drawing/2014/main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:a16="http://schemas.microsoft.com/office/drawing/2014/main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:a16="http://schemas.microsoft.com/office/drawing/2014/main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:a16="http://schemas.microsoft.com/office/drawing/2014/main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:a16="http://schemas.microsoft.com/office/drawing/2014/main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:a16="http://schemas.microsoft.com/office/drawing/2014/main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:a16="http://schemas.microsoft.com/office/drawing/2014/main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:a16="http://schemas.microsoft.com/office/drawing/2014/main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:a16="http://schemas.microsoft.com/office/drawing/2014/main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:a16="http://schemas.microsoft.com/office/drawing/2014/main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:a16="http://schemas.microsoft.com/office/drawing/2014/main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:a16="http://schemas.microsoft.com/office/drawing/2014/main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:a16="http://schemas.microsoft.com/office/drawing/2014/main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:a16="http://schemas.microsoft.com/office/drawing/2014/main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:a16="http://schemas.microsoft.com/office/drawing/2014/main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:a16="http://schemas.microsoft.com/office/drawing/2014/main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:a16="http://schemas.microsoft.com/office/drawing/2014/main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:a16="http://schemas.microsoft.com/office/drawing/2014/main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:a16="http://schemas.microsoft.com/office/drawing/2014/main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:a16="http://schemas.microsoft.com/office/drawing/2014/main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:a16="http://schemas.microsoft.com/office/drawing/2014/main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:a16="http://schemas.microsoft.com/office/drawing/2014/main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:a16="http://schemas.microsoft.com/office/drawing/2014/main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id="{5F1E1639-F48D-4D01-80D9-2058D7799887}"/>
                </a:ext>
              </a:extLst>
            </p:cNvPr>
            <p:cNvSpPr txBox="1"/>
            <p:nvPr/>
          </p:nvSpPr>
          <p:spPr>
            <a:xfrm>
              <a:off x="11356868" y="3082968"/>
              <a:ext cx="434249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200" b="1" dirty="0">
                  <a:solidFill>
                    <a:srgbClr val="FF0000"/>
                  </a:solidFill>
                  <a:latin typeface="Cooper Black" panose="0208090404030B020404" pitchFamily="18" charset="0"/>
                </a:rPr>
                <a:t>فُرُوضُ الوُضُوءِ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3818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48148E-6 L -1.41901 0.00278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951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38" y="2888893"/>
            <a:ext cx="1253359" cy="112675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515070"/>
            <a:ext cx="2786743" cy="1385469"/>
            <a:chOff x="538318" y="1517926"/>
            <a:chExt cx="2658769" cy="110875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559255" y="1517926"/>
              <a:ext cx="639591" cy="51724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1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1170159" y="1942553"/>
              <a:ext cx="1416130" cy="654810"/>
              <a:chOff x="3681798" y="5400344"/>
              <a:chExt cx="1416130" cy="654810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769041" y="5400344"/>
                <a:ext cx="1162713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الأول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681798" y="5734958"/>
                <a:ext cx="1416130" cy="32019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sz="20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فُرُوضُ الوُضُوءِ</a:t>
                </a: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Rectangle 145">
            <a:extLst>
              <a:ext uri="{FF2B5EF4-FFF2-40B4-BE49-F238E27FC236}">
                <a16:creationId xmlns:a16="http://schemas.microsoft.com/office/drawing/2014/main" id="{B025E047-4B0A-4A88-8A02-C3B755BA74C4}"/>
              </a:ext>
            </a:extLst>
          </p:cNvPr>
          <p:cNvSpPr/>
          <p:nvPr/>
        </p:nvSpPr>
        <p:spPr>
          <a:xfrm>
            <a:off x="7866743" y="1101932"/>
            <a:ext cx="4295526" cy="854865"/>
          </a:xfrm>
          <a:prstGeom prst="rect">
            <a:avLst/>
          </a:prstGeom>
          <a:solidFill>
            <a:srgbClr val="D60093">
              <a:alpha val="5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Y" sz="2800" b="1" dirty="0">
                <a:solidFill>
                  <a:schemeClr val="tx1"/>
                </a:solidFill>
              </a:rPr>
              <a:t>5- </a:t>
            </a:r>
            <a:r>
              <a:rPr lang="ar-SY" sz="2800" b="1" dirty="0">
                <a:solidFill>
                  <a:schemeClr val="tx1"/>
                </a:solidFill>
                <a:latin typeface="Century Gothic" panose="020B0502020202020204" pitchFamily="34" charset="0"/>
              </a:rPr>
              <a:t>التَّرْتِيبُ بَيْنَ أَعْضَاءِ الوُضُوءِ</a:t>
            </a:r>
          </a:p>
        </p:txBody>
      </p:sp>
      <p:sp>
        <p:nvSpPr>
          <p:cNvPr id="26" name="Rectangle 145">
            <a:extLst>
              <a:ext uri="{FF2B5EF4-FFF2-40B4-BE49-F238E27FC236}">
                <a16:creationId xmlns:a16="http://schemas.microsoft.com/office/drawing/2014/main" id="{B025E047-4B0A-4A88-8A02-C3B755BA74C4}"/>
              </a:ext>
            </a:extLst>
          </p:cNvPr>
          <p:cNvSpPr/>
          <p:nvPr/>
        </p:nvSpPr>
        <p:spPr>
          <a:xfrm>
            <a:off x="3643788" y="2748972"/>
            <a:ext cx="8548212" cy="1406598"/>
          </a:xfrm>
          <a:prstGeom prst="rect">
            <a:avLst/>
          </a:prstGeom>
          <a:solidFill>
            <a:srgbClr val="D60093">
              <a:alpha val="5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Y" sz="2800" b="1" dirty="0">
                <a:solidFill>
                  <a:srgbClr val="FFFF00"/>
                </a:solidFill>
              </a:rPr>
              <a:t>الترتيب : </a:t>
            </a:r>
            <a:r>
              <a:rPr lang="ar-SY" sz="2800" b="1" dirty="0">
                <a:solidFill>
                  <a:schemeClr val="tx1"/>
                </a:solidFill>
              </a:rPr>
              <a:t>أن يغسل المتوضئ الوجه و ثم اليدين مع المرفقين , ثم يمسح الرأس , ثم يغسل الرجلين مع الكعبين فلا يُقَدَّمُ بعضها على بعض . </a:t>
            </a:r>
          </a:p>
        </p:txBody>
      </p:sp>
    </p:spTree>
    <p:extLst>
      <p:ext uri="{BB962C8B-B14F-4D97-AF65-F5344CB8AC3E}">
        <p14:creationId xmlns:p14="http://schemas.microsoft.com/office/powerpoint/2010/main" val="1496911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38" y="2888893"/>
            <a:ext cx="1253359" cy="112675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515070"/>
            <a:ext cx="2786743" cy="1385469"/>
            <a:chOff x="538318" y="1517926"/>
            <a:chExt cx="2658769" cy="110875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559255" y="1517926"/>
              <a:ext cx="639591" cy="51724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1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1170159" y="1942553"/>
              <a:ext cx="1416130" cy="654810"/>
              <a:chOff x="3681798" y="5400344"/>
              <a:chExt cx="1416130" cy="654810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769041" y="5400344"/>
                <a:ext cx="1162713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الأول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681798" y="5734958"/>
                <a:ext cx="1416130" cy="32019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sz="20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فُرُوضُ الوُضُوءِ</a:t>
                </a: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Rectangle 145">
            <a:extLst>
              <a:ext uri="{FF2B5EF4-FFF2-40B4-BE49-F238E27FC236}">
                <a16:creationId xmlns:a16="http://schemas.microsoft.com/office/drawing/2014/main" id="{B025E047-4B0A-4A88-8A02-C3B755BA74C4}"/>
              </a:ext>
            </a:extLst>
          </p:cNvPr>
          <p:cNvSpPr/>
          <p:nvPr/>
        </p:nvSpPr>
        <p:spPr>
          <a:xfrm>
            <a:off x="7866743" y="1101932"/>
            <a:ext cx="4295526" cy="854865"/>
          </a:xfrm>
          <a:prstGeom prst="rect">
            <a:avLst/>
          </a:prstGeom>
          <a:solidFill>
            <a:srgbClr val="D60093">
              <a:alpha val="5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Y" sz="2800" b="1" dirty="0">
                <a:solidFill>
                  <a:schemeClr val="tx1"/>
                </a:solidFill>
              </a:rPr>
              <a:t>6- المُوَالاةُ بَيْنَ أَعْضَاءِ الوُضُوءِ</a:t>
            </a:r>
            <a:endParaRPr lang="ar-SY" sz="28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7" name="Rectangle 145">
            <a:extLst>
              <a:ext uri="{FF2B5EF4-FFF2-40B4-BE49-F238E27FC236}">
                <a16:creationId xmlns:a16="http://schemas.microsoft.com/office/drawing/2014/main" id="{B025E047-4B0A-4A88-8A02-C3B755BA74C4}"/>
              </a:ext>
            </a:extLst>
          </p:cNvPr>
          <p:cNvSpPr/>
          <p:nvPr/>
        </p:nvSpPr>
        <p:spPr>
          <a:xfrm>
            <a:off x="3643788" y="2748972"/>
            <a:ext cx="8548212" cy="1406598"/>
          </a:xfrm>
          <a:prstGeom prst="rect">
            <a:avLst/>
          </a:prstGeom>
          <a:solidFill>
            <a:srgbClr val="D60093">
              <a:alpha val="5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Y" sz="2800" b="1" dirty="0">
                <a:solidFill>
                  <a:srgbClr val="FFFF00"/>
                </a:solidFill>
              </a:rPr>
              <a:t>الموالاة : </a:t>
            </a:r>
            <a:r>
              <a:rPr lang="ar-SY" sz="2800" b="1" dirty="0">
                <a:solidFill>
                  <a:schemeClr val="tx1"/>
                </a:solidFill>
              </a:rPr>
              <a:t>هي المتابعة في غسل أعضاء الوضوء بحيث لا يُؤَخَّرُ غسل عضو حتى ينشف الذي قبله .</a:t>
            </a:r>
          </a:p>
        </p:txBody>
      </p:sp>
    </p:spTree>
    <p:extLst>
      <p:ext uri="{BB962C8B-B14F-4D97-AF65-F5344CB8AC3E}">
        <p14:creationId xmlns:p14="http://schemas.microsoft.com/office/powerpoint/2010/main" val="3529025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38" y="2888893"/>
            <a:ext cx="1253359" cy="112675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515070"/>
            <a:ext cx="2786743" cy="1385469"/>
            <a:chOff x="538318" y="1517926"/>
            <a:chExt cx="2658769" cy="110875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559255" y="1517926"/>
              <a:ext cx="639591" cy="51724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1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1009393" y="1942553"/>
              <a:ext cx="1717122" cy="654810"/>
              <a:chOff x="3521032" y="5400344"/>
              <a:chExt cx="1717122" cy="654810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769041" y="5400344"/>
                <a:ext cx="1162713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الأول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521032" y="5734958"/>
                <a:ext cx="1717122" cy="32019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sz="20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فُرُوضُ الوُضُوءِ</a:t>
                </a: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43" name="Group 57">
            <a:extLst>
              <a:ext uri="{FF2B5EF4-FFF2-40B4-BE49-F238E27FC236}">
                <a16:creationId xmlns:a16="http://schemas.microsoft.com/office/drawing/2014/main" id="{F59B9A2D-81EF-4E99-987A-312B8451924B}"/>
              </a:ext>
            </a:extLst>
          </p:cNvPr>
          <p:cNvGrpSpPr/>
          <p:nvPr/>
        </p:nvGrpSpPr>
        <p:grpSpPr>
          <a:xfrm>
            <a:off x="5855844" y="1202015"/>
            <a:ext cx="3346211" cy="3674785"/>
            <a:chOff x="7358275" y="3195470"/>
            <a:chExt cx="2138086" cy="2228601"/>
          </a:xfrm>
        </p:grpSpPr>
        <p:sp>
          <p:nvSpPr>
            <p:cNvPr id="44" name="Rectangle: Top Corners One Rounded and One Snipped 7">
              <a:extLst>
                <a:ext uri="{FF2B5EF4-FFF2-40B4-BE49-F238E27FC236}">
                  <a16:creationId xmlns:a16="http://schemas.microsoft.com/office/drawing/2014/main" id="{337777BC-B4A5-4687-878C-A0D98B82913D}"/>
                </a:ext>
              </a:extLst>
            </p:cNvPr>
            <p:cNvSpPr/>
            <p:nvPr/>
          </p:nvSpPr>
          <p:spPr>
            <a:xfrm rot="5643224">
              <a:off x="7471202" y="3398912"/>
              <a:ext cx="2144730" cy="1905588"/>
            </a:xfrm>
            <a:custGeom>
              <a:avLst/>
              <a:gdLst>
                <a:gd name="connsiteX0" fmla="*/ 0 w 2144730"/>
                <a:gd name="connsiteY0" fmla="*/ 0 h 1905588"/>
                <a:gd name="connsiteX1" fmla="*/ 1628049 w 2144730"/>
                <a:gd name="connsiteY1" fmla="*/ 0 h 1905588"/>
                <a:gd name="connsiteX2" fmla="*/ 2144730 w 2144730"/>
                <a:gd name="connsiteY2" fmla="*/ 516681 h 1905588"/>
                <a:gd name="connsiteX3" fmla="*/ 2144730 w 2144730"/>
                <a:gd name="connsiteY3" fmla="*/ 1905588 h 1905588"/>
                <a:gd name="connsiteX4" fmla="*/ 0 w 2144730"/>
                <a:gd name="connsiteY4" fmla="*/ 1905588 h 1905588"/>
                <a:gd name="connsiteX5" fmla="*/ 0 w 2144730"/>
                <a:gd name="connsiteY5" fmla="*/ 0 h 1905588"/>
                <a:gd name="connsiteX6" fmla="*/ 0 w 2144730"/>
                <a:gd name="connsiteY6" fmla="*/ 0 h 1905588"/>
                <a:gd name="connsiteX0" fmla="*/ 0 w 2144730"/>
                <a:gd name="connsiteY0" fmla="*/ 0 h 1905588"/>
                <a:gd name="connsiteX1" fmla="*/ 1628049 w 2144730"/>
                <a:gd name="connsiteY1" fmla="*/ 0 h 1905588"/>
                <a:gd name="connsiteX2" fmla="*/ 2144730 w 2144730"/>
                <a:gd name="connsiteY2" fmla="*/ 516681 h 1905588"/>
                <a:gd name="connsiteX3" fmla="*/ 1983420 w 2144730"/>
                <a:gd name="connsiteY3" fmla="*/ 1887919 h 1905588"/>
                <a:gd name="connsiteX4" fmla="*/ 0 w 2144730"/>
                <a:gd name="connsiteY4" fmla="*/ 1905588 h 1905588"/>
                <a:gd name="connsiteX5" fmla="*/ 0 w 2144730"/>
                <a:gd name="connsiteY5" fmla="*/ 0 h 1905588"/>
                <a:gd name="connsiteX6" fmla="*/ 0 w 2144730"/>
                <a:gd name="connsiteY6" fmla="*/ 0 h 190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44730" h="1905588">
                  <a:moveTo>
                    <a:pt x="0" y="0"/>
                  </a:moveTo>
                  <a:lnTo>
                    <a:pt x="1628049" y="0"/>
                  </a:lnTo>
                  <a:lnTo>
                    <a:pt x="2144730" y="516681"/>
                  </a:lnTo>
                  <a:lnTo>
                    <a:pt x="1983420" y="1887919"/>
                  </a:lnTo>
                  <a:lnTo>
                    <a:pt x="0" y="190558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60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: Folded Corner 31">
              <a:extLst>
                <a:ext uri="{FF2B5EF4-FFF2-40B4-BE49-F238E27FC236}">
                  <a16:creationId xmlns:a16="http://schemas.microsoft.com/office/drawing/2014/main" id="{BB3DC85F-873D-401A-A286-27E8875629ED}"/>
                </a:ext>
              </a:extLst>
            </p:cNvPr>
            <p:cNvSpPr/>
            <p:nvPr/>
          </p:nvSpPr>
          <p:spPr>
            <a:xfrm rot="254868">
              <a:off x="7358275" y="3195470"/>
              <a:ext cx="1983545" cy="2067951"/>
            </a:xfrm>
            <a:prstGeom prst="foldedCorner">
              <a:avLst>
                <a:gd name="adj" fmla="val 24127"/>
              </a:avLst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TextBox 47">
              <a:extLst>
                <a:ext uri="{FF2B5EF4-FFF2-40B4-BE49-F238E27FC236}">
                  <a16:creationId xmlns:a16="http://schemas.microsoft.com/office/drawing/2014/main" id="{47EBBEF2-0036-4E29-B372-47E5CBEE3EC3}"/>
                </a:ext>
              </a:extLst>
            </p:cNvPr>
            <p:cNvSpPr txBox="1"/>
            <p:nvPr/>
          </p:nvSpPr>
          <p:spPr>
            <a:xfrm rot="420206">
              <a:off x="7499930" y="3785112"/>
              <a:ext cx="1869156" cy="8399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b="1" dirty="0">
                  <a:latin typeface="Hand Of Sean" panose="02000500000000000000" pitchFamily="2" charset="-128"/>
                  <a:ea typeface="Hand Of Sean" panose="02000500000000000000" pitchFamily="2" charset="-128"/>
                </a:rPr>
                <a:t>من ترك أحد هذه الفروض لم يصح وضُوؤُهُ</a:t>
              </a:r>
              <a:endParaRPr lang="en-US" sz="2800" b="1" dirty="0">
                <a:latin typeface="Hand Of Sean" panose="02000500000000000000" pitchFamily="2" charset="-128"/>
                <a:ea typeface="Hand Of Sean" panose="02000500000000000000" pitchFamily="2" charset="-128"/>
              </a:endParaRPr>
            </a:p>
          </p:txBody>
        </p:sp>
      </p:grpSp>
      <p:grpSp>
        <p:nvGrpSpPr>
          <p:cNvPr id="47" name="Group 32">
            <a:extLst>
              <a:ext uri="{FF2B5EF4-FFF2-40B4-BE49-F238E27FC236}">
                <a16:creationId xmlns:a16="http://schemas.microsoft.com/office/drawing/2014/main" id="{16F53AAB-F5A1-4454-931B-E22DB276B234}"/>
              </a:ext>
            </a:extLst>
          </p:cNvPr>
          <p:cNvGrpSpPr/>
          <p:nvPr/>
        </p:nvGrpSpPr>
        <p:grpSpPr>
          <a:xfrm flipH="1">
            <a:off x="6987002" y="686980"/>
            <a:ext cx="448057" cy="984936"/>
            <a:chOff x="3976914" y="1402541"/>
            <a:chExt cx="421209" cy="782522"/>
          </a:xfrm>
          <a:solidFill>
            <a:srgbClr val="FF0000"/>
          </a:solidFill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48" name="Rectangle 33">
              <a:extLst>
                <a:ext uri="{FF2B5EF4-FFF2-40B4-BE49-F238E27FC236}">
                  <a16:creationId xmlns:a16="http://schemas.microsoft.com/office/drawing/2014/main" id="{C51B6178-6123-4C2E-A3D1-5E940BDF4437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34">
              <a:extLst>
                <a:ext uri="{FF2B5EF4-FFF2-40B4-BE49-F238E27FC236}">
                  <a16:creationId xmlns:a16="http://schemas.microsoft.com/office/drawing/2014/main" id="{40CAAD16-D987-46D3-999C-2E4513E91146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grpFill/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Trapezoid 10">
              <a:extLst>
                <a:ext uri="{FF2B5EF4-FFF2-40B4-BE49-F238E27FC236}">
                  <a16:creationId xmlns:a16="http://schemas.microsoft.com/office/drawing/2014/main" id="{CA463B5C-656E-47BF-86CD-6012F40C411C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36">
              <a:extLst>
                <a:ext uri="{FF2B5EF4-FFF2-40B4-BE49-F238E27FC236}">
                  <a16:creationId xmlns:a16="http://schemas.microsoft.com/office/drawing/2014/main" id="{F11C7256-C4E4-4A99-B4A1-F3200035DFE4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grpFill/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556589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38" y="2888893"/>
            <a:ext cx="1253359" cy="112675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515070"/>
            <a:ext cx="2786743" cy="1385469"/>
            <a:chOff x="538318" y="1517926"/>
            <a:chExt cx="2658769" cy="110875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559255" y="1517926"/>
              <a:ext cx="639591" cy="51724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1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1038049" y="1942553"/>
              <a:ext cx="1717122" cy="602631"/>
              <a:chOff x="3549688" y="5400344"/>
              <a:chExt cx="1717122" cy="602631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769041" y="5400344"/>
                <a:ext cx="1162713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الأول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549688" y="5682779"/>
                <a:ext cx="1717122" cy="32019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sz="20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فُرُوضُ الوُضُوءِ</a:t>
                </a: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43" name="Group 57">
            <a:extLst>
              <a:ext uri="{FF2B5EF4-FFF2-40B4-BE49-F238E27FC236}">
                <a16:creationId xmlns:a16="http://schemas.microsoft.com/office/drawing/2014/main" id="{F59B9A2D-81EF-4E99-987A-312B8451924B}"/>
              </a:ext>
            </a:extLst>
          </p:cNvPr>
          <p:cNvGrpSpPr/>
          <p:nvPr/>
        </p:nvGrpSpPr>
        <p:grpSpPr>
          <a:xfrm>
            <a:off x="5071951" y="1202015"/>
            <a:ext cx="4130105" cy="4744939"/>
            <a:chOff x="7335518" y="3195470"/>
            <a:chExt cx="2160843" cy="2228601"/>
          </a:xfrm>
        </p:grpSpPr>
        <p:sp>
          <p:nvSpPr>
            <p:cNvPr id="44" name="Rectangle: Top Corners One Rounded and One Snipped 7">
              <a:extLst>
                <a:ext uri="{FF2B5EF4-FFF2-40B4-BE49-F238E27FC236}">
                  <a16:creationId xmlns:a16="http://schemas.microsoft.com/office/drawing/2014/main" id="{337777BC-B4A5-4687-878C-A0D98B82913D}"/>
                </a:ext>
              </a:extLst>
            </p:cNvPr>
            <p:cNvSpPr/>
            <p:nvPr/>
          </p:nvSpPr>
          <p:spPr>
            <a:xfrm rot="5643224">
              <a:off x="7471202" y="3398912"/>
              <a:ext cx="2144730" cy="1905588"/>
            </a:xfrm>
            <a:custGeom>
              <a:avLst/>
              <a:gdLst>
                <a:gd name="connsiteX0" fmla="*/ 0 w 2144730"/>
                <a:gd name="connsiteY0" fmla="*/ 0 h 1905588"/>
                <a:gd name="connsiteX1" fmla="*/ 1628049 w 2144730"/>
                <a:gd name="connsiteY1" fmla="*/ 0 h 1905588"/>
                <a:gd name="connsiteX2" fmla="*/ 2144730 w 2144730"/>
                <a:gd name="connsiteY2" fmla="*/ 516681 h 1905588"/>
                <a:gd name="connsiteX3" fmla="*/ 2144730 w 2144730"/>
                <a:gd name="connsiteY3" fmla="*/ 1905588 h 1905588"/>
                <a:gd name="connsiteX4" fmla="*/ 0 w 2144730"/>
                <a:gd name="connsiteY4" fmla="*/ 1905588 h 1905588"/>
                <a:gd name="connsiteX5" fmla="*/ 0 w 2144730"/>
                <a:gd name="connsiteY5" fmla="*/ 0 h 1905588"/>
                <a:gd name="connsiteX6" fmla="*/ 0 w 2144730"/>
                <a:gd name="connsiteY6" fmla="*/ 0 h 1905588"/>
                <a:gd name="connsiteX0" fmla="*/ 0 w 2144730"/>
                <a:gd name="connsiteY0" fmla="*/ 0 h 1905588"/>
                <a:gd name="connsiteX1" fmla="*/ 1628049 w 2144730"/>
                <a:gd name="connsiteY1" fmla="*/ 0 h 1905588"/>
                <a:gd name="connsiteX2" fmla="*/ 2144730 w 2144730"/>
                <a:gd name="connsiteY2" fmla="*/ 516681 h 1905588"/>
                <a:gd name="connsiteX3" fmla="*/ 1983420 w 2144730"/>
                <a:gd name="connsiteY3" fmla="*/ 1887919 h 1905588"/>
                <a:gd name="connsiteX4" fmla="*/ 0 w 2144730"/>
                <a:gd name="connsiteY4" fmla="*/ 1905588 h 1905588"/>
                <a:gd name="connsiteX5" fmla="*/ 0 w 2144730"/>
                <a:gd name="connsiteY5" fmla="*/ 0 h 1905588"/>
                <a:gd name="connsiteX6" fmla="*/ 0 w 2144730"/>
                <a:gd name="connsiteY6" fmla="*/ 0 h 190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44730" h="1905588">
                  <a:moveTo>
                    <a:pt x="0" y="0"/>
                  </a:moveTo>
                  <a:lnTo>
                    <a:pt x="1628049" y="0"/>
                  </a:lnTo>
                  <a:lnTo>
                    <a:pt x="2144730" y="516681"/>
                  </a:lnTo>
                  <a:lnTo>
                    <a:pt x="1983420" y="1887919"/>
                  </a:lnTo>
                  <a:lnTo>
                    <a:pt x="0" y="190558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60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: Folded Corner 31">
              <a:extLst>
                <a:ext uri="{FF2B5EF4-FFF2-40B4-BE49-F238E27FC236}">
                  <a16:creationId xmlns:a16="http://schemas.microsoft.com/office/drawing/2014/main" id="{BB3DC85F-873D-401A-A286-27E8875629ED}"/>
                </a:ext>
              </a:extLst>
            </p:cNvPr>
            <p:cNvSpPr/>
            <p:nvPr/>
          </p:nvSpPr>
          <p:spPr>
            <a:xfrm rot="254868">
              <a:off x="7358275" y="3195470"/>
              <a:ext cx="1983545" cy="2067951"/>
            </a:xfrm>
            <a:prstGeom prst="foldedCorner">
              <a:avLst>
                <a:gd name="adj" fmla="val 24127"/>
              </a:avLst>
            </a:prstGeom>
            <a:solidFill>
              <a:srgbClr val="FF6B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TextBox 47">
              <a:extLst>
                <a:ext uri="{FF2B5EF4-FFF2-40B4-BE49-F238E27FC236}">
                  <a16:creationId xmlns:a16="http://schemas.microsoft.com/office/drawing/2014/main" id="{47EBBEF2-0036-4E29-B372-47E5CBEE3EC3}"/>
                </a:ext>
              </a:extLst>
            </p:cNvPr>
            <p:cNvSpPr txBox="1"/>
            <p:nvPr/>
          </p:nvSpPr>
          <p:spPr>
            <a:xfrm rot="420206">
              <a:off x="7335518" y="3471539"/>
              <a:ext cx="2045801" cy="997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>
                  <a:latin typeface="Hand Of Sean" panose="02000500000000000000" pitchFamily="2" charset="-128"/>
                  <a:ea typeface="Hand Of Sean" panose="02000500000000000000" pitchFamily="2" charset="-128"/>
                </a:rPr>
                <a:t>بَعْدَ الانْتِهَاءِ مِن الوُضوءِ</a:t>
              </a:r>
            </a:p>
            <a:p>
              <a:pPr algn="ctr"/>
              <a:r>
                <a:rPr lang="ar-SY" sz="2400" b="1" dirty="0">
                  <a:latin typeface="Hand Of Sean" panose="02000500000000000000" pitchFamily="2" charset="-128"/>
                  <a:ea typeface="Hand Of Sean" panose="02000500000000000000" pitchFamily="2" charset="-128"/>
                </a:rPr>
                <a:t> أقَولُ:</a:t>
              </a:r>
              <a:endParaRPr lang="ar-SY" sz="2000" b="1" dirty="0"/>
            </a:p>
            <a:p>
              <a:pPr algn="ctr"/>
              <a:r>
                <a:rPr lang="ar-SY" sz="2800" b="1" dirty="0"/>
                <a:t>( أَشهَدُ أَنْ لاَ إلَهَ إلاَّ اللهُ وَحْدَهُ</a:t>
              </a:r>
            </a:p>
            <a:p>
              <a:pPr algn="ctr"/>
              <a:r>
                <a:rPr lang="ar-SY" sz="2800" b="1" dirty="0"/>
                <a:t>لاَ َشرِيكَ لَهُ وَأَشهَدُ َأنَّ مُحَمَّدًا عَبْدُهُ </a:t>
              </a:r>
              <a:r>
                <a:rPr lang="ar-SY" sz="2400" b="1" dirty="0"/>
                <a:t>وَرَسولُهُ )</a:t>
              </a:r>
              <a:endParaRPr lang="en-US" sz="2400" b="1" dirty="0">
                <a:latin typeface="Hand Of Sean" panose="02000500000000000000" pitchFamily="2" charset="-128"/>
                <a:ea typeface="Hand Of Sean" panose="02000500000000000000" pitchFamily="2" charset="-128"/>
              </a:endParaRPr>
            </a:p>
          </p:txBody>
        </p:sp>
      </p:grpSp>
      <p:grpSp>
        <p:nvGrpSpPr>
          <p:cNvPr id="47" name="Group 32">
            <a:extLst>
              <a:ext uri="{FF2B5EF4-FFF2-40B4-BE49-F238E27FC236}">
                <a16:creationId xmlns:a16="http://schemas.microsoft.com/office/drawing/2014/main" id="{16F53AAB-F5A1-4454-931B-E22DB276B234}"/>
              </a:ext>
            </a:extLst>
          </p:cNvPr>
          <p:cNvGrpSpPr/>
          <p:nvPr/>
        </p:nvGrpSpPr>
        <p:grpSpPr>
          <a:xfrm flipH="1">
            <a:off x="6583565" y="643644"/>
            <a:ext cx="448057" cy="984936"/>
            <a:chOff x="3976914" y="1402541"/>
            <a:chExt cx="421209" cy="782522"/>
          </a:xfrm>
          <a:solidFill>
            <a:srgbClr val="FF0000"/>
          </a:solidFill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48" name="Rectangle 33">
              <a:extLst>
                <a:ext uri="{FF2B5EF4-FFF2-40B4-BE49-F238E27FC236}">
                  <a16:creationId xmlns:a16="http://schemas.microsoft.com/office/drawing/2014/main" id="{C51B6178-6123-4C2E-A3D1-5E940BDF4437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34">
              <a:extLst>
                <a:ext uri="{FF2B5EF4-FFF2-40B4-BE49-F238E27FC236}">
                  <a16:creationId xmlns:a16="http://schemas.microsoft.com/office/drawing/2014/main" id="{40CAAD16-D987-46D3-999C-2E4513E91146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grpFill/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Trapezoid 10">
              <a:extLst>
                <a:ext uri="{FF2B5EF4-FFF2-40B4-BE49-F238E27FC236}">
                  <a16:creationId xmlns:a16="http://schemas.microsoft.com/office/drawing/2014/main" id="{CA463B5C-656E-47BF-86CD-6012F40C411C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36">
              <a:extLst>
                <a:ext uri="{FF2B5EF4-FFF2-40B4-BE49-F238E27FC236}">
                  <a16:creationId xmlns:a16="http://schemas.microsoft.com/office/drawing/2014/main" id="{F11C7256-C4E4-4A99-B4A1-F3200035DFE4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grpFill/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669897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4" name="Group 343">
            <a:extLst>
              <a:ext uri="{FF2B5EF4-FFF2-40B4-BE49-F238E27FC236}">
                <a16:creationId xmlns:a16="http://schemas.microsoft.com/office/drawing/2014/main" id="{6B593B20-1F5C-431F-8B71-BF5257FC17D7}"/>
              </a:ext>
            </a:extLst>
          </p:cNvPr>
          <p:cNvGrpSpPr/>
          <p:nvPr/>
        </p:nvGrpSpPr>
        <p:grpSpPr>
          <a:xfrm flipH="1">
            <a:off x="-4987587" y="2670931"/>
            <a:ext cx="7779829" cy="1265254"/>
            <a:chOff x="9198889" y="2670931"/>
            <a:chExt cx="7779829" cy="1265254"/>
          </a:xfrm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:a16="http://schemas.microsoft.com/office/drawing/2014/main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:a16="http://schemas.microsoft.com/office/drawing/2014/main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:a16="http://schemas.microsoft.com/office/drawing/2014/main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:a16="http://schemas.microsoft.com/office/drawing/2014/main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:a16="http://schemas.microsoft.com/office/drawing/2014/main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:a16="http://schemas.microsoft.com/office/drawing/2014/main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:a16="http://schemas.microsoft.com/office/drawing/2014/main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:a16="http://schemas.microsoft.com/office/drawing/2014/main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:a16="http://schemas.microsoft.com/office/drawing/2014/main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:a16="http://schemas.microsoft.com/office/drawing/2014/main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:a16="http://schemas.microsoft.com/office/drawing/2014/main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:a16="http://schemas.microsoft.com/office/drawing/2014/main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:a16="http://schemas.microsoft.com/office/drawing/2014/main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:a16="http://schemas.microsoft.com/office/drawing/2014/main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:a16="http://schemas.microsoft.com/office/drawing/2014/main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:a16="http://schemas.microsoft.com/office/drawing/2014/main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:a16="http://schemas.microsoft.com/office/drawing/2014/main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:a16="http://schemas.microsoft.com/office/drawing/2014/main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:a16="http://schemas.microsoft.com/office/drawing/2014/main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:a16="http://schemas.microsoft.com/office/drawing/2014/main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:a16="http://schemas.microsoft.com/office/drawing/2014/main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:a16="http://schemas.microsoft.com/office/drawing/2014/main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:a16="http://schemas.microsoft.com/office/drawing/2014/main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:a16="http://schemas.microsoft.com/office/drawing/2014/main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:a16="http://schemas.microsoft.com/office/drawing/2014/main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:a16="http://schemas.microsoft.com/office/drawing/2014/main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:a16="http://schemas.microsoft.com/office/drawing/2014/main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:a16="http://schemas.microsoft.com/office/drawing/2014/main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:a16="http://schemas.microsoft.com/office/drawing/2014/main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:a16="http://schemas.microsoft.com/office/drawing/2014/main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:a16="http://schemas.microsoft.com/office/drawing/2014/main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:a16="http://schemas.microsoft.com/office/drawing/2014/main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:a16="http://schemas.microsoft.com/office/drawing/2014/main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:a16="http://schemas.microsoft.com/office/drawing/2014/main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:a16="http://schemas.microsoft.com/office/drawing/2014/main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:a16="http://schemas.microsoft.com/office/drawing/2014/main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:a16="http://schemas.microsoft.com/office/drawing/2014/main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:a16="http://schemas.microsoft.com/office/drawing/2014/main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:a16="http://schemas.microsoft.com/office/drawing/2014/main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:a16="http://schemas.microsoft.com/office/drawing/2014/main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:a16="http://schemas.microsoft.com/office/drawing/2014/main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:a16="http://schemas.microsoft.com/office/drawing/2014/main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:a16="http://schemas.microsoft.com/office/drawing/2014/main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:a16="http://schemas.microsoft.com/office/drawing/2014/main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:a16="http://schemas.microsoft.com/office/drawing/2014/main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:a16="http://schemas.microsoft.com/office/drawing/2014/main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:a16="http://schemas.microsoft.com/office/drawing/2014/main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:a16="http://schemas.microsoft.com/office/drawing/2014/main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:a16="http://schemas.microsoft.com/office/drawing/2014/main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:a16="http://schemas.microsoft.com/office/drawing/2014/main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:a16="http://schemas.microsoft.com/office/drawing/2014/main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:a16="http://schemas.microsoft.com/office/drawing/2014/main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:a16="http://schemas.microsoft.com/office/drawing/2014/main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:a16="http://schemas.microsoft.com/office/drawing/2014/main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:a16="http://schemas.microsoft.com/office/drawing/2014/main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:a16="http://schemas.microsoft.com/office/drawing/2014/main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:a16="http://schemas.microsoft.com/office/drawing/2014/main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:a16="http://schemas.microsoft.com/office/drawing/2014/main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:a16="http://schemas.microsoft.com/office/drawing/2014/main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:a16="http://schemas.microsoft.com/office/drawing/2014/main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:a16="http://schemas.microsoft.com/office/drawing/2014/main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:a16="http://schemas.microsoft.com/office/drawing/2014/main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:a16="http://schemas.microsoft.com/office/drawing/2014/main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:a16="http://schemas.microsoft.com/office/drawing/2014/main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:a16="http://schemas.microsoft.com/office/drawing/2014/main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:a16="http://schemas.microsoft.com/office/drawing/2014/main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:a16="http://schemas.microsoft.com/office/drawing/2014/main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:a16="http://schemas.microsoft.com/office/drawing/2014/main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:a16="http://schemas.microsoft.com/office/drawing/2014/main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:a16="http://schemas.microsoft.com/office/drawing/2014/main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:a16="http://schemas.microsoft.com/office/drawing/2014/main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:a16="http://schemas.microsoft.com/office/drawing/2014/main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:a16="http://schemas.microsoft.com/office/drawing/2014/main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:a16="http://schemas.microsoft.com/office/drawing/2014/main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:a16="http://schemas.microsoft.com/office/drawing/2014/main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:a16="http://schemas.microsoft.com/office/drawing/2014/main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:a16="http://schemas.microsoft.com/office/drawing/2014/main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:a16="http://schemas.microsoft.com/office/drawing/2014/main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:a16="http://schemas.microsoft.com/office/drawing/2014/main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:a16="http://schemas.microsoft.com/office/drawing/2014/main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:a16="http://schemas.microsoft.com/office/drawing/2014/main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:a16="http://schemas.microsoft.com/office/drawing/2014/main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:a16="http://schemas.microsoft.com/office/drawing/2014/main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:a16="http://schemas.microsoft.com/office/drawing/2014/main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:a16="http://schemas.microsoft.com/office/drawing/2014/main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:a16="http://schemas.microsoft.com/office/drawing/2014/main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:a16="http://schemas.microsoft.com/office/drawing/2014/main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:a16="http://schemas.microsoft.com/office/drawing/2014/main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:a16="http://schemas.microsoft.com/office/drawing/2014/main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:a16="http://schemas.microsoft.com/office/drawing/2014/main" id="{DECF6CD6-3A3C-4226-8039-3E6001337D48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:a16="http://schemas.microsoft.com/office/drawing/2014/main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:a16="http://schemas.microsoft.com/office/drawing/2014/main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:a16="http://schemas.microsoft.com/office/drawing/2014/main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:a16="http://schemas.microsoft.com/office/drawing/2014/main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:a16="http://schemas.microsoft.com/office/drawing/2014/main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:a16="http://schemas.microsoft.com/office/drawing/2014/main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:a16="http://schemas.microsoft.com/office/drawing/2014/main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:a16="http://schemas.microsoft.com/office/drawing/2014/main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:a16="http://schemas.microsoft.com/office/drawing/2014/main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:a16="http://schemas.microsoft.com/office/drawing/2014/main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:a16="http://schemas.microsoft.com/office/drawing/2014/main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:a16="http://schemas.microsoft.com/office/drawing/2014/main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:a16="http://schemas.microsoft.com/office/drawing/2014/main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:a16="http://schemas.microsoft.com/office/drawing/2014/main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:a16="http://schemas.microsoft.com/office/drawing/2014/main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:a16="http://schemas.microsoft.com/office/drawing/2014/main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:a16="http://schemas.microsoft.com/office/drawing/2014/main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:a16="http://schemas.microsoft.com/office/drawing/2014/main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:a16="http://schemas.microsoft.com/office/drawing/2014/main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:a16="http://schemas.microsoft.com/office/drawing/2014/main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:a16="http://schemas.microsoft.com/office/drawing/2014/main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:a16="http://schemas.microsoft.com/office/drawing/2014/main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:a16="http://schemas.microsoft.com/office/drawing/2014/main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:a16="http://schemas.microsoft.com/office/drawing/2014/main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:a16="http://schemas.microsoft.com/office/drawing/2014/main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:a16="http://schemas.microsoft.com/office/drawing/2014/main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:a16="http://schemas.microsoft.com/office/drawing/2014/main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:a16="http://schemas.microsoft.com/office/drawing/2014/main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:a16="http://schemas.microsoft.com/office/drawing/2014/main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:a16="http://schemas.microsoft.com/office/drawing/2014/main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:a16="http://schemas.microsoft.com/office/drawing/2014/main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:a16="http://schemas.microsoft.com/office/drawing/2014/main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:a16="http://schemas.microsoft.com/office/drawing/2014/main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:a16="http://schemas.microsoft.com/office/drawing/2014/main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:a16="http://schemas.microsoft.com/office/drawing/2014/main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:a16="http://schemas.microsoft.com/office/drawing/2014/main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:a16="http://schemas.microsoft.com/office/drawing/2014/main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:a16="http://schemas.microsoft.com/office/drawing/2014/main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:a16="http://schemas.microsoft.com/office/drawing/2014/main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:a16="http://schemas.microsoft.com/office/drawing/2014/main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:a16="http://schemas.microsoft.com/office/drawing/2014/main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:a16="http://schemas.microsoft.com/office/drawing/2014/main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:a16="http://schemas.microsoft.com/office/drawing/2014/main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:a16="http://schemas.microsoft.com/office/drawing/2014/main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:a16="http://schemas.microsoft.com/office/drawing/2014/main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:a16="http://schemas.microsoft.com/office/drawing/2014/main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:a16="http://schemas.microsoft.com/office/drawing/2014/main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:a16="http://schemas.microsoft.com/office/drawing/2014/main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:a16="http://schemas.microsoft.com/office/drawing/2014/main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:a16="http://schemas.microsoft.com/office/drawing/2014/main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:a16="http://schemas.microsoft.com/office/drawing/2014/main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:a16="http://schemas.microsoft.com/office/drawing/2014/main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:a16="http://schemas.microsoft.com/office/drawing/2014/main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:a16="http://schemas.microsoft.com/office/drawing/2014/main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:a16="http://schemas.microsoft.com/office/drawing/2014/main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:a16="http://schemas.microsoft.com/office/drawing/2014/main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:a16="http://schemas.microsoft.com/office/drawing/2014/main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:a16="http://schemas.microsoft.com/office/drawing/2014/main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:a16="http://schemas.microsoft.com/office/drawing/2014/main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:a16="http://schemas.microsoft.com/office/drawing/2014/main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:a16="http://schemas.microsoft.com/office/drawing/2014/main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:a16="http://schemas.microsoft.com/office/drawing/2014/main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:a16="http://schemas.microsoft.com/office/drawing/2014/main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:a16="http://schemas.microsoft.com/office/drawing/2014/main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:a16="http://schemas.microsoft.com/office/drawing/2014/main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:a16="http://schemas.microsoft.com/office/drawing/2014/main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:a16="http://schemas.microsoft.com/office/drawing/2014/main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:a16="http://schemas.microsoft.com/office/drawing/2014/main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:a16="http://schemas.microsoft.com/office/drawing/2014/main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:a16="http://schemas.microsoft.com/office/drawing/2014/main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:a16="http://schemas.microsoft.com/office/drawing/2014/main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:a16="http://schemas.microsoft.com/office/drawing/2014/main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:a16="http://schemas.microsoft.com/office/drawing/2014/main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:a16="http://schemas.microsoft.com/office/drawing/2014/main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:a16="http://schemas.microsoft.com/office/drawing/2014/main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:a16="http://schemas.microsoft.com/office/drawing/2014/main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:a16="http://schemas.microsoft.com/office/drawing/2014/main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:a16="http://schemas.microsoft.com/office/drawing/2014/main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:a16="http://schemas.microsoft.com/office/drawing/2014/main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:a16="http://schemas.microsoft.com/office/drawing/2014/main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:a16="http://schemas.microsoft.com/office/drawing/2014/main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:a16="http://schemas.microsoft.com/office/drawing/2014/main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:a16="http://schemas.microsoft.com/office/drawing/2014/main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:a16="http://schemas.microsoft.com/office/drawing/2014/main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:a16="http://schemas.microsoft.com/office/drawing/2014/main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:a16="http://schemas.microsoft.com/office/drawing/2014/main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:a16="http://schemas.microsoft.com/office/drawing/2014/main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:a16="http://schemas.microsoft.com/office/drawing/2014/main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:a16="http://schemas.microsoft.com/office/drawing/2014/main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:a16="http://schemas.microsoft.com/office/drawing/2014/main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:a16="http://schemas.microsoft.com/office/drawing/2014/main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:a16="http://schemas.microsoft.com/office/drawing/2014/main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:a16="http://schemas.microsoft.com/office/drawing/2014/main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:a16="http://schemas.microsoft.com/office/drawing/2014/main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:a16="http://schemas.microsoft.com/office/drawing/2014/main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:a16="http://schemas.microsoft.com/office/drawing/2014/main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:a16="http://schemas.microsoft.com/office/drawing/2014/main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:a16="http://schemas.microsoft.com/office/drawing/2014/main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:a16="http://schemas.microsoft.com/office/drawing/2014/main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:a16="http://schemas.microsoft.com/office/drawing/2014/main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:a16="http://schemas.microsoft.com/office/drawing/2014/main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:a16="http://schemas.microsoft.com/office/drawing/2014/main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:a16="http://schemas.microsoft.com/office/drawing/2014/main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:a16="http://schemas.microsoft.com/office/drawing/2014/main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:a16="http://schemas.microsoft.com/office/drawing/2014/main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:a16="http://schemas.microsoft.com/office/drawing/2014/main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:a16="http://schemas.microsoft.com/office/drawing/2014/main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:a16="http://schemas.microsoft.com/office/drawing/2014/main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:a16="http://schemas.microsoft.com/office/drawing/2014/main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:a16="http://schemas.microsoft.com/office/drawing/2014/main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:a16="http://schemas.microsoft.com/office/drawing/2014/main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:a16="http://schemas.microsoft.com/office/drawing/2014/main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id="{5F1E1639-F48D-4D01-80D9-2058D7799887}"/>
                </a:ext>
              </a:extLst>
            </p:cNvPr>
            <p:cNvSpPr txBox="1"/>
            <p:nvPr/>
          </p:nvSpPr>
          <p:spPr>
            <a:xfrm>
              <a:off x="12266492" y="3119515"/>
              <a:ext cx="22201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b="1" dirty="0">
                  <a:solidFill>
                    <a:srgbClr val="FF0000"/>
                  </a:solidFill>
                  <a:latin typeface="Cooper Black" panose="0208090404030B020404" pitchFamily="18" charset="0"/>
                </a:rPr>
                <a:t>انتهى الدرس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51932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98 -1.48148E-6 L 1.23737 -0.00254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617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38" y="2888893"/>
            <a:ext cx="1253359" cy="112675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515070"/>
            <a:ext cx="2786743" cy="1385469"/>
            <a:chOff x="538318" y="1517926"/>
            <a:chExt cx="2658769" cy="110875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559255" y="1517926"/>
              <a:ext cx="639591" cy="51724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1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1038049" y="1942553"/>
              <a:ext cx="1548239" cy="614247"/>
              <a:chOff x="3549688" y="5400344"/>
              <a:chExt cx="1548239" cy="614247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769041" y="5400344"/>
                <a:ext cx="1162713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الأول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549688" y="5694395"/>
                <a:ext cx="1548239" cy="32019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sz="20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فُرُوضُ الوُضُوءِ</a:t>
                </a:r>
                <a:endParaRPr lang="ar-SY" b="1" dirty="0">
                  <a:solidFill>
                    <a:prstClr val="black"/>
                  </a:solidFill>
                  <a:latin typeface="Century Gothic" panose="020B0502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3" name="Group 62">
            <a:extLst>
              <a:ext uri="{FF2B5EF4-FFF2-40B4-BE49-F238E27FC236}">
                <a16:creationId xmlns:a16="http://schemas.microsoft.com/office/drawing/2014/main" id="{0897287A-7DEC-47F9-A968-0D58A5DDFF62}"/>
              </a:ext>
            </a:extLst>
          </p:cNvPr>
          <p:cNvGrpSpPr/>
          <p:nvPr/>
        </p:nvGrpSpPr>
        <p:grpSpPr>
          <a:xfrm>
            <a:off x="4695855" y="1515070"/>
            <a:ext cx="4484912" cy="4615543"/>
            <a:chOff x="6591499" y="705675"/>
            <a:chExt cx="2138086" cy="2228601"/>
          </a:xfrm>
        </p:grpSpPr>
        <p:sp>
          <p:nvSpPr>
            <p:cNvPr id="34" name="Rectangle: Top Corners One Rounded and One Snipped 7">
              <a:extLst>
                <a:ext uri="{FF2B5EF4-FFF2-40B4-BE49-F238E27FC236}">
                  <a16:creationId xmlns:a16="http://schemas.microsoft.com/office/drawing/2014/main" id="{0FEE847C-470F-4AB7-8765-22CE5089EF14}"/>
                </a:ext>
              </a:extLst>
            </p:cNvPr>
            <p:cNvSpPr/>
            <p:nvPr/>
          </p:nvSpPr>
          <p:spPr>
            <a:xfrm rot="5643224">
              <a:off x="6704426" y="909117"/>
              <a:ext cx="2144730" cy="1905588"/>
            </a:xfrm>
            <a:custGeom>
              <a:avLst/>
              <a:gdLst>
                <a:gd name="connsiteX0" fmla="*/ 0 w 2144730"/>
                <a:gd name="connsiteY0" fmla="*/ 0 h 1905588"/>
                <a:gd name="connsiteX1" fmla="*/ 1628049 w 2144730"/>
                <a:gd name="connsiteY1" fmla="*/ 0 h 1905588"/>
                <a:gd name="connsiteX2" fmla="*/ 2144730 w 2144730"/>
                <a:gd name="connsiteY2" fmla="*/ 516681 h 1905588"/>
                <a:gd name="connsiteX3" fmla="*/ 2144730 w 2144730"/>
                <a:gd name="connsiteY3" fmla="*/ 1905588 h 1905588"/>
                <a:gd name="connsiteX4" fmla="*/ 0 w 2144730"/>
                <a:gd name="connsiteY4" fmla="*/ 1905588 h 1905588"/>
                <a:gd name="connsiteX5" fmla="*/ 0 w 2144730"/>
                <a:gd name="connsiteY5" fmla="*/ 0 h 1905588"/>
                <a:gd name="connsiteX6" fmla="*/ 0 w 2144730"/>
                <a:gd name="connsiteY6" fmla="*/ 0 h 1905588"/>
                <a:gd name="connsiteX0" fmla="*/ 0 w 2144730"/>
                <a:gd name="connsiteY0" fmla="*/ 0 h 1905588"/>
                <a:gd name="connsiteX1" fmla="*/ 1628049 w 2144730"/>
                <a:gd name="connsiteY1" fmla="*/ 0 h 1905588"/>
                <a:gd name="connsiteX2" fmla="*/ 2144730 w 2144730"/>
                <a:gd name="connsiteY2" fmla="*/ 516681 h 1905588"/>
                <a:gd name="connsiteX3" fmla="*/ 1983420 w 2144730"/>
                <a:gd name="connsiteY3" fmla="*/ 1887919 h 1905588"/>
                <a:gd name="connsiteX4" fmla="*/ 0 w 2144730"/>
                <a:gd name="connsiteY4" fmla="*/ 1905588 h 1905588"/>
                <a:gd name="connsiteX5" fmla="*/ 0 w 2144730"/>
                <a:gd name="connsiteY5" fmla="*/ 0 h 1905588"/>
                <a:gd name="connsiteX6" fmla="*/ 0 w 2144730"/>
                <a:gd name="connsiteY6" fmla="*/ 0 h 190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44730" h="1905588">
                  <a:moveTo>
                    <a:pt x="0" y="0"/>
                  </a:moveTo>
                  <a:lnTo>
                    <a:pt x="1628049" y="0"/>
                  </a:lnTo>
                  <a:lnTo>
                    <a:pt x="2144730" y="516681"/>
                  </a:lnTo>
                  <a:lnTo>
                    <a:pt x="1983420" y="1887919"/>
                  </a:lnTo>
                  <a:lnTo>
                    <a:pt x="0" y="190558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60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: Folded Corner 39">
              <a:extLst>
                <a:ext uri="{FF2B5EF4-FFF2-40B4-BE49-F238E27FC236}">
                  <a16:creationId xmlns:a16="http://schemas.microsoft.com/office/drawing/2014/main" id="{56042200-DE88-4E56-B872-46C30280CFDE}"/>
                </a:ext>
              </a:extLst>
            </p:cNvPr>
            <p:cNvSpPr/>
            <p:nvPr/>
          </p:nvSpPr>
          <p:spPr>
            <a:xfrm rot="254868">
              <a:off x="6591499" y="705675"/>
              <a:ext cx="1983545" cy="2067951"/>
            </a:xfrm>
            <a:prstGeom prst="foldedCorner">
              <a:avLst>
                <a:gd name="adj" fmla="val 24127"/>
              </a:avLst>
            </a:prstGeom>
            <a:solidFill>
              <a:srgbClr val="FFE9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TextBox 48">
              <a:extLst>
                <a:ext uri="{FF2B5EF4-FFF2-40B4-BE49-F238E27FC236}">
                  <a16:creationId xmlns:a16="http://schemas.microsoft.com/office/drawing/2014/main" id="{79812243-DFF3-432F-9294-054B66B41E24}"/>
                </a:ext>
              </a:extLst>
            </p:cNvPr>
            <p:cNvSpPr txBox="1"/>
            <p:nvPr/>
          </p:nvSpPr>
          <p:spPr>
            <a:xfrm rot="420206">
              <a:off x="6607372" y="1279848"/>
              <a:ext cx="1922335" cy="7281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800" b="1" dirty="0"/>
                <a:t>قَالَ تعالى:</a:t>
              </a:r>
            </a:p>
            <a:p>
              <a:pPr algn="ctr"/>
              <a:r>
                <a:rPr lang="ar-SY" sz="3200" b="1" dirty="0"/>
                <a:t>«إِنَّ اللَّه يُحِبَّ الْتَّوَّابين  و يُحِبَّ َالْمُتطَّهِرِينَ »</a:t>
              </a:r>
              <a:endParaRPr lang="en-US" sz="3200" b="1" dirty="0">
                <a:latin typeface="Hand Of Sean" panose="02000500000000000000" pitchFamily="2" charset="-128"/>
                <a:ea typeface="Hand Of Sean" panose="02000500000000000000" pitchFamily="2" charset="-128"/>
              </a:endParaRPr>
            </a:p>
          </p:txBody>
        </p:sp>
      </p:grpSp>
      <p:grpSp>
        <p:nvGrpSpPr>
          <p:cNvPr id="37" name="Group 40">
            <a:extLst>
              <a:ext uri="{FF2B5EF4-FFF2-40B4-BE49-F238E27FC236}">
                <a16:creationId xmlns:a16="http://schemas.microsoft.com/office/drawing/2014/main" id="{4900EB7E-1540-47E0-8812-097E85526131}"/>
              </a:ext>
            </a:extLst>
          </p:cNvPr>
          <p:cNvGrpSpPr/>
          <p:nvPr/>
        </p:nvGrpSpPr>
        <p:grpSpPr>
          <a:xfrm flipH="1">
            <a:off x="6688126" y="1457224"/>
            <a:ext cx="563204" cy="843192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38" name="Rectangle 41">
              <a:extLst>
                <a:ext uri="{FF2B5EF4-FFF2-40B4-BE49-F238E27FC236}">
                  <a16:creationId xmlns:a16="http://schemas.microsoft.com/office/drawing/2014/main" id="{490AF6D3-F096-4EA7-89B7-2D5E1B2D2955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42">
              <a:extLst>
                <a:ext uri="{FF2B5EF4-FFF2-40B4-BE49-F238E27FC236}">
                  <a16:creationId xmlns:a16="http://schemas.microsoft.com/office/drawing/2014/main" id="{E9389BE3-738A-4C3F-8612-A713FEC8AF1A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rapezoid 10">
              <a:extLst>
                <a:ext uri="{FF2B5EF4-FFF2-40B4-BE49-F238E27FC236}">
                  <a16:creationId xmlns:a16="http://schemas.microsoft.com/office/drawing/2014/main" id="{49C2C018-11BB-4E56-AA3D-49D8DFB952CC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4">
              <a:extLst>
                <a:ext uri="{FF2B5EF4-FFF2-40B4-BE49-F238E27FC236}">
                  <a16:creationId xmlns:a16="http://schemas.microsoft.com/office/drawing/2014/main" id="{DEFDA5A5-E6FE-4C34-BEEC-E1460D4740EB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TextBox 47">
            <a:extLst>
              <a:ext uri="{FF2B5EF4-FFF2-40B4-BE49-F238E27FC236}">
                <a16:creationId xmlns:a16="http://schemas.microsoft.com/office/drawing/2014/main" id="{05869D3F-2203-4D1C-A97B-9AFE3BA08CEE}"/>
              </a:ext>
            </a:extLst>
          </p:cNvPr>
          <p:cNvSpPr txBox="1"/>
          <p:nvPr/>
        </p:nvSpPr>
        <p:spPr>
          <a:xfrm>
            <a:off x="4545825" y="173608"/>
            <a:ext cx="32913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3200" b="1" dirty="0">
                <a:latin typeface="Century Gothic" panose="020B0502020202020204" pitchFamily="34" charset="0"/>
              </a:rPr>
              <a:t>فُرُوضُ الوُضُوءِ</a:t>
            </a:r>
          </a:p>
        </p:txBody>
      </p:sp>
      <p:sp>
        <p:nvSpPr>
          <p:cNvPr id="26" name="Freeform: Shape 85">
            <a:extLst>
              <a:ext uri="{FF2B5EF4-FFF2-40B4-BE49-F238E27FC236}">
                <a16:creationId xmlns:a16="http://schemas.microsoft.com/office/drawing/2014/main" id="{B3DA9073-3627-4023-9264-D556BB70752A}"/>
              </a:ext>
            </a:extLst>
          </p:cNvPr>
          <p:cNvSpPr/>
          <p:nvPr/>
        </p:nvSpPr>
        <p:spPr>
          <a:xfrm rot="5400000">
            <a:off x="9649934" y="2968177"/>
            <a:ext cx="2087275" cy="2094946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3"/>
            <a:srcRect/>
            <a:stretch>
              <a:fillRect r="1000" b="1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grpSp>
        <p:nvGrpSpPr>
          <p:cNvPr id="27" name="Group 92">
            <a:extLst>
              <a:ext uri="{FF2B5EF4-FFF2-40B4-BE49-F238E27FC236}">
                <a16:creationId xmlns:a16="http://schemas.microsoft.com/office/drawing/2014/main" id="{E754AA86-DEC5-418C-B5F1-971A8FE2B830}"/>
              </a:ext>
            </a:extLst>
          </p:cNvPr>
          <p:cNvGrpSpPr/>
          <p:nvPr/>
        </p:nvGrpSpPr>
        <p:grpSpPr>
          <a:xfrm>
            <a:off x="10543680" y="3062700"/>
            <a:ext cx="243227" cy="345675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28" name="Oval 99">
              <a:extLst>
                <a:ext uri="{FF2B5EF4-FFF2-40B4-BE49-F238E27FC236}">
                  <a16:creationId xmlns:a16="http://schemas.microsoft.com/office/drawing/2014/main" id="{2566FC63-963D-43A2-AD3C-B16DAF2182C2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rapezoid 10">
              <a:extLst>
                <a:ext uri="{FF2B5EF4-FFF2-40B4-BE49-F238E27FC236}">
                  <a16:creationId xmlns:a16="http://schemas.microsoft.com/office/drawing/2014/main" id="{B3A238A7-50BF-47F6-AD61-D3F5BE1FDBE6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102">
              <a:extLst>
                <a:ext uri="{FF2B5EF4-FFF2-40B4-BE49-F238E27FC236}">
                  <a16:creationId xmlns:a16="http://schemas.microsoft.com/office/drawing/2014/main" id="{71853673-4172-4139-B96D-4A6A16768971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79094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36" dur="200" fill="hold"/>
                                        <p:tgtEl>
                                          <p:spTgt spid="26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6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38" y="2888893"/>
            <a:ext cx="1253359" cy="112675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515070"/>
            <a:ext cx="2786743" cy="1385469"/>
            <a:chOff x="538318" y="1517926"/>
            <a:chExt cx="2658769" cy="110875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559255" y="1517926"/>
              <a:ext cx="639591" cy="51724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1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1038049" y="1942553"/>
              <a:ext cx="1548239" cy="614247"/>
              <a:chOff x="3549688" y="5400344"/>
              <a:chExt cx="1548239" cy="614247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769041" y="5400344"/>
                <a:ext cx="1162713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الأول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549688" y="5694395"/>
                <a:ext cx="1548239" cy="32019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sz="20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فُرُوضُ الوُضُوءِ</a:t>
                </a:r>
                <a:endParaRPr lang="ar-SY" b="1" dirty="0">
                  <a:solidFill>
                    <a:prstClr val="black"/>
                  </a:solidFill>
                  <a:latin typeface="Century Gothic" panose="020B0502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3" name="Group 62">
            <a:extLst>
              <a:ext uri="{FF2B5EF4-FFF2-40B4-BE49-F238E27FC236}">
                <a16:creationId xmlns:a16="http://schemas.microsoft.com/office/drawing/2014/main" id="{0897287A-7DEC-47F9-A968-0D58A5DDFF62}"/>
              </a:ext>
            </a:extLst>
          </p:cNvPr>
          <p:cNvGrpSpPr/>
          <p:nvPr/>
        </p:nvGrpSpPr>
        <p:grpSpPr>
          <a:xfrm>
            <a:off x="3209228" y="726517"/>
            <a:ext cx="3997217" cy="4593859"/>
            <a:chOff x="6823997" y="716145"/>
            <a:chExt cx="1905588" cy="2218131"/>
          </a:xfrm>
        </p:grpSpPr>
        <p:sp>
          <p:nvSpPr>
            <p:cNvPr id="34" name="Rectangle: Top Corners One Rounded and One Snipped 7">
              <a:extLst>
                <a:ext uri="{FF2B5EF4-FFF2-40B4-BE49-F238E27FC236}">
                  <a16:creationId xmlns:a16="http://schemas.microsoft.com/office/drawing/2014/main" id="{0FEE847C-470F-4AB7-8765-22CE5089EF14}"/>
                </a:ext>
              </a:extLst>
            </p:cNvPr>
            <p:cNvSpPr/>
            <p:nvPr/>
          </p:nvSpPr>
          <p:spPr>
            <a:xfrm rot="5643224">
              <a:off x="6704426" y="909117"/>
              <a:ext cx="2144730" cy="1905588"/>
            </a:xfrm>
            <a:custGeom>
              <a:avLst/>
              <a:gdLst>
                <a:gd name="connsiteX0" fmla="*/ 0 w 2144730"/>
                <a:gd name="connsiteY0" fmla="*/ 0 h 1905588"/>
                <a:gd name="connsiteX1" fmla="*/ 1628049 w 2144730"/>
                <a:gd name="connsiteY1" fmla="*/ 0 h 1905588"/>
                <a:gd name="connsiteX2" fmla="*/ 2144730 w 2144730"/>
                <a:gd name="connsiteY2" fmla="*/ 516681 h 1905588"/>
                <a:gd name="connsiteX3" fmla="*/ 2144730 w 2144730"/>
                <a:gd name="connsiteY3" fmla="*/ 1905588 h 1905588"/>
                <a:gd name="connsiteX4" fmla="*/ 0 w 2144730"/>
                <a:gd name="connsiteY4" fmla="*/ 1905588 h 1905588"/>
                <a:gd name="connsiteX5" fmla="*/ 0 w 2144730"/>
                <a:gd name="connsiteY5" fmla="*/ 0 h 1905588"/>
                <a:gd name="connsiteX6" fmla="*/ 0 w 2144730"/>
                <a:gd name="connsiteY6" fmla="*/ 0 h 1905588"/>
                <a:gd name="connsiteX0" fmla="*/ 0 w 2144730"/>
                <a:gd name="connsiteY0" fmla="*/ 0 h 1905588"/>
                <a:gd name="connsiteX1" fmla="*/ 1628049 w 2144730"/>
                <a:gd name="connsiteY1" fmla="*/ 0 h 1905588"/>
                <a:gd name="connsiteX2" fmla="*/ 2144730 w 2144730"/>
                <a:gd name="connsiteY2" fmla="*/ 516681 h 1905588"/>
                <a:gd name="connsiteX3" fmla="*/ 1983420 w 2144730"/>
                <a:gd name="connsiteY3" fmla="*/ 1887919 h 1905588"/>
                <a:gd name="connsiteX4" fmla="*/ 0 w 2144730"/>
                <a:gd name="connsiteY4" fmla="*/ 1905588 h 1905588"/>
                <a:gd name="connsiteX5" fmla="*/ 0 w 2144730"/>
                <a:gd name="connsiteY5" fmla="*/ 0 h 1905588"/>
                <a:gd name="connsiteX6" fmla="*/ 0 w 2144730"/>
                <a:gd name="connsiteY6" fmla="*/ 0 h 190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44730" h="1905588">
                  <a:moveTo>
                    <a:pt x="0" y="0"/>
                  </a:moveTo>
                  <a:lnTo>
                    <a:pt x="1628049" y="0"/>
                  </a:lnTo>
                  <a:lnTo>
                    <a:pt x="2144730" y="516681"/>
                  </a:lnTo>
                  <a:lnTo>
                    <a:pt x="1983420" y="1887919"/>
                  </a:lnTo>
                  <a:lnTo>
                    <a:pt x="0" y="190558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60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: Folded Corner 39">
              <a:extLst>
                <a:ext uri="{FF2B5EF4-FFF2-40B4-BE49-F238E27FC236}">
                  <a16:creationId xmlns:a16="http://schemas.microsoft.com/office/drawing/2014/main" id="{56042200-DE88-4E56-B872-46C30280CFDE}"/>
                </a:ext>
              </a:extLst>
            </p:cNvPr>
            <p:cNvSpPr/>
            <p:nvPr/>
          </p:nvSpPr>
          <p:spPr>
            <a:xfrm rot="254868">
              <a:off x="6870226" y="716145"/>
              <a:ext cx="1709793" cy="1921600"/>
            </a:xfrm>
            <a:prstGeom prst="foldedCorner">
              <a:avLst>
                <a:gd name="adj" fmla="val 24127"/>
              </a:avLst>
            </a:prstGeom>
            <a:solidFill>
              <a:srgbClr val="FFE9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TextBox 48">
              <a:extLst>
                <a:ext uri="{FF2B5EF4-FFF2-40B4-BE49-F238E27FC236}">
                  <a16:creationId xmlns:a16="http://schemas.microsoft.com/office/drawing/2014/main" id="{79812243-DFF3-432F-9294-054B66B41E24}"/>
                </a:ext>
              </a:extLst>
            </p:cNvPr>
            <p:cNvSpPr txBox="1"/>
            <p:nvPr/>
          </p:nvSpPr>
          <p:spPr>
            <a:xfrm rot="420206">
              <a:off x="6894281" y="1297630"/>
              <a:ext cx="1634352" cy="7281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800" b="1" dirty="0"/>
                <a:t>قَالَ تعالى:</a:t>
              </a:r>
            </a:p>
            <a:p>
              <a:pPr algn="ctr"/>
              <a:r>
                <a:rPr lang="ar-SY" sz="3200" b="1" dirty="0"/>
                <a:t>«إِنَّ اللَّه يُحِبَّ الْتَّوَّابين  و يُحِبَّ َالْمُتطَّهِرِينَ »</a:t>
              </a:r>
              <a:endParaRPr lang="en-US" sz="3200" b="1" dirty="0">
                <a:latin typeface="Hand Of Sean" panose="02000500000000000000" pitchFamily="2" charset="-128"/>
                <a:ea typeface="Hand Of Sean" panose="02000500000000000000" pitchFamily="2" charset="-128"/>
              </a:endParaRPr>
            </a:p>
          </p:txBody>
        </p:sp>
      </p:grpSp>
      <p:grpSp>
        <p:nvGrpSpPr>
          <p:cNvPr id="37" name="Group 40">
            <a:extLst>
              <a:ext uri="{FF2B5EF4-FFF2-40B4-BE49-F238E27FC236}">
                <a16:creationId xmlns:a16="http://schemas.microsoft.com/office/drawing/2014/main" id="{4900EB7E-1540-47E0-8812-097E85526131}"/>
              </a:ext>
            </a:extLst>
          </p:cNvPr>
          <p:cNvGrpSpPr/>
          <p:nvPr/>
        </p:nvGrpSpPr>
        <p:grpSpPr>
          <a:xfrm flipH="1">
            <a:off x="4713805" y="646987"/>
            <a:ext cx="563204" cy="843192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38" name="Rectangle 41">
              <a:extLst>
                <a:ext uri="{FF2B5EF4-FFF2-40B4-BE49-F238E27FC236}">
                  <a16:creationId xmlns:a16="http://schemas.microsoft.com/office/drawing/2014/main" id="{490AF6D3-F096-4EA7-89B7-2D5E1B2D2955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42">
              <a:extLst>
                <a:ext uri="{FF2B5EF4-FFF2-40B4-BE49-F238E27FC236}">
                  <a16:creationId xmlns:a16="http://schemas.microsoft.com/office/drawing/2014/main" id="{E9389BE3-738A-4C3F-8612-A713FEC8AF1A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rapezoid 10">
              <a:extLst>
                <a:ext uri="{FF2B5EF4-FFF2-40B4-BE49-F238E27FC236}">
                  <a16:creationId xmlns:a16="http://schemas.microsoft.com/office/drawing/2014/main" id="{49C2C018-11BB-4E56-AA3D-49D8DFB952CC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4">
              <a:extLst>
                <a:ext uri="{FF2B5EF4-FFF2-40B4-BE49-F238E27FC236}">
                  <a16:creationId xmlns:a16="http://schemas.microsoft.com/office/drawing/2014/main" id="{DEFDA5A5-E6FE-4C34-BEEC-E1460D4740EB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2" name="Rectangle 145">
            <a:extLst>
              <a:ext uri="{FF2B5EF4-FFF2-40B4-BE49-F238E27FC236}">
                <a16:creationId xmlns:a16="http://schemas.microsoft.com/office/drawing/2014/main" id="{B025E047-4B0A-4A88-8A02-C3B755BA74C4}"/>
              </a:ext>
            </a:extLst>
          </p:cNvPr>
          <p:cNvSpPr/>
          <p:nvPr/>
        </p:nvSpPr>
        <p:spPr>
          <a:xfrm>
            <a:off x="7732239" y="1839116"/>
            <a:ext cx="4430029" cy="774358"/>
          </a:xfrm>
          <a:prstGeom prst="rect">
            <a:avLst/>
          </a:prstGeom>
          <a:solidFill>
            <a:srgbClr val="D60093">
              <a:alpha val="5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Y" sz="2800" b="1" dirty="0">
                <a:solidFill>
                  <a:schemeClr val="tx1"/>
                </a:solidFill>
              </a:rPr>
              <a:t>في الآية صنفان يحبُّهما الله تعالى :</a:t>
            </a:r>
          </a:p>
        </p:txBody>
      </p:sp>
      <p:sp>
        <p:nvSpPr>
          <p:cNvPr id="42" name="Rectangle 145">
            <a:extLst>
              <a:ext uri="{FF2B5EF4-FFF2-40B4-BE49-F238E27FC236}">
                <a16:creationId xmlns:a16="http://schemas.microsoft.com/office/drawing/2014/main" id="{B025E047-4B0A-4A88-8A02-C3B755BA74C4}"/>
              </a:ext>
            </a:extLst>
          </p:cNvPr>
          <p:cNvSpPr/>
          <p:nvPr/>
        </p:nvSpPr>
        <p:spPr>
          <a:xfrm>
            <a:off x="8795657" y="3106058"/>
            <a:ext cx="3366611" cy="698290"/>
          </a:xfrm>
          <a:prstGeom prst="rect">
            <a:avLst/>
          </a:prstGeom>
          <a:solidFill>
            <a:srgbClr val="D60093">
              <a:alpha val="5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Y" sz="2800" b="1" dirty="0">
                <a:solidFill>
                  <a:schemeClr val="tx1"/>
                </a:solidFill>
              </a:rPr>
              <a:t>1- التَّوَّابون</a:t>
            </a:r>
          </a:p>
        </p:txBody>
      </p:sp>
      <p:sp>
        <p:nvSpPr>
          <p:cNvPr id="43" name="Rectangle 145">
            <a:extLst>
              <a:ext uri="{FF2B5EF4-FFF2-40B4-BE49-F238E27FC236}">
                <a16:creationId xmlns:a16="http://schemas.microsoft.com/office/drawing/2014/main" id="{B025E047-4B0A-4A88-8A02-C3B755BA74C4}"/>
              </a:ext>
            </a:extLst>
          </p:cNvPr>
          <p:cNvSpPr/>
          <p:nvPr/>
        </p:nvSpPr>
        <p:spPr>
          <a:xfrm>
            <a:off x="8795657" y="4135317"/>
            <a:ext cx="3366611" cy="698290"/>
          </a:xfrm>
          <a:prstGeom prst="rect">
            <a:avLst/>
          </a:prstGeom>
          <a:solidFill>
            <a:srgbClr val="D60093">
              <a:alpha val="5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Y" sz="2800" b="1" dirty="0">
                <a:solidFill>
                  <a:schemeClr val="tx1"/>
                </a:solidFill>
              </a:rPr>
              <a:t>2- المتطَّهرون</a:t>
            </a:r>
          </a:p>
        </p:txBody>
      </p:sp>
    </p:spTree>
    <p:extLst>
      <p:ext uri="{BB962C8B-B14F-4D97-AF65-F5344CB8AC3E}">
        <p14:creationId xmlns:p14="http://schemas.microsoft.com/office/powerpoint/2010/main" val="337005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42" grpId="0" animBg="1"/>
      <p:bldP spid="4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38" y="2888893"/>
            <a:ext cx="1253359" cy="112675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515070"/>
            <a:ext cx="2786743" cy="1385469"/>
            <a:chOff x="538318" y="1517926"/>
            <a:chExt cx="2658769" cy="110875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559255" y="1517926"/>
              <a:ext cx="639591" cy="51724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1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990578" y="1942553"/>
              <a:ext cx="1481710" cy="654810"/>
              <a:chOff x="3502217" y="5400344"/>
              <a:chExt cx="1481710" cy="654810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769041" y="5400344"/>
                <a:ext cx="1162713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الأول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502217" y="5734958"/>
                <a:ext cx="1481710" cy="32019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>
                  <a:defRPr/>
                </a:pPr>
                <a:r>
                  <a:rPr lang="ar-SY" sz="20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فُرُوضُ الوُضُوءِ</a:t>
                </a: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42" name="Group 8">
            <a:extLst>
              <a:ext uri="{FF2B5EF4-FFF2-40B4-BE49-F238E27FC236}">
                <a16:creationId xmlns:a16="http://schemas.microsoft.com/office/drawing/2014/main" id="{6F415DCE-6113-456B-A5BD-47ACAF60903E}"/>
              </a:ext>
            </a:extLst>
          </p:cNvPr>
          <p:cNvGrpSpPr/>
          <p:nvPr/>
        </p:nvGrpSpPr>
        <p:grpSpPr>
          <a:xfrm>
            <a:off x="2394858" y="-101600"/>
            <a:ext cx="4499428" cy="6357257"/>
            <a:chOff x="7774691" y="-3038604"/>
            <a:chExt cx="5029652" cy="6848924"/>
          </a:xfrm>
          <a:solidFill>
            <a:srgbClr val="FFC000"/>
          </a:solidFill>
        </p:grpSpPr>
        <p:grpSp>
          <p:nvGrpSpPr>
            <p:cNvPr id="55" name="Group 31">
              <a:extLst>
                <a:ext uri="{FF2B5EF4-FFF2-40B4-BE49-F238E27FC236}">
                  <a16:creationId xmlns:a16="http://schemas.microsoft.com/office/drawing/2014/main" id="{1D4DFA15-24A7-44BE-A912-F9CDAAA20C20}"/>
                </a:ext>
              </a:extLst>
            </p:cNvPr>
            <p:cNvGrpSpPr/>
            <p:nvPr/>
          </p:nvGrpSpPr>
          <p:grpSpPr>
            <a:xfrm>
              <a:off x="7774691" y="-3038604"/>
              <a:ext cx="5029652" cy="6848924"/>
              <a:chOff x="2000433" y="-5025620"/>
              <a:chExt cx="8318662" cy="11327596"/>
            </a:xfrm>
            <a:grpFill/>
          </p:grpSpPr>
          <p:sp>
            <p:nvSpPr>
              <p:cNvPr id="61" name="Rectangle 32">
                <a:extLst>
                  <a:ext uri="{FF2B5EF4-FFF2-40B4-BE49-F238E27FC236}">
                    <a16:creationId xmlns:a16="http://schemas.microsoft.com/office/drawing/2014/main" id="{81D1CDCA-60E9-494F-8565-FFB5CE0747A4}"/>
                  </a:ext>
                </a:extLst>
              </p:cNvPr>
              <p:cNvSpPr/>
              <p:nvPr/>
            </p:nvSpPr>
            <p:spPr>
              <a:xfrm>
                <a:off x="2000433" y="2193293"/>
                <a:ext cx="8318662" cy="4108683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139700" dist="762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63" name="Group 33">
                <a:extLst>
                  <a:ext uri="{FF2B5EF4-FFF2-40B4-BE49-F238E27FC236}">
                    <a16:creationId xmlns:a16="http://schemas.microsoft.com/office/drawing/2014/main" id="{11F748A2-4597-490C-B728-3A5A712EB4E5}"/>
                  </a:ext>
                </a:extLst>
              </p:cNvPr>
              <p:cNvGrpSpPr/>
              <p:nvPr/>
            </p:nvGrpSpPr>
            <p:grpSpPr>
              <a:xfrm>
                <a:off x="5696567" y="1817700"/>
                <a:ext cx="926391" cy="510278"/>
                <a:chOff x="5696567" y="1817700"/>
                <a:chExt cx="926391" cy="510278"/>
              </a:xfrm>
              <a:grpFill/>
            </p:grpSpPr>
            <p:sp>
              <p:nvSpPr>
                <p:cNvPr id="65" name="Trapezoid 7">
                  <a:extLst>
                    <a:ext uri="{FF2B5EF4-FFF2-40B4-BE49-F238E27FC236}">
                      <a16:creationId xmlns:a16="http://schemas.microsoft.com/office/drawing/2014/main" id="{2A7A7FE7-5D5B-4C98-AE78-600166A410F3}"/>
                    </a:ext>
                  </a:extLst>
                </p:cNvPr>
                <p:cNvSpPr/>
                <p:nvPr/>
              </p:nvSpPr>
              <p:spPr>
                <a:xfrm flipV="1">
                  <a:off x="5849686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9" name="Trapezoid 42">
                  <a:extLst>
                    <a:ext uri="{FF2B5EF4-FFF2-40B4-BE49-F238E27FC236}">
                      <a16:creationId xmlns:a16="http://schemas.microsoft.com/office/drawing/2014/main" id="{636DBD68-E013-41E0-9CC2-87C62E5E962B}"/>
                    </a:ext>
                  </a:extLst>
                </p:cNvPr>
                <p:cNvSpPr/>
                <p:nvPr/>
              </p:nvSpPr>
              <p:spPr>
                <a:xfrm flipV="1">
                  <a:off x="5812234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grpFill/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1" name="Trapezoid 7">
                  <a:extLst>
                    <a:ext uri="{FF2B5EF4-FFF2-40B4-BE49-F238E27FC236}">
                      <a16:creationId xmlns:a16="http://schemas.microsoft.com/office/drawing/2014/main" id="{4224B37E-DC20-47A6-9C5A-922AA5CE7C98}"/>
                    </a:ext>
                  </a:extLst>
                </p:cNvPr>
                <p:cNvSpPr/>
                <p:nvPr/>
              </p:nvSpPr>
              <p:spPr>
                <a:xfrm flipV="1">
                  <a:off x="5696567" y="1817700"/>
                  <a:ext cx="926391" cy="348722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 w="19050">
                  <a:solidFill>
                    <a:srgbClr val="3F3F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64" name="Straight Connector 35">
                <a:extLst>
                  <a:ext uri="{FF2B5EF4-FFF2-40B4-BE49-F238E27FC236}">
                    <a16:creationId xmlns:a16="http://schemas.microsoft.com/office/drawing/2014/main" id="{2018C0BC-D65B-4BFE-8726-9E1CA87DC790}"/>
                  </a:ext>
                </a:extLst>
              </p:cNvPr>
              <p:cNvCxnSpPr/>
              <p:nvPr/>
            </p:nvCxnSpPr>
            <p:spPr>
              <a:xfrm flipV="1">
                <a:off x="6124294" y="-5025620"/>
                <a:ext cx="102930" cy="6843329"/>
              </a:xfrm>
              <a:prstGeom prst="line">
                <a:avLst/>
              </a:prstGeom>
              <a:grpFill/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56" name="Picture 70">
              <a:extLst>
                <a:ext uri="{FF2B5EF4-FFF2-40B4-BE49-F238E27FC236}">
                  <a16:creationId xmlns:a16="http://schemas.microsoft.com/office/drawing/2014/main" id="{28F0844A-1ACC-4186-A996-B040FE8D2A5A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31713" y="1678323"/>
              <a:ext cx="4672709" cy="1779787"/>
            </a:xfrm>
            <a:prstGeom prst="rect">
              <a:avLst/>
            </a:prstGeom>
            <a:grpFill/>
          </p:spPr>
        </p:pic>
      </p:grpSp>
      <p:sp>
        <p:nvSpPr>
          <p:cNvPr id="72" name="Rectangle 145">
            <a:extLst>
              <a:ext uri="{FF2B5EF4-FFF2-40B4-BE49-F238E27FC236}">
                <a16:creationId xmlns:a16="http://schemas.microsoft.com/office/drawing/2014/main" id="{B025E047-4B0A-4A88-8A02-C3B755BA74C4}"/>
              </a:ext>
            </a:extLst>
          </p:cNvPr>
          <p:cNvSpPr/>
          <p:nvPr/>
        </p:nvSpPr>
        <p:spPr>
          <a:xfrm>
            <a:off x="6662761" y="1113762"/>
            <a:ext cx="5529239" cy="642684"/>
          </a:xfrm>
          <a:prstGeom prst="rect">
            <a:avLst/>
          </a:prstGeom>
          <a:solidFill>
            <a:srgbClr val="92D050">
              <a:alpha val="5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Y" sz="2800" b="1" dirty="0">
                <a:solidFill>
                  <a:schemeClr val="tx1"/>
                </a:solidFill>
              </a:rPr>
              <a:t>أَقُولُ : «</a:t>
            </a:r>
            <a:r>
              <a:rPr lang="ar-SY" sz="2800" b="1" dirty="0">
                <a:solidFill>
                  <a:srgbClr val="D60093"/>
                </a:solidFill>
              </a:rPr>
              <a:t>بِسمِ اللهِ </a:t>
            </a:r>
            <a:r>
              <a:rPr lang="ar-SY" sz="2800" dirty="0">
                <a:solidFill>
                  <a:schemeClr val="tx1"/>
                </a:solidFill>
              </a:rPr>
              <a:t>» </a:t>
            </a:r>
            <a:r>
              <a:rPr lang="ar-SY" sz="2800" b="1" dirty="0">
                <a:solidFill>
                  <a:schemeClr val="tx1"/>
                </a:solidFill>
              </a:rPr>
              <a:t>عند ابتداء الوضوء</a:t>
            </a:r>
          </a:p>
        </p:txBody>
      </p:sp>
      <p:sp>
        <p:nvSpPr>
          <p:cNvPr id="73" name="Rectangle 145">
            <a:extLst>
              <a:ext uri="{FF2B5EF4-FFF2-40B4-BE49-F238E27FC236}">
                <a16:creationId xmlns:a16="http://schemas.microsoft.com/office/drawing/2014/main" id="{B025E047-4B0A-4A88-8A02-C3B755BA74C4}"/>
              </a:ext>
            </a:extLst>
          </p:cNvPr>
          <p:cNvSpPr/>
          <p:nvPr/>
        </p:nvSpPr>
        <p:spPr>
          <a:xfrm>
            <a:off x="6662760" y="2214951"/>
            <a:ext cx="5529239" cy="698290"/>
          </a:xfrm>
          <a:prstGeom prst="rect">
            <a:avLst/>
          </a:prstGeom>
          <a:solidFill>
            <a:srgbClr val="D60093">
              <a:alpha val="5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Y" sz="2800" b="1" dirty="0">
                <a:solidFill>
                  <a:schemeClr val="tx1"/>
                </a:solidFill>
              </a:rPr>
              <a:t>1- غَسْلُ الوَجْهِ، وَمِنْهُ المَضْمَضَةُ وَالاسْتِنْشَاقُ</a:t>
            </a:r>
          </a:p>
        </p:txBody>
      </p:sp>
      <p:sp>
        <p:nvSpPr>
          <p:cNvPr id="31" name="TextBox 47">
            <a:extLst>
              <a:ext uri="{FF2B5EF4-FFF2-40B4-BE49-F238E27FC236}">
                <a16:creationId xmlns:a16="http://schemas.microsoft.com/office/drawing/2014/main" id="{05869D3F-2203-4D1C-A97B-9AFE3BA08CEE}"/>
              </a:ext>
            </a:extLst>
          </p:cNvPr>
          <p:cNvSpPr txBox="1"/>
          <p:nvPr/>
        </p:nvSpPr>
        <p:spPr>
          <a:xfrm>
            <a:off x="8270326" y="220625"/>
            <a:ext cx="32913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3200" b="1" dirty="0">
                <a:latin typeface="Century Gothic" panose="020B0502020202020204" pitchFamily="34" charset="0"/>
              </a:rPr>
              <a:t>فُرُوضُ الوُضُوءِ سِتَّةُ :</a:t>
            </a:r>
          </a:p>
        </p:txBody>
      </p:sp>
    </p:spTree>
    <p:extLst>
      <p:ext uri="{BB962C8B-B14F-4D97-AF65-F5344CB8AC3E}">
        <p14:creationId xmlns:p14="http://schemas.microsoft.com/office/powerpoint/2010/main" val="1129393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 animBg="1"/>
      <p:bldP spid="7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38" y="2888893"/>
            <a:ext cx="1253359" cy="112675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515070"/>
            <a:ext cx="2786743" cy="1385469"/>
            <a:chOff x="538318" y="1517926"/>
            <a:chExt cx="2658769" cy="110875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559255" y="1517926"/>
              <a:ext cx="639591" cy="51724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1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992584" y="1942553"/>
              <a:ext cx="1550949" cy="631220"/>
              <a:chOff x="3504223" y="5400344"/>
              <a:chExt cx="1550949" cy="631220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769041" y="5400344"/>
                <a:ext cx="1162713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الأول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504223" y="5711368"/>
                <a:ext cx="1550949" cy="32019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>
                  <a:defRPr/>
                </a:pPr>
                <a:r>
                  <a:rPr lang="ar-SY" sz="20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فُرُوضُ الوُضُوءِ</a:t>
                </a: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42" name="Group 8">
            <a:extLst>
              <a:ext uri="{FF2B5EF4-FFF2-40B4-BE49-F238E27FC236}">
                <a16:creationId xmlns:a16="http://schemas.microsoft.com/office/drawing/2014/main" id="{6F415DCE-6113-456B-A5BD-47ACAF60903E}"/>
              </a:ext>
            </a:extLst>
          </p:cNvPr>
          <p:cNvGrpSpPr/>
          <p:nvPr/>
        </p:nvGrpSpPr>
        <p:grpSpPr>
          <a:xfrm>
            <a:off x="3396343" y="-632535"/>
            <a:ext cx="2634801" cy="5785105"/>
            <a:chOff x="7774691" y="-1752649"/>
            <a:chExt cx="5029652" cy="5562969"/>
          </a:xfrm>
          <a:solidFill>
            <a:srgbClr val="FFC000"/>
          </a:solidFill>
        </p:grpSpPr>
        <p:grpSp>
          <p:nvGrpSpPr>
            <p:cNvPr id="55" name="Group 31">
              <a:extLst>
                <a:ext uri="{FF2B5EF4-FFF2-40B4-BE49-F238E27FC236}">
                  <a16:creationId xmlns:a16="http://schemas.microsoft.com/office/drawing/2014/main" id="{1D4DFA15-24A7-44BE-A912-F9CDAAA20C20}"/>
                </a:ext>
              </a:extLst>
            </p:cNvPr>
            <p:cNvGrpSpPr/>
            <p:nvPr/>
          </p:nvGrpSpPr>
          <p:grpSpPr>
            <a:xfrm>
              <a:off x="7774691" y="-1752649"/>
              <a:ext cx="5029652" cy="5562969"/>
              <a:chOff x="2000433" y="-2898749"/>
              <a:chExt cx="8318662" cy="9200725"/>
            </a:xfrm>
            <a:grpFill/>
          </p:grpSpPr>
          <p:sp>
            <p:nvSpPr>
              <p:cNvPr id="61" name="Rectangle 32">
                <a:extLst>
                  <a:ext uri="{FF2B5EF4-FFF2-40B4-BE49-F238E27FC236}">
                    <a16:creationId xmlns:a16="http://schemas.microsoft.com/office/drawing/2014/main" id="{81D1CDCA-60E9-494F-8565-FFB5CE0747A4}"/>
                  </a:ext>
                </a:extLst>
              </p:cNvPr>
              <p:cNvSpPr/>
              <p:nvPr/>
            </p:nvSpPr>
            <p:spPr>
              <a:xfrm>
                <a:off x="2000433" y="2193293"/>
                <a:ext cx="8318662" cy="4108683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139700" dist="762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63" name="Group 33">
                <a:extLst>
                  <a:ext uri="{FF2B5EF4-FFF2-40B4-BE49-F238E27FC236}">
                    <a16:creationId xmlns:a16="http://schemas.microsoft.com/office/drawing/2014/main" id="{11F748A2-4597-490C-B728-3A5A712EB4E5}"/>
                  </a:ext>
                </a:extLst>
              </p:cNvPr>
              <p:cNvGrpSpPr/>
              <p:nvPr/>
            </p:nvGrpSpPr>
            <p:grpSpPr>
              <a:xfrm>
                <a:off x="5615222" y="1844859"/>
                <a:ext cx="1089083" cy="483119"/>
                <a:chOff x="5615222" y="1844859"/>
                <a:chExt cx="1089083" cy="483119"/>
              </a:xfrm>
              <a:grpFill/>
            </p:grpSpPr>
            <p:sp>
              <p:nvSpPr>
                <p:cNvPr id="65" name="Trapezoid 7">
                  <a:extLst>
                    <a:ext uri="{FF2B5EF4-FFF2-40B4-BE49-F238E27FC236}">
                      <a16:creationId xmlns:a16="http://schemas.microsoft.com/office/drawing/2014/main" id="{2A7A7FE7-5D5B-4C98-AE78-600166A410F3}"/>
                    </a:ext>
                  </a:extLst>
                </p:cNvPr>
                <p:cNvSpPr/>
                <p:nvPr/>
              </p:nvSpPr>
              <p:spPr>
                <a:xfrm flipV="1">
                  <a:off x="5849686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9" name="Trapezoid 42">
                  <a:extLst>
                    <a:ext uri="{FF2B5EF4-FFF2-40B4-BE49-F238E27FC236}">
                      <a16:creationId xmlns:a16="http://schemas.microsoft.com/office/drawing/2014/main" id="{636DBD68-E013-41E0-9CC2-87C62E5E962B}"/>
                    </a:ext>
                  </a:extLst>
                </p:cNvPr>
                <p:cNvSpPr/>
                <p:nvPr/>
              </p:nvSpPr>
              <p:spPr>
                <a:xfrm flipV="1">
                  <a:off x="5812234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grpFill/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1" name="Trapezoid 7">
                  <a:extLst>
                    <a:ext uri="{FF2B5EF4-FFF2-40B4-BE49-F238E27FC236}">
                      <a16:creationId xmlns:a16="http://schemas.microsoft.com/office/drawing/2014/main" id="{4224B37E-DC20-47A6-9C5A-922AA5CE7C98}"/>
                    </a:ext>
                  </a:extLst>
                </p:cNvPr>
                <p:cNvSpPr/>
                <p:nvPr/>
              </p:nvSpPr>
              <p:spPr>
                <a:xfrm flipV="1">
                  <a:off x="5615222" y="1844859"/>
                  <a:ext cx="1089083" cy="40512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 w="19050">
                  <a:solidFill>
                    <a:srgbClr val="3F3F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cxnSp>
            <p:nvCxnSpPr>
              <p:cNvPr id="64" name="Straight Connector 35">
                <a:extLst>
                  <a:ext uri="{FF2B5EF4-FFF2-40B4-BE49-F238E27FC236}">
                    <a16:creationId xmlns:a16="http://schemas.microsoft.com/office/drawing/2014/main" id="{2018C0BC-D65B-4BFE-8726-9E1CA87DC790}"/>
                  </a:ext>
                </a:extLst>
              </p:cNvPr>
              <p:cNvCxnSpPr/>
              <p:nvPr/>
            </p:nvCxnSpPr>
            <p:spPr>
              <a:xfrm flipV="1">
                <a:off x="6124293" y="-2898749"/>
                <a:ext cx="70940" cy="4716456"/>
              </a:xfrm>
              <a:prstGeom prst="line">
                <a:avLst/>
              </a:prstGeom>
              <a:grpFill/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56" name="Picture 70">
              <a:extLst>
                <a:ext uri="{FF2B5EF4-FFF2-40B4-BE49-F238E27FC236}">
                  <a16:creationId xmlns:a16="http://schemas.microsoft.com/office/drawing/2014/main" id="{28F0844A-1ACC-4186-A996-B040FE8D2A5A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62586" y="1477994"/>
              <a:ext cx="4322252" cy="2180448"/>
            </a:xfrm>
            <a:prstGeom prst="rect">
              <a:avLst/>
            </a:prstGeom>
            <a:grpFill/>
          </p:spPr>
        </p:pic>
      </p:grpSp>
      <p:sp>
        <p:nvSpPr>
          <p:cNvPr id="72" name="Rectangle 145">
            <a:extLst>
              <a:ext uri="{FF2B5EF4-FFF2-40B4-BE49-F238E27FC236}">
                <a16:creationId xmlns:a16="http://schemas.microsoft.com/office/drawing/2014/main" id="{B025E047-4B0A-4A88-8A02-C3B755BA74C4}"/>
              </a:ext>
            </a:extLst>
          </p:cNvPr>
          <p:cNvSpPr/>
          <p:nvPr/>
        </p:nvSpPr>
        <p:spPr>
          <a:xfrm>
            <a:off x="6284687" y="2045673"/>
            <a:ext cx="5877582" cy="854865"/>
          </a:xfrm>
          <a:prstGeom prst="rect">
            <a:avLst/>
          </a:prstGeom>
          <a:solidFill>
            <a:srgbClr val="D60093">
              <a:alpha val="5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Y" sz="2800" b="1" dirty="0">
                <a:solidFill>
                  <a:schemeClr val="tx1"/>
                </a:solidFill>
              </a:rPr>
              <a:t>2- غَسْلُ اليَدَيْنِ مِنْ أَطْرَافِ الأَصَابِعِ إلَى المِرْفَقَيْنِ</a:t>
            </a:r>
          </a:p>
        </p:txBody>
      </p:sp>
    </p:spTree>
    <p:extLst>
      <p:ext uri="{BB962C8B-B14F-4D97-AF65-F5344CB8AC3E}">
        <p14:creationId xmlns:p14="http://schemas.microsoft.com/office/powerpoint/2010/main" val="2353142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38" y="2888893"/>
            <a:ext cx="1253359" cy="112675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515070"/>
            <a:ext cx="2786743" cy="1385469"/>
            <a:chOff x="538318" y="1517926"/>
            <a:chExt cx="2658769" cy="110875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559255" y="1517926"/>
              <a:ext cx="639591" cy="51724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1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1089874" y="1942553"/>
              <a:ext cx="1497769" cy="594405"/>
              <a:chOff x="3601513" y="5400344"/>
              <a:chExt cx="1497769" cy="594405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769041" y="5400344"/>
                <a:ext cx="1162713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الأول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601513" y="5674553"/>
                <a:ext cx="1497769" cy="32019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sz="20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فُرُوضُ الوُضُوءِ</a:t>
                </a: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42" name="Group 8">
            <a:extLst>
              <a:ext uri="{FF2B5EF4-FFF2-40B4-BE49-F238E27FC236}">
                <a16:creationId xmlns:a16="http://schemas.microsoft.com/office/drawing/2014/main" id="{6F415DCE-6113-456B-A5BD-47ACAF60903E}"/>
              </a:ext>
            </a:extLst>
          </p:cNvPr>
          <p:cNvGrpSpPr/>
          <p:nvPr/>
        </p:nvGrpSpPr>
        <p:grpSpPr>
          <a:xfrm>
            <a:off x="2748275" y="173608"/>
            <a:ext cx="4615543" cy="5355820"/>
            <a:chOff x="7774691" y="-1752649"/>
            <a:chExt cx="5029652" cy="5562969"/>
          </a:xfrm>
          <a:solidFill>
            <a:srgbClr val="FFC000"/>
          </a:solidFill>
        </p:grpSpPr>
        <p:grpSp>
          <p:nvGrpSpPr>
            <p:cNvPr id="55" name="Group 31">
              <a:extLst>
                <a:ext uri="{FF2B5EF4-FFF2-40B4-BE49-F238E27FC236}">
                  <a16:creationId xmlns:a16="http://schemas.microsoft.com/office/drawing/2014/main" id="{1D4DFA15-24A7-44BE-A912-F9CDAAA20C20}"/>
                </a:ext>
              </a:extLst>
            </p:cNvPr>
            <p:cNvGrpSpPr/>
            <p:nvPr/>
          </p:nvGrpSpPr>
          <p:grpSpPr>
            <a:xfrm>
              <a:off x="7774691" y="-1752649"/>
              <a:ext cx="5029652" cy="5562969"/>
              <a:chOff x="2000433" y="-2898749"/>
              <a:chExt cx="8318662" cy="9200725"/>
            </a:xfrm>
            <a:grpFill/>
          </p:grpSpPr>
          <p:sp>
            <p:nvSpPr>
              <p:cNvPr id="61" name="Rectangle 32">
                <a:extLst>
                  <a:ext uri="{FF2B5EF4-FFF2-40B4-BE49-F238E27FC236}">
                    <a16:creationId xmlns:a16="http://schemas.microsoft.com/office/drawing/2014/main" id="{81D1CDCA-60E9-494F-8565-FFB5CE0747A4}"/>
                  </a:ext>
                </a:extLst>
              </p:cNvPr>
              <p:cNvSpPr/>
              <p:nvPr/>
            </p:nvSpPr>
            <p:spPr>
              <a:xfrm>
                <a:off x="2000433" y="2193293"/>
                <a:ext cx="8318662" cy="4108683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139700" dist="762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63" name="Group 33">
                <a:extLst>
                  <a:ext uri="{FF2B5EF4-FFF2-40B4-BE49-F238E27FC236}">
                    <a16:creationId xmlns:a16="http://schemas.microsoft.com/office/drawing/2014/main" id="{11F748A2-4597-490C-B728-3A5A712EB4E5}"/>
                  </a:ext>
                </a:extLst>
              </p:cNvPr>
              <p:cNvGrpSpPr/>
              <p:nvPr/>
            </p:nvGrpSpPr>
            <p:grpSpPr>
              <a:xfrm>
                <a:off x="5615222" y="1844859"/>
                <a:ext cx="1089083" cy="483119"/>
                <a:chOff x="5615222" y="1844859"/>
                <a:chExt cx="1089083" cy="483119"/>
              </a:xfrm>
              <a:grpFill/>
            </p:grpSpPr>
            <p:sp>
              <p:nvSpPr>
                <p:cNvPr id="65" name="Trapezoid 7">
                  <a:extLst>
                    <a:ext uri="{FF2B5EF4-FFF2-40B4-BE49-F238E27FC236}">
                      <a16:creationId xmlns:a16="http://schemas.microsoft.com/office/drawing/2014/main" id="{2A7A7FE7-5D5B-4C98-AE78-600166A410F3}"/>
                    </a:ext>
                  </a:extLst>
                </p:cNvPr>
                <p:cNvSpPr/>
                <p:nvPr/>
              </p:nvSpPr>
              <p:spPr>
                <a:xfrm flipV="1">
                  <a:off x="5849686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9" name="Trapezoid 42">
                  <a:extLst>
                    <a:ext uri="{FF2B5EF4-FFF2-40B4-BE49-F238E27FC236}">
                      <a16:creationId xmlns:a16="http://schemas.microsoft.com/office/drawing/2014/main" id="{636DBD68-E013-41E0-9CC2-87C62E5E962B}"/>
                    </a:ext>
                  </a:extLst>
                </p:cNvPr>
                <p:cNvSpPr/>
                <p:nvPr/>
              </p:nvSpPr>
              <p:spPr>
                <a:xfrm flipV="1">
                  <a:off x="5812234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grpFill/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1" name="Trapezoid 7">
                  <a:extLst>
                    <a:ext uri="{FF2B5EF4-FFF2-40B4-BE49-F238E27FC236}">
                      <a16:creationId xmlns:a16="http://schemas.microsoft.com/office/drawing/2014/main" id="{4224B37E-DC20-47A6-9C5A-922AA5CE7C98}"/>
                    </a:ext>
                  </a:extLst>
                </p:cNvPr>
                <p:cNvSpPr/>
                <p:nvPr/>
              </p:nvSpPr>
              <p:spPr>
                <a:xfrm flipV="1">
                  <a:off x="5615222" y="1844859"/>
                  <a:ext cx="1089083" cy="40512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 w="19050">
                  <a:solidFill>
                    <a:srgbClr val="3F3F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cxnSp>
            <p:nvCxnSpPr>
              <p:cNvPr id="64" name="Straight Connector 35">
                <a:extLst>
                  <a:ext uri="{FF2B5EF4-FFF2-40B4-BE49-F238E27FC236}">
                    <a16:creationId xmlns:a16="http://schemas.microsoft.com/office/drawing/2014/main" id="{2018C0BC-D65B-4BFE-8726-9E1CA87DC790}"/>
                  </a:ext>
                </a:extLst>
              </p:cNvPr>
              <p:cNvCxnSpPr/>
              <p:nvPr/>
            </p:nvCxnSpPr>
            <p:spPr>
              <a:xfrm flipV="1">
                <a:off x="6124293" y="-2898749"/>
                <a:ext cx="70940" cy="4716456"/>
              </a:xfrm>
              <a:prstGeom prst="line">
                <a:avLst/>
              </a:prstGeom>
              <a:grpFill/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56" name="Picture 70">
              <a:extLst>
                <a:ext uri="{FF2B5EF4-FFF2-40B4-BE49-F238E27FC236}">
                  <a16:creationId xmlns:a16="http://schemas.microsoft.com/office/drawing/2014/main" id="{28F0844A-1ACC-4186-A996-B040FE8D2A5A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29643" y="1464558"/>
              <a:ext cx="4744955" cy="2207320"/>
            </a:xfrm>
            <a:prstGeom prst="rect">
              <a:avLst/>
            </a:prstGeom>
            <a:grpFill/>
          </p:spPr>
        </p:pic>
      </p:grpSp>
      <p:sp>
        <p:nvSpPr>
          <p:cNvPr id="72" name="Rectangle 145">
            <a:extLst>
              <a:ext uri="{FF2B5EF4-FFF2-40B4-BE49-F238E27FC236}">
                <a16:creationId xmlns:a16="http://schemas.microsoft.com/office/drawing/2014/main" id="{B025E047-4B0A-4A88-8A02-C3B755BA74C4}"/>
              </a:ext>
            </a:extLst>
          </p:cNvPr>
          <p:cNvSpPr/>
          <p:nvPr/>
        </p:nvSpPr>
        <p:spPr>
          <a:xfrm>
            <a:off x="7547429" y="2045673"/>
            <a:ext cx="4614839" cy="854865"/>
          </a:xfrm>
          <a:prstGeom prst="rect">
            <a:avLst/>
          </a:prstGeom>
          <a:solidFill>
            <a:srgbClr val="D60093">
              <a:alpha val="5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Y" sz="2800" b="1" dirty="0">
                <a:solidFill>
                  <a:schemeClr val="tx1"/>
                </a:solidFill>
              </a:rPr>
              <a:t>3- مَسْحُ الرَّأْسِ، وَمِنْهُ الأُذُنَانِ</a:t>
            </a:r>
          </a:p>
        </p:txBody>
      </p:sp>
    </p:spTree>
    <p:extLst>
      <p:ext uri="{BB962C8B-B14F-4D97-AF65-F5344CB8AC3E}">
        <p14:creationId xmlns:p14="http://schemas.microsoft.com/office/powerpoint/2010/main" val="3710932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38" y="2888893"/>
            <a:ext cx="1253359" cy="112675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515070"/>
            <a:ext cx="2786743" cy="1385469"/>
            <a:chOff x="538318" y="1517926"/>
            <a:chExt cx="2658769" cy="110875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559255" y="1517926"/>
              <a:ext cx="639591" cy="51724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1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1089499" y="1942553"/>
              <a:ext cx="1498520" cy="625615"/>
              <a:chOff x="3601138" y="5400344"/>
              <a:chExt cx="1498520" cy="625615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769041" y="5400344"/>
                <a:ext cx="1162713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الأول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601138" y="5705763"/>
                <a:ext cx="1498520" cy="32019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>
                  <a:defRPr/>
                </a:pPr>
                <a:r>
                  <a:rPr lang="ar-SY" sz="20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فُرُوضُ الوُضُوءِ</a:t>
                </a: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42" name="Group 8">
            <a:extLst>
              <a:ext uri="{FF2B5EF4-FFF2-40B4-BE49-F238E27FC236}">
                <a16:creationId xmlns:a16="http://schemas.microsoft.com/office/drawing/2014/main" id="{6F415DCE-6113-456B-A5BD-47ACAF60903E}"/>
              </a:ext>
            </a:extLst>
          </p:cNvPr>
          <p:cNvGrpSpPr/>
          <p:nvPr/>
        </p:nvGrpSpPr>
        <p:grpSpPr>
          <a:xfrm>
            <a:off x="4087634" y="109246"/>
            <a:ext cx="2410006" cy="4549964"/>
            <a:chOff x="7774691" y="-1752649"/>
            <a:chExt cx="5029652" cy="5562969"/>
          </a:xfrm>
          <a:solidFill>
            <a:srgbClr val="FFC000"/>
          </a:solidFill>
        </p:grpSpPr>
        <p:grpSp>
          <p:nvGrpSpPr>
            <p:cNvPr id="55" name="Group 31">
              <a:extLst>
                <a:ext uri="{FF2B5EF4-FFF2-40B4-BE49-F238E27FC236}">
                  <a16:creationId xmlns:a16="http://schemas.microsoft.com/office/drawing/2014/main" id="{1D4DFA15-24A7-44BE-A912-F9CDAAA20C20}"/>
                </a:ext>
              </a:extLst>
            </p:cNvPr>
            <p:cNvGrpSpPr/>
            <p:nvPr/>
          </p:nvGrpSpPr>
          <p:grpSpPr>
            <a:xfrm>
              <a:off x="7774691" y="-1752649"/>
              <a:ext cx="5029652" cy="5562969"/>
              <a:chOff x="2000433" y="-2898749"/>
              <a:chExt cx="8318662" cy="9200725"/>
            </a:xfrm>
            <a:grpFill/>
          </p:grpSpPr>
          <p:sp>
            <p:nvSpPr>
              <p:cNvPr id="61" name="Rectangle 32">
                <a:extLst>
                  <a:ext uri="{FF2B5EF4-FFF2-40B4-BE49-F238E27FC236}">
                    <a16:creationId xmlns:a16="http://schemas.microsoft.com/office/drawing/2014/main" id="{81D1CDCA-60E9-494F-8565-FFB5CE0747A4}"/>
                  </a:ext>
                </a:extLst>
              </p:cNvPr>
              <p:cNvSpPr/>
              <p:nvPr/>
            </p:nvSpPr>
            <p:spPr>
              <a:xfrm>
                <a:off x="2000433" y="2193293"/>
                <a:ext cx="8318662" cy="4108683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139700" dist="762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63" name="Group 33">
                <a:extLst>
                  <a:ext uri="{FF2B5EF4-FFF2-40B4-BE49-F238E27FC236}">
                    <a16:creationId xmlns:a16="http://schemas.microsoft.com/office/drawing/2014/main" id="{11F748A2-4597-490C-B728-3A5A712EB4E5}"/>
                  </a:ext>
                </a:extLst>
              </p:cNvPr>
              <p:cNvGrpSpPr/>
              <p:nvPr/>
            </p:nvGrpSpPr>
            <p:grpSpPr>
              <a:xfrm>
                <a:off x="5615222" y="1844859"/>
                <a:ext cx="1089083" cy="483119"/>
                <a:chOff x="5615222" y="1844859"/>
                <a:chExt cx="1089083" cy="483119"/>
              </a:xfrm>
              <a:grpFill/>
            </p:grpSpPr>
            <p:sp>
              <p:nvSpPr>
                <p:cNvPr id="65" name="Trapezoid 7">
                  <a:extLst>
                    <a:ext uri="{FF2B5EF4-FFF2-40B4-BE49-F238E27FC236}">
                      <a16:creationId xmlns:a16="http://schemas.microsoft.com/office/drawing/2014/main" id="{2A7A7FE7-5D5B-4C98-AE78-600166A410F3}"/>
                    </a:ext>
                  </a:extLst>
                </p:cNvPr>
                <p:cNvSpPr/>
                <p:nvPr/>
              </p:nvSpPr>
              <p:spPr>
                <a:xfrm flipV="1">
                  <a:off x="5849686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9" name="Trapezoid 42">
                  <a:extLst>
                    <a:ext uri="{FF2B5EF4-FFF2-40B4-BE49-F238E27FC236}">
                      <a16:creationId xmlns:a16="http://schemas.microsoft.com/office/drawing/2014/main" id="{636DBD68-E013-41E0-9CC2-87C62E5E962B}"/>
                    </a:ext>
                  </a:extLst>
                </p:cNvPr>
                <p:cNvSpPr/>
                <p:nvPr/>
              </p:nvSpPr>
              <p:spPr>
                <a:xfrm flipV="1">
                  <a:off x="5812234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grpFill/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1" name="Trapezoid 7">
                  <a:extLst>
                    <a:ext uri="{FF2B5EF4-FFF2-40B4-BE49-F238E27FC236}">
                      <a16:creationId xmlns:a16="http://schemas.microsoft.com/office/drawing/2014/main" id="{4224B37E-DC20-47A6-9C5A-922AA5CE7C98}"/>
                    </a:ext>
                  </a:extLst>
                </p:cNvPr>
                <p:cNvSpPr/>
                <p:nvPr/>
              </p:nvSpPr>
              <p:spPr>
                <a:xfrm flipV="1">
                  <a:off x="5615222" y="1844859"/>
                  <a:ext cx="1089083" cy="40512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 w="19050">
                  <a:solidFill>
                    <a:srgbClr val="3F3F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cxnSp>
            <p:nvCxnSpPr>
              <p:cNvPr id="64" name="Straight Connector 35">
                <a:extLst>
                  <a:ext uri="{FF2B5EF4-FFF2-40B4-BE49-F238E27FC236}">
                    <a16:creationId xmlns:a16="http://schemas.microsoft.com/office/drawing/2014/main" id="{2018C0BC-D65B-4BFE-8726-9E1CA87DC790}"/>
                  </a:ext>
                </a:extLst>
              </p:cNvPr>
              <p:cNvCxnSpPr/>
              <p:nvPr/>
            </p:nvCxnSpPr>
            <p:spPr>
              <a:xfrm flipV="1">
                <a:off x="6124293" y="-2898749"/>
                <a:ext cx="70940" cy="4716456"/>
              </a:xfrm>
              <a:prstGeom prst="line">
                <a:avLst/>
              </a:prstGeom>
              <a:grpFill/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56" name="Picture 70">
              <a:extLst>
                <a:ext uri="{FF2B5EF4-FFF2-40B4-BE49-F238E27FC236}">
                  <a16:creationId xmlns:a16="http://schemas.microsoft.com/office/drawing/2014/main" id="{28F0844A-1ACC-4186-A996-B040FE8D2A5A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77238" y="1660098"/>
              <a:ext cx="3867448" cy="1937121"/>
            </a:xfrm>
            <a:prstGeom prst="rect">
              <a:avLst/>
            </a:prstGeom>
            <a:grpFill/>
          </p:spPr>
        </p:pic>
      </p:grpSp>
      <p:sp>
        <p:nvSpPr>
          <p:cNvPr id="72" name="Rectangle 145">
            <a:extLst>
              <a:ext uri="{FF2B5EF4-FFF2-40B4-BE49-F238E27FC236}">
                <a16:creationId xmlns:a16="http://schemas.microsoft.com/office/drawing/2014/main" id="{B025E047-4B0A-4A88-8A02-C3B755BA74C4}"/>
              </a:ext>
            </a:extLst>
          </p:cNvPr>
          <p:cNvSpPr/>
          <p:nvPr/>
        </p:nvSpPr>
        <p:spPr>
          <a:xfrm>
            <a:off x="8447313" y="2045673"/>
            <a:ext cx="3714955" cy="854865"/>
          </a:xfrm>
          <a:prstGeom prst="rect">
            <a:avLst/>
          </a:prstGeom>
          <a:solidFill>
            <a:srgbClr val="D60093">
              <a:alpha val="5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Y" sz="2800" b="1" dirty="0">
                <a:solidFill>
                  <a:schemeClr val="tx1"/>
                </a:solidFill>
              </a:rPr>
              <a:t>4-غْسلُ الرِجْلَيَّن إلَى الكعْبَينِ</a:t>
            </a:r>
          </a:p>
        </p:txBody>
      </p:sp>
    </p:spTree>
    <p:extLst>
      <p:ext uri="{BB962C8B-B14F-4D97-AF65-F5344CB8AC3E}">
        <p14:creationId xmlns:p14="http://schemas.microsoft.com/office/powerpoint/2010/main" val="2454849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38" y="2888893"/>
            <a:ext cx="1253359" cy="112675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515070"/>
            <a:ext cx="2786743" cy="1385469"/>
            <a:chOff x="538318" y="1517926"/>
            <a:chExt cx="2658769" cy="110875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559255" y="1517926"/>
              <a:ext cx="639591" cy="51724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1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1009393" y="1942553"/>
              <a:ext cx="1717122" cy="654810"/>
              <a:chOff x="3521032" y="5400344"/>
              <a:chExt cx="1717122" cy="654810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769041" y="5400344"/>
                <a:ext cx="1162713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الأول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521032" y="5734958"/>
                <a:ext cx="1717122" cy="32019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sz="20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فُرُوضُ الوُضُوءِ</a:t>
                </a: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43" name="Group 57">
            <a:extLst>
              <a:ext uri="{FF2B5EF4-FFF2-40B4-BE49-F238E27FC236}">
                <a16:creationId xmlns:a16="http://schemas.microsoft.com/office/drawing/2014/main" id="{F59B9A2D-81EF-4E99-987A-312B8451924B}"/>
              </a:ext>
            </a:extLst>
          </p:cNvPr>
          <p:cNvGrpSpPr/>
          <p:nvPr/>
        </p:nvGrpSpPr>
        <p:grpSpPr>
          <a:xfrm>
            <a:off x="5855844" y="1202015"/>
            <a:ext cx="3346211" cy="3674785"/>
            <a:chOff x="7358275" y="3195470"/>
            <a:chExt cx="2138086" cy="2228601"/>
          </a:xfrm>
        </p:grpSpPr>
        <p:sp>
          <p:nvSpPr>
            <p:cNvPr id="44" name="Rectangle: Top Corners One Rounded and One Snipped 7">
              <a:extLst>
                <a:ext uri="{FF2B5EF4-FFF2-40B4-BE49-F238E27FC236}">
                  <a16:creationId xmlns:a16="http://schemas.microsoft.com/office/drawing/2014/main" id="{337777BC-B4A5-4687-878C-A0D98B82913D}"/>
                </a:ext>
              </a:extLst>
            </p:cNvPr>
            <p:cNvSpPr/>
            <p:nvPr/>
          </p:nvSpPr>
          <p:spPr>
            <a:xfrm rot="5643224">
              <a:off x="7471202" y="3398912"/>
              <a:ext cx="2144730" cy="1905588"/>
            </a:xfrm>
            <a:custGeom>
              <a:avLst/>
              <a:gdLst>
                <a:gd name="connsiteX0" fmla="*/ 0 w 2144730"/>
                <a:gd name="connsiteY0" fmla="*/ 0 h 1905588"/>
                <a:gd name="connsiteX1" fmla="*/ 1628049 w 2144730"/>
                <a:gd name="connsiteY1" fmla="*/ 0 h 1905588"/>
                <a:gd name="connsiteX2" fmla="*/ 2144730 w 2144730"/>
                <a:gd name="connsiteY2" fmla="*/ 516681 h 1905588"/>
                <a:gd name="connsiteX3" fmla="*/ 2144730 w 2144730"/>
                <a:gd name="connsiteY3" fmla="*/ 1905588 h 1905588"/>
                <a:gd name="connsiteX4" fmla="*/ 0 w 2144730"/>
                <a:gd name="connsiteY4" fmla="*/ 1905588 h 1905588"/>
                <a:gd name="connsiteX5" fmla="*/ 0 w 2144730"/>
                <a:gd name="connsiteY5" fmla="*/ 0 h 1905588"/>
                <a:gd name="connsiteX6" fmla="*/ 0 w 2144730"/>
                <a:gd name="connsiteY6" fmla="*/ 0 h 1905588"/>
                <a:gd name="connsiteX0" fmla="*/ 0 w 2144730"/>
                <a:gd name="connsiteY0" fmla="*/ 0 h 1905588"/>
                <a:gd name="connsiteX1" fmla="*/ 1628049 w 2144730"/>
                <a:gd name="connsiteY1" fmla="*/ 0 h 1905588"/>
                <a:gd name="connsiteX2" fmla="*/ 2144730 w 2144730"/>
                <a:gd name="connsiteY2" fmla="*/ 516681 h 1905588"/>
                <a:gd name="connsiteX3" fmla="*/ 1983420 w 2144730"/>
                <a:gd name="connsiteY3" fmla="*/ 1887919 h 1905588"/>
                <a:gd name="connsiteX4" fmla="*/ 0 w 2144730"/>
                <a:gd name="connsiteY4" fmla="*/ 1905588 h 1905588"/>
                <a:gd name="connsiteX5" fmla="*/ 0 w 2144730"/>
                <a:gd name="connsiteY5" fmla="*/ 0 h 1905588"/>
                <a:gd name="connsiteX6" fmla="*/ 0 w 2144730"/>
                <a:gd name="connsiteY6" fmla="*/ 0 h 190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44730" h="1905588">
                  <a:moveTo>
                    <a:pt x="0" y="0"/>
                  </a:moveTo>
                  <a:lnTo>
                    <a:pt x="1628049" y="0"/>
                  </a:lnTo>
                  <a:lnTo>
                    <a:pt x="2144730" y="516681"/>
                  </a:lnTo>
                  <a:lnTo>
                    <a:pt x="1983420" y="1887919"/>
                  </a:lnTo>
                  <a:lnTo>
                    <a:pt x="0" y="190558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60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: Folded Corner 31">
              <a:extLst>
                <a:ext uri="{FF2B5EF4-FFF2-40B4-BE49-F238E27FC236}">
                  <a16:creationId xmlns:a16="http://schemas.microsoft.com/office/drawing/2014/main" id="{BB3DC85F-873D-401A-A286-27E8875629ED}"/>
                </a:ext>
              </a:extLst>
            </p:cNvPr>
            <p:cNvSpPr/>
            <p:nvPr/>
          </p:nvSpPr>
          <p:spPr>
            <a:xfrm rot="254868">
              <a:off x="7358275" y="3195470"/>
              <a:ext cx="1983545" cy="2067951"/>
            </a:xfrm>
            <a:prstGeom prst="foldedCorner">
              <a:avLst>
                <a:gd name="adj" fmla="val 24127"/>
              </a:avLst>
            </a:prstGeom>
            <a:solidFill>
              <a:srgbClr val="FF6B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TextBox 47">
              <a:extLst>
                <a:ext uri="{FF2B5EF4-FFF2-40B4-BE49-F238E27FC236}">
                  <a16:creationId xmlns:a16="http://schemas.microsoft.com/office/drawing/2014/main" id="{47EBBEF2-0036-4E29-B372-47E5CBEE3EC3}"/>
                </a:ext>
              </a:extLst>
            </p:cNvPr>
            <p:cNvSpPr txBox="1"/>
            <p:nvPr/>
          </p:nvSpPr>
          <p:spPr>
            <a:xfrm rot="420206">
              <a:off x="7499930" y="3915770"/>
              <a:ext cx="1869156" cy="5786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b="1" dirty="0">
                  <a:latin typeface="Hand Of Sean" panose="02000500000000000000" pitchFamily="2" charset="-128"/>
                  <a:ea typeface="Hand Of Sean" panose="02000500000000000000" pitchFamily="2" charset="-128"/>
                </a:rPr>
                <a:t>أنا لا أسرف في صبِّ الماء</a:t>
              </a:r>
              <a:endParaRPr lang="en-US" sz="2800" b="1" dirty="0">
                <a:latin typeface="Hand Of Sean" panose="02000500000000000000" pitchFamily="2" charset="-128"/>
                <a:ea typeface="Hand Of Sean" panose="02000500000000000000" pitchFamily="2" charset="-128"/>
              </a:endParaRPr>
            </a:p>
          </p:txBody>
        </p:sp>
      </p:grpSp>
      <p:grpSp>
        <p:nvGrpSpPr>
          <p:cNvPr id="47" name="Group 32">
            <a:extLst>
              <a:ext uri="{FF2B5EF4-FFF2-40B4-BE49-F238E27FC236}">
                <a16:creationId xmlns:a16="http://schemas.microsoft.com/office/drawing/2014/main" id="{16F53AAB-F5A1-4454-931B-E22DB276B234}"/>
              </a:ext>
            </a:extLst>
          </p:cNvPr>
          <p:cNvGrpSpPr/>
          <p:nvPr/>
        </p:nvGrpSpPr>
        <p:grpSpPr>
          <a:xfrm flipH="1">
            <a:off x="6987002" y="686980"/>
            <a:ext cx="448057" cy="984936"/>
            <a:chOff x="3976914" y="1402541"/>
            <a:chExt cx="421209" cy="782522"/>
          </a:xfrm>
          <a:solidFill>
            <a:srgbClr val="FF0000"/>
          </a:solidFill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48" name="Rectangle 33">
              <a:extLst>
                <a:ext uri="{FF2B5EF4-FFF2-40B4-BE49-F238E27FC236}">
                  <a16:creationId xmlns:a16="http://schemas.microsoft.com/office/drawing/2014/main" id="{C51B6178-6123-4C2E-A3D1-5E940BDF4437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34">
              <a:extLst>
                <a:ext uri="{FF2B5EF4-FFF2-40B4-BE49-F238E27FC236}">
                  <a16:creationId xmlns:a16="http://schemas.microsoft.com/office/drawing/2014/main" id="{40CAAD16-D987-46D3-999C-2E4513E91146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grpFill/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Trapezoid 10">
              <a:extLst>
                <a:ext uri="{FF2B5EF4-FFF2-40B4-BE49-F238E27FC236}">
                  <a16:creationId xmlns:a16="http://schemas.microsoft.com/office/drawing/2014/main" id="{CA463B5C-656E-47BF-86CD-6012F40C411C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36">
              <a:extLst>
                <a:ext uri="{FF2B5EF4-FFF2-40B4-BE49-F238E27FC236}">
                  <a16:creationId xmlns:a16="http://schemas.microsoft.com/office/drawing/2014/main" id="{F11C7256-C4E4-4A99-B4A1-F3200035DFE4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grpFill/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67433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عنصر نائب للمحتوى 4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CC4F8EEC-6805-451E-80E9-3F535E0EE01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39925" y="1327150"/>
            <a:ext cx="10120313" cy="5414963"/>
          </a:xfrm>
        </p:spPr>
      </p:pic>
      <p:sp>
        <p:nvSpPr>
          <p:cNvPr id="5123" name="عنوان 1">
            <a:extLst>
              <a:ext uri="{FF2B5EF4-FFF2-40B4-BE49-F238E27FC236}">
                <a16:creationId xmlns:a16="http://schemas.microsoft.com/office/drawing/2014/main" id="{D8C2A61F-9E06-4761-8F5D-D662C0CD09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11725" y="1588"/>
            <a:ext cx="7148513" cy="132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ar-SA" altLang="en-US" sz="7200" b="1">
                <a:latin typeface="Calibri Light" panose="020F0302020204030204" pitchFamily="34" charset="0"/>
                <a:cs typeface="Times New Roman" panose="02020603050405020304" pitchFamily="18" charset="0"/>
              </a:rPr>
              <a:t>تجدنا  في جوجل</a:t>
            </a:r>
            <a:endParaRPr lang="en-US" altLang="en-US" sz="7200" b="1">
              <a:latin typeface="Calibri Light" panose="020F0302020204030204" pitchFamily="34" charset="0"/>
            </a:endParaRPr>
          </a:p>
        </p:txBody>
      </p:sp>
      <p:grpSp>
        <p:nvGrpSpPr>
          <p:cNvPr id="5124" name="مجموعة 1">
            <a:extLst>
              <a:ext uri="{FF2B5EF4-FFF2-40B4-BE49-F238E27FC236}">
                <a16:creationId xmlns:a16="http://schemas.microsoft.com/office/drawing/2014/main" id="{30CD906C-6814-4EFD-8EBA-7FB8BDEE1086}"/>
              </a:ext>
            </a:extLst>
          </p:cNvPr>
          <p:cNvGrpSpPr>
            <a:grpSpLocks/>
          </p:cNvGrpSpPr>
          <p:nvPr/>
        </p:nvGrpSpPr>
        <p:grpSpPr bwMode="auto">
          <a:xfrm>
            <a:off x="1104900" y="468313"/>
            <a:ext cx="3149600" cy="858837"/>
            <a:chOff x="3491684" y="207150"/>
            <a:chExt cx="3149600" cy="858981"/>
          </a:xfrm>
        </p:grpSpPr>
        <p:sp>
          <p:nvSpPr>
            <p:cNvPr id="4" name="مستطيل 3">
              <a:extLst>
                <a:ext uri="{FF2B5EF4-FFF2-40B4-BE49-F238E27FC236}">
                  <a16:creationId xmlns:a16="http://schemas.microsoft.com/office/drawing/2014/main" id="{71506802-4B00-4A05-9D1E-1122B4399DD4}"/>
                </a:ext>
              </a:extLst>
            </p:cNvPr>
            <p:cNvSpPr/>
            <p:nvPr/>
          </p:nvSpPr>
          <p:spPr>
            <a:xfrm>
              <a:off x="3491684" y="207150"/>
              <a:ext cx="3149600" cy="858981"/>
            </a:xfrm>
            <a:prstGeom prst="rect">
              <a:avLst/>
            </a:prstGeom>
            <a:solidFill>
              <a:srgbClr val="05633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pic>
          <p:nvPicPr>
            <p:cNvPr id="5126" name="صورة 2" descr="صورة تحتوي على نص, قصاصة فنية&#10;&#10;تم إنشاء الوصف تلقائياً">
              <a:extLst>
                <a:ext uri="{FF2B5EF4-FFF2-40B4-BE49-F238E27FC236}">
                  <a16:creationId xmlns:a16="http://schemas.microsoft.com/office/drawing/2014/main" id="{FE545AA5-8854-4EB4-9967-71967078B55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00456" y="238846"/>
              <a:ext cx="2932055" cy="795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2644</TotalTime>
  <Words>241</Words>
  <Application>Microsoft Office PowerPoint</Application>
  <PresentationFormat>شاشة عريضة</PresentationFormat>
  <Paragraphs>71</Paragraphs>
  <Slides>14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14</vt:i4>
      </vt:variant>
    </vt:vector>
  </HeadingPairs>
  <TitlesOfParts>
    <vt:vector size="21" baseType="lpstr">
      <vt:lpstr>Arial</vt:lpstr>
      <vt:lpstr>Calibri</vt:lpstr>
      <vt:lpstr>Calibri Light</vt:lpstr>
      <vt:lpstr>Century Gothic</vt:lpstr>
      <vt:lpstr>Cooper Black</vt:lpstr>
      <vt:lpstr>Hand Of Sean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حمود الناصر</cp:lastModifiedBy>
  <cp:revision>1448</cp:revision>
  <dcterms:created xsi:type="dcterms:W3CDTF">2020-10-10T04:32:51Z</dcterms:created>
  <dcterms:modified xsi:type="dcterms:W3CDTF">2021-03-06T16:02:40Z</dcterms:modified>
</cp:coreProperties>
</file>