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70" r:id="rId3"/>
    <p:sldId id="478" r:id="rId4"/>
    <p:sldId id="471" r:id="rId5"/>
    <p:sldId id="472" r:id="rId6"/>
    <p:sldId id="473" r:id="rId7"/>
    <p:sldId id="476" r:id="rId8"/>
    <p:sldId id="477" r:id="rId9"/>
    <p:sldId id="335" r:id="rId10"/>
    <p:sldId id="474" r:id="rId11"/>
    <p:sldId id="479" r:id="rId12"/>
    <p:sldId id="480" r:id="rId13"/>
    <p:sldId id="481" r:id="rId14"/>
    <p:sldId id="411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52">
          <p15:clr>
            <a:srgbClr val="A4A3A4"/>
          </p15:clr>
        </p15:guide>
        <p15:guide id="4" pos="27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296"/>
      </p:cViewPr>
      <p:guideLst>
        <p:guide orient="horz" pos="2183"/>
        <p:guide pos="3840"/>
        <p:guide orient="horz" pos="1552"/>
        <p:guide pos="27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23/07/1442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01579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356868" y="3082968"/>
              <a:ext cx="43424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فُرُوضُ الوُضُوءِ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170159" y="1942553"/>
              <a:ext cx="1416130" cy="654810"/>
              <a:chOff x="3681798" y="5400344"/>
              <a:chExt cx="1416130" cy="65481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81798" y="5734958"/>
                <a:ext cx="1416130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فُرُوضُ الوُضُوءِ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866743" y="1101932"/>
            <a:ext cx="4295526" cy="854865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5- </a:t>
            </a:r>
            <a:r>
              <a:rPr lang="ar-SY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التَّرْتِيبُ بَيْنَ أَعْضَاءِ الوُضُوءِ</a:t>
            </a:r>
          </a:p>
        </p:txBody>
      </p:sp>
      <p:sp>
        <p:nvSpPr>
          <p:cNvPr id="26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3643788" y="2748972"/>
            <a:ext cx="8548212" cy="1406598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rgbClr val="FFFF00"/>
                </a:solidFill>
              </a:rPr>
              <a:t>الترتيب : </a:t>
            </a:r>
            <a:r>
              <a:rPr lang="ar-SY" sz="2800" b="1" dirty="0">
                <a:solidFill>
                  <a:schemeClr val="tx1"/>
                </a:solidFill>
              </a:rPr>
              <a:t>أن يغسل المتوضئ الوجه و ثم اليدين مع المرفقين , ثم يمسح الرأس , ثم يغسل الرجلين مع الكعبين فلا يُقَدَّمُ بعضها على بعض . </a:t>
            </a:r>
          </a:p>
        </p:txBody>
      </p:sp>
    </p:spTree>
    <p:extLst>
      <p:ext uri="{BB962C8B-B14F-4D97-AF65-F5344CB8AC3E}">
        <p14:creationId xmlns:p14="http://schemas.microsoft.com/office/powerpoint/2010/main" val="14969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170159" y="1942553"/>
              <a:ext cx="1416130" cy="654810"/>
              <a:chOff x="3681798" y="5400344"/>
              <a:chExt cx="1416130" cy="65481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81798" y="5734958"/>
                <a:ext cx="1416130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فُرُوضُ الوُضُوءِ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866743" y="1101932"/>
            <a:ext cx="4295526" cy="854865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6- المُوَالاةُ بَيْنَ أَعْضَاءِ الوُضُوءِ</a:t>
            </a:r>
            <a:endParaRPr lang="ar-SY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3643788" y="2748972"/>
            <a:ext cx="8548212" cy="1406598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rgbClr val="FFFF00"/>
                </a:solidFill>
              </a:rPr>
              <a:t>الموالاة : </a:t>
            </a:r>
            <a:r>
              <a:rPr lang="ar-SY" sz="2800" b="1" dirty="0">
                <a:solidFill>
                  <a:schemeClr val="tx1"/>
                </a:solidFill>
              </a:rPr>
              <a:t>هي المتابعة في غسل أعضاء الوضوء بحيث لا يُؤَخَّرُ غسل عضو حتى ينشف الذي قبله .</a:t>
            </a:r>
          </a:p>
        </p:txBody>
      </p:sp>
    </p:spTree>
    <p:extLst>
      <p:ext uri="{BB962C8B-B14F-4D97-AF65-F5344CB8AC3E}">
        <p14:creationId xmlns:p14="http://schemas.microsoft.com/office/powerpoint/2010/main" val="35290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09393" y="1942553"/>
              <a:ext cx="1717122" cy="654810"/>
              <a:chOff x="3521032" y="5400344"/>
              <a:chExt cx="1717122" cy="65481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21032" y="5734958"/>
                <a:ext cx="1717122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فُرُوضُ الوُضُوءِ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57">
            <a:extLst>
              <a:ext uri="{FF2B5EF4-FFF2-40B4-BE49-F238E27FC236}">
                <a16:creationId xmlns:a16="http://schemas.microsoft.com/office/drawing/2014/main" id="{F59B9A2D-81EF-4E99-987A-312B8451924B}"/>
              </a:ext>
            </a:extLst>
          </p:cNvPr>
          <p:cNvGrpSpPr/>
          <p:nvPr/>
        </p:nvGrpSpPr>
        <p:grpSpPr>
          <a:xfrm>
            <a:off x="5855844" y="1202015"/>
            <a:ext cx="3346211" cy="3674785"/>
            <a:chOff x="7358275" y="3195470"/>
            <a:chExt cx="2138086" cy="2228601"/>
          </a:xfrm>
        </p:grpSpPr>
        <p:sp>
          <p:nvSpPr>
            <p:cNvPr id="44" name="Rectangle: Top Corners One Rounded and One Snipped 7">
              <a:extLst>
                <a:ext uri="{FF2B5EF4-FFF2-40B4-BE49-F238E27FC236}">
                  <a16:creationId xmlns:a16="http://schemas.microsoft.com/office/drawing/2014/main" id="{337777BC-B4A5-4687-878C-A0D98B82913D}"/>
                </a:ext>
              </a:extLst>
            </p:cNvPr>
            <p:cNvSpPr/>
            <p:nvPr/>
          </p:nvSpPr>
          <p:spPr>
            <a:xfrm rot="5643224">
              <a:off x="7471202" y="3398912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Folded Corner 31">
              <a:extLst>
                <a:ext uri="{FF2B5EF4-FFF2-40B4-BE49-F238E27FC236}">
                  <a16:creationId xmlns:a16="http://schemas.microsoft.com/office/drawing/2014/main" id="{BB3DC85F-873D-401A-A286-27E8875629ED}"/>
                </a:ext>
              </a:extLst>
            </p:cNvPr>
            <p:cNvSpPr/>
            <p:nvPr/>
          </p:nvSpPr>
          <p:spPr>
            <a:xfrm rot="254868">
              <a:off x="7358275" y="3195470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47EBBEF2-0036-4E29-B372-47E5CBEE3EC3}"/>
                </a:ext>
              </a:extLst>
            </p:cNvPr>
            <p:cNvSpPr txBox="1"/>
            <p:nvPr/>
          </p:nvSpPr>
          <p:spPr>
            <a:xfrm rot="420206">
              <a:off x="7499930" y="3785112"/>
              <a:ext cx="1869156" cy="839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من ترك أحد هذه الفروض لم يصح وضُوؤُهُ</a:t>
              </a:r>
              <a:endParaRPr lang="en-US" sz="28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32">
            <a:extLst>
              <a:ext uri="{FF2B5EF4-FFF2-40B4-BE49-F238E27FC236}">
                <a16:creationId xmlns:a16="http://schemas.microsoft.com/office/drawing/2014/main" id="{16F53AAB-F5A1-4454-931B-E22DB276B234}"/>
              </a:ext>
            </a:extLst>
          </p:cNvPr>
          <p:cNvGrpSpPr/>
          <p:nvPr/>
        </p:nvGrpSpPr>
        <p:grpSpPr>
          <a:xfrm flipH="1">
            <a:off x="6987002" y="686980"/>
            <a:ext cx="448057" cy="984936"/>
            <a:chOff x="3976914" y="1402541"/>
            <a:chExt cx="421209" cy="782522"/>
          </a:xfr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C51B6178-6123-4C2E-A3D1-5E940BDF4437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4">
              <a:extLst>
                <a:ext uri="{FF2B5EF4-FFF2-40B4-BE49-F238E27FC236}">
                  <a16:creationId xmlns:a16="http://schemas.microsoft.com/office/drawing/2014/main" id="{40CAAD16-D987-46D3-999C-2E4513E91146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10">
              <a:extLst>
                <a:ext uri="{FF2B5EF4-FFF2-40B4-BE49-F238E27FC236}">
                  <a16:creationId xmlns:a16="http://schemas.microsoft.com/office/drawing/2014/main" id="{CA463B5C-656E-47BF-86CD-6012F40C411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36">
              <a:extLst>
                <a:ext uri="{FF2B5EF4-FFF2-40B4-BE49-F238E27FC236}">
                  <a16:creationId xmlns:a16="http://schemas.microsoft.com/office/drawing/2014/main" id="{F11C7256-C4E4-4A99-B4A1-F3200035DFE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658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9" y="1942553"/>
              <a:ext cx="1717122" cy="602631"/>
              <a:chOff x="3549688" y="5400344"/>
              <a:chExt cx="1717122" cy="6026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8" y="5682779"/>
                <a:ext cx="1717122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فُرُوضُ الوُضُوءِ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57">
            <a:extLst>
              <a:ext uri="{FF2B5EF4-FFF2-40B4-BE49-F238E27FC236}">
                <a16:creationId xmlns:a16="http://schemas.microsoft.com/office/drawing/2014/main" id="{F59B9A2D-81EF-4E99-987A-312B8451924B}"/>
              </a:ext>
            </a:extLst>
          </p:cNvPr>
          <p:cNvGrpSpPr/>
          <p:nvPr/>
        </p:nvGrpSpPr>
        <p:grpSpPr>
          <a:xfrm>
            <a:off x="5071951" y="1202015"/>
            <a:ext cx="4130105" cy="4744939"/>
            <a:chOff x="7335518" y="3195470"/>
            <a:chExt cx="2160843" cy="2228601"/>
          </a:xfrm>
        </p:grpSpPr>
        <p:sp>
          <p:nvSpPr>
            <p:cNvPr id="44" name="Rectangle: Top Corners One Rounded and One Snipped 7">
              <a:extLst>
                <a:ext uri="{FF2B5EF4-FFF2-40B4-BE49-F238E27FC236}">
                  <a16:creationId xmlns:a16="http://schemas.microsoft.com/office/drawing/2014/main" id="{337777BC-B4A5-4687-878C-A0D98B82913D}"/>
                </a:ext>
              </a:extLst>
            </p:cNvPr>
            <p:cNvSpPr/>
            <p:nvPr/>
          </p:nvSpPr>
          <p:spPr>
            <a:xfrm rot="5643224">
              <a:off x="7471202" y="3398912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Folded Corner 31">
              <a:extLst>
                <a:ext uri="{FF2B5EF4-FFF2-40B4-BE49-F238E27FC236}">
                  <a16:creationId xmlns:a16="http://schemas.microsoft.com/office/drawing/2014/main" id="{BB3DC85F-873D-401A-A286-27E8875629ED}"/>
                </a:ext>
              </a:extLst>
            </p:cNvPr>
            <p:cNvSpPr/>
            <p:nvPr/>
          </p:nvSpPr>
          <p:spPr>
            <a:xfrm rot="254868">
              <a:off x="7358275" y="3195470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6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47EBBEF2-0036-4E29-B372-47E5CBEE3EC3}"/>
                </a:ext>
              </a:extLst>
            </p:cNvPr>
            <p:cNvSpPr txBox="1"/>
            <p:nvPr/>
          </p:nvSpPr>
          <p:spPr>
            <a:xfrm rot="420206">
              <a:off x="7335518" y="3471539"/>
              <a:ext cx="2045801" cy="99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بَعْدَ الانْتِهَاءِ مِن الوُضوءِ</a:t>
              </a:r>
            </a:p>
            <a:p>
              <a:pPr algn="ctr"/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 أقَولُ:</a:t>
              </a:r>
              <a:endParaRPr lang="ar-SY" sz="2000" b="1" dirty="0"/>
            </a:p>
            <a:p>
              <a:pPr algn="ctr"/>
              <a:r>
                <a:rPr lang="ar-SY" sz="2800" b="1" dirty="0"/>
                <a:t>( أَشهَدُ أَنْ لاَ إلَهَ إلاَّ اللهُ وَحْدَهُ</a:t>
              </a:r>
            </a:p>
            <a:p>
              <a:pPr algn="ctr"/>
              <a:r>
                <a:rPr lang="ar-SY" sz="2800" b="1" dirty="0"/>
                <a:t>لاَ َشرِيكَ لَهُ وَأَشهَدُ َأنَّ مُحَمَّدًا عَبْدُهُ </a:t>
              </a:r>
              <a:r>
                <a:rPr lang="ar-SY" sz="2400" b="1" dirty="0"/>
                <a:t>وَرَسولُهُ )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32">
            <a:extLst>
              <a:ext uri="{FF2B5EF4-FFF2-40B4-BE49-F238E27FC236}">
                <a16:creationId xmlns:a16="http://schemas.microsoft.com/office/drawing/2014/main" id="{16F53AAB-F5A1-4454-931B-E22DB276B234}"/>
              </a:ext>
            </a:extLst>
          </p:cNvPr>
          <p:cNvGrpSpPr/>
          <p:nvPr/>
        </p:nvGrpSpPr>
        <p:grpSpPr>
          <a:xfrm flipH="1">
            <a:off x="6583565" y="643644"/>
            <a:ext cx="448057" cy="984936"/>
            <a:chOff x="3976914" y="1402541"/>
            <a:chExt cx="421209" cy="782522"/>
          </a:xfr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C51B6178-6123-4C2E-A3D1-5E940BDF4437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4">
              <a:extLst>
                <a:ext uri="{FF2B5EF4-FFF2-40B4-BE49-F238E27FC236}">
                  <a16:creationId xmlns:a16="http://schemas.microsoft.com/office/drawing/2014/main" id="{40CAAD16-D987-46D3-999C-2E4513E91146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10">
              <a:extLst>
                <a:ext uri="{FF2B5EF4-FFF2-40B4-BE49-F238E27FC236}">
                  <a16:creationId xmlns:a16="http://schemas.microsoft.com/office/drawing/2014/main" id="{CA463B5C-656E-47BF-86CD-6012F40C411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36">
              <a:extLst>
                <a:ext uri="{FF2B5EF4-FFF2-40B4-BE49-F238E27FC236}">
                  <a16:creationId xmlns:a16="http://schemas.microsoft.com/office/drawing/2014/main" id="{F11C7256-C4E4-4A99-B4A1-F3200035DFE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989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9" y="1942553"/>
              <a:ext cx="1548239" cy="614247"/>
              <a:chOff x="3549688" y="5400344"/>
              <a:chExt cx="1548239" cy="61424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8" y="5694395"/>
                <a:ext cx="1548239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فُرُوضُ الوُضُوءِ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>
            <a:off x="4695855" y="1515070"/>
            <a:ext cx="4484912" cy="4615543"/>
            <a:chOff x="6591499" y="705675"/>
            <a:chExt cx="2138086" cy="2228601"/>
          </a:xfrm>
        </p:grpSpPr>
        <p:sp>
          <p:nvSpPr>
            <p:cNvPr id="34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607372" y="1279848"/>
              <a:ext cx="1922335" cy="728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/>
                <a:t>قَالَ تعالى:</a:t>
              </a:r>
            </a:p>
            <a:p>
              <a:pPr algn="ctr"/>
              <a:r>
                <a:rPr lang="ar-SY" sz="3200" b="1" dirty="0"/>
                <a:t>«إِنَّ اللَّه يُحِبَّ الْتَّوَّابين  و يُحِبَّ َالْمُتطَّهِرِينَ »</a:t>
              </a:r>
              <a:endParaRPr lang="en-US" sz="32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37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6688126" y="1457224"/>
            <a:ext cx="563204" cy="843192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545825" y="173608"/>
            <a:ext cx="329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فُرُوضُ الوُضُوءِ</a:t>
            </a:r>
          </a:p>
        </p:txBody>
      </p:sp>
      <p:sp>
        <p:nvSpPr>
          <p:cNvPr id="26" name="Freeform: Shape 85">
            <a:extLst>
              <a:ext uri="{FF2B5EF4-FFF2-40B4-BE49-F238E27FC236}">
                <a16:creationId xmlns:a16="http://schemas.microsoft.com/office/drawing/2014/main" id="{B3DA9073-3627-4023-9264-D556BB70752A}"/>
              </a:ext>
            </a:extLst>
          </p:cNvPr>
          <p:cNvSpPr/>
          <p:nvPr/>
        </p:nvSpPr>
        <p:spPr>
          <a:xfrm rot="5400000">
            <a:off x="9649934" y="2968177"/>
            <a:ext cx="2087275" cy="2094946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r="1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7" name="Group 92">
            <a:extLst>
              <a:ext uri="{FF2B5EF4-FFF2-40B4-BE49-F238E27FC236}">
                <a16:creationId xmlns:a16="http://schemas.microsoft.com/office/drawing/2014/main" id="{E754AA86-DEC5-418C-B5F1-971A8FE2B830}"/>
              </a:ext>
            </a:extLst>
          </p:cNvPr>
          <p:cNvGrpSpPr/>
          <p:nvPr/>
        </p:nvGrpSpPr>
        <p:grpSpPr>
          <a:xfrm>
            <a:off x="10543680" y="3062700"/>
            <a:ext cx="243227" cy="34567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8" name="Oval 99">
              <a:extLst>
                <a:ext uri="{FF2B5EF4-FFF2-40B4-BE49-F238E27FC236}">
                  <a16:creationId xmlns:a16="http://schemas.microsoft.com/office/drawing/2014/main" id="{2566FC63-963D-43A2-AD3C-B16DAF2182C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B3A238A7-50BF-47F6-AD61-D3F5BE1FDBE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02">
              <a:extLst>
                <a:ext uri="{FF2B5EF4-FFF2-40B4-BE49-F238E27FC236}">
                  <a16:creationId xmlns:a16="http://schemas.microsoft.com/office/drawing/2014/main" id="{71853673-4172-4139-B96D-4A6A16768971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909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9" y="1942553"/>
              <a:ext cx="1548239" cy="614247"/>
              <a:chOff x="3549688" y="5400344"/>
              <a:chExt cx="1548239" cy="61424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8" y="5694395"/>
                <a:ext cx="1548239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فُرُوضُ الوُضُوءِ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>
            <a:off x="3209228" y="726517"/>
            <a:ext cx="3997217" cy="4593859"/>
            <a:chOff x="6823997" y="716145"/>
            <a:chExt cx="1905588" cy="2218131"/>
          </a:xfrm>
        </p:grpSpPr>
        <p:sp>
          <p:nvSpPr>
            <p:cNvPr id="34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870226" y="716145"/>
              <a:ext cx="1709793" cy="1921600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894281" y="1297630"/>
              <a:ext cx="1634352" cy="728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/>
                <a:t>قَالَ تعالى:</a:t>
              </a:r>
            </a:p>
            <a:p>
              <a:pPr algn="ctr"/>
              <a:r>
                <a:rPr lang="ar-SY" sz="3200" b="1" dirty="0"/>
                <a:t>«إِنَّ اللَّه يُحِبَّ الْتَّوَّابين  و يُحِبَّ َالْمُتطَّهِرِينَ »</a:t>
              </a:r>
              <a:endParaRPr lang="en-US" sz="32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37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4713805" y="646987"/>
            <a:ext cx="563204" cy="843192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732239" y="1839116"/>
            <a:ext cx="4430029" cy="774358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في الآية صنفان يحبُّهما الله تعالى :</a:t>
            </a:r>
          </a:p>
        </p:txBody>
      </p:sp>
      <p:sp>
        <p:nvSpPr>
          <p:cNvPr id="4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8795657" y="3106058"/>
            <a:ext cx="3366611" cy="698290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1- التَّوَّابون</a:t>
            </a:r>
          </a:p>
        </p:txBody>
      </p:sp>
      <p:sp>
        <p:nvSpPr>
          <p:cNvPr id="43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8795657" y="4135317"/>
            <a:ext cx="3366611" cy="698290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2- المتطَّهرون</a:t>
            </a:r>
          </a:p>
        </p:txBody>
      </p:sp>
    </p:spTree>
    <p:extLst>
      <p:ext uri="{BB962C8B-B14F-4D97-AF65-F5344CB8AC3E}">
        <p14:creationId xmlns:p14="http://schemas.microsoft.com/office/powerpoint/2010/main" val="3370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90578" y="1942553"/>
              <a:ext cx="1481710" cy="654810"/>
              <a:chOff x="3502217" y="5400344"/>
              <a:chExt cx="1481710" cy="65481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02217" y="5734958"/>
                <a:ext cx="1481710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فُرُوضُ الوُضُوءِ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394858" y="-101600"/>
            <a:ext cx="4499428" cy="6357257"/>
            <a:chOff x="7774691" y="-3038604"/>
            <a:chExt cx="5029652" cy="6848924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038604"/>
              <a:ext cx="5029652" cy="6848924"/>
              <a:chOff x="2000433" y="-5025620"/>
              <a:chExt cx="8318662" cy="11327596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96567" y="1817700"/>
                <a:ext cx="926391" cy="510278"/>
                <a:chOff x="5696567" y="1817700"/>
                <a:chExt cx="926391" cy="510278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96567" y="1817700"/>
                  <a:ext cx="926391" cy="348722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025620"/>
                <a:ext cx="102930" cy="6843329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713" y="1678323"/>
              <a:ext cx="4672709" cy="1779787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6662761" y="1113762"/>
            <a:ext cx="5529239" cy="642684"/>
          </a:xfrm>
          <a:prstGeom prst="rect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أَقُولُ : «</a:t>
            </a:r>
            <a:r>
              <a:rPr lang="ar-SY" sz="2800" b="1" dirty="0">
                <a:solidFill>
                  <a:srgbClr val="D60093"/>
                </a:solidFill>
              </a:rPr>
              <a:t>بِسمِ اللهِ </a:t>
            </a:r>
            <a:r>
              <a:rPr lang="ar-SY" sz="2800" dirty="0">
                <a:solidFill>
                  <a:schemeClr val="tx1"/>
                </a:solidFill>
              </a:rPr>
              <a:t>» </a:t>
            </a:r>
            <a:r>
              <a:rPr lang="ar-SY" sz="2800" b="1" dirty="0">
                <a:solidFill>
                  <a:schemeClr val="tx1"/>
                </a:solidFill>
              </a:rPr>
              <a:t>عند ابتداء الوضوء</a:t>
            </a:r>
          </a:p>
        </p:txBody>
      </p:sp>
      <p:sp>
        <p:nvSpPr>
          <p:cNvPr id="73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6662760" y="2214951"/>
            <a:ext cx="5529239" cy="698290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1- غَسْلُ الوَجْهِ، وَمِنْهُ المَضْمَضَةُ وَالاسْتِنْشَاقُ</a:t>
            </a:r>
          </a:p>
        </p:txBody>
      </p:sp>
      <p:sp>
        <p:nvSpPr>
          <p:cNvPr id="31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8270326" y="220625"/>
            <a:ext cx="329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فُرُوضُ الوُضُوءِ سِتَّةُ :</a:t>
            </a:r>
          </a:p>
        </p:txBody>
      </p:sp>
    </p:spTree>
    <p:extLst>
      <p:ext uri="{BB962C8B-B14F-4D97-AF65-F5344CB8AC3E}">
        <p14:creationId xmlns:p14="http://schemas.microsoft.com/office/powerpoint/2010/main" val="11293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92584" y="1942553"/>
              <a:ext cx="1550949" cy="631220"/>
              <a:chOff x="3504223" y="5400344"/>
              <a:chExt cx="1550949" cy="63122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04223" y="5711368"/>
                <a:ext cx="1550949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فُرُوضُ الوُضُوءِ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396343" y="-632535"/>
            <a:ext cx="2634801" cy="5785105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2586" y="1477994"/>
              <a:ext cx="4322252" cy="2180448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6284687" y="2045673"/>
            <a:ext cx="5877582" cy="854865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2- غَسْلُ اليَدَيْنِ مِنْ أَطْرَافِ الأَصَابِعِ إلَى المِرْفَقَيْنِ</a:t>
            </a:r>
          </a:p>
        </p:txBody>
      </p:sp>
    </p:spTree>
    <p:extLst>
      <p:ext uri="{BB962C8B-B14F-4D97-AF65-F5344CB8AC3E}">
        <p14:creationId xmlns:p14="http://schemas.microsoft.com/office/powerpoint/2010/main" val="23531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89874" y="1942553"/>
              <a:ext cx="1497769" cy="594405"/>
              <a:chOff x="3601513" y="5400344"/>
              <a:chExt cx="1497769" cy="59440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01513" y="5674553"/>
                <a:ext cx="1497769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فُرُوضُ الوُضُوءِ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748275" y="173608"/>
            <a:ext cx="4615543" cy="5355820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643" y="1464558"/>
              <a:ext cx="4744955" cy="2207320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547429" y="2045673"/>
            <a:ext cx="4614839" cy="854865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3- مَسْحُ الرَّأْسِ، وَمِنْهُ الأُذُنَانِ</a:t>
            </a:r>
          </a:p>
        </p:txBody>
      </p:sp>
    </p:spTree>
    <p:extLst>
      <p:ext uri="{BB962C8B-B14F-4D97-AF65-F5344CB8AC3E}">
        <p14:creationId xmlns:p14="http://schemas.microsoft.com/office/powerpoint/2010/main" val="37109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89499" y="1942553"/>
              <a:ext cx="1498520" cy="625615"/>
              <a:chOff x="3601138" y="5400344"/>
              <a:chExt cx="1498520" cy="62561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601138" y="5705763"/>
                <a:ext cx="1498520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فُرُوضُ الوُضُوءِ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087634" y="109246"/>
            <a:ext cx="2410006" cy="4549964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238" y="1660098"/>
              <a:ext cx="3867448" cy="1937121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8447313" y="2045673"/>
            <a:ext cx="3714955" cy="854865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4-غْسلُ الرِجْلَيَّن إلَى الكعْبَينِ</a:t>
            </a:r>
          </a:p>
        </p:txBody>
      </p:sp>
    </p:spTree>
    <p:extLst>
      <p:ext uri="{BB962C8B-B14F-4D97-AF65-F5344CB8AC3E}">
        <p14:creationId xmlns:p14="http://schemas.microsoft.com/office/powerpoint/2010/main" val="24548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09393" y="1942553"/>
              <a:ext cx="1717122" cy="654810"/>
              <a:chOff x="3521032" y="5400344"/>
              <a:chExt cx="1717122" cy="65481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الأول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21032" y="5734958"/>
                <a:ext cx="1717122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فُرُوضُ الوُضُوءِ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57">
            <a:extLst>
              <a:ext uri="{FF2B5EF4-FFF2-40B4-BE49-F238E27FC236}">
                <a16:creationId xmlns:a16="http://schemas.microsoft.com/office/drawing/2014/main" id="{F59B9A2D-81EF-4E99-987A-312B8451924B}"/>
              </a:ext>
            </a:extLst>
          </p:cNvPr>
          <p:cNvGrpSpPr/>
          <p:nvPr/>
        </p:nvGrpSpPr>
        <p:grpSpPr>
          <a:xfrm>
            <a:off x="5855844" y="1202015"/>
            <a:ext cx="3346211" cy="3674785"/>
            <a:chOff x="7358275" y="3195470"/>
            <a:chExt cx="2138086" cy="2228601"/>
          </a:xfrm>
        </p:grpSpPr>
        <p:sp>
          <p:nvSpPr>
            <p:cNvPr id="44" name="Rectangle: Top Corners One Rounded and One Snipped 7">
              <a:extLst>
                <a:ext uri="{FF2B5EF4-FFF2-40B4-BE49-F238E27FC236}">
                  <a16:creationId xmlns:a16="http://schemas.microsoft.com/office/drawing/2014/main" id="{337777BC-B4A5-4687-878C-A0D98B82913D}"/>
                </a:ext>
              </a:extLst>
            </p:cNvPr>
            <p:cNvSpPr/>
            <p:nvPr/>
          </p:nvSpPr>
          <p:spPr>
            <a:xfrm rot="5643224">
              <a:off x="7471202" y="3398912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Folded Corner 31">
              <a:extLst>
                <a:ext uri="{FF2B5EF4-FFF2-40B4-BE49-F238E27FC236}">
                  <a16:creationId xmlns:a16="http://schemas.microsoft.com/office/drawing/2014/main" id="{BB3DC85F-873D-401A-A286-27E8875629ED}"/>
                </a:ext>
              </a:extLst>
            </p:cNvPr>
            <p:cNvSpPr/>
            <p:nvPr/>
          </p:nvSpPr>
          <p:spPr>
            <a:xfrm rot="254868">
              <a:off x="7358275" y="3195470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6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47EBBEF2-0036-4E29-B372-47E5CBEE3EC3}"/>
                </a:ext>
              </a:extLst>
            </p:cNvPr>
            <p:cNvSpPr txBox="1"/>
            <p:nvPr/>
          </p:nvSpPr>
          <p:spPr>
            <a:xfrm rot="420206">
              <a:off x="7499930" y="3915770"/>
              <a:ext cx="1869156" cy="57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أنا لا أسرف في صبِّ الماء</a:t>
              </a:r>
              <a:endParaRPr lang="en-US" sz="28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32">
            <a:extLst>
              <a:ext uri="{FF2B5EF4-FFF2-40B4-BE49-F238E27FC236}">
                <a16:creationId xmlns:a16="http://schemas.microsoft.com/office/drawing/2014/main" id="{16F53AAB-F5A1-4454-931B-E22DB276B234}"/>
              </a:ext>
            </a:extLst>
          </p:cNvPr>
          <p:cNvGrpSpPr/>
          <p:nvPr/>
        </p:nvGrpSpPr>
        <p:grpSpPr>
          <a:xfrm flipH="1">
            <a:off x="6987002" y="686980"/>
            <a:ext cx="448057" cy="984936"/>
            <a:chOff x="3976914" y="1402541"/>
            <a:chExt cx="421209" cy="782522"/>
          </a:xfr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C51B6178-6123-4C2E-A3D1-5E940BDF4437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4">
              <a:extLst>
                <a:ext uri="{FF2B5EF4-FFF2-40B4-BE49-F238E27FC236}">
                  <a16:creationId xmlns:a16="http://schemas.microsoft.com/office/drawing/2014/main" id="{40CAAD16-D987-46D3-999C-2E4513E91146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10">
              <a:extLst>
                <a:ext uri="{FF2B5EF4-FFF2-40B4-BE49-F238E27FC236}">
                  <a16:creationId xmlns:a16="http://schemas.microsoft.com/office/drawing/2014/main" id="{CA463B5C-656E-47BF-86CD-6012F40C411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36">
              <a:extLst>
                <a:ext uri="{FF2B5EF4-FFF2-40B4-BE49-F238E27FC236}">
                  <a16:creationId xmlns:a16="http://schemas.microsoft.com/office/drawing/2014/main" id="{F11C7256-C4E4-4A99-B4A1-F3200035DFE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4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C4F8EEC-6805-451E-80E9-3F535E0EE0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D8C2A61F-9E06-4761-8F5D-D662C0CD0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30CD906C-6814-4EFD-8EBA-7FB8BDEE1086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1506802-4B00-4A05-9D1E-1122B4399DD4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FE545AA5-8854-4EB4-9967-71967078B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241</Words>
  <Application>Microsoft Office PowerPoint</Application>
  <PresentationFormat>شاشة عريضة</PresentationFormat>
  <Paragraphs>71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Cooper Black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1448</cp:revision>
  <dcterms:created xsi:type="dcterms:W3CDTF">2020-10-10T04:32:51Z</dcterms:created>
  <dcterms:modified xsi:type="dcterms:W3CDTF">2021-03-06T16:02:40Z</dcterms:modified>
</cp:coreProperties>
</file>