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custDataLst>
    <p:tags r:id="rId8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91" autoAdjust="0"/>
    <p:restoredTop sz="94660"/>
  </p:normalViewPr>
  <p:slideViewPr>
    <p:cSldViewPr>
      <p:cViewPr varScale="1">
        <p:scale>
          <a:sx n="62" d="100"/>
          <a:sy n="62" d="100"/>
        </p:scale>
        <p:origin x="54" y="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1741CB-F60C-412D-9899-9780CFD4333B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2976845-7AE4-4153-AACE-71EE55A780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8652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1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24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2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24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3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71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4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24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5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24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الأنماط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</a:t>
            </a:r>
          </a:p>
        </p:txBody>
      </p:sp>
      <p:sp>
        <p:nvSpPr>
          <p:cNvPr id="2" name="مربع نص 1"/>
          <p:cNvSpPr txBox="1"/>
          <p:nvPr/>
        </p:nvSpPr>
        <p:spPr>
          <a:xfrm>
            <a:off x="1295400" y="1422737"/>
            <a:ext cx="73152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2060"/>
                </a:solidFill>
              </a:rPr>
              <a:t>كثيرا ما نشاهد الأنماط حولنا . فبعض الأنماط تمتد فتصبح أكبر ، وبعضها الآخر يصبح أصغر . </a:t>
            </a:r>
          </a:p>
          <a:p>
            <a:r>
              <a:rPr lang="ar-SA" sz="2800" b="1" dirty="0">
                <a:solidFill>
                  <a:srgbClr val="002060"/>
                </a:solidFill>
              </a:rPr>
              <a:t>أكمل النمط : 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886" y="3352800"/>
            <a:ext cx="735817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27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6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Teardrop 8"/>
          <p:cNvSpPr/>
          <p:nvPr/>
        </p:nvSpPr>
        <p:spPr>
          <a:xfrm>
            <a:off x="43699" y="54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68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1362074"/>
            <a:ext cx="7286625" cy="49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الأنماط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</a:t>
            </a:r>
          </a:p>
        </p:txBody>
      </p:sp>
      <p:sp>
        <p:nvSpPr>
          <p:cNvPr id="2" name="5-Point Star 1"/>
          <p:cNvSpPr/>
          <p:nvPr/>
        </p:nvSpPr>
        <p:spPr>
          <a:xfrm>
            <a:off x="5562600" y="1295400"/>
            <a:ext cx="334266" cy="457200"/>
          </a:xfrm>
          <a:prstGeom prst="star5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5" name="5-Point Star 14"/>
          <p:cNvSpPr/>
          <p:nvPr/>
        </p:nvSpPr>
        <p:spPr>
          <a:xfrm>
            <a:off x="5567015" y="2819400"/>
            <a:ext cx="334266" cy="457200"/>
          </a:xfrm>
          <a:prstGeom prst="star5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6" name="5-Point Star 15"/>
          <p:cNvSpPr/>
          <p:nvPr/>
        </p:nvSpPr>
        <p:spPr>
          <a:xfrm>
            <a:off x="5567015" y="2438400"/>
            <a:ext cx="334266" cy="457200"/>
          </a:xfrm>
          <a:prstGeom prst="star5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7" name="5-Point Star 16"/>
          <p:cNvSpPr/>
          <p:nvPr/>
        </p:nvSpPr>
        <p:spPr>
          <a:xfrm>
            <a:off x="5567015" y="2057400"/>
            <a:ext cx="334266" cy="457200"/>
          </a:xfrm>
          <a:prstGeom prst="star5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8" name="5-Point Star 17"/>
          <p:cNvSpPr/>
          <p:nvPr/>
        </p:nvSpPr>
        <p:spPr>
          <a:xfrm>
            <a:off x="5567015" y="1676400"/>
            <a:ext cx="334266" cy="457200"/>
          </a:xfrm>
          <a:prstGeom prst="star5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3" name="Isosceles Triangle 2"/>
          <p:cNvSpPr/>
          <p:nvPr/>
        </p:nvSpPr>
        <p:spPr>
          <a:xfrm>
            <a:off x="2173514" y="2946400"/>
            <a:ext cx="264886" cy="254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9" name="Isosceles Triangle 18"/>
          <p:cNvSpPr/>
          <p:nvPr/>
        </p:nvSpPr>
        <p:spPr>
          <a:xfrm>
            <a:off x="2173514" y="2667000"/>
            <a:ext cx="264886" cy="254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2173514" y="2438400"/>
            <a:ext cx="264886" cy="254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561709"/>
              </p:ext>
            </p:extLst>
          </p:nvPr>
        </p:nvGraphicFramePr>
        <p:xfrm>
          <a:off x="4672433" y="4640940"/>
          <a:ext cx="1138332" cy="914400"/>
        </p:xfrm>
        <a:graphic>
          <a:graphicData uri="http://schemas.openxmlformats.org/drawingml/2006/table">
            <a:tbl>
              <a:tblPr rtl="1" firstRow="1" bandRow="1">
                <a:tableStyleId>{08FB837D-C827-4EFA-A057-4D05807E0F7C}</a:tableStyleId>
              </a:tblPr>
              <a:tblGrid>
                <a:gridCol w="232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1428">
                <a:tc>
                  <a:txBody>
                    <a:bodyPr/>
                    <a:lstStyle/>
                    <a:p>
                      <a:pPr rtl="1"/>
                      <a:endParaRPr lang="ar-SA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428"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428"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428"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428"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1080516" y="5257800"/>
            <a:ext cx="291084" cy="30480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85316" y="5257800"/>
            <a:ext cx="291084" cy="30480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080516" y="4876800"/>
            <a:ext cx="291084" cy="30480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385316" y="4876800"/>
            <a:ext cx="291084" cy="30480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080516" y="4495800"/>
            <a:ext cx="291084" cy="30480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1385316" y="4495800"/>
            <a:ext cx="291084" cy="30480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080516" y="4114800"/>
            <a:ext cx="291084" cy="30480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385316" y="4114800"/>
            <a:ext cx="291084" cy="30480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31" name="مخطط انسيابي: محطة طرفية 30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</a:p>
        </p:txBody>
      </p:sp>
      <p:sp>
        <p:nvSpPr>
          <p:cNvPr id="33" name="مربع نص 32"/>
          <p:cNvSpPr txBox="1"/>
          <p:nvPr/>
        </p:nvSpPr>
        <p:spPr>
          <a:xfrm>
            <a:off x="94343" y="734207"/>
            <a:ext cx="69160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أكمل رسم الشكل التالي في كل من الأنماط الآتية ، ثم اكتب العدد :  </a:t>
            </a:r>
          </a:p>
        </p:txBody>
      </p:sp>
      <p:sp>
        <p:nvSpPr>
          <p:cNvPr id="36" name="مربع نص 35"/>
          <p:cNvSpPr txBox="1"/>
          <p:nvPr/>
        </p:nvSpPr>
        <p:spPr>
          <a:xfrm>
            <a:off x="1828800" y="3184838"/>
            <a:ext cx="64807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7" name="مربع نص 36"/>
          <p:cNvSpPr txBox="1"/>
          <p:nvPr/>
        </p:nvSpPr>
        <p:spPr>
          <a:xfrm>
            <a:off x="4800600" y="5791200"/>
            <a:ext cx="60871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8" name="مربع نص 37"/>
          <p:cNvSpPr txBox="1"/>
          <p:nvPr/>
        </p:nvSpPr>
        <p:spPr>
          <a:xfrm>
            <a:off x="933187" y="5620342"/>
            <a:ext cx="64807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9" name="مربع نص 38"/>
          <p:cNvSpPr txBox="1"/>
          <p:nvPr/>
        </p:nvSpPr>
        <p:spPr>
          <a:xfrm>
            <a:off x="5311343" y="3178314"/>
            <a:ext cx="60871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0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41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2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2" name="Teardrop 8"/>
          <p:cNvSpPr/>
          <p:nvPr/>
        </p:nvSpPr>
        <p:spPr>
          <a:xfrm>
            <a:off x="43699" y="54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03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" grpId="0" animBg="1"/>
      <p:bldP spid="15" grpId="0" animBg="1"/>
      <p:bldP spid="16" grpId="0" animBg="1"/>
      <p:bldP spid="17" grpId="0" animBg="1"/>
      <p:bldP spid="18" grpId="0" animBg="1"/>
      <p:bldP spid="3" grpId="0" animBg="1"/>
      <p:bldP spid="19" grpId="0" animBg="1"/>
      <p:bldP spid="20" grpId="0" animBg="1"/>
      <p:bldP spid="8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1" grpId="0" animBg="1"/>
      <p:bldP spid="33" grpId="0"/>
      <p:bldP spid="36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مخطط انسيابي: محطة طرفية 19"/>
          <p:cNvSpPr/>
          <p:nvPr/>
        </p:nvSpPr>
        <p:spPr>
          <a:xfrm>
            <a:off x="7668344" y="548680"/>
            <a:ext cx="1205508" cy="45720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أتحدث</a:t>
            </a:r>
          </a:p>
        </p:txBody>
      </p:sp>
      <p:sp>
        <p:nvSpPr>
          <p:cNvPr id="35" name="مربع نص 20"/>
          <p:cNvSpPr txBox="1"/>
          <p:nvPr/>
        </p:nvSpPr>
        <p:spPr>
          <a:xfrm>
            <a:off x="1957795" y="1340768"/>
            <a:ext cx="691605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ysClr val="windowText" lastClr="000000"/>
                </a:solidFill>
              </a:rPr>
              <a:t>أصف النمط في التمرين 3 . </a:t>
            </a:r>
          </a:p>
        </p:txBody>
      </p:sp>
      <p:sp>
        <p:nvSpPr>
          <p:cNvPr id="43" name="مربع نص 20"/>
          <p:cNvSpPr txBox="1"/>
          <p:nvPr/>
        </p:nvSpPr>
        <p:spPr>
          <a:xfrm>
            <a:off x="1957795" y="2060848"/>
            <a:ext cx="691605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يزداد الشكل في كل مرة صفا واحدا وعمودا واحدا</a:t>
            </a:r>
          </a:p>
        </p:txBody>
      </p:sp>
    </p:spTree>
    <p:extLst>
      <p:ext uri="{BB962C8B-B14F-4D97-AF65-F5344CB8AC3E}">
        <p14:creationId xmlns:p14="http://schemas.microsoft.com/office/powerpoint/2010/main" val="108070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الأنماط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</a:t>
            </a:r>
          </a:p>
        </p:txBody>
      </p:sp>
      <p:sp>
        <p:nvSpPr>
          <p:cNvPr id="20" name="مخطط انسيابي: محطة طرفية 19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94343" y="800241"/>
            <a:ext cx="69160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أملأ الفراغ بالعدد المناسب في كلا النمطين الآتيين : 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914" y="1280048"/>
            <a:ext cx="7271657" cy="490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مربع نص 22"/>
          <p:cNvSpPr txBox="1"/>
          <p:nvPr/>
        </p:nvSpPr>
        <p:spPr>
          <a:xfrm>
            <a:off x="4680992" y="1295400"/>
            <a:ext cx="18722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  25 </a:t>
            </a:r>
            <a:r>
              <a:rPr lang="ar-SA" sz="2800" b="1" dirty="0">
                <a:solidFill>
                  <a:srgbClr val="FF0000"/>
                </a:solidFill>
              </a:rPr>
              <a:t>30</a:t>
            </a:r>
            <a:r>
              <a:rPr lang="ar-SA" sz="2400" b="1" dirty="0">
                <a:solidFill>
                  <a:srgbClr val="FF0000"/>
                </a:solidFill>
              </a:rPr>
              <a:t>   35   </a:t>
            </a:r>
          </a:p>
        </p:txBody>
      </p:sp>
      <p:sp>
        <p:nvSpPr>
          <p:cNvPr id="24" name="مربع نص 23"/>
          <p:cNvSpPr txBox="1"/>
          <p:nvPr/>
        </p:nvSpPr>
        <p:spPr>
          <a:xfrm>
            <a:off x="928914" y="1295400"/>
            <a:ext cx="23476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40     60  70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4629472" y="3748764"/>
            <a:ext cx="86409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228600" y="3316069"/>
            <a:ext cx="395906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9     7    5   3</a:t>
            </a:r>
          </a:p>
        </p:txBody>
      </p:sp>
      <p:sp>
        <p:nvSpPr>
          <p:cNvPr id="27" name="مربع نص 26"/>
          <p:cNvSpPr txBox="1"/>
          <p:nvPr/>
        </p:nvSpPr>
        <p:spPr>
          <a:xfrm>
            <a:off x="3124200" y="5602069"/>
            <a:ext cx="136815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8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29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9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ardrop 8"/>
          <p:cNvSpPr/>
          <p:nvPr/>
        </p:nvSpPr>
        <p:spPr>
          <a:xfrm>
            <a:off x="43699" y="54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39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0" grpId="0" animBg="1"/>
      <p:bldP spid="21" grpId="0"/>
      <p:bldP spid="23" grpId="0"/>
      <p:bldP spid="24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9049" y="2834694"/>
            <a:ext cx="8283951" cy="2898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الأنماط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</a:t>
            </a:r>
          </a:p>
        </p:txBody>
      </p:sp>
      <p:sp>
        <p:nvSpPr>
          <p:cNvPr id="20" name="مخطط انسيابي: محطة طرفية 19"/>
          <p:cNvSpPr/>
          <p:nvPr/>
        </p:nvSpPr>
        <p:spPr>
          <a:xfrm>
            <a:off x="7557492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</a:p>
        </p:txBody>
      </p:sp>
      <p:sp>
        <p:nvSpPr>
          <p:cNvPr id="28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29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508648" y="4963180"/>
            <a:ext cx="12919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210</a:t>
            </a:r>
          </a:p>
        </p:txBody>
      </p:sp>
      <p:sp>
        <p:nvSpPr>
          <p:cNvPr id="29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ardrop 8"/>
          <p:cNvSpPr/>
          <p:nvPr/>
        </p:nvSpPr>
        <p:spPr>
          <a:xfrm>
            <a:off x="43699" y="54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049" y="1371600"/>
            <a:ext cx="7521951" cy="128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" y="1295400"/>
            <a:ext cx="17335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059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0" grpId="0" animBg="1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109</Words>
  <Application>Microsoft Office PowerPoint</Application>
  <PresentationFormat>On-screen Show (4:3)</PresentationFormat>
  <Paragraphs>57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دوحة العرب</cp:lastModifiedBy>
  <cp:revision>19</cp:revision>
  <dcterms:created xsi:type="dcterms:W3CDTF">2015-10-06T14:56:54Z</dcterms:created>
  <dcterms:modified xsi:type="dcterms:W3CDTF">2019-06-19T17:39:02Z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