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350" r:id="rId3"/>
    <p:sldId id="351" r:id="rId4"/>
    <p:sldId id="346" r:id="rId5"/>
    <p:sldId id="345" r:id="rId6"/>
    <p:sldId id="353" r:id="rId7"/>
    <p:sldId id="349" r:id="rId8"/>
    <p:sldId id="319" r:id="rId9"/>
    <p:sldId id="259" r:id="rId10"/>
    <p:sldId id="342" r:id="rId11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37" userDrawn="1">
          <p15:clr>
            <a:srgbClr val="A4A3A4"/>
          </p15:clr>
        </p15:guide>
        <p15:guide id="2" pos="11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7A"/>
    <a:srgbClr val="980098"/>
    <a:srgbClr val="FDEFEC"/>
    <a:srgbClr val="FF0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82" autoAdjust="0"/>
    <p:restoredTop sz="94280" autoAdjust="0"/>
  </p:normalViewPr>
  <p:slideViewPr>
    <p:cSldViewPr snapToGrid="0" showGuides="1">
      <p:cViewPr>
        <p:scale>
          <a:sx n="66" d="100"/>
          <a:sy n="66" d="100"/>
        </p:scale>
        <p:origin x="-192" y="-270"/>
      </p:cViewPr>
      <p:guideLst>
        <p:guide orient="horz" pos="2137"/>
        <p:guide pos="11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208528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022249" y="3081246"/>
              <a:ext cx="48377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حَرْفُ </a:t>
              </a:r>
              <a:r>
                <a:rPr lang="ar-SY" sz="3200" b="1" dirty="0" smtClean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الحَاء</a:t>
              </a:r>
              <a:endParaRPr lang="ar-SY" sz="3200" b="1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11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29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="" xmlns:a16="http://schemas.microsoft.com/office/drawing/2014/main" id="{D635B0E6-0AF9-4A2C-80B4-7B41A548BB8E}"/>
              </a:ext>
            </a:extLst>
          </p:cNvPr>
          <p:cNvSpPr/>
          <p:nvPr/>
        </p:nvSpPr>
        <p:spPr>
          <a:xfrm>
            <a:off x="3102439" y="527123"/>
            <a:ext cx="2298807" cy="2298807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2A2E216F-58BF-4979-B777-447399320361}"/>
              </a:ext>
            </a:extLst>
          </p:cNvPr>
          <p:cNvSpPr/>
          <p:nvPr/>
        </p:nvSpPr>
        <p:spPr>
          <a:xfrm>
            <a:off x="5401246" y="3040962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AF736DBC-5D32-42C0-A996-7011698A01FA}"/>
              </a:ext>
            </a:extLst>
          </p:cNvPr>
          <p:cNvSpPr/>
          <p:nvPr/>
        </p:nvSpPr>
        <p:spPr>
          <a:xfrm>
            <a:off x="5766535" y="3340228"/>
            <a:ext cx="1613172" cy="161317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65F19726-51C1-4218-85F5-3753287E0021}"/>
              </a:ext>
            </a:extLst>
          </p:cNvPr>
          <p:cNvSpPr/>
          <p:nvPr/>
        </p:nvSpPr>
        <p:spPr>
          <a:xfrm>
            <a:off x="2549539" y="3571691"/>
            <a:ext cx="2219875" cy="2219876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1DCCC4F3-045E-4D91-8609-EC9922FF4D91}"/>
              </a:ext>
            </a:extLst>
          </p:cNvPr>
          <p:cNvSpPr/>
          <p:nvPr/>
        </p:nvSpPr>
        <p:spPr>
          <a:xfrm>
            <a:off x="3214152" y="3000503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FCD271DF-082B-4F8A-AD37-0DFBC7697867}"/>
              </a:ext>
            </a:extLst>
          </p:cNvPr>
          <p:cNvSpPr/>
          <p:nvPr/>
        </p:nvSpPr>
        <p:spPr>
          <a:xfrm>
            <a:off x="2676754" y="663198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10613CF5-9B51-418E-AC77-72FE30C82508}"/>
              </a:ext>
            </a:extLst>
          </p:cNvPr>
          <p:cNvSpPr/>
          <p:nvPr/>
        </p:nvSpPr>
        <p:spPr>
          <a:xfrm>
            <a:off x="5595484" y="1590549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31">
            <a:extLst>
              <a:ext uri="{FF2B5EF4-FFF2-40B4-BE49-F238E27FC236}">
                <a16:creationId xmlns="" xmlns:a16="http://schemas.microsoft.com/office/drawing/2014/main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="" xmlns:a16="http://schemas.microsoft.com/office/drawing/2014/main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="" xmlns:a16="http://schemas.microsoft.com/office/drawing/2014/main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="" xmlns:a16="http://schemas.microsoft.com/office/drawing/2014/main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أُسَمِّيْ الحَرفَ و أُلَوِّنُهُ : </a:t>
              </a:r>
              <a:endParaRPr lang="en-US" sz="2400" b="1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="" xmlns:a16="http://schemas.microsoft.com/office/drawing/2014/main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="" xmlns:a16="http://schemas.microsoft.com/office/drawing/2014/main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="" xmlns:a16="http://schemas.microsoft.com/office/drawing/2014/main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="" xmlns:a16="http://schemas.microsoft.com/office/drawing/2014/main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="" xmlns:a16="http://schemas.microsoft.com/office/drawing/2014/main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="" xmlns:a16="http://schemas.microsoft.com/office/drawing/2014/main" id="{798F09D0-AFF8-4AD8-A29D-344971D221C8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="" xmlns:a16="http://schemas.microsoft.com/office/drawing/2014/main" id="{CFD984F2-4C96-4EFE-AC95-BE7953244301}"/>
              </a:ext>
            </a:extLst>
          </p:cNvPr>
          <p:cNvSpPr/>
          <p:nvPr/>
        </p:nvSpPr>
        <p:spPr>
          <a:xfrm>
            <a:off x="1767976" y="3000315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="" xmlns:a16="http://schemas.microsoft.com/office/drawing/2014/main" id="{11F8E2C1-2B91-4295-B8D9-0A0B5BCDC088}"/>
              </a:ext>
            </a:extLst>
          </p:cNvPr>
          <p:cNvSpPr/>
          <p:nvPr/>
        </p:nvSpPr>
        <p:spPr>
          <a:xfrm>
            <a:off x="4962063" y="2674982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44">
            <a:extLst>
              <a:ext uri="{FF2B5EF4-FFF2-40B4-BE49-F238E27FC236}">
                <a16:creationId xmlns="" xmlns:a16="http://schemas.microsoft.com/office/drawing/2014/main" id="{61F5654E-DD53-4EA1-8492-29657A71FB57}"/>
              </a:ext>
            </a:extLst>
          </p:cNvPr>
          <p:cNvSpPr/>
          <p:nvPr/>
        </p:nvSpPr>
        <p:spPr>
          <a:xfrm>
            <a:off x="1840108" y="3527236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Oval 45">
            <a:extLst>
              <a:ext uri="{FF2B5EF4-FFF2-40B4-BE49-F238E27FC236}">
                <a16:creationId xmlns="" xmlns:a16="http://schemas.microsoft.com/office/drawing/2014/main" id="{82901DBA-6276-491D-86F0-AD96D1EB285E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>
            <a:extLst>
              <a:ext uri="{FF2B5EF4-FFF2-40B4-BE49-F238E27FC236}">
                <a16:creationId xmlns="" xmlns:a16="http://schemas.microsoft.com/office/drawing/2014/main" id="{ABBD9FEE-CB75-4531-8F23-67920B7BD8B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="" xmlns:a16="http://schemas.microsoft.com/office/drawing/2014/main" id="{D6A27358-FCA9-4842-A958-A98DB8618FE6}"/>
              </a:ext>
            </a:extLst>
          </p:cNvPr>
          <p:cNvSpPr/>
          <p:nvPr/>
        </p:nvSpPr>
        <p:spPr>
          <a:xfrm>
            <a:off x="5692496" y="4937879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Oval 48">
            <a:extLst>
              <a:ext uri="{FF2B5EF4-FFF2-40B4-BE49-F238E27FC236}">
                <a16:creationId xmlns="" xmlns:a16="http://schemas.microsoft.com/office/drawing/2014/main" id="{A49742B2-22E2-40E4-B4AD-D4CAEB552868}"/>
              </a:ext>
            </a:extLst>
          </p:cNvPr>
          <p:cNvSpPr/>
          <p:nvPr/>
        </p:nvSpPr>
        <p:spPr>
          <a:xfrm>
            <a:off x="6847422" y="2962941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49">
            <a:extLst>
              <a:ext uri="{FF2B5EF4-FFF2-40B4-BE49-F238E27FC236}">
                <a16:creationId xmlns="" xmlns:a16="http://schemas.microsoft.com/office/drawing/2014/main" id="{5451D611-6F79-42DD-AB09-65E991053E57}"/>
              </a:ext>
            </a:extLst>
          </p:cNvPr>
          <p:cNvSpPr/>
          <p:nvPr/>
        </p:nvSpPr>
        <p:spPr>
          <a:xfrm>
            <a:off x="4821813" y="5160747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Left Brace 51">
            <a:extLst>
              <a:ext uri="{FF2B5EF4-FFF2-40B4-BE49-F238E27FC236}">
                <a16:creationId xmlns="" xmlns:a16="http://schemas.microsoft.com/office/drawing/2014/main" id="{46CAF2D4-3E80-48B7-B735-B6FBA00248FB}"/>
              </a:ext>
            </a:extLst>
          </p:cNvPr>
          <p:cNvSpPr/>
          <p:nvPr/>
        </p:nvSpPr>
        <p:spPr>
          <a:xfrm>
            <a:off x="5335666" y="1603055"/>
            <a:ext cx="65580" cy="73472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pic>
        <p:nvPicPr>
          <p:cNvPr id="1026" name="Picture 2" descr="D:\duha abo anas\arabic abo anas\FINISH\3429e8f86c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559" y="398537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68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13" grpId="0" animBg="1"/>
      <p:bldP spid="16" grpId="0" animBg="1"/>
      <p:bldP spid="16" grpId="1" animBg="1"/>
      <p:bldP spid="21" grpId="0" animBg="1"/>
      <p:bldP spid="22" grpId="0" animBg="1"/>
      <p:bldP spid="27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2B2BCC7-23C8-424C-93E3-62C5972C62FA}"/>
              </a:ext>
            </a:extLst>
          </p:cNvPr>
          <p:cNvGrpSpPr/>
          <p:nvPr/>
        </p:nvGrpSpPr>
        <p:grpSpPr>
          <a:xfrm>
            <a:off x="4294598" y="971763"/>
            <a:ext cx="3531279" cy="2629432"/>
            <a:chOff x="4139045" y="1076435"/>
            <a:chExt cx="3531279" cy="262943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454D9C68-B736-4210-92F8-2DB2CCE96B2C}"/>
                </a:ext>
              </a:extLst>
            </p:cNvPr>
            <p:cNvSpPr/>
            <p:nvPr/>
          </p:nvSpPr>
          <p:spPr>
            <a:xfrm>
              <a:off x="5040892" y="1076435"/>
              <a:ext cx="2629432" cy="26294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AE235A11-DE85-44A6-9DD1-F385BEBB09F5}"/>
                </a:ext>
              </a:extLst>
            </p:cNvPr>
            <p:cNvSpPr txBox="1"/>
            <p:nvPr/>
          </p:nvSpPr>
          <p:spPr>
            <a:xfrm>
              <a:off x="5031746" y="2133934"/>
              <a:ext cx="1964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8115A0AC-CE8F-4C50-A70B-19575B0781C2}"/>
                </a:ext>
              </a:extLst>
            </p:cNvPr>
            <p:cNvSpPr txBox="1"/>
            <p:nvPr/>
          </p:nvSpPr>
          <p:spPr>
            <a:xfrm>
              <a:off x="4139045" y="1469251"/>
              <a:ext cx="307440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حَ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مَلَ ال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حَ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كَمُ الْكُرَةَ و دَخَلَ المَلْعَبَ , وَ بَدأَتِ المُبَارَاةَ ,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حُ</a:t>
              </a:r>
              <a:r>
                <a:rPr lang="ar-SY" sz="2000" dirty="0" smtClean="0">
                  <a:latin typeface="Century Gothic" panose="020B0502020202020204" pitchFamily="34" charset="0"/>
                </a:rPr>
                <a:t>سَامٌ ي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حْ</a:t>
              </a:r>
              <a:r>
                <a:rPr lang="ar-SY" sz="2000" dirty="0" smtClean="0">
                  <a:latin typeface="Century Gothic" panose="020B0502020202020204" pitchFamily="34" charset="0"/>
                </a:rPr>
                <a:t>رِسُ المَرْمَى , وَ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حَ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امِدٌ رَكَلَ الكُرَةَ , وَ فَوَّازٌ لَ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حِ</a:t>
              </a:r>
              <a:r>
                <a:rPr lang="ar-SY" sz="2000" dirty="0" smtClean="0">
                  <a:latin typeface="Century Gothic" panose="020B0502020202020204" pitchFamily="34" charset="0"/>
                </a:rPr>
                <a:t>قَ بِهَا و سَجَّلَ هَدَفَاً . فَرِ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حَ </a:t>
              </a:r>
              <a:r>
                <a:rPr lang="ar-SY" sz="2000" dirty="0" smtClean="0">
                  <a:latin typeface="Century Gothic" panose="020B0502020202020204" pitchFamily="34" charset="0"/>
                </a:rPr>
                <a:t>الفَرِيْقُ بِالفَوْزِ . </a:t>
              </a:r>
              <a:endParaRPr lang="en-US" sz="54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xmlns="" id="{D635B0E6-0AF9-4A2C-80B4-7B41A548BB8E}"/>
              </a:ext>
            </a:extLst>
          </p:cNvPr>
          <p:cNvSpPr/>
          <p:nvPr/>
        </p:nvSpPr>
        <p:spPr>
          <a:xfrm>
            <a:off x="8444633" y="3469781"/>
            <a:ext cx="1840823" cy="184082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804D0399-604F-4D4D-9394-E0195A631913}"/>
              </a:ext>
            </a:extLst>
          </p:cNvPr>
          <p:cNvSpPr/>
          <p:nvPr/>
        </p:nvSpPr>
        <p:spPr>
          <a:xfrm>
            <a:off x="2177235" y="1725397"/>
            <a:ext cx="2215522" cy="221552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767DDA8D-52D4-4DE5-90AF-8D4F55FDC41A}"/>
              </a:ext>
            </a:extLst>
          </p:cNvPr>
          <p:cNvSpPr/>
          <p:nvPr/>
        </p:nvSpPr>
        <p:spPr>
          <a:xfrm>
            <a:off x="3738122" y="2945073"/>
            <a:ext cx="1840823" cy="1840823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7DC9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A2E216F-58BF-4979-B777-447399320361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E1F936BE-AF73-4D4B-B08B-8E3C739A99FD}"/>
              </a:ext>
            </a:extLst>
          </p:cNvPr>
          <p:cNvSpPr/>
          <p:nvPr/>
        </p:nvSpPr>
        <p:spPr>
          <a:xfrm>
            <a:off x="653957" y="2273790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AE741645-961F-45B2-BC3D-AF447D42CDD6}"/>
              </a:ext>
            </a:extLst>
          </p:cNvPr>
          <p:cNvSpPr/>
          <p:nvPr/>
        </p:nvSpPr>
        <p:spPr>
          <a:xfrm>
            <a:off x="4017114" y="1725397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E00BF5AB-70A0-4AF2-957C-E9C12BD3FBC1}"/>
              </a:ext>
            </a:extLst>
          </p:cNvPr>
          <p:cNvSpPr/>
          <p:nvPr/>
        </p:nvSpPr>
        <p:spPr>
          <a:xfrm>
            <a:off x="2266276" y="3895950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AF736DBC-5D32-42C0-A996-7011698A01FA}"/>
              </a:ext>
            </a:extLst>
          </p:cNvPr>
          <p:cNvSpPr/>
          <p:nvPr/>
        </p:nvSpPr>
        <p:spPr>
          <a:xfrm>
            <a:off x="7335896" y="1260797"/>
            <a:ext cx="1878267" cy="1878267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65F19726-51C1-4218-85F5-3753287E0021}"/>
              </a:ext>
            </a:extLst>
          </p:cNvPr>
          <p:cNvSpPr/>
          <p:nvPr/>
        </p:nvSpPr>
        <p:spPr>
          <a:xfrm>
            <a:off x="6259061" y="4098424"/>
            <a:ext cx="2219875" cy="2219876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5BA7F28A-1D75-4A29-AB70-E259A2A02842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109A6E69-6C10-45FE-B508-0F36311F8EC7}"/>
              </a:ext>
            </a:extLst>
          </p:cNvPr>
          <p:cNvSpPr/>
          <p:nvPr/>
        </p:nvSpPr>
        <p:spPr>
          <a:xfrm>
            <a:off x="5578945" y="4198197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9C1C7005-A9DA-488F-A96D-5D580E0E5CC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1D6BCC83-68C1-44EA-A060-E5397DF84931}"/>
              </a:ext>
            </a:extLst>
          </p:cNvPr>
          <p:cNvSpPr/>
          <p:nvPr/>
        </p:nvSpPr>
        <p:spPr>
          <a:xfrm>
            <a:off x="5749231" y="4390733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1DCCC4F3-045E-4D91-8609-EC9922FF4D91}"/>
              </a:ext>
            </a:extLst>
          </p:cNvPr>
          <p:cNvSpPr/>
          <p:nvPr/>
        </p:nvSpPr>
        <p:spPr>
          <a:xfrm>
            <a:off x="6923674" y="3527236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FCD271DF-082B-4F8A-AD37-0DFBC7697867}"/>
              </a:ext>
            </a:extLst>
          </p:cNvPr>
          <p:cNvSpPr/>
          <p:nvPr/>
        </p:nvSpPr>
        <p:spPr>
          <a:xfrm>
            <a:off x="7096451" y="1173713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8146C76D-7722-4414-A7BA-6AA9281E0A42}"/>
              </a:ext>
            </a:extLst>
          </p:cNvPr>
          <p:cNvSpPr/>
          <p:nvPr/>
        </p:nvSpPr>
        <p:spPr>
          <a:xfrm>
            <a:off x="3047810" y="4012218"/>
            <a:ext cx="264149" cy="264149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D9692B9D-8A30-4113-BCF5-FBED55D4F074}"/>
              </a:ext>
            </a:extLst>
          </p:cNvPr>
          <p:cNvSpPr/>
          <p:nvPr/>
        </p:nvSpPr>
        <p:spPr>
          <a:xfrm>
            <a:off x="3738122" y="4822618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10613CF5-9B51-418E-AC77-72FE30C82508}"/>
              </a:ext>
            </a:extLst>
          </p:cNvPr>
          <p:cNvSpPr/>
          <p:nvPr/>
        </p:nvSpPr>
        <p:spPr>
          <a:xfrm>
            <a:off x="9045188" y="2018903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312E7FD-F486-4EDA-9D5B-5D46D5D10C5A}"/>
              </a:ext>
            </a:extLst>
          </p:cNvPr>
          <p:cNvSpPr txBox="1"/>
          <p:nvPr/>
        </p:nvSpPr>
        <p:spPr>
          <a:xfrm>
            <a:off x="-176152" y="294815"/>
            <a:ext cx="81714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8" name="Group 31">
            <a:extLst>
              <a:ext uri="{FF2B5EF4-FFF2-40B4-BE49-F238E27FC236}">
                <a16:creationId xmlns:a16="http://schemas.microsoft.com/office/drawing/2014/main" xmlns="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:a16="http://schemas.microsoft.com/office/drawing/2014/main" xmlns="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:a16="http://schemas.microsoft.com/office/drawing/2014/main" xmlns="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:a16="http://schemas.microsoft.com/office/drawing/2014/main" xmlns="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ألاحِظ الصُّوَر و أقْرَأ : </a:t>
              </a:r>
              <a:endParaRPr lang="en-US" sz="2400" b="1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:a16="http://schemas.microsoft.com/office/drawing/2014/main" xmlns="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:a16="http://schemas.microsoft.com/office/drawing/2014/main" xmlns="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:a16="http://schemas.microsoft.com/office/drawing/2014/main" xmlns="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:a16="http://schemas.microsoft.com/office/drawing/2014/main" xmlns="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:a16="http://schemas.microsoft.com/office/drawing/2014/main" xmlns="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402" y="2307297"/>
            <a:ext cx="1331313" cy="119766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" name="صورة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40" y="491710"/>
            <a:ext cx="1403889" cy="151267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" name="صورة 3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799" y="4371605"/>
            <a:ext cx="1403624" cy="131975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3135651A-5259-4015-A1A9-545D89CD724F}"/>
              </a:ext>
            </a:extLst>
          </p:cNvPr>
          <p:cNvSpPr txBox="1"/>
          <p:nvPr/>
        </p:nvSpPr>
        <p:spPr>
          <a:xfrm>
            <a:off x="3032163" y="-900656"/>
            <a:ext cx="182476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6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ح</a:t>
            </a:r>
            <a:endParaRPr lang="en-US" sz="166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5" name="صورة 4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107" y="2966234"/>
            <a:ext cx="1338587" cy="127852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10130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6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38536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7" y="2686958"/>
              <a:ext cx="1484087" cy="1484084"/>
              <a:chOff x="8091712" y="3008086"/>
              <a:chExt cx="1683660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2" y="3849914"/>
                <a:ext cx="1683656" cy="841828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rgbClr val="FF0000"/>
                    </a:solidFill>
                  </a:rPr>
                  <a:t>حُ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سَام</a:t>
                </a:r>
                <a:endParaRPr lang="ar-SY" sz="3200" dirty="0" smtClean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0969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لَ</a:t>
                </a:r>
                <a:r>
                  <a:rPr lang="ar-SY" sz="3200" dirty="0" smtClean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حِ</a:t>
                </a:r>
                <a:r>
                  <a:rPr lang="ar-SY" sz="3200" dirty="0" smtClean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قَ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rgbClr val="FF0000"/>
                    </a:solidFill>
                  </a:rPr>
                  <a:t>حَ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كَم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="" xmlns:a16="http://schemas.microsoft.com/office/drawing/2014/main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حَـ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="" xmlns:a16="http://schemas.microsoft.com/office/drawing/2014/main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="" xmlns:a16="http://schemas.microsoft.com/office/drawing/2014/main" id="{B36B77C4-7D48-41B7-BFA6-3DC2190B46DA}"/>
              </a:ext>
            </a:extLst>
          </p:cNvPr>
          <p:cNvSpPr/>
          <p:nvPr/>
        </p:nvSpPr>
        <p:spPr>
          <a:xfrm>
            <a:off x="56775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حِـ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0087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="" xmlns:a16="http://schemas.microsoft.com/office/drawing/2014/main" id="{FC0DAC1B-96E9-48E3-8214-D51E5A5C6855}"/>
              </a:ext>
            </a:extLst>
          </p:cNvPr>
          <p:cNvSpPr/>
          <p:nvPr/>
        </p:nvSpPr>
        <p:spPr>
          <a:xfrm>
            <a:off x="19824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حُـ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="" xmlns:a16="http://schemas.microsoft.com/office/drawing/2014/main" id="{C62DC86B-2140-4239-B839-BAA647741F5E}"/>
              </a:ext>
            </a:extLst>
          </p:cNvPr>
          <p:cNvSpPr/>
          <p:nvPr/>
        </p:nvSpPr>
        <p:spPr>
          <a:xfrm rot="16200000" flipH="1">
            <a:off x="23136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أقْرَأ الكَلِمَات ثمَّ أجرِّد </a:t>
              </a:r>
              <a:r>
                <a:rPr lang="ar-SY" sz="2400" b="1" dirty="0" smtClean="0"/>
                <a:t>الحَرِف ح : 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1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960672" y="1190403"/>
            <a:ext cx="1592542" cy="1281927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حِـ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533201" y="1139604"/>
            <a:ext cx="1592542" cy="1281927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6"/>
              <a:ext cx="1484087" cy="1484084"/>
              <a:chOff x="8091712" y="3008086"/>
              <a:chExt cx="1683660" cy="1683658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2" y="3849915"/>
                <a:ext cx="1683656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حُـ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9113769" y="1131137"/>
            <a:ext cx="1592542" cy="1281927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حَـ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172021" y="255178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17191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أُميِّز بَيِن الصَّوت القَصِيْر و الصَّوت الطَّويْل (المَدْ)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مستطيل 1"/>
          <p:cNvSpPr/>
          <p:nvPr/>
        </p:nvSpPr>
        <p:spPr>
          <a:xfrm>
            <a:off x="3594752" y="30103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 قَصِير لِعَدَم وُجُود مَد</a:t>
            </a:r>
            <a:endParaRPr lang="ar-SY" sz="3200" dirty="0"/>
          </a:p>
        </p:txBody>
      </p:sp>
      <p:grpSp>
        <p:nvGrpSpPr>
          <p:cNvPr id="43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910725" y="4238403"/>
            <a:ext cx="1592542" cy="1281927"/>
            <a:chOff x="5055054" y="2587172"/>
            <a:chExt cx="2123166" cy="1709056"/>
          </a:xfrm>
        </p:grpSpPr>
        <p:sp>
          <p:nvSpPr>
            <p:cNvPr id="44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8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0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حِيـ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2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483254" y="4206654"/>
            <a:ext cx="1592542" cy="1281927"/>
            <a:chOff x="5055054" y="2587172"/>
            <a:chExt cx="2123166" cy="1709056"/>
          </a:xfrm>
        </p:grpSpPr>
        <p:sp>
          <p:nvSpPr>
            <p:cNvPr id="53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7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8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حُو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9063822" y="4274387"/>
            <a:ext cx="1592542" cy="1281927"/>
            <a:chOff x="5055054" y="2587172"/>
            <a:chExt cx="2123166" cy="1709056"/>
          </a:xfrm>
        </p:grpSpPr>
        <p:sp>
          <p:nvSpPr>
            <p:cNvPr id="76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0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81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err="1" smtClean="0">
                    <a:solidFill>
                      <a:schemeClr val="tx1"/>
                    </a:solidFill>
                  </a:rPr>
                  <a:t>حَا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3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122074" y="561883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مستطيل 83"/>
          <p:cNvSpPr/>
          <p:nvPr/>
        </p:nvSpPr>
        <p:spPr>
          <a:xfrm>
            <a:off x="3544805" y="60202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صَوْتْ طَوِيْل لِوُجُود مَد</a:t>
            </a:r>
            <a:endParaRPr lang="ar-SY" sz="3200" dirty="0"/>
          </a:p>
        </p:txBody>
      </p:sp>
    </p:spTree>
    <p:extLst>
      <p:ext uri="{BB962C8B-B14F-4D97-AF65-F5344CB8AC3E}">
        <p14:creationId xmlns:p14="http://schemas.microsoft.com/office/powerpoint/2010/main" val="92715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" grpId="0" animBg="1"/>
      <p:bldP spid="83" grpId="0" animBg="1"/>
      <p:bldP spid="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أُلاحِظ كِتَابِة الْحَرْف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Star: 4 Points 43">
            <a:extLst>
              <a:ext uri="{FF2B5EF4-FFF2-40B4-BE49-F238E27FC236}">
                <a16:creationId xmlns="" xmlns:a16="http://schemas.microsoft.com/office/drawing/2014/main" id="{AC3D6A31-D6E2-4069-A34E-78AD9A87C561}"/>
              </a:ext>
            </a:extLst>
          </p:cNvPr>
          <p:cNvSpPr/>
          <p:nvPr/>
        </p:nvSpPr>
        <p:spPr>
          <a:xfrm>
            <a:off x="1153376" y="3951967"/>
            <a:ext cx="2700421" cy="2700421"/>
          </a:xfrm>
          <a:prstGeom prst="star4">
            <a:avLst>
              <a:gd name="adj" fmla="val 5213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Hexagon 4">
            <a:extLst>
              <a:ext uri="{FF2B5EF4-FFF2-40B4-BE49-F238E27FC236}">
                <a16:creationId xmlns="" xmlns:a16="http://schemas.microsoft.com/office/drawing/2014/main" id="{8DD7020E-6E39-4C91-929D-58BDA6EDD6C5}"/>
              </a:ext>
            </a:extLst>
          </p:cNvPr>
          <p:cNvSpPr/>
          <p:nvPr/>
        </p:nvSpPr>
        <p:spPr>
          <a:xfrm>
            <a:off x="5171352" y="1673904"/>
            <a:ext cx="3015563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Hexagon 4">
            <a:extLst>
              <a:ext uri="{FF2B5EF4-FFF2-40B4-BE49-F238E27FC236}">
                <a16:creationId xmlns="" xmlns:a16="http://schemas.microsoft.com/office/drawing/2014/main" id="{523190A1-1B96-4079-A185-CC3185FFAB12}"/>
              </a:ext>
            </a:extLst>
          </p:cNvPr>
          <p:cNvSpPr/>
          <p:nvPr/>
        </p:nvSpPr>
        <p:spPr>
          <a:xfrm>
            <a:off x="2656874" y="1673904"/>
            <a:ext cx="2077925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Hexagon 4">
            <a:extLst>
              <a:ext uri="{FF2B5EF4-FFF2-40B4-BE49-F238E27FC236}">
                <a16:creationId xmlns="" xmlns:a16="http://schemas.microsoft.com/office/drawing/2014/main" id="{186A2343-93AA-4B25-BAA9-88EF14232175}"/>
              </a:ext>
            </a:extLst>
          </p:cNvPr>
          <p:cNvSpPr/>
          <p:nvPr/>
        </p:nvSpPr>
        <p:spPr>
          <a:xfrm>
            <a:off x="247650" y="1521020"/>
            <a:ext cx="2255936" cy="3049907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Hexagon 4">
            <a:extLst>
              <a:ext uri="{FF2B5EF4-FFF2-40B4-BE49-F238E27FC236}">
                <a16:creationId xmlns="" xmlns:a16="http://schemas.microsoft.com/office/drawing/2014/main" id="{BF0FDC21-631C-4805-8891-38CA99FB9CDF}"/>
              </a:ext>
            </a:extLst>
          </p:cNvPr>
          <p:cNvSpPr/>
          <p:nvPr/>
        </p:nvSpPr>
        <p:spPr>
          <a:xfrm>
            <a:off x="8469612" y="1629806"/>
            <a:ext cx="2369838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23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59" grpId="0" animBg="1"/>
      <p:bldP spid="75" grpId="0" animBg="1"/>
      <p:bldP spid="76" grpId="0" animBg="1"/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471911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4" cy="1484084"/>
              <a:chOff x="8091715" y="3008086"/>
              <a:chExt cx="1683657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5" y="3849914"/>
                <a:ext cx="1683657" cy="841828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أَحْلَام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67352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نَجَاح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فَلَّاح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="" xmlns:a16="http://schemas.microsoft.com/office/drawing/2014/main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ح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="" xmlns:a16="http://schemas.microsoft.com/office/drawing/2014/main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="" xmlns:a16="http://schemas.microsoft.com/office/drawing/2014/main" id="{B36B77C4-7D48-41B7-BFA6-3DC2190B46DA}"/>
              </a:ext>
            </a:extLst>
          </p:cNvPr>
          <p:cNvSpPr/>
          <p:nvPr/>
        </p:nvSpPr>
        <p:spPr>
          <a:xfrm>
            <a:off x="73158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ح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76470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="" xmlns:a16="http://schemas.microsoft.com/office/drawing/2014/main" id="{FC0DAC1B-96E9-48E3-8214-D51E5A5C6855}"/>
              </a:ext>
            </a:extLst>
          </p:cNvPr>
          <p:cNvSpPr/>
          <p:nvPr/>
        </p:nvSpPr>
        <p:spPr>
          <a:xfrm>
            <a:off x="531615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حْـ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="" xmlns:a16="http://schemas.microsoft.com/office/drawing/2014/main" id="{C62DC86B-2140-4239-B839-BAA647741F5E}"/>
              </a:ext>
            </a:extLst>
          </p:cNvPr>
          <p:cNvSpPr/>
          <p:nvPr/>
        </p:nvSpPr>
        <p:spPr>
          <a:xfrm rot="16200000" flipH="1">
            <a:off x="564736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أَرْسُمْ دَائِرَة حَوْلَ </a:t>
              </a:r>
              <a:r>
                <a:rPr lang="ar-SY" sz="2400" b="1" dirty="0" smtClean="0"/>
                <a:t>الحَرِفْ ح </a:t>
              </a:r>
              <a:r>
                <a:rPr lang="ar-SY" sz="2400" b="1" dirty="0"/>
                <a:t>ثمَّ اكْتُبُهُ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89412DE1-7B7F-42FC-9BE4-4FC2872C674D}"/>
              </a:ext>
            </a:extLst>
          </p:cNvPr>
          <p:cNvGrpSpPr/>
          <p:nvPr/>
        </p:nvGrpSpPr>
        <p:grpSpPr>
          <a:xfrm>
            <a:off x="2680762" y="1890486"/>
            <a:ext cx="2123166" cy="1709056"/>
            <a:chOff x="5055054" y="2587172"/>
            <a:chExt cx="2123166" cy="1709056"/>
          </a:xfrm>
        </p:grpSpPr>
        <p:sp>
          <p:nvSpPr>
            <p:cNvPr id="43" name="Oval 42">
              <a:extLst>
                <a:ext uri="{FF2B5EF4-FFF2-40B4-BE49-F238E27FC236}">
                  <a16:creationId xmlns="" xmlns:a16="http://schemas.microsoft.com/office/drawing/2014/main" id="{E8796A9F-9C88-4148-B699-8B9BFF1208A9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40BB7585-8193-4B2C-AC09-83BA31257E53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="" xmlns:a16="http://schemas.microsoft.com/office/drawing/2014/main" id="{0BE229A2-94CB-4442-81A7-F16F2FB787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1FF61F19-1B5A-4D7A-AE76-45DC4638AE80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="" xmlns:a16="http://schemas.microsoft.com/office/drawing/2014/main" id="{DABA28B4-D7A2-41C2-A2CF-C85D09E86BF3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="" xmlns:a16="http://schemas.microsoft.com/office/drawing/2014/main" id="{3E655DD7-84E2-4557-B070-1BE975699967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="" xmlns:a16="http://schemas.microsoft.com/office/drawing/2014/main" id="{21D17B62-342F-48ED-A9EC-D717A4057AA7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مِفْتَاح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1" name="Oval 17">
            <a:extLst>
              <a:ext uri="{FF2B5EF4-FFF2-40B4-BE49-F238E27FC236}">
                <a16:creationId xmlns="" xmlns:a16="http://schemas.microsoft.com/office/drawing/2014/main" id="{04078825-EBB8-4834-9479-2A572A65FF72}"/>
              </a:ext>
            </a:extLst>
          </p:cNvPr>
          <p:cNvSpPr/>
          <p:nvPr/>
        </p:nvSpPr>
        <p:spPr>
          <a:xfrm>
            <a:off x="32778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ح</a:t>
            </a:r>
            <a:endParaRPr lang="en-US" dirty="0"/>
          </a:p>
        </p:txBody>
      </p:sp>
      <p:sp>
        <p:nvSpPr>
          <p:cNvPr id="52" name="Arrow: Chevron 51">
            <a:extLst>
              <a:ext uri="{FF2B5EF4-FFF2-40B4-BE49-F238E27FC236}">
                <a16:creationId xmlns="" xmlns:a16="http://schemas.microsoft.com/office/drawing/2014/main" id="{374CBEDC-BF80-48A6-9B70-DC375D94A5ED}"/>
              </a:ext>
            </a:extLst>
          </p:cNvPr>
          <p:cNvSpPr/>
          <p:nvPr/>
        </p:nvSpPr>
        <p:spPr>
          <a:xfrm rot="16200000" flipH="1">
            <a:off x="36090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7BF522DB-57D0-4210-BE94-3B69C3392E17}"/>
              </a:ext>
            </a:extLst>
          </p:cNvPr>
          <p:cNvSpPr/>
          <p:nvPr/>
        </p:nvSpPr>
        <p:spPr>
          <a:xfrm>
            <a:off x="9361122" y="2912540"/>
            <a:ext cx="381590" cy="3815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3" name="Oval 52">
            <a:extLst>
              <a:ext uri="{FF2B5EF4-FFF2-40B4-BE49-F238E27FC236}">
                <a16:creationId xmlns="" xmlns:a16="http://schemas.microsoft.com/office/drawing/2014/main" id="{1F242CEF-6F3B-4221-B6F0-33B51CD0F12B}"/>
              </a:ext>
            </a:extLst>
          </p:cNvPr>
          <p:cNvSpPr/>
          <p:nvPr/>
        </p:nvSpPr>
        <p:spPr>
          <a:xfrm>
            <a:off x="7332823" y="2872325"/>
            <a:ext cx="440236" cy="4402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4" name="Oval 53">
            <a:extLst>
              <a:ext uri="{FF2B5EF4-FFF2-40B4-BE49-F238E27FC236}">
                <a16:creationId xmlns="" xmlns:a16="http://schemas.microsoft.com/office/drawing/2014/main" id="{1DA5D5C8-97DC-44F2-80B3-40A693065BEA}"/>
              </a:ext>
            </a:extLst>
          </p:cNvPr>
          <p:cNvSpPr/>
          <p:nvPr/>
        </p:nvSpPr>
        <p:spPr>
          <a:xfrm>
            <a:off x="5739861" y="2891864"/>
            <a:ext cx="388455" cy="4492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5" name="Oval 54">
            <a:extLst>
              <a:ext uri="{FF2B5EF4-FFF2-40B4-BE49-F238E27FC236}">
                <a16:creationId xmlns="" xmlns:a16="http://schemas.microsoft.com/office/drawing/2014/main" id="{ADD16210-5465-444E-953E-0E1683B34651}"/>
              </a:ext>
            </a:extLst>
          </p:cNvPr>
          <p:cNvSpPr/>
          <p:nvPr/>
        </p:nvSpPr>
        <p:spPr>
          <a:xfrm>
            <a:off x="3277808" y="2912540"/>
            <a:ext cx="465229" cy="4652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grpSp>
        <p:nvGrpSpPr>
          <p:cNvPr id="56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57596" y="1820637"/>
            <a:ext cx="2123166" cy="1709056"/>
            <a:chOff x="5055054" y="2587172"/>
            <a:chExt cx="2123166" cy="1709056"/>
          </a:xfrm>
        </p:grpSpPr>
        <p:sp>
          <p:nvSpPr>
            <p:cNvPr id="5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77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مَسْبَحْ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79" name="Oval 17">
            <a:extLst>
              <a:ext uri="{FF2B5EF4-FFF2-40B4-BE49-F238E27FC236}">
                <a16:creationId xmlns="" xmlns:a16="http://schemas.microsoft.com/office/drawing/2014/main" id="{B36B77C4-7D48-41B7-BFA6-3DC2190B46DA}"/>
              </a:ext>
            </a:extLst>
          </p:cNvPr>
          <p:cNvSpPr/>
          <p:nvPr/>
        </p:nvSpPr>
        <p:spPr>
          <a:xfrm>
            <a:off x="1138167" y="452088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ـح</a:t>
            </a:r>
            <a:endParaRPr lang="en-US" dirty="0"/>
          </a:p>
        </p:txBody>
      </p:sp>
      <p:sp>
        <p:nvSpPr>
          <p:cNvPr id="80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1469377" y="389073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1" name="Oval 52">
            <a:extLst>
              <a:ext uri="{FF2B5EF4-FFF2-40B4-BE49-F238E27FC236}">
                <a16:creationId xmlns="" xmlns:a16="http://schemas.microsoft.com/office/drawing/2014/main" id="{1F242CEF-6F3B-4221-B6F0-33B51CD0F12B}"/>
              </a:ext>
            </a:extLst>
          </p:cNvPr>
          <p:cNvSpPr/>
          <p:nvPr/>
        </p:nvSpPr>
        <p:spPr>
          <a:xfrm>
            <a:off x="1155187" y="2853275"/>
            <a:ext cx="440236" cy="4402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0843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51" grpId="0" animBg="1"/>
      <p:bldP spid="52" grpId="0" animBg="1"/>
      <p:bldP spid="2" grpId="0" animBg="1"/>
      <p:bldP spid="53" grpId="0" animBg="1"/>
      <p:bldP spid="54" grpId="0" animBg="1"/>
      <p:bldP spid="55" grpId="0" animBg="1"/>
      <p:bldP spid="79" grpId="0" animBg="1"/>
      <p:bldP spid="80" grpId="0" animBg="1"/>
      <p:bldP spid="8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roup 31">
            <a:extLst>
              <a:ext uri="{FF2B5EF4-FFF2-40B4-BE49-F238E27FC236}">
                <a16:creationId xmlns="" xmlns:a16="http://schemas.microsoft.com/office/drawing/2014/main" id="{52A6447E-6C17-48B5-81FF-1817F7EB2FFC}"/>
              </a:ext>
            </a:extLst>
          </p:cNvPr>
          <p:cNvGrpSpPr/>
          <p:nvPr/>
        </p:nvGrpSpPr>
        <p:grpSpPr>
          <a:xfrm flipH="1">
            <a:off x="5267166" y="36707"/>
            <a:ext cx="6267874" cy="1036307"/>
            <a:chOff x="358594" y="795384"/>
            <a:chExt cx="6267874" cy="1036307"/>
          </a:xfrm>
        </p:grpSpPr>
        <p:sp>
          <p:nvSpPr>
            <p:cNvPr id="228" name="Rectangle 32">
              <a:extLst>
                <a:ext uri="{FF2B5EF4-FFF2-40B4-BE49-F238E27FC236}">
                  <a16:creationId xmlns="" xmlns:a16="http://schemas.microsoft.com/office/drawing/2014/main" id="{6E40A61F-CC9F-4BF4-AFC9-5E9EBE42A94A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Freeform: Shape 33">
              <a:extLst>
                <a:ext uri="{FF2B5EF4-FFF2-40B4-BE49-F238E27FC236}">
                  <a16:creationId xmlns="" xmlns:a16="http://schemas.microsoft.com/office/drawing/2014/main" id="{331A3316-FCEE-4D8A-BEB1-ECF934F3E3F6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34">
              <a:extLst>
                <a:ext uri="{FF2B5EF4-FFF2-40B4-BE49-F238E27FC236}">
                  <a16:creationId xmlns="" xmlns:a16="http://schemas.microsoft.com/office/drawing/2014/main" id="{C14217B0-CD0C-44CE-88C7-5B6366CB2869}"/>
                </a:ext>
              </a:extLst>
            </p:cNvPr>
            <p:cNvSpPr/>
            <p:nvPr/>
          </p:nvSpPr>
          <p:spPr>
            <a:xfrm>
              <a:off x="3585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 smtClean="0"/>
                <a:t>أَقْرَأ الكَلِمَات و أكْتُب المَقْطَع السَّاكِن :</a:t>
              </a:r>
              <a:endParaRPr lang="en-US" sz="2400" b="1" dirty="0"/>
            </a:p>
          </p:txBody>
        </p:sp>
        <p:grpSp>
          <p:nvGrpSpPr>
            <p:cNvPr id="231" name="Group 35">
              <a:extLst>
                <a:ext uri="{FF2B5EF4-FFF2-40B4-BE49-F238E27FC236}">
                  <a16:creationId xmlns="" xmlns:a16="http://schemas.microsoft.com/office/drawing/2014/main" id="{8E81A971-C86E-421F-9C83-CFCBCCFB243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234" name="Oval 38">
                <a:extLst>
                  <a:ext uri="{FF2B5EF4-FFF2-40B4-BE49-F238E27FC236}">
                    <a16:creationId xmlns="" xmlns:a16="http://schemas.microsoft.com/office/drawing/2014/main" id="{839D6DDD-E68F-4581-B1DA-F23D4E296F45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35" name="Freeform: Shape 39">
                <a:extLst>
                  <a:ext uri="{FF2B5EF4-FFF2-40B4-BE49-F238E27FC236}">
                    <a16:creationId xmlns="" xmlns:a16="http://schemas.microsoft.com/office/drawing/2014/main" id="{861090AD-FFC1-492A-993A-DECF0B941BEE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2" name="Freeform: Shape 36">
              <a:extLst>
                <a:ext uri="{FF2B5EF4-FFF2-40B4-BE49-F238E27FC236}">
                  <a16:creationId xmlns="" xmlns:a16="http://schemas.microsoft.com/office/drawing/2014/main" id="{4CBCA5B2-11A5-45C6-AF7D-CA579A94D339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3" name="Freeform: Shape 37">
              <a:extLst>
                <a:ext uri="{FF2B5EF4-FFF2-40B4-BE49-F238E27FC236}">
                  <a16:creationId xmlns="" xmlns:a16="http://schemas.microsoft.com/office/drawing/2014/main" id="{4E725F1E-451C-4EFD-94EE-8DE50CE2C935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6" name="Rectangle 3">
            <a:extLst>
              <a:ext uri="{FF2B5EF4-FFF2-40B4-BE49-F238E27FC236}">
                <a16:creationId xmlns="" xmlns:a16="http://schemas.microsoft.com/office/drawing/2014/main" id="{899B727E-56F9-49A4-8C84-3859C481DF6D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Hexagon 4">
            <a:extLst>
              <a:ext uri="{FF2B5EF4-FFF2-40B4-BE49-F238E27FC236}">
                <a16:creationId xmlns="" xmlns:a16="http://schemas.microsoft.com/office/drawing/2014/main" id="{523190A1-1B96-4079-A185-CC3185FFAB12}"/>
              </a:ext>
            </a:extLst>
          </p:cNvPr>
          <p:cNvSpPr/>
          <p:nvPr/>
        </p:nvSpPr>
        <p:spPr>
          <a:xfrm>
            <a:off x="4346487" y="4155509"/>
            <a:ext cx="1960620" cy="2234542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4400" dirty="0" smtClean="0"/>
              <a:t>مَصْفُوْفَة</a:t>
            </a:r>
          </a:p>
          <a:p>
            <a:pPr algn="ctr"/>
            <a:r>
              <a:rPr lang="ar-SY" sz="4400" dirty="0" smtClean="0"/>
              <a:t>........</a:t>
            </a:r>
            <a:endParaRPr lang="en-US" dirty="0"/>
          </a:p>
        </p:txBody>
      </p:sp>
      <p:sp>
        <p:nvSpPr>
          <p:cNvPr id="75" name="Hexagon 4">
            <a:extLst>
              <a:ext uri="{FF2B5EF4-FFF2-40B4-BE49-F238E27FC236}">
                <a16:creationId xmlns="" xmlns:a16="http://schemas.microsoft.com/office/drawing/2014/main" id="{8DD7020E-6E39-4C91-929D-58BDA6EDD6C5}"/>
              </a:ext>
            </a:extLst>
          </p:cNvPr>
          <p:cNvSpPr/>
          <p:nvPr/>
        </p:nvSpPr>
        <p:spPr>
          <a:xfrm>
            <a:off x="4913002" y="2140178"/>
            <a:ext cx="1869275" cy="1640285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4400" dirty="0" smtClean="0">
                <a:solidFill>
                  <a:srgbClr val="FF0000"/>
                </a:solidFill>
              </a:rPr>
              <a:t>فُسْحَة</a:t>
            </a:r>
          </a:p>
          <a:p>
            <a:pPr algn="ctr"/>
            <a:r>
              <a:rPr lang="ar-SY" sz="4400" dirty="0" smtClean="0">
                <a:solidFill>
                  <a:srgbClr val="FF0000"/>
                </a:solidFill>
              </a:rPr>
              <a:t>........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6" name="Hexagon 4">
            <a:extLst>
              <a:ext uri="{FF2B5EF4-FFF2-40B4-BE49-F238E27FC236}">
                <a16:creationId xmlns="" xmlns:a16="http://schemas.microsoft.com/office/drawing/2014/main" id="{BF0FDC21-631C-4805-8891-38CA99FB9CDF}"/>
              </a:ext>
            </a:extLst>
          </p:cNvPr>
          <p:cNvSpPr/>
          <p:nvPr/>
        </p:nvSpPr>
        <p:spPr>
          <a:xfrm>
            <a:off x="3151859" y="516418"/>
            <a:ext cx="1932054" cy="2157323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4400" dirty="0" smtClean="0">
                <a:solidFill>
                  <a:srgbClr val="FF0000"/>
                </a:solidFill>
              </a:rPr>
              <a:t>أَحْرُصْ</a:t>
            </a:r>
          </a:p>
          <a:p>
            <a:pPr algn="ctr"/>
            <a:r>
              <a:rPr lang="ar-SY" sz="4400" dirty="0" smtClean="0">
                <a:solidFill>
                  <a:srgbClr val="FF0000"/>
                </a:solidFill>
              </a:rPr>
              <a:t>.......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5517219" y="2939507"/>
            <a:ext cx="7008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sz="4000" dirty="0" err="1" smtClean="0"/>
              <a:t>فُسْ</a:t>
            </a:r>
            <a:r>
              <a:rPr lang="ar-SY" sz="4000" dirty="0" smtClean="0"/>
              <a:t>ـ</a:t>
            </a:r>
            <a:endParaRPr lang="ar-SY" sz="4000" dirty="0"/>
          </a:p>
        </p:txBody>
      </p:sp>
      <p:sp>
        <p:nvSpPr>
          <p:cNvPr id="27" name="مستطيل 26"/>
          <p:cNvSpPr/>
          <p:nvPr/>
        </p:nvSpPr>
        <p:spPr>
          <a:xfrm>
            <a:off x="3767469" y="1603922"/>
            <a:ext cx="6687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sz="4000" dirty="0" smtClean="0"/>
              <a:t>أَحْـ</a:t>
            </a:r>
            <a:endParaRPr lang="ar-SY" sz="4000" dirty="0"/>
          </a:p>
        </p:txBody>
      </p:sp>
      <p:sp>
        <p:nvSpPr>
          <p:cNvPr id="28" name="مستطيل 27"/>
          <p:cNvSpPr/>
          <p:nvPr/>
        </p:nvSpPr>
        <p:spPr>
          <a:xfrm>
            <a:off x="4935348" y="5262781"/>
            <a:ext cx="9492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sz="4000" dirty="0" smtClean="0"/>
              <a:t>مَصْـ</a:t>
            </a:r>
            <a:endParaRPr lang="ar-SY" sz="4000" dirty="0"/>
          </a:p>
        </p:txBody>
      </p:sp>
      <p:pic>
        <p:nvPicPr>
          <p:cNvPr id="2050" name="Picture 2" descr="D:\duha abo anas\arabic abo anas\FINISH\3429e8f86c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320300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12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 animBg="1"/>
      <p:bldP spid="76" grpId="0" animBg="1"/>
      <p:bldP spid="2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B2A3F4DA-6FAA-4B68-A2E9-A7BA962D4A3D}"/>
              </a:ext>
            </a:extLst>
          </p:cNvPr>
          <p:cNvGrpSpPr/>
          <p:nvPr/>
        </p:nvGrpSpPr>
        <p:grpSpPr>
          <a:xfrm rot="2173210">
            <a:off x="1308175" y="3375735"/>
            <a:ext cx="2189868" cy="2189868"/>
            <a:chOff x="870857" y="754743"/>
            <a:chExt cx="2189868" cy="2189868"/>
          </a:xfrm>
          <a:solidFill>
            <a:schemeClr val="accent2">
              <a:alpha val="50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134943D4-9209-4ABC-8C9D-68CD8DE29161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66E8FF48-C5B9-43B6-B524-0B888B63CBA6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358DA335-2E99-4577-9ED3-3EF5FC535159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396CAB93-F185-423C-BEEF-42CB54C7F225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BAEBC820-7AE2-4472-9FCD-9D6FEF78D5AB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B7F671A5-E753-4CC3-BFFE-406F0B487342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F883A356-FA6D-4E34-AEF2-8EE43A84E821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86C1B736-E2EE-4165-A202-0D1C7E5A0A0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79D171FD-7274-4B83-A616-093E687B5503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5900A7D4-151F-41DE-957D-202581FB5A0D}"/>
              </a:ext>
            </a:extLst>
          </p:cNvPr>
          <p:cNvGrpSpPr/>
          <p:nvPr/>
        </p:nvGrpSpPr>
        <p:grpSpPr>
          <a:xfrm rot="2173210">
            <a:off x="7574656" y="1156189"/>
            <a:ext cx="2189868" cy="2189868"/>
            <a:chOff x="870857" y="754743"/>
            <a:chExt cx="2189868" cy="2189868"/>
          </a:xfrm>
          <a:solidFill>
            <a:srgbClr val="980098">
              <a:alpha val="32000"/>
            </a:srgbClr>
          </a:solidFill>
        </p:grpSpPr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8660C9D6-1143-4721-B3FE-9AEDED2839E5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453E222E-27D5-4811-8BCD-F844B0B019D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E7E502A0-EAFA-4AC4-9860-10CC6FACC951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F6B987-13A4-426C-8BD0-C9C28509BDCB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0AFF12C7-E2D8-462C-9F2C-2AFB37D49C89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D1FA99A7-D57A-4588-94CF-8C50ED000ACB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519922F1-F369-4D1E-ADA6-A476BCDCDD85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FB37F1A9-19DF-48BF-B768-5E055E32262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056789B6-89EC-479C-8EA3-B8E4113441E2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17F7744-7F18-4A51-BD5A-2AB2B8BF9EFD}"/>
              </a:ext>
            </a:extLst>
          </p:cNvPr>
          <p:cNvSpPr/>
          <p:nvPr/>
        </p:nvSpPr>
        <p:spPr>
          <a:xfrm>
            <a:off x="2841138" y="1570820"/>
            <a:ext cx="5237356" cy="2564204"/>
          </a:xfrm>
          <a:prstGeom prst="rect">
            <a:avLst/>
          </a:prstGeom>
          <a:solidFill>
            <a:srgbClr val="FFE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2129" y="1695409"/>
            <a:ext cx="5022086" cy="2293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068A9D4E-FD1B-4A73-AAE1-3F99628DD782}"/>
              </a:ext>
            </a:extLst>
          </p:cNvPr>
          <p:cNvGrpSpPr/>
          <p:nvPr/>
        </p:nvGrpSpPr>
        <p:grpSpPr>
          <a:xfrm rot="2173210">
            <a:off x="755265" y="2911027"/>
            <a:ext cx="1747793" cy="1747793"/>
            <a:chOff x="870857" y="754743"/>
            <a:chExt cx="2189868" cy="2189868"/>
          </a:xfrm>
          <a:solidFill>
            <a:srgbClr val="6138B2">
              <a:alpha val="10000"/>
            </a:srgbClr>
          </a:solidFill>
        </p:grpSpPr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578DF5A6-4817-4232-ABC2-0D6F09C37A96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A94EA883-A80F-467A-B1A0-A94C966463B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56124B4A-9919-43C9-9573-1560D2C0AC6A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472DF83-5C4C-43D2-89EA-690F4438C46C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9AEF71F2-ACD8-4E32-BF04-032EC2ED1B28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7A99804A-998D-4D91-861E-DAD29F379ADD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85086D21-EEDA-40A6-8155-0ECD665D0B27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252231AB-4BB8-405E-9928-EBDE5E54135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0D3D0D06-BB51-46DB-8AF9-57B92EE7EDE5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Speech Bubble: Oval 5">
            <a:extLst>
              <a:ext uri="{FF2B5EF4-FFF2-40B4-BE49-F238E27FC236}">
                <a16:creationId xmlns="" xmlns:a16="http://schemas.microsoft.com/office/drawing/2014/main" id="{DB535AC1-9FCD-41F8-BEB5-1E1D334A2DE5}"/>
              </a:ext>
            </a:extLst>
          </p:cNvPr>
          <p:cNvSpPr/>
          <p:nvPr/>
        </p:nvSpPr>
        <p:spPr>
          <a:xfrm rot="837819">
            <a:off x="7849852" y="-195608"/>
            <a:ext cx="2746093" cy="2669707"/>
          </a:xfrm>
          <a:prstGeom prst="wedgeEllipseCallout">
            <a:avLst>
              <a:gd name="adj1" fmla="val -41418"/>
              <a:gd name="adj2" fmla="val 61320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F8A17E4-032F-4223-B176-539D241DED27}"/>
              </a:ext>
            </a:extLst>
          </p:cNvPr>
          <p:cNvSpPr txBox="1"/>
          <p:nvPr/>
        </p:nvSpPr>
        <p:spPr>
          <a:xfrm>
            <a:off x="8119812" y="608247"/>
            <a:ext cx="220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إِثْرَائِيْ</a:t>
            </a:r>
          </a:p>
        </p:txBody>
      </p:sp>
      <p:pic>
        <p:nvPicPr>
          <p:cNvPr id="12" name="Graphic 11" descr="Lightbulb and gear">
            <a:extLst>
              <a:ext uri="{FF2B5EF4-FFF2-40B4-BE49-F238E27FC236}">
                <a16:creationId xmlns="" xmlns:a16="http://schemas.microsoft.com/office/drawing/2014/main" id="{D6B26C33-7667-4A2C-B6D1-81211185D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893688">
            <a:off x="8186106" y="-350651"/>
            <a:ext cx="1248173" cy="1248173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="" xmlns:a16="http://schemas.microsoft.com/office/drawing/2014/main" id="{DE541F17-C8C4-428C-BBA4-F0819BFD0FFA}"/>
              </a:ext>
            </a:extLst>
          </p:cNvPr>
          <p:cNvSpPr/>
          <p:nvPr/>
        </p:nvSpPr>
        <p:spPr>
          <a:xfrm>
            <a:off x="943202" y="3706023"/>
            <a:ext cx="1160495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="" xmlns:a16="http://schemas.microsoft.com/office/drawing/2014/main" id="{FD7F1526-D1B1-4629-8291-708FDCB59795}"/>
              </a:ext>
            </a:extLst>
          </p:cNvPr>
          <p:cNvSpPr/>
          <p:nvPr/>
        </p:nvSpPr>
        <p:spPr>
          <a:xfrm>
            <a:off x="11064857" y="3379804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="" xmlns:a16="http://schemas.microsoft.com/office/drawing/2014/main" id="{539ADE42-2BBE-43C7-B405-B6EB85C59A14}"/>
              </a:ext>
            </a:extLst>
          </p:cNvPr>
          <p:cNvSpPr/>
          <p:nvPr/>
        </p:nvSpPr>
        <p:spPr>
          <a:xfrm>
            <a:off x="10910649" y="4400998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="" xmlns:a16="http://schemas.microsoft.com/office/drawing/2014/main" id="{D993F8B7-0F91-40BB-87DF-5CD09F85823E}"/>
              </a:ext>
            </a:extLst>
          </p:cNvPr>
          <p:cNvSpPr/>
          <p:nvPr/>
        </p:nvSpPr>
        <p:spPr>
          <a:xfrm>
            <a:off x="594813" y="5953042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Hexagon 4">
            <a:extLst>
              <a:ext uri="{FF2B5EF4-FFF2-40B4-BE49-F238E27FC236}">
                <a16:creationId xmlns="" xmlns:a16="http://schemas.microsoft.com/office/drawing/2014/main" id="{55D327E8-F95B-44E9-9DD1-A9F3458F586B}"/>
              </a:ext>
            </a:extLst>
          </p:cNvPr>
          <p:cNvSpPr/>
          <p:nvPr/>
        </p:nvSpPr>
        <p:spPr>
          <a:xfrm>
            <a:off x="9373630" y="2056728"/>
            <a:ext cx="2724152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Hexagon 4">
            <a:extLst>
              <a:ext uri="{FF2B5EF4-FFF2-40B4-BE49-F238E27FC236}">
                <a16:creationId xmlns="" xmlns:a16="http://schemas.microsoft.com/office/drawing/2014/main" id="{299DAB41-79C8-44AD-9CAD-F3B4A1EFA98C}"/>
              </a:ext>
            </a:extLst>
          </p:cNvPr>
          <p:cNvSpPr/>
          <p:nvPr/>
        </p:nvSpPr>
        <p:spPr>
          <a:xfrm>
            <a:off x="7771558" y="4432242"/>
            <a:ext cx="269696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3" name="مجموعة 92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94" name="Oval 119">
              <a:extLst>
                <a:ext uri="{FF2B5EF4-FFF2-40B4-BE49-F238E27FC236}">
                  <a16:creationId xmlns="" xmlns:a16="http://schemas.microsoft.com/office/drawing/2014/main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Freeform: Shape 79">
              <a:extLst>
                <a:ext uri="{FF2B5EF4-FFF2-40B4-BE49-F238E27FC236}">
                  <a16:creationId xmlns="" xmlns:a16="http://schemas.microsoft.com/office/drawing/2014/main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6" name="Rectangle 80">
              <a:extLst>
                <a:ext uri="{FF2B5EF4-FFF2-40B4-BE49-F238E27FC236}">
                  <a16:creationId xmlns="" xmlns:a16="http://schemas.microsoft.com/office/drawing/2014/main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 81">
              <a:extLst>
                <a:ext uri="{FF2B5EF4-FFF2-40B4-BE49-F238E27FC236}">
                  <a16:creationId xmlns="" xmlns:a16="http://schemas.microsoft.com/office/drawing/2014/main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Freeform: Shape 84">
              <a:extLst>
                <a:ext uri="{FF2B5EF4-FFF2-40B4-BE49-F238E27FC236}">
                  <a16:creationId xmlns="" xmlns:a16="http://schemas.microsoft.com/office/drawing/2014/main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9" name="Rectangle 85">
              <a:extLst>
                <a:ext uri="{FF2B5EF4-FFF2-40B4-BE49-F238E27FC236}">
                  <a16:creationId xmlns="" xmlns:a16="http://schemas.microsoft.com/office/drawing/2014/main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مجموعة 99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1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1" name="مجموعة 120"/>
          <p:cNvGrpSpPr/>
          <p:nvPr/>
        </p:nvGrpSpPr>
        <p:grpSpPr>
          <a:xfrm>
            <a:off x="2181123" y="4733271"/>
            <a:ext cx="2752681" cy="2376810"/>
            <a:chOff x="2362987" y="3154407"/>
            <a:chExt cx="2752681" cy="2376810"/>
          </a:xfrm>
        </p:grpSpPr>
        <p:sp>
          <p:nvSpPr>
            <p:cNvPr id="122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F00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01174" y="3846052"/>
              <a:ext cx="27144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شَاهَدْتُ القِرْدَ و الفِيْل و الكَثِيْر مِن الحَيْوَانَات و الأشْجَار و النَّبَاتَات .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4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/>
      <p:bldP spid="82" grpId="0" animBg="1"/>
      <p:bldP spid="83" grpId="0" animBg="1"/>
      <p:bldP spid="84" grpId="0" animBg="1"/>
      <p:bldP spid="85" grpId="0" animBg="1"/>
      <p:bldP spid="46" grpId="0" animBg="1"/>
      <p:bldP spid="4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1576</TotalTime>
  <Words>139</Words>
  <Application>Microsoft Office PowerPoint</Application>
  <PresentationFormat>مخصص</PresentationFormat>
  <Paragraphs>47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295</cp:revision>
  <dcterms:created xsi:type="dcterms:W3CDTF">2020-09-22T10:26:44Z</dcterms:created>
  <dcterms:modified xsi:type="dcterms:W3CDTF">2021-04-23T17:09:54Z</dcterms:modified>
</cp:coreProperties>
</file>