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67" r:id="rId5"/>
    <p:sldId id="280" r:id="rId6"/>
    <p:sldId id="268" r:id="rId7"/>
    <p:sldId id="281" r:id="rId8"/>
    <p:sldId id="269" r:id="rId9"/>
    <p:sldId id="282" r:id="rId10"/>
    <p:sldId id="270" r:id="rId11"/>
    <p:sldId id="283" r:id="rId12"/>
    <p:sldId id="271" r:id="rId13"/>
    <p:sldId id="284" r:id="rId14"/>
    <p:sldId id="272" r:id="rId15"/>
    <p:sldId id="285" r:id="rId16"/>
    <p:sldId id="273" r:id="rId17"/>
    <p:sldId id="286" r:id="rId18"/>
    <p:sldId id="265" r:id="rId19"/>
    <p:sldId id="274" r:id="rId20"/>
    <p:sldId id="287" r:id="rId21"/>
    <p:sldId id="275" r:id="rId22"/>
    <p:sldId id="288" r:id="rId23"/>
    <p:sldId id="276" r:id="rId24"/>
    <p:sldId id="289" r:id="rId25"/>
    <p:sldId id="277" r:id="rId26"/>
    <p:sldId id="293" r:id="rId27"/>
    <p:sldId id="290" r:id="rId28"/>
    <p:sldId id="278" r:id="rId29"/>
    <p:sldId id="291" r:id="rId30"/>
    <p:sldId id="279" r:id="rId31"/>
    <p:sldId id="292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1" autoAdjust="0"/>
    <p:restoredTop sz="85519" autoAdjust="0"/>
  </p:normalViewPr>
  <p:slideViewPr>
    <p:cSldViewPr>
      <p:cViewPr varScale="1">
        <p:scale>
          <a:sx n="47" d="100"/>
          <a:sy n="47" d="100"/>
        </p:scale>
        <p:origin x="6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AutoShape 32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467544" y="0"/>
            <a:ext cx="504056" cy="504056"/>
          </a:xfrm>
          <a:prstGeom prst="actionButtonBlank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ف</a:t>
            </a:r>
            <a:endParaRPr lang="en-GB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" name="AutoShape 32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0" y="0"/>
            <a:ext cx="504056" cy="504056"/>
          </a:xfrm>
          <a:prstGeom prst="actionButtonBlank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</a:t>
            </a:r>
            <a:endParaRPr lang="en-GB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27/08/35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78194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الطاقة وحفظها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221444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الرابع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المختزنة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تزداد سرعة الجسم الساقط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بفعل تحول الطاقة المختزنة إلى طاقة حركية ، مثل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المختزنة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80928"/>
            <a:ext cx="687625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الصخور الساقطة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149080"/>
            <a:ext cx="687625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النوابض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445224"/>
            <a:ext cx="687625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طاقة كيميائية (البنزين)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 وضع الجاذبية</a:t>
            </a:r>
          </a:p>
          <a:p>
            <a:pPr algn="ctr"/>
            <a:r>
              <a:rPr lang="ar-S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</a:t>
            </a:r>
            <a:r>
              <a:rPr lang="ar-S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7647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حاصل ضرب كتلته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تسارع الجاذبية الأرضية في ارتفاعه الرأسي عن مستوى </a:t>
            </a:r>
            <a:r>
              <a:rPr kumimoji="0" lang="ar-SA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الاسناد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13484"/>
            <a:ext cx="9144000" cy="20836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 = </a:t>
            </a:r>
            <a:r>
              <a:rPr kumimoji="0" lang="en-US" sz="1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mgh</a:t>
            </a:r>
            <a:endParaRPr kumimoji="0" lang="ar-SA" sz="12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1115616" y="4365104"/>
            <a:ext cx="18356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طاقة وضع الجاذبية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J</a:t>
            </a: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4139952" y="4302224"/>
            <a:ext cx="18356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كتلة الجسم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kg</a:t>
            </a: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5724128" y="2276872"/>
            <a:ext cx="18356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تسارع الجاذبية الأرضية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9.8 m/s2</a:t>
            </a: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7020272" y="4365104"/>
            <a:ext cx="18356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ارتفاع</a:t>
            </a:r>
            <a:r>
              <a:rPr kumimoji="0" lang="ar-SA" sz="1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عن مستوى </a:t>
            </a:r>
            <a:r>
              <a:rPr kumimoji="0" lang="ar-SA" sz="1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الاسناد</a:t>
            </a:r>
            <a:endParaRPr kumimoji="0" lang="ar-SA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الحركية وطاقة</a:t>
            </a:r>
            <a:r>
              <a:rPr kumimoji="0" lang="ar-SA" sz="72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الوضع لنظام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3707904" y="1268760"/>
            <a:ext cx="5436096" cy="52565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صعود الجسم (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KE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تقل (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PE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تزداد ، والعكس في الهبوط ، ويبقى مجموع الطاقتين ثابتاً في جميع الأوقات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طاقتي الحركة والوضع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234280" y="5715000"/>
            <a:ext cx="1169368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X1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1259632" y="1412776"/>
            <a:ext cx="1296144" cy="4824536"/>
            <a:chOff x="1259632" y="1412776"/>
            <a:chExt cx="1296144" cy="4824536"/>
          </a:xfrm>
        </p:grpSpPr>
        <p:sp>
          <p:nvSpPr>
            <p:cNvPr id="11" name="شكل بيضاوي 10"/>
            <p:cNvSpPr/>
            <p:nvPr/>
          </p:nvSpPr>
          <p:spPr>
            <a:xfrm>
              <a:off x="1259632" y="594928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شكل بيضاوي 11"/>
            <p:cNvSpPr/>
            <p:nvPr/>
          </p:nvSpPr>
          <p:spPr>
            <a:xfrm>
              <a:off x="2267744" y="594928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شكل بيضاوي 12"/>
            <p:cNvSpPr/>
            <p:nvPr/>
          </p:nvSpPr>
          <p:spPr>
            <a:xfrm>
              <a:off x="1259632" y="357301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شكل بيضاوي 13"/>
            <p:cNvSpPr/>
            <p:nvPr/>
          </p:nvSpPr>
          <p:spPr>
            <a:xfrm>
              <a:off x="2267744" y="357301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شكل بيضاوي 14"/>
            <p:cNvSpPr/>
            <p:nvPr/>
          </p:nvSpPr>
          <p:spPr>
            <a:xfrm>
              <a:off x="1763688" y="14127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22" name="رابط كسهم مستقيم 21"/>
            <p:cNvCxnSpPr/>
            <p:nvPr/>
          </p:nvCxnSpPr>
          <p:spPr>
            <a:xfrm flipV="1">
              <a:off x="1403648" y="3933056"/>
              <a:ext cx="0" cy="1872208"/>
            </a:xfrm>
            <a:prstGeom prst="straightConnector1">
              <a:avLst/>
            </a:prstGeom>
            <a:ln w="63500">
              <a:solidFill>
                <a:srgbClr val="FFFF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رابط كسهم مستقيم 22"/>
            <p:cNvCxnSpPr/>
            <p:nvPr/>
          </p:nvCxnSpPr>
          <p:spPr>
            <a:xfrm flipV="1">
              <a:off x="1403648" y="1772816"/>
              <a:ext cx="360040" cy="1728192"/>
            </a:xfrm>
            <a:prstGeom prst="straightConnector1">
              <a:avLst/>
            </a:prstGeom>
            <a:ln w="63500">
              <a:solidFill>
                <a:srgbClr val="FFFF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رابط كسهم مستقيم 24"/>
            <p:cNvCxnSpPr/>
            <p:nvPr/>
          </p:nvCxnSpPr>
          <p:spPr>
            <a:xfrm>
              <a:off x="1979712" y="1772816"/>
              <a:ext cx="360040" cy="1728192"/>
            </a:xfrm>
            <a:prstGeom prst="straightConnector1">
              <a:avLst/>
            </a:prstGeom>
            <a:ln w="63500">
              <a:solidFill>
                <a:srgbClr val="FFFF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رابط كسهم مستقيم 28"/>
            <p:cNvCxnSpPr/>
            <p:nvPr/>
          </p:nvCxnSpPr>
          <p:spPr>
            <a:xfrm>
              <a:off x="2411760" y="3933056"/>
              <a:ext cx="0" cy="1872208"/>
            </a:xfrm>
            <a:prstGeom prst="straightConnector1">
              <a:avLst/>
            </a:prstGeom>
            <a:ln w="63500">
              <a:solidFill>
                <a:srgbClr val="FFFF00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عنوان 1"/>
          <p:cNvSpPr txBox="1">
            <a:spLocks/>
          </p:cNvSpPr>
          <p:nvPr/>
        </p:nvSpPr>
        <p:spPr>
          <a:xfrm>
            <a:off x="35496" y="3410744"/>
            <a:ext cx="1169368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X1/2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251520" y="1556792"/>
            <a:ext cx="1169368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0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عنوان 1"/>
          <p:cNvSpPr txBox="1">
            <a:spLocks/>
          </p:cNvSpPr>
          <p:nvPr/>
        </p:nvSpPr>
        <p:spPr>
          <a:xfrm>
            <a:off x="2305272" y="5715000"/>
            <a:ext cx="1169368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0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عنوان 1"/>
          <p:cNvSpPr txBox="1">
            <a:spLocks/>
          </p:cNvSpPr>
          <p:nvPr/>
        </p:nvSpPr>
        <p:spPr>
          <a:xfrm>
            <a:off x="2538536" y="3410744"/>
            <a:ext cx="1169368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X1/2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عنوان 1"/>
          <p:cNvSpPr txBox="1">
            <a:spLocks/>
          </p:cNvSpPr>
          <p:nvPr/>
        </p:nvSpPr>
        <p:spPr>
          <a:xfrm>
            <a:off x="2322512" y="1556792"/>
            <a:ext cx="1169368" cy="594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X1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6" name="مجموعة 25"/>
          <p:cNvGrpSpPr/>
          <p:nvPr/>
        </p:nvGrpSpPr>
        <p:grpSpPr>
          <a:xfrm>
            <a:off x="395536" y="908720"/>
            <a:ext cx="2880320" cy="5949280"/>
            <a:chOff x="395536" y="908720"/>
            <a:chExt cx="2880320" cy="5949280"/>
          </a:xfrm>
        </p:grpSpPr>
        <p:sp>
          <p:nvSpPr>
            <p:cNvPr id="8" name="عنوان 1"/>
            <p:cNvSpPr txBox="1">
              <a:spLocks/>
            </p:cNvSpPr>
            <p:nvPr/>
          </p:nvSpPr>
          <p:spPr>
            <a:xfrm>
              <a:off x="467544" y="908720"/>
              <a:ext cx="1296144" cy="56693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(</a:t>
              </a: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KE</a:t>
              </a:r>
              <a:r>
                <a:rPr kumimoji="0" lang="ar-S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)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رابط مستقيم 9"/>
            <p:cNvCxnSpPr/>
            <p:nvPr/>
          </p:nvCxnSpPr>
          <p:spPr>
            <a:xfrm>
              <a:off x="395536" y="6309320"/>
              <a:ext cx="2880320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>
              <a:off x="395536" y="1543144"/>
              <a:ext cx="2880320" cy="13648"/>
            </a:xfrm>
            <a:prstGeom prst="line">
              <a:avLst/>
            </a:prstGeom>
            <a:ln w="635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عنوان 1"/>
            <p:cNvSpPr txBox="1">
              <a:spLocks/>
            </p:cNvSpPr>
            <p:nvPr/>
          </p:nvSpPr>
          <p:spPr>
            <a:xfrm>
              <a:off x="1979712" y="908720"/>
              <a:ext cx="1296144" cy="56693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(</a:t>
              </a: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PE</a:t>
              </a:r>
              <a:r>
                <a:rPr kumimoji="0" lang="ar-SA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)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7" name="عنوان 1"/>
            <p:cNvSpPr txBox="1">
              <a:spLocks/>
            </p:cNvSpPr>
            <p:nvPr/>
          </p:nvSpPr>
          <p:spPr>
            <a:xfrm>
              <a:off x="467544" y="6263680"/>
              <a:ext cx="2736304" cy="594320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noProof="0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مستوى الإسناد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32" grpId="0"/>
      <p:bldP spid="33" grpId="0"/>
      <p:bldP spid="34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 الوضع المرونية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1784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كتلة الجسم مضروبة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مربع سرعة الضوء ، وتظهر في الطاقة النووية ، مثل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الوضع المرونية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5220072" y="2132856"/>
            <a:ext cx="3923928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الوتر المشدود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2736304" y="2780928"/>
            <a:ext cx="3923928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كرات المطاط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356992"/>
            <a:ext cx="3923928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منصات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القفز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2339752" y="4365104"/>
            <a:ext cx="4716016" cy="12241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9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=mc</a:t>
            </a:r>
            <a:r>
              <a:rPr kumimoji="0" lang="en-US" sz="9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ar-SA" sz="9600" b="1" i="0" u="none" strike="noStrike" kern="1200" cap="none" spc="0" normalizeH="0" baseline="30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5508104" y="5958408"/>
            <a:ext cx="3384376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 = 3x10</a:t>
            </a:r>
            <a:r>
              <a:rPr lang="en-US" sz="36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8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m/s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(2-4)</a:t>
            </a:r>
          </a:p>
          <a:p>
            <a:pPr algn="ctr"/>
            <a:r>
              <a:rPr lang="ar-SA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حفظ الطاقة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حفظ الطاقة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1503024"/>
            <a:ext cx="6858048" cy="2142000"/>
          </a:xfrm>
          <a:prstGeom prst="actionButtonBlank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(1-4) </a:t>
            </a:r>
            <a:r>
              <a:rPr lang="ar-SA" sz="3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الاشكال</a:t>
            </a: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المتعددة للطاقة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4095312"/>
            <a:ext cx="6858048" cy="2142000"/>
          </a:xfrm>
          <a:prstGeom prst="actionButtonBlank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(2-4) حفظ الطاقة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844824"/>
            <a:ext cx="9144000" cy="15841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نص : في النظام المعزول المغلق لاتفنى الطاقة ولا </a:t>
            </a:r>
            <a:r>
              <a:rPr lang="ar-SA" sz="3600" b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تستحدث بإذن الله 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حفظ الطاقة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3742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وتتحول من شكل لآخر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الميكانيكية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تساوي مجموع الطاقة الحركية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وطاقة الوضع إذا لم يكن هناك أنواع أخرى من الطاقة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الميكانيكية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284984"/>
            <a:ext cx="9144000" cy="18676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= KE + PE</a:t>
            </a:r>
            <a:endParaRPr kumimoji="0" lang="ar-SA" sz="12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حفظ الطاقة الميكانيكية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نص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مجموع الطاقة الحركية وطاقة الوضع في نظام قبل وقوع الحدث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حفظ الطاقة الميكانيكية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84482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تساوي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8529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3600" b="1" dirty="0" smtClean="0">
                <a:solidFill>
                  <a:srgbClr val="FFFF00"/>
                </a:solidFill>
              </a:rPr>
              <a:t>مجموع الطاقة الحركية وطاقة الوضع في النظام بعد الحدث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8691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 err="1" smtClean="0">
                <a:solidFill>
                  <a:srgbClr val="FFC000"/>
                </a:solidFill>
              </a:rPr>
              <a:t>KE</a:t>
            </a:r>
            <a:r>
              <a:rPr lang="en-US" sz="7200" b="1" baseline="-25000" dirty="0" err="1" smtClean="0">
                <a:solidFill>
                  <a:srgbClr val="FFC000"/>
                </a:solidFill>
              </a:rPr>
              <a:t>i</a:t>
            </a:r>
            <a:r>
              <a:rPr lang="en-US" sz="7200" b="1" dirty="0" smtClean="0">
                <a:solidFill>
                  <a:srgbClr val="FFC000"/>
                </a:solidFill>
              </a:rPr>
              <a:t> + </a:t>
            </a:r>
            <a:r>
              <a:rPr lang="en-US" sz="7200" b="1" dirty="0" err="1" smtClean="0">
                <a:solidFill>
                  <a:srgbClr val="FFC000"/>
                </a:solidFill>
              </a:rPr>
              <a:t>PE</a:t>
            </a:r>
            <a:r>
              <a:rPr lang="en-US" sz="7200" b="1" baseline="-25000" dirty="0" err="1" smtClean="0">
                <a:solidFill>
                  <a:srgbClr val="FFC000"/>
                </a:solidFill>
              </a:rPr>
              <a:t>i</a:t>
            </a:r>
            <a:r>
              <a:rPr lang="en-US" sz="7200" b="1" dirty="0" smtClean="0">
                <a:solidFill>
                  <a:srgbClr val="FFC000"/>
                </a:solidFill>
              </a:rPr>
              <a:t> = </a:t>
            </a:r>
            <a:r>
              <a:rPr lang="en-US" sz="7200" b="1" dirty="0" err="1" smtClean="0">
                <a:solidFill>
                  <a:srgbClr val="FFC000"/>
                </a:solidFill>
              </a:rPr>
              <a:t>KE</a:t>
            </a:r>
            <a:r>
              <a:rPr lang="en-US" sz="7200" b="1" baseline="-25000" dirty="0" err="1" smtClean="0">
                <a:solidFill>
                  <a:srgbClr val="FFC000"/>
                </a:solidFill>
              </a:rPr>
              <a:t>f</a:t>
            </a:r>
            <a:r>
              <a:rPr lang="en-US" sz="7200" b="1" dirty="0" smtClean="0">
                <a:solidFill>
                  <a:srgbClr val="FFC000"/>
                </a:solidFill>
              </a:rPr>
              <a:t> + </a:t>
            </a:r>
            <a:r>
              <a:rPr lang="en-US" sz="7200" b="1" dirty="0" err="1" smtClean="0">
                <a:solidFill>
                  <a:srgbClr val="FFC000"/>
                </a:solidFill>
              </a:rPr>
              <a:t>PE</a:t>
            </a:r>
            <a:r>
              <a:rPr lang="en-US" sz="7200" b="1" baseline="-25000" dirty="0" err="1" smtClean="0">
                <a:solidFill>
                  <a:srgbClr val="FFC000"/>
                </a:solidFill>
              </a:rPr>
              <a:t>f</a:t>
            </a:r>
            <a:endParaRPr kumimoji="0" lang="ar-SA" sz="72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 الوضع والارتفاع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5436096" y="1700808"/>
            <a:ext cx="133164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 N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مثال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6516216" y="5949280"/>
            <a:ext cx="1259632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 J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876256" y="1628800"/>
            <a:ext cx="576064" cy="648072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1259632" y="5949280"/>
            <a:ext cx="1259632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 J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2051720" y="2348880"/>
            <a:ext cx="5112568" cy="3600400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endCxn id="19" idx="0"/>
          </p:cNvCxnSpPr>
          <p:nvPr/>
        </p:nvCxnSpPr>
        <p:spPr>
          <a:xfrm>
            <a:off x="7164288" y="2348880"/>
            <a:ext cx="0" cy="3024336"/>
          </a:xfrm>
          <a:prstGeom prst="line">
            <a:avLst/>
          </a:prstGeom>
          <a:ln w="1016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>
            <a:stCxn id="21" idx="0"/>
          </p:cNvCxnSpPr>
          <p:nvPr/>
        </p:nvCxnSpPr>
        <p:spPr>
          <a:xfrm>
            <a:off x="1889448" y="5949280"/>
            <a:ext cx="5274840" cy="72008"/>
          </a:xfrm>
          <a:prstGeom prst="line">
            <a:avLst/>
          </a:prstGeom>
          <a:ln w="1016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شكل بيضاوي 19"/>
          <p:cNvSpPr/>
          <p:nvPr/>
        </p:nvSpPr>
        <p:spPr>
          <a:xfrm>
            <a:off x="1619672" y="5373216"/>
            <a:ext cx="576064" cy="648072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شكل بيضاوي 18"/>
          <p:cNvSpPr/>
          <p:nvPr/>
        </p:nvSpPr>
        <p:spPr>
          <a:xfrm>
            <a:off x="6876256" y="5373216"/>
            <a:ext cx="576064" cy="648072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3" name="مجموعة 32"/>
          <p:cNvGrpSpPr/>
          <p:nvPr/>
        </p:nvGrpSpPr>
        <p:grpSpPr>
          <a:xfrm>
            <a:off x="7596336" y="2348880"/>
            <a:ext cx="1547664" cy="3600400"/>
            <a:chOff x="7596336" y="2348880"/>
            <a:chExt cx="1547664" cy="3600400"/>
          </a:xfrm>
        </p:grpSpPr>
        <p:sp>
          <p:nvSpPr>
            <p:cNvPr id="8" name="عنوان 1"/>
            <p:cNvSpPr txBox="1">
              <a:spLocks/>
            </p:cNvSpPr>
            <p:nvPr/>
          </p:nvSpPr>
          <p:spPr>
            <a:xfrm>
              <a:off x="7956376" y="3793604"/>
              <a:ext cx="1187624" cy="64350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2 m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2" name="قوس كبير أيمن 31"/>
            <p:cNvSpPr/>
            <p:nvPr/>
          </p:nvSpPr>
          <p:spPr>
            <a:xfrm>
              <a:off x="7596336" y="2348880"/>
              <a:ext cx="360040" cy="3600400"/>
            </a:xfrm>
            <a:prstGeom prst="rightBrac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 animBg="1"/>
      <p:bldP spid="21" grpId="0"/>
      <p:bldP spid="20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 المسار الذي يسلكه الجسم ليس له تأثير الأهم في طاقة الوضع الارتفاع ، مثل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 الوضع والارتفاع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2016224" y="2924944"/>
            <a:ext cx="536408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(1) عربة قطار الملاهي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2016224" y="3942184"/>
            <a:ext cx="536408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التزلج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2016224" y="4941168"/>
            <a:ext cx="536408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البندول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فقدان الطاقة الميكانيكية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708920"/>
            <a:ext cx="9144000" cy="1656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يتعرض أي جسم يتحرك </a:t>
            </a:r>
            <a:r>
              <a:rPr lang="ar-SA" sz="6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لقوى مقاومة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فقدان الطاقة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916832"/>
            <a:ext cx="91439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(1-4)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الأشكال المتعددة للطاقة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تحليل التصادمات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كان النظام معزولاً فإن الزخم والطاقة محفوظان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التحليل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844824"/>
            <a:ext cx="4572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atang"/>
                <a:ea typeface="Batang"/>
                <a:cs typeface="+mj-cs"/>
              </a:rPr>
              <a:t>∑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en-US" sz="6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atang"/>
                <a:ea typeface="Batang"/>
                <a:cs typeface="+mj-cs"/>
              </a:rPr>
              <a:t>∑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en-US" sz="6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6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645024"/>
            <a:ext cx="4572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atang"/>
                <a:ea typeface="Batang"/>
                <a:cs typeface="+mj-cs"/>
              </a:rPr>
              <a:t>∑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kumimoji="0" lang="en-US" sz="5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atang"/>
                <a:ea typeface="Batang"/>
                <a:cs typeface="+mj-cs"/>
              </a:rPr>
              <a:t>∑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kumimoji="0" lang="en-US" sz="5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5445224"/>
            <a:ext cx="4572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66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6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= </a:t>
            </a:r>
            <a:r>
              <a:rPr lang="en-US" sz="6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66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</a:t>
            </a:r>
            <a:endParaRPr kumimoji="0" lang="ar-SA" sz="6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4572000" y="1916832"/>
            <a:ext cx="4572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∆KE = ∆PE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4536504" y="5445224"/>
            <a:ext cx="4572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PE</a:t>
            </a:r>
            <a:r>
              <a:rPr lang="en-US" sz="66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6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= </a:t>
            </a:r>
            <a:r>
              <a:rPr lang="en-US" sz="6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US" sz="66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</a:t>
            </a:r>
            <a:endParaRPr kumimoji="0" lang="ar-SA" sz="6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4572000" y="3645024"/>
            <a:ext cx="4572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US" sz="66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6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= </a:t>
            </a:r>
            <a:r>
              <a:rPr lang="en-US" sz="6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PE</a:t>
            </a:r>
            <a:r>
              <a:rPr lang="en-US" sz="66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</a:t>
            </a:r>
            <a:endParaRPr kumimoji="0" lang="ar-SA" sz="6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/>
      <p:bldP spid="10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علاق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ة الارتفاع بالسقوط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099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علاقة عكسية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الارتفاع والسقوط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937620"/>
            <a:ext cx="9144000" cy="13635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فكلما زاد الارتفاع عند السقوط قل مقدار الارتفاع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عند الارتداد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نموذج لنظرية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(الشغل – الطاقة)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تتبع الطاقة يشبه إلى حد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كبير تتبع إنفاق المال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النموذج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484784"/>
            <a:ext cx="9144000" cy="8595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فالطاقة إما أن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يبذلها النظام أو تبذل عليه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30120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= ∆KE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2924944"/>
            <a:ext cx="4932040" cy="864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(بعد)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W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+ </a:t>
            </a:r>
            <a:r>
              <a:rPr lang="ar-SA" sz="36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(قبل)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KE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4077072"/>
            <a:ext cx="4932040" cy="864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(بعد)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W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ar-SA" sz="36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(قبل)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KE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5076056" y="2348880"/>
            <a:ext cx="4067944" cy="8595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قذف الكرة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5076056" y="3645024"/>
            <a:ext cx="4067944" cy="8595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التقاط الكرة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الطاقة وحفظها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الحركية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KE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tx2">
                    <a:lumMod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يولد الشغل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طاقة حركية خطية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يولد الشغل طاقة حركية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دورانية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قفز السباح والدوران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تقني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</TotalTime>
  <Words>664</Words>
  <Application>Microsoft Office PowerPoint</Application>
  <PresentationFormat>عرض على الشاشة (3:4)‏</PresentationFormat>
  <Paragraphs>152</Paragraphs>
  <Slides>31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7" baseType="lpstr">
      <vt:lpstr>Batang</vt:lpstr>
      <vt:lpstr>Arial</vt:lpstr>
      <vt:lpstr>Franklin Gothic Book</vt:lpstr>
      <vt:lpstr>Tahoma</vt:lpstr>
      <vt:lpstr>Wingdings 2</vt:lpstr>
      <vt:lpstr>تقنية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abuTala almfrrj</cp:lastModifiedBy>
  <cp:revision>81</cp:revision>
  <dcterms:modified xsi:type="dcterms:W3CDTF">2014-06-25T00:15:26Z</dcterms:modified>
</cp:coreProperties>
</file>