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بلا نمط، شبكة جدول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ED083AE6-46FA-4A59-8FB0-9F97EB10719F}" styleName="نمط فاتح 3 - تمييز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>
        <p:scale>
          <a:sx n="75" d="100"/>
          <a:sy n="75" d="100"/>
        </p:scale>
        <p:origin x="-1236" y="2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04/12/35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366458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04/12/35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82037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04/12/35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56764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04/12/35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40324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04/12/35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4150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04/12/35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0124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04/12/35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44158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04/12/35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03891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04/12/35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27320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04/12/35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31396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04/12/35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65840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34C57A-B83A-42F0-BF7D-B84E26B0A322}" type="datetimeFigureOut">
              <a:rPr lang="ar-SA" smtClean="0"/>
              <a:t>04/12/35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95009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مربع نص 3"/>
          <p:cNvSpPr txBox="1"/>
          <p:nvPr/>
        </p:nvSpPr>
        <p:spPr>
          <a:xfrm>
            <a:off x="5940152" y="617295"/>
            <a:ext cx="3189312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>
                <a:latin typeface="Al-QuranAlKareem" panose="02000000000000000000" pitchFamily="2" charset="-78"/>
                <a:cs typeface="Al-QuranAlKareem" panose="02000000000000000000" pitchFamily="2" charset="-78"/>
              </a:rPr>
              <a:t>المملكة العربية السعودية</a:t>
            </a:r>
          </a:p>
          <a:p>
            <a:r>
              <a:rPr lang="ar-SA" sz="2000" b="1" dirty="0" smtClean="0">
                <a:latin typeface="Al-QuranAlKareem" panose="02000000000000000000" pitchFamily="2" charset="-78"/>
                <a:cs typeface="Al-QuranAlKareem" panose="02000000000000000000" pitchFamily="2" charset="-78"/>
              </a:rPr>
              <a:t>وزارة التربية والتعليم</a:t>
            </a:r>
          </a:p>
          <a:p>
            <a:r>
              <a:rPr lang="ar-SA" sz="2000" b="1" dirty="0" smtClean="0">
                <a:latin typeface="Al-QuranAlKareem" panose="02000000000000000000" pitchFamily="2" charset="-78"/>
                <a:cs typeface="Al-QuranAlKareem" panose="02000000000000000000" pitchFamily="2" charset="-78"/>
              </a:rPr>
              <a:t>الإدارة العامة للتربية والتعليم بالرياض</a:t>
            </a:r>
          </a:p>
          <a:p>
            <a:r>
              <a:rPr lang="ar-SA" sz="2000" b="1" dirty="0" smtClean="0">
                <a:latin typeface="Al-QuranAlKareem" panose="02000000000000000000" pitchFamily="2" charset="-78"/>
                <a:cs typeface="Al-QuranAlKareem" panose="02000000000000000000" pitchFamily="2" charset="-78"/>
              </a:rPr>
              <a:t>المدرسة   المتوسطة الثامنة</a:t>
            </a:r>
            <a:endParaRPr lang="ar-SA" sz="2000" b="1" dirty="0">
              <a:latin typeface="Al-QuranAlKareem" panose="02000000000000000000" pitchFamily="2" charset="-78"/>
              <a:cs typeface="Al-QuranAlKareem" panose="02000000000000000000" pitchFamily="2" charset="-78"/>
            </a:endParaRPr>
          </a:p>
        </p:txBody>
      </p:sp>
      <p:pic>
        <p:nvPicPr>
          <p:cNvPr id="5" name="صورة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18" y="786572"/>
            <a:ext cx="2197387" cy="1252790"/>
          </a:xfrm>
          <a:prstGeom prst="rect">
            <a:avLst/>
          </a:prstGeom>
        </p:spPr>
      </p:pic>
      <p:sp>
        <p:nvSpPr>
          <p:cNvPr id="6" name="مربع نص 5"/>
          <p:cNvSpPr txBox="1"/>
          <p:nvPr/>
        </p:nvSpPr>
        <p:spPr>
          <a:xfrm>
            <a:off x="3799947" y="2039362"/>
            <a:ext cx="1800200" cy="3385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1600" dirty="0" smtClean="0">
                <a:cs typeface="Old Antic Decorative" panose="02010400000000000000" pitchFamily="2" charset="-78"/>
              </a:rPr>
              <a:t>التخطيط اليومي للدروس</a:t>
            </a:r>
            <a:endParaRPr lang="ar-SA" sz="1600" dirty="0">
              <a:cs typeface="Old Antic Decorative" panose="02010400000000000000" pitchFamily="2" charset="-78"/>
            </a:endParaRPr>
          </a:p>
        </p:txBody>
      </p:sp>
      <p:graphicFrame>
        <p:nvGraphicFramePr>
          <p:cNvPr id="7" name="جدول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0446667"/>
              </p:ext>
            </p:extLst>
          </p:nvPr>
        </p:nvGraphicFramePr>
        <p:xfrm>
          <a:off x="146496" y="2732306"/>
          <a:ext cx="8954592" cy="148590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520032"/>
                <a:gridCol w="3987737"/>
                <a:gridCol w="651023"/>
                <a:gridCol w="664473"/>
                <a:gridCol w="598094"/>
                <a:gridCol w="533233"/>
              </a:tblGrid>
              <a:tr h="156017">
                <a:tc gridSpan="2">
                  <a:txBody>
                    <a:bodyPr/>
                    <a:lstStyle/>
                    <a:p>
                      <a:pPr rtl="1"/>
                      <a:r>
                        <a:rPr lang="ar-SA" sz="1050" b="1" dirty="0" smtClean="0"/>
                        <a:t>عنوان </a:t>
                      </a:r>
                      <a:r>
                        <a:rPr lang="ar-SA" sz="1200" b="1" dirty="0" smtClean="0"/>
                        <a:t>الدرس      </a:t>
                      </a:r>
                      <a:r>
                        <a:rPr lang="ar-SA" sz="1050" b="1" dirty="0" smtClean="0">
                          <a:solidFill>
                            <a:srgbClr val="008080"/>
                          </a:solidFill>
                          <a:effectLst/>
                          <a:latin typeface="Times New Roman"/>
                          <a:ea typeface="Times New Roman"/>
                          <a:cs typeface="Monotype Koufi"/>
                        </a:rPr>
                        <a:t>حماية النبي ص للتوحيد وسده الطرق الموصلة إلى الشرك  </a:t>
                      </a:r>
                      <a:r>
                        <a:rPr lang="ar-SA" sz="1050" b="1" dirty="0" smtClean="0"/>
                        <a:t>مكان </a:t>
                      </a:r>
                      <a:r>
                        <a:rPr lang="ar-SA" sz="1050" b="1" dirty="0" smtClean="0"/>
                        <a:t>تنفيذ الدرس: الفصل -  المعمل - غرفة المصادر</a:t>
                      </a:r>
                      <a:endParaRPr lang="ar-SA" sz="105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rtl="1"/>
                      <a:r>
                        <a:rPr lang="ar-SA" sz="1050" b="1" dirty="0" smtClean="0"/>
                        <a:t>الوحدة:</a:t>
                      </a:r>
                      <a:endParaRPr lang="ar-SA" sz="105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</a:tr>
              <a:tr h="156017">
                <a:tc rowSpan="5"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kumimoji="0" lang="ar-SA" sz="12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cs typeface="+mn-cs"/>
                      </a:endParaRPr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kumimoji="0" lang="ar-SA" sz="105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</a:rPr>
                        <a:t>الأهداف الاجرائية والسلوكية </a:t>
                      </a:r>
                    </a:p>
                    <a:p>
                      <a:pPr algn="ctr" rtl="1">
                        <a:spcAft>
                          <a:spcPts val="0"/>
                        </a:spcAft>
                      </a:pPr>
                      <a:endParaRPr kumimoji="0" lang="ar-SA" sz="105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cs typeface="+mn-cs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kumimoji="0" lang="ar-SA" sz="105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</a:rPr>
                        <a:t>أن يحدد الطالب الأساس الذي تقوم عليه العبودية الخاصة.</a:t>
                      </a: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kumimoji="0" lang="ar-SA" sz="105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</a:rPr>
                        <a:t>أن يعرف الطالب المقصود بالشرك </a:t>
                      </a: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kumimoji="0" lang="ar-SA" sz="105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</a:rPr>
                        <a:t>أن يوضح الطالب كيف حمى الرسول ص التوحيد .</a:t>
                      </a: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kumimoji="0" lang="ar-SA" sz="105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</a:rPr>
                        <a:t>أن يعدد الطالب نواهي النبي في الدعوة إلى التوحيد.</a:t>
                      </a:r>
                    </a:p>
                    <a:p>
                      <a:pPr algn="ctr" rtl="1">
                        <a:spcAft>
                          <a:spcPts val="0"/>
                        </a:spcAft>
                      </a:pPr>
                      <a:endParaRPr kumimoji="0" lang="ar-SA" sz="105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50" b="1" dirty="0" smtClean="0"/>
                        <a:t>اليوم</a:t>
                      </a:r>
                      <a:endParaRPr lang="ar-SA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50" b="1" dirty="0" smtClean="0"/>
                        <a:t>التاريخ</a:t>
                      </a:r>
                      <a:endParaRPr lang="ar-SA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50" b="1" dirty="0" smtClean="0"/>
                        <a:t>الصف</a:t>
                      </a:r>
                      <a:endParaRPr lang="ar-SA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50" b="1" dirty="0" smtClean="0"/>
                        <a:t>الحصة</a:t>
                      </a:r>
                      <a:endParaRPr lang="ar-SA" sz="1050" b="1" dirty="0"/>
                    </a:p>
                  </a:txBody>
                  <a:tcPr/>
                </a:tc>
              </a:tr>
              <a:tr h="156017">
                <a:tc v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700" b="1" dirty="0" smtClean="0"/>
                        <a:t>     /</a:t>
                      </a:r>
                      <a:endParaRPr lang="ar-SA" sz="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</a:tr>
              <a:tr h="156017">
                <a:tc v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</a:tr>
              <a:tr h="156017">
                <a:tc v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</a:tr>
              <a:tr h="156017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مربع نص 9"/>
          <p:cNvSpPr txBox="1"/>
          <p:nvPr/>
        </p:nvSpPr>
        <p:spPr>
          <a:xfrm>
            <a:off x="2069590" y="786572"/>
            <a:ext cx="3510522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400" b="1" dirty="0" smtClean="0">
                <a:cs typeface="DecoType Thuluth" panose="02010000000000000000" pitchFamily="2" charset="-78"/>
              </a:rPr>
              <a:t>بسم الله الرحمن الرحيم</a:t>
            </a:r>
            <a:endParaRPr lang="ar-SA" sz="1400" b="1" dirty="0">
              <a:cs typeface="DecoType Thuluth" panose="0201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60330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8653001"/>
              </p:ext>
            </p:extLst>
          </p:nvPr>
        </p:nvGraphicFramePr>
        <p:xfrm>
          <a:off x="0" y="836712"/>
          <a:ext cx="9060270" cy="583043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644938"/>
                <a:gridCol w="529638"/>
                <a:gridCol w="4912048"/>
                <a:gridCol w="1265064"/>
                <a:gridCol w="1708582"/>
              </a:tblGrid>
              <a:tr h="504056"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خطوات الدرس:</a:t>
                      </a:r>
                      <a:endParaRPr lang="ar-SA" sz="120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المدة الزمنية</a:t>
                      </a:r>
                      <a:endParaRPr lang="ar-SA" sz="120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سير الدرس</a:t>
                      </a:r>
                      <a:endParaRPr lang="ar-SA" sz="120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الوسائل التعليمية</a:t>
                      </a:r>
                      <a:endParaRPr lang="ar-SA" sz="120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استراتيجية التدريس</a:t>
                      </a:r>
                      <a:r>
                        <a:rPr lang="ar-SA" sz="1200" b="1" baseline="0" dirty="0" smtClean="0"/>
                        <a:t> </a:t>
                      </a:r>
                      <a:r>
                        <a:rPr lang="ar-SA" sz="1200" b="1" dirty="0" smtClean="0"/>
                        <a:t>المستخدمة</a:t>
                      </a:r>
                      <a:endParaRPr lang="ar-SA" sz="120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التقديم (التركيز)</a:t>
                      </a:r>
                      <a:endParaRPr lang="ar-SA" sz="12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5د</a:t>
                      </a: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ar-SA" sz="1200" smtClean="0">
                          <a:effectLst/>
                          <a:latin typeface="Times New Roman"/>
                          <a:ea typeface="Times New Roman"/>
                          <a:cs typeface="Monotype Koufi"/>
                        </a:rPr>
                        <a:t>س : </a:t>
                      </a:r>
                      <a:r>
                        <a:rPr lang="ar-SA" sz="1200" b="1" smtClean="0">
                          <a:solidFill>
                            <a:srgbClr val="003366"/>
                          </a:solidFill>
                          <a:effectLst/>
                          <a:latin typeface="Times New Roman"/>
                          <a:ea typeface="Times New Roman"/>
                          <a:cs typeface="Traditional Arabic"/>
                        </a:rPr>
                        <a:t>  كيف كان النبي حريصا على أمته  ؟</a:t>
                      </a:r>
                      <a:r>
                        <a:rPr lang="ar-SA" sz="1200" smtClean="0">
                          <a:effectLst/>
                          <a:latin typeface="Times New Roman"/>
                          <a:ea typeface="Times New Roman"/>
                          <a:cs typeface="Monotype Koufi"/>
                        </a:rPr>
                        <a:t>          ثلاث دقائق</a:t>
                      </a:r>
                      <a:endParaRPr lang="ar-SA" sz="12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</a:pP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التدريس</a:t>
                      </a:r>
                      <a:endParaRPr lang="ar-SA" sz="12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10د</a:t>
                      </a: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r>
                        <a:rPr lang="ar-EG" sz="16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نهي النبي ص عن اتخاذ قبره عيدا : 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r>
                        <a:rPr lang="ar-EG" sz="1400" b="1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Times New Roman"/>
                        </a:rPr>
                        <a:t>نهى النبي ص عن اتخاذ قبره عيدا لئلا يكون ذلك ذريعة ووسيلة لعبادته من دون الله تعالى </a:t>
                      </a:r>
                      <a:r>
                        <a:rPr lang="ar-EG" sz="1400" b="1" dirty="0" smtClean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r>
                        <a:rPr lang="ar-EG" sz="16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دعاؤه ص أن لا يجعل الله قبره وثنا أو عيدا </a:t>
                      </a:r>
                      <a:r>
                        <a:rPr lang="ar-EG" sz="16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: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r>
                        <a:rPr lang="ar-EG" sz="16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نهي النبي ص عن السجود له 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r>
                        <a:rPr lang="ar-EG" sz="16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نهي النبي ص عن إطرائه : 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r>
                        <a:rPr lang="ar-EG" sz="1600" b="1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Times New Roman"/>
                        </a:rPr>
                        <a:t>نهى النبي ص المسلمين عن </a:t>
                      </a:r>
                      <a:br>
                        <a:rPr lang="ar-EG" sz="1600" b="1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Times New Roman"/>
                        </a:rPr>
                      </a:br>
                      <a:r>
                        <a:rPr lang="ar-EG" sz="1600" b="1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Times New Roman"/>
                        </a:rPr>
                        <a:t>إطرائه وهو المبالغة في مدحه والثناء عليه .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r>
                        <a:rPr lang="ar-EG" sz="1400" b="1" dirty="0">
                          <a:solidFill>
                            <a:srgbClr val="003366"/>
                          </a:solidFill>
                          <a:effectLst/>
                          <a:latin typeface="Times New Roman"/>
                          <a:ea typeface="Times New Roman"/>
                          <a:cs typeface="Traditional Arabic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14300" marR="11430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عروض </a:t>
                      </a:r>
                      <a:r>
                        <a:rPr lang="ar-SA" sz="1200" b="1" dirty="0" err="1" smtClean="0"/>
                        <a:t>البوربونت</a:t>
                      </a:r>
                      <a:r>
                        <a:rPr lang="ar-SA" sz="1200" b="1" dirty="0" smtClean="0"/>
                        <a:t> </a:t>
                      </a:r>
                    </a:p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err="1" smtClean="0"/>
                        <a:t>البروجكتر</a:t>
                      </a:r>
                      <a:endParaRPr lang="ar-SA" sz="1200" b="1" dirty="0" smtClean="0"/>
                    </a:p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بطاقات -أقلام ملونة-السبورة-الكتاب المدرسي</a:t>
                      </a:r>
                    </a:p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 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dirty="0" smtClean="0">
                          <a:effectLst/>
                          <a:latin typeface="+mn-lt"/>
                          <a:ea typeface="Times New Roman"/>
                          <a:cs typeface="+mn-cs"/>
                        </a:rPr>
                        <a:t>(استراتيجية التعلم النشط)</a:t>
                      </a:r>
                      <a:endParaRPr lang="en-US" sz="1200" b="1" dirty="0" smtClean="0">
                        <a:effectLst/>
                        <a:latin typeface="+mn-lt"/>
                        <a:ea typeface="Times New Roman"/>
                        <a:cs typeface="Arial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dirty="0" smtClean="0">
                          <a:effectLst/>
                          <a:latin typeface="+mn-lt"/>
                          <a:ea typeface="Times New Roman"/>
                          <a:cs typeface="+mn-cs"/>
                        </a:rPr>
                        <a:t>التعلم التعاوني</a:t>
                      </a: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dirty="0" smtClean="0">
                          <a:effectLst/>
                          <a:latin typeface="+mn-lt"/>
                          <a:ea typeface="Times New Roman"/>
                          <a:cs typeface="+mn-cs"/>
                        </a:rPr>
                        <a:t>الحوار والمناقشة</a:t>
                      </a:r>
                      <a:endParaRPr lang="en-US" sz="1200" b="1" dirty="0" smtClean="0">
                        <a:effectLst/>
                        <a:latin typeface="+mn-lt"/>
                        <a:ea typeface="Times New Roman"/>
                        <a:cs typeface="Arial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التدريب:</a:t>
                      </a:r>
                      <a:endParaRPr lang="ar-SA" sz="12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smtClean="0"/>
                        <a:t>20د</a:t>
                      </a: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400" b="1" dirty="0">
                          <a:solidFill>
                            <a:srgbClr val="003366"/>
                          </a:solidFill>
                          <a:effectLst/>
                          <a:latin typeface="Arial"/>
                          <a:ea typeface="Times New Roman"/>
                          <a:cs typeface="Traditional Arabic"/>
                        </a:rPr>
                        <a:t>أسأل  الطلاب السؤال </a:t>
                      </a:r>
                      <a:r>
                        <a:rPr lang="ar-SA" sz="1400" b="1" dirty="0" err="1">
                          <a:solidFill>
                            <a:srgbClr val="003366"/>
                          </a:solidFill>
                          <a:effectLst/>
                          <a:latin typeface="Arial"/>
                          <a:ea typeface="Times New Roman"/>
                          <a:cs typeface="Traditional Arabic"/>
                        </a:rPr>
                        <a:t>التالى</a:t>
                      </a:r>
                      <a:r>
                        <a:rPr lang="ar-SA" sz="1400" b="1" dirty="0">
                          <a:solidFill>
                            <a:srgbClr val="003366"/>
                          </a:solidFill>
                          <a:effectLst/>
                          <a:latin typeface="Arial"/>
                          <a:ea typeface="Times New Roman"/>
                          <a:cs typeface="Traditional Arabic"/>
                        </a:rPr>
                        <a:t> :ما </a:t>
                      </a:r>
                      <a:r>
                        <a:rPr lang="ar-SA" sz="1200" b="1" dirty="0">
                          <a:effectLst/>
                          <a:latin typeface="Times New Roman"/>
                          <a:ea typeface="Times New Roman"/>
                        </a:rPr>
                        <a:t> نواهي النبي في الدعوة إلى التوحيد</a:t>
                      </a:r>
                      <a:r>
                        <a:rPr lang="ar-SA" sz="1400" b="1" dirty="0">
                          <a:solidFill>
                            <a:srgbClr val="003366"/>
                          </a:solidFill>
                          <a:effectLst/>
                          <a:latin typeface="Arial"/>
                          <a:ea typeface="Times New Roman"/>
                          <a:cs typeface="Traditional Arabic"/>
                        </a:rPr>
                        <a:t>   </a:t>
                      </a:r>
                      <a:r>
                        <a:rPr lang="ar-SA" sz="1400" b="1" dirty="0" smtClean="0">
                          <a:solidFill>
                            <a:srgbClr val="003366"/>
                          </a:solidFill>
                          <a:effectLst/>
                          <a:latin typeface="Arial"/>
                          <a:ea typeface="Times New Roman"/>
                          <a:cs typeface="Traditional Arabic"/>
                        </a:rPr>
                        <a:t>؟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400" b="1" dirty="0">
                          <a:solidFill>
                            <a:srgbClr val="003366"/>
                          </a:solidFill>
                          <a:effectLst/>
                          <a:latin typeface="Arial"/>
                          <a:ea typeface="Times New Roman"/>
                          <a:cs typeface="Traditional Arabic"/>
                        </a:rPr>
                        <a:t>- أستمع إلى إجابات الطلاب و أسجلها على السبورة </a:t>
                      </a:r>
                      <a:r>
                        <a:rPr lang="ar-SA" sz="1400" b="1" dirty="0" smtClean="0">
                          <a:solidFill>
                            <a:srgbClr val="003366"/>
                          </a:solidFill>
                          <a:effectLst/>
                          <a:latin typeface="Arial"/>
                          <a:ea typeface="Times New Roman"/>
                          <a:cs typeface="Traditional Arabic"/>
                        </a:rPr>
                        <a:t>.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400" b="1" dirty="0">
                          <a:solidFill>
                            <a:srgbClr val="003366"/>
                          </a:solidFill>
                          <a:effectLst/>
                          <a:latin typeface="Arial"/>
                          <a:ea typeface="Times New Roman"/>
                          <a:cs typeface="Traditional Arabic"/>
                        </a:rPr>
                        <a:t>-ثم أناقشهم في بقية عناصر الدرس </a:t>
                      </a:r>
                      <a:r>
                        <a:rPr lang="ar-SA" sz="1400" b="1" dirty="0" smtClean="0">
                          <a:solidFill>
                            <a:srgbClr val="003366"/>
                          </a:solidFill>
                          <a:effectLst/>
                          <a:latin typeface="Arial"/>
                          <a:ea typeface="Times New Roman"/>
                          <a:cs typeface="Traditional Arabic"/>
                        </a:rPr>
                        <a:t>.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400" b="1" dirty="0">
                          <a:solidFill>
                            <a:srgbClr val="003366"/>
                          </a:solidFill>
                          <a:effectLst/>
                          <a:latin typeface="Arial"/>
                          <a:ea typeface="Times New Roman"/>
                          <a:cs typeface="Traditional Arabic"/>
                        </a:rPr>
                        <a:t>-أستنتج مع الطلاب </a:t>
                      </a:r>
                      <a:r>
                        <a:rPr lang="ar-SA" sz="1400" b="1" dirty="0" err="1">
                          <a:solidFill>
                            <a:srgbClr val="003366"/>
                          </a:solidFill>
                          <a:effectLst/>
                          <a:latin typeface="Arial"/>
                          <a:ea typeface="Times New Roman"/>
                          <a:cs typeface="Traditional Arabic"/>
                        </a:rPr>
                        <a:t>فى</a:t>
                      </a:r>
                      <a:r>
                        <a:rPr lang="ar-SA" sz="1400" b="1" dirty="0">
                          <a:solidFill>
                            <a:srgbClr val="003366"/>
                          </a:solidFill>
                          <a:effectLst/>
                          <a:latin typeface="Arial"/>
                          <a:ea typeface="Times New Roman"/>
                          <a:cs typeface="Traditional Arabic"/>
                        </a:rPr>
                        <a:t> النهاية إلى </a:t>
                      </a:r>
                      <a:r>
                        <a:rPr lang="ar-SA" sz="900" b="1" dirty="0">
                          <a:solidFill>
                            <a:srgbClr val="008080"/>
                          </a:solidFill>
                          <a:effectLst/>
                          <a:latin typeface="Times New Roman"/>
                          <a:ea typeface="Times New Roman"/>
                          <a:cs typeface="Monotype Koufi"/>
                        </a:rPr>
                        <a:t> حماية النبي ص للتوحيد وسده الطرق الموصلة إلى الشرك </a:t>
                      </a:r>
                      <a:r>
                        <a:rPr lang="ar-SA" sz="1400" b="1" dirty="0">
                          <a:solidFill>
                            <a:srgbClr val="003366"/>
                          </a:solidFill>
                          <a:effectLst/>
                          <a:latin typeface="Arial"/>
                          <a:ea typeface="Times New Roman"/>
                          <a:cs typeface="Traditional Arabic"/>
                        </a:rPr>
                        <a:t> .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r>
                        <a:rPr lang="ar-SA" sz="1400" dirty="0">
                          <a:effectLst/>
                          <a:latin typeface="Times New Roman"/>
                          <a:ea typeface="Times New Roman"/>
                          <a:cs typeface="Simplified Arabic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14300" marR="11430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>
                          <a:solidFill>
                            <a:srgbClr val="FF0000"/>
                          </a:solidFill>
                        </a:rPr>
                        <a:t>أقلام ملونة-السبورة-الكتاب المدرسي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التعلم التبادلي</a:t>
                      </a:r>
                    </a:p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التعلم الذاتي</a:t>
                      </a:r>
                    </a:p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التعلم الابداعي</a:t>
                      </a: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التقويم:</a:t>
                      </a:r>
                      <a:endParaRPr lang="ar-SA" sz="12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10د</a:t>
                      </a: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20000"/>
                        </a:lnSpc>
                        <a:spcAft>
                          <a:spcPts val="0"/>
                        </a:spcAft>
                        <a:tabLst>
                          <a:tab pos="457200" algn="l"/>
                          <a:tab pos="2857500" algn="l"/>
                        </a:tabLst>
                      </a:pPr>
                      <a:r>
                        <a:rPr lang="ar-SA" sz="1400" b="1" dirty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Times New Roman"/>
                          <a:cs typeface="Traditional Arabic"/>
                        </a:rPr>
                        <a:t>س/ حدد الأساس الذي تقوم عليه العبودية الخاصة </a:t>
                      </a:r>
                      <a:r>
                        <a:rPr lang="ar-SA" sz="1400" b="1" dirty="0" smtClean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Times New Roman"/>
                          <a:cs typeface="Traditional Arabic"/>
                        </a:rPr>
                        <a:t>.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Low" rtl="1">
                        <a:lnSpc>
                          <a:spcPct val="120000"/>
                        </a:lnSpc>
                        <a:spcAft>
                          <a:spcPts val="0"/>
                        </a:spcAft>
                        <a:tabLst>
                          <a:tab pos="457200" algn="l"/>
                          <a:tab pos="2857500" algn="l"/>
                        </a:tabLst>
                      </a:pPr>
                      <a:r>
                        <a:rPr lang="ar-SA" sz="1400" b="1" dirty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Times New Roman"/>
                          <a:cs typeface="Traditional Arabic"/>
                        </a:rPr>
                        <a:t>س/ عرف التوحيد   </a:t>
                      </a:r>
                      <a:r>
                        <a:rPr lang="ar-SA" sz="1400" b="1" dirty="0" smtClean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Times New Roman"/>
                          <a:cs typeface="Traditional Arabic"/>
                        </a:rPr>
                        <a:t>.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Low" rtl="1">
                        <a:lnSpc>
                          <a:spcPct val="120000"/>
                        </a:lnSpc>
                        <a:spcAft>
                          <a:spcPts val="0"/>
                        </a:spcAft>
                        <a:tabLst>
                          <a:tab pos="457200" algn="l"/>
                          <a:tab pos="2857500" algn="l"/>
                        </a:tabLst>
                      </a:pPr>
                      <a:r>
                        <a:rPr lang="ar-SA" sz="1400" b="1" dirty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Times New Roman"/>
                          <a:cs typeface="Traditional Arabic"/>
                        </a:rPr>
                        <a:t>س/ وضح المقصود بالشرك  .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Low" rtl="1">
                        <a:lnSpc>
                          <a:spcPct val="120000"/>
                        </a:lnSpc>
                        <a:spcAft>
                          <a:spcPts val="0"/>
                        </a:spcAft>
                        <a:tabLst>
                          <a:tab pos="457200" algn="l"/>
                          <a:tab pos="2857500" algn="l"/>
                        </a:tabLst>
                      </a:pPr>
                      <a:r>
                        <a:rPr lang="ar-SA" sz="1400" b="1" dirty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Times New Roman"/>
                          <a:cs typeface="Traditional Arabic"/>
                        </a:rPr>
                        <a:t>س/ عدّد </a:t>
                      </a:r>
                      <a:r>
                        <a:rPr lang="ar-SA" sz="1200" b="1" dirty="0">
                          <a:effectLst/>
                          <a:latin typeface="Times New Roman"/>
                          <a:ea typeface="Times New Roman"/>
                        </a:rPr>
                        <a:t> نواهي النبي في الدعوة إلى التوحيد</a:t>
                      </a:r>
                      <a:r>
                        <a:rPr lang="ar-SA" sz="1400" b="1" dirty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Times New Roman"/>
                          <a:cs typeface="Traditional Arabic"/>
                        </a:rPr>
                        <a:t> .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14300" marR="11430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rtl="1"/>
                      <a:r>
                        <a:rPr lang="ar-SA" sz="1200" b="1" dirty="0" smtClean="0"/>
                        <a:t>الواجب:</a:t>
                      </a:r>
                      <a:endParaRPr lang="ar-SA" sz="12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200" b="1" dirty="0" smtClean="0"/>
                        <a:t>الكتاب  صـ</a:t>
                      </a: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0">
                <a:tc gridSpan="5">
                  <a:txBody>
                    <a:bodyPr/>
                    <a:lstStyle/>
                    <a:p>
                      <a:pPr rtl="1"/>
                      <a:r>
                        <a:rPr lang="ar-SA" sz="1050" b="1" dirty="0" smtClean="0"/>
                        <a:t>مديرة المدرسة:                                                                                                    المشرفة التربوية:</a:t>
                      </a:r>
                    </a:p>
                    <a:p>
                      <a:pPr rtl="1"/>
                      <a:endParaRPr lang="ar-SA" sz="105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0470037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3325</TotalTime>
  <Words>293</Words>
  <Application>Microsoft Office PowerPoint</Application>
  <PresentationFormat>عرض على الشاشة (3:4)‏</PresentationFormat>
  <Paragraphs>63</Paragraphs>
  <Slides>2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2</vt:i4>
      </vt:variant>
    </vt:vector>
  </HeadingPairs>
  <TitlesOfParts>
    <vt:vector size="3" baseType="lpstr">
      <vt:lpstr>نسق Office</vt:lpstr>
      <vt:lpstr>عرض تقديمي في PowerPoint</vt:lpstr>
      <vt:lpstr>عرض تقديمي في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البنفسجية .</dc:creator>
  <cp:lastModifiedBy>skyy</cp:lastModifiedBy>
  <cp:revision>44</cp:revision>
  <cp:lastPrinted>2014-09-28T12:24:20Z</cp:lastPrinted>
  <dcterms:created xsi:type="dcterms:W3CDTF">2014-02-12T13:17:48Z</dcterms:created>
  <dcterms:modified xsi:type="dcterms:W3CDTF">2014-09-28T12:24:56Z</dcterms:modified>
</cp:coreProperties>
</file>