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472601-8E51-4A5D-A84E-5957CD6853B2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C69F8F-2627-43D5-9F3E-C6A93F03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92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6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7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A5C6E-C3F3-4FCF-9A2D-6A4D24B51D0E}" type="slidenum">
              <a:rPr lang="ar-SA" smtClean="0">
                <a:solidFill>
                  <a:prstClr val="black"/>
                </a:solidFill>
              </a:rPr>
              <a:pPr/>
              <a:t>8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0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73" y="1981200"/>
            <a:ext cx="2240364" cy="151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143000" y="762000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التقدير : </a:t>
            </a:r>
            <a:r>
              <a:rPr lang="ar-SA" sz="2400" b="1" dirty="0" smtClean="0">
                <a:solidFill>
                  <a:prstClr val="black"/>
                </a:solidFill>
              </a:rPr>
              <a:t>أي إيجاد جوابا قريبا من الجواب الدقيق ، ويمكننا أن نستعمل التقريب  أو الأعداد المتناغمة  لأقدر الجواب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348005" y="16002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667000" y="2057400"/>
            <a:ext cx="5638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يحوى صندوق التفاح الكبير 72 تفاحة ، ويحوي الصندوق الصغير 48 تفاحة . كم يزيد تقريبا ما </a:t>
            </a:r>
            <a:r>
              <a:rPr lang="ar-SA" sz="2400" b="1" dirty="0" err="1" smtClean="0">
                <a:solidFill>
                  <a:prstClr val="black"/>
                </a:solidFill>
              </a:rPr>
              <a:t>يحويه</a:t>
            </a:r>
            <a:r>
              <a:rPr lang="ar-SA" sz="2400" b="1" dirty="0" smtClean="0">
                <a:solidFill>
                  <a:prstClr val="black"/>
                </a:solidFill>
              </a:rPr>
              <a:t> الصندوق الكبير على ما </a:t>
            </a:r>
            <a:r>
              <a:rPr lang="ar-SA" sz="2400" b="1" dirty="0" err="1" smtClean="0">
                <a:solidFill>
                  <a:prstClr val="black"/>
                </a:solidFill>
              </a:rPr>
              <a:t>يحويه</a:t>
            </a:r>
            <a:r>
              <a:rPr lang="ar-SA" sz="2400" b="1" dirty="0" smtClean="0">
                <a:solidFill>
                  <a:prstClr val="black"/>
                </a:solidFill>
              </a:rPr>
              <a:t> الصندوق الصغير ؟ 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38200" y="32766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لمعرفة الجواب فإنني أقدر ناتج 72 – 48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438400" y="3694093"/>
            <a:ext cx="5867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الطريقة الأولي : التقريب </a:t>
            </a:r>
          </a:p>
          <a:p>
            <a:r>
              <a:rPr lang="ar-SA" sz="2800" b="1" dirty="0" smtClean="0">
                <a:solidFill>
                  <a:srgbClr val="0070C0"/>
                </a:solidFill>
              </a:rPr>
              <a:t>الخطوة 1 : </a:t>
            </a:r>
            <a:r>
              <a:rPr lang="ar-SA" sz="2800" b="1" dirty="0" smtClean="0">
                <a:solidFill>
                  <a:prstClr val="black"/>
                </a:solidFill>
              </a:rPr>
              <a:t>أقرب كل عدد إلي أقرب عشرة .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2476500" y="4144090"/>
            <a:ext cx="68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72</a:t>
            </a:r>
          </a:p>
          <a:p>
            <a:r>
              <a:rPr lang="ar-SA" sz="2800" b="1" dirty="0" smtClean="0">
                <a:solidFill>
                  <a:srgbClr val="0070C0"/>
                </a:solidFill>
              </a:rPr>
              <a:t>48</a:t>
            </a:r>
            <a:endParaRPr lang="ar-SA" sz="2800" b="1" dirty="0" smtClean="0">
              <a:solidFill>
                <a:prstClr val="black"/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 flipH="1">
            <a:off x="1638300" y="444889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1638300" y="482989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914400" y="4151293"/>
            <a:ext cx="68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23" name="سهم إلى اليسار 22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105400" y="4735297"/>
            <a:ext cx="29474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الخطوة 2 : </a:t>
            </a:r>
            <a:r>
              <a:rPr lang="ar-SA" sz="2800" b="1" dirty="0" smtClean="0">
                <a:solidFill>
                  <a:prstClr val="black"/>
                </a:solidFill>
              </a:rPr>
              <a:t>أطرح .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6113016" y="5262638"/>
            <a:ext cx="2057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70 – 50 =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105400" y="5282625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458200" y="2057400"/>
            <a:ext cx="371203" cy="3773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3" grpId="0"/>
      <p:bldP spid="14" grpId="0"/>
      <p:bldP spid="16" grpId="0"/>
      <p:bldP spid="20" grpId="0"/>
      <p:bldP spid="23" grpId="0" animBg="1"/>
      <p:bldP spid="24" grpId="0"/>
      <p:bldP spid="25" grpId="0"/>
      <p:bldP spid="26" grpId="0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676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533400" y="762000"/>
            <a:ext cx="8001000" cy="76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أجد ناتج الطرح ، أستعمل النماذج إذا لزم الأمر، ثم أتحقق من إجابتي</a:t>
            </a:r>
            <a:endParaRPr lang="ar-SA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952500" cy="37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شكل بيضاوي 16"/>
          <p:cNvSpPr/>
          <p:nvPr/>
        </p:nvSpPr>
        <p:spPr>
          <a:xfrm>
            <a:off x="49530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18" name="شكل بيضاوي 17"/>
          <p:cNvSpPr/>
          <p:nvPr/>
        </p:nvSpPr>
        <p:spPr>
          <a:xfrm>
            <a:off x="2272284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036" y="1676400"/>
            <a:ext cx="1028700" cy="41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990600" cy="37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شكل بيضاوي 20"/>
          <p:cNvSpPr/>
          <p:nvPr/>
        </p:nvSpPr>
        <p:spPr>
          <a:xfrm>
            <a:off x="8229600" y="4191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685800" y="3886200"/>
            <a:ext cx="7505700" cy="1295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لدى تاجر عدد من الأغنام ،باع منها 8 خراف في اليوم الأول ، و12 خروفاً في اليوم الثاني ، وبقي لديه 24 خروفاً ،أجد العدد الكلي للخراف التي كانت لدي التاجر.</a:t>
            </a:r>
            <a:endParaRPr lang="ar-SA" sz="2800" dirty="0"/>
          </a:p>
        </p:txBody>
      </p:sp>
      <p:sp>
        <p:nvSpPr>
          <p:cNvPr id="19" name="مربع نص 16"/>
          <p:cNvSpPr txBox="1"/>
          <p:nvPr/>
        </p:nvSpPr>
        <p:spPr>
          <a:xfrm>
            <a:off x="7010400" y="2325469"/>
            <a:ext cx="7928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17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0" name="مربع نص 16"/>
          <p:cNvSpPr txBox="1"/>
          <p:nvPr/>
        </p:nvSpPr>
        <p:spPr>
          <a:xfrm>
            <a:off x="3726747" y="2286000"/>
            <a:ext cx="7928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41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3" name="مربع نص 16"/>
          <p:cNvSpPr txBox="1"/>
          <p:nvPr/>
        </p:nvSpPr>
        <p:spPr>
          <a:xfrm>
            <a:off x="1188335" y="2285999"/>
            <a:ext cx="7928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28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مربع نص 16"/>
          <p:cNvSpPr txBox="1"/>
          <p:nvPr/>
        </p:nvSpPr>
        <p:spPr>
          <a:xfrm>
            <a:off x="4464935" y="5638800"/>
            <a:ext cx="7928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44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17" grpId="0" animBg="1"/>
      <p:bldP spid="18" grpId="0" animBg="1"/>
      <p:bldP spid="21" grpId="0" animBg="1"/>
      <p:bldP spid="22" grpId="0" animBg="1"/>
      <p:bldP spid="19" grpId="0"/>
      <p:bldP spid="20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086344" y="137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304800" y="1066800"/>
            <a:ext cx="7600950" cy="952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تريد العنود شراء قطعة واحدة من كل من الأشياء المبينة أدناه ،أقدر المبلغ الذى تحتاجه العنود لشراء تلك الأشياء</a:t>
            </a:r>
            <a:endParaRPr lang="ar-SA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4495800" cy="251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6"/>
          <p:cNvSpPr txBox="1"/>
          <p:nvPr/>
        </p:nvSpPr>
        <p:spPr>
          <a:xfrm>
            <a:off x="4213059" y="4876903"/>
            <a:ext cx="7928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50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5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438400" y="914400"/>
            <a:ext cx="5867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طريقة أخرى : الأعداد المتناغمة </a:t>
            </a:r>
          </a:p>
          <a:p>
            <a:r>
              <a:rPr lang="ar-SA" sz="2800" b="1" dirty="0" smtClean="0">
                <a:solidFill>
                  <a:srgbClr val="0070C0"/>
                </a:solidFill>
              </a:rPr>
              <a:t>الخطوة 1 : </a:t>
            </a:r>
            <a:r>
              <a:rPr lang="ar-SA" sz="2800" b="1" dirty="0" smtClean="0">
                <a:solidFill>
                  <a:prstClr val="black"/>
                </a:solidFill>
              </a:rPr>
              <a:t>أغير الأعداد إلي الأعداد المتناغمة . 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5912757" y="2133600"/>
            <a:ext cx="68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72</a:t>
            </a:r>
          </a:p>
          <a:p>
            <a:r>
              <a:rPr lang="ar-SA" sz="2800" b="1" dirty="0" smtClean="0">
                <a:solidFill>
                  <a:srgbClr val="0070C0"/>
                </a:solidFill>
              </a:rPr>
              <a:t>48</a:t>
            </a:r>
            <a:endParaRPr lang="ar-SA" sz="2800" b="1" dirty="0" smtClean="0">
              <a:solidFill>
                <a:prstClr val="black"/>
              </a:solidFill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flipH="1">
            <a:off x="5074557" y="24384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>
            <a:off x="5074557" y="28194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4350657" y="2140803"/>
            <a:ext cx="68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75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5240784" y="3459884"/>
            <a:ext cx="29474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الخطوة 2 : </a:t>
            </a:r>
            <a:r>
              <a:rPr lang="ar-SA" sz="2800" b="1" dirty="0" smtClean="0">
                <a:solidFill>
                  <a:prstClr val="black"/>
                </a:solidFill>
              </a:rPr>
              <a:t>أطرح .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3987620" y="4127212"/>
            <a:ext cx="2057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75 – 50 =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819400" y="4114800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37557" y="4876800"/>
            <a:ext cx="7426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فهناك حوالي 20 إلي 25 تفاحة في الصندوق الكبير زيادة على ما في الصندوق الصغير .  </a:t>
            </a:r>
          </a:p>
        </p:txBody>
      </p:sp>
      <p:sp>
        <p:nvSpPr>
          <p:cNvPr id="16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2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/>
      <p:bldP spid="24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553200" y="7620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85800" y="1466671"/>
            <a:ext cx="7543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مبان : </a:t>
            </a:r>
            <a:r>
              <a:rPr lang="ar-SA" sz="2400" b="1" dirty="0" smtClean="0">
                <a:solidFill>
                  <a:srgbClr val="002060"/>
                </a:solidFill>
              </a:rPr>
              <a:t>يبلغ ارتفاع برج التلفاز بالرياض 170 مترا، بينما ارتفاع خزان مياه بريدة 66 متراً ،أقدر الفرق بين ارتفاع برج التلفاز وارتفاع خزان مياه ببريده. 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458200" y="1451429"/>
            <a:ext cx="371203" cy="3773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43325"/>
            <a:ext cx="352397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8" y="3886200"/>
            <a:ext cx="455643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خطط انسيابي: محطة طرفية 26"/>
          <p:cNvSpPr/>
          <p:nvPr/>
        </p:nvSpPr>
        <p:spPr>
          <a:xfrm>
            <a:off x="7000603" y="4495800"/>
            <a:ext cx="1828800" cy="457200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الخطوة 2 :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مخطط انسيابي: محطة طرفية 27"/>
          <p:cNvSpPr/>
          <p:nvPr/>
        </p:nvSpPr>
        <p:spPr>
          <a:xfrm>
            <a:off x="7010400" y="2743200"/>
            <a:ext cx="1828800" cy="457200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الخطوة 1 :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43175"/>
            <a:ext cx="504024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5105400" y="4495800"/>
            <a:ext cx="17187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2060"/>
                </a:solidFill>
              </a:rPr>
              <a:t>أطرح .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697" y="5181600"/>
            <a:ext cx="300010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7" y="5181600"/>
            <a:ext cx="471359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3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22" grpId="0" animBg="1"/>
      <p:bldP spid="27" grpId="0" animBg="1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769257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أقدر ناتج الطرح بالتقريب إلي أقرب عشرة أو باستعمال الأعداد المتناغمة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680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45379" y="1680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61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943600" y="1676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80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60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20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791200" y="1680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530779" y="1680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37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1676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90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40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50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048000" y="1680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787579" y="1680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46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23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85800" y="1676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50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25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25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flipH="1">
            <a:off x="914400" y="3429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1905000" y="3581400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أقدر ناتج الطرح بالتقريب إلي أقرب مئة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8305800" y="4347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045379" y="4347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176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64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943600" y="4343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200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100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 100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715000" y="437756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454579" y="437756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341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183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352800" y="437394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300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200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100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3048000" y="4347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1787579" y="4347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365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119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85800" y="4343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400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100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300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305800" y="990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67813" y="914400"/>
            <a:ext cx="726178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دعا سالم 112 شخصا إلي حفلة زواجه ، فلم يحضر 37 مدعوا منهم 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كم شخصا حضر الحفلة تقريبا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068625" y="2318584"/>
            <a:ext cx="47037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100 – 40 = 60 شخصا تقريبا .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 flipH="1">
            <a:off x="858890" y="32766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305800" y="3585865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815297" y="3585865"/>
            <a:ext cx="61714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أشرح لزملائي الخطوات التي أقوم بها لتقريب العدد 789 إلي أقرب مئة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وسيلة شرح بيضاوية 18"/>
          <p:cNvSpPr/>
          <p:nvPr/>
        </p:nvSpPr>
        <p:spPr>
          <a:xfrm>
            <a:off x="7008029" y="35052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990601" y="4876800"/>
            <a:ext cx="7239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أنظر إلي خط الأعداد ، وأحدد إذا كان العدد 789 أقرب إلي العدد 700 أو العدد 800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/>
      <p:bldP spid="17" grpId="0" animBg="1"/>
      <p:bldP spid="18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77893" y="727574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أقدر ناتج الطرح بالتقريب إلي أقرب عشرة أو باستعمال الأعداد المتناغمة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680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45379" y="1680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37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943600" y="1676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60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40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20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661588" y="1680029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10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530779" y="1680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73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1676400"/>
            <a:ext cx="1130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 90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_ 70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20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3124200" y="1680029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11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882396" y="167055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72– 49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1034796" y="214378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75– 50 = 25 </a:t>
            </a:r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8337804" y="3204029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12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096000" y="321058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86– 68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4778355" y="321058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90– 70 = 20 </a:t>
            </a:r>
          </a:p>
        </p:txBody>
      </p:sp>
      <p:cxnSp>
        <p:nvCxnSpPr>
          <p:cNvPr id="28" name="رابط مستقيم 27"/>
          <p:cNvCxnSpPr/>
          <p:nvPr/>
        </p:nvCxnSpPr>
        <p:spPr>
          <a:xfrm flipH="1">
            <a:off x="858890" y="3810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1905000" y="3810000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أقدر ناتج الطرح بالتقريب إلي أقرب مئة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305800" y="4423229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13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7045379" y="4347029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901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_ 260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6975963" y="5410200"/>
            <a:ext cx="11862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6663837" y="4423229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14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403416" y="4371854"/>
            <a:ext cx="1130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</a:t>
            </a:r>
            <a:r>
              <a:rPr lang="ar-SA" sz="2400" b="1" dirty="0" smtClean="0">
                <a:solidFill>
                  <a:prstClr val="black"/>
                </a:solidFill>
              </a:rPr>
              <a:t>675</a:t>
            </a:r>
            <a:endParaRPr lang="ar-SA" sz="2400" b="1" dirty="0" smtClean="0">
              <a:solidFill>
                <a:prstClr val="black"/>
              </a:solidFill>
            </a:endParaRPr>
          </a:p>
          <a:p>
            <a:r>
              <a:rPr lang="ar-SA" sz="2400" b="1" dirty="0" smtClean="0">
                <a:solidFill>
                  <a:prstClr val="black"/>
                </a:solidFill>
              </a:rPr>
              <a:t>_ 191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334000" y="5435025"/>
            <a:ext cx="11862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4725706" y="4842746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15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2605804" y="4800600"/>
            <a:ext cx="20384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</a:t>
            </a:r>
            <a:r>
              <a:rPr lang="ar-SA" sz="2400" b="1" dirty="0" smtClean="0">
                <a:solidFill>
                  <a:prstClr val="black"/>
                </a:solidFill>
              </a:rPr>
              <a:t>381 </a:t>
            </a:r>
            <a:r>
              <a:rPr lang="ar-SA" sz="2400" b="1" dirty="0" smtClean="0">
                <a:solidFill>
                  <a:prstClr val="black"/>
                </a:solidFill>
              </a:rPr>
              <a:t>– </a:t>
            </a:r>
            <a:r>
              <a:rPr lang="ar-SA" sz="2400" b="1" dirty="0" smtClean="0">
                <a:solidFill>
                  <a:prstClr val="black"/>
                </a:solidFill>
              </a:rPr>
              <a:t>265 </a:t>
            </a:r>
            <a:endParaRPr lang="ar-SA" sz="2400" b="1" dirty="0" smtClean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742126" y="4739044"/>
            <a:ext cx="11862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100</a:t>
            </a:r>
            <a:endParaRPr lang="ar-SA" sz="3200" b="1" dirty="0" smtClean="0">
              <a:solidFill>
                <a:srgbClr val="FF0000"/>
              </a:solidFill>
            </a:endParaRPr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4736180" y="5538727"/>
            <a:ext cx="50081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16</a:t>
            </a:r>
            <a:endParaRPr lang="ar-SA" sz="2000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616278" y="5496581"/>
            <a:ext cx="20384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</a:t>
            </a:r>
            <a:r>
              <a:rPr lang="ar-SA" sz="2400" b="1" dirty="0" smtClean="0">
                <a:solidFill>
                  <a:prstClr val="black"/>
                </a:solidFill>
              </a:rPr>
              <a:t>422– </a:t>
            </a:r>
            <a:r>
              <a:rPr lang="ar-SA" sz="2400" b="1" dirty="0" smtClean="0">
                <a:solidFill>
                  <a:prstClr val="black"/>
                </a:solidFill>
              </a:rPr>
              <a:t>199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1752600" y="5435025"/>
            <a:ext cx="11862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43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8" grpId="0" animBg="1"/>
      <p:bldP spid="19" grpId="0"/>
      <p:bldP spid="21" grpId="0"/>
      <p:bldP spid="25" grpId="0" animBg="1"/>
      <p:bldP spid="26" grpId="0"/>
      <p:bldP spid="27" grpId="0"/>
      <p:bldP spid="29" grpId="0"/>
      <p:bldP spid="30" grpId="0" animBg="1"/>
      <p:bldP spid="31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292108" y="10595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914400"/>
            <a:ext cx="71961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القياس : تبلغ سرعة الرياح في عاصفة 86 كيلومترا في الساعة ، بينما تبلغ سرعة الرياح في النسيم 29 كيلومترا في الساعة . أقدر الفرق بين سرعتي الرياح في كل من العاصفة والنسيم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33600" y="2143780"/>
            <a:ext cx="571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90 – 30 = حوالي 60 كيلومترا في الساعة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 flipH="1">
            <a:off x="858890" y="28956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مستطيل مستدير الزوايا 13"/>
          <p:cNvSpPr/>
          <p:nvPr/>
        </p:nvSpPr>
        <p:spPr>
          <a:xfrm>
            <a:off x="8305800" y="31169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14400" y="2971800"/>
            <a:ext cx="71961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أراد طلاب الصف الثالث إهداء 78 كتابا لمكتبة المدرسة . فإذا وفروا 49 كتابا ، أقدر كم كتابا بقي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286000" y="3896380"/>
            <a:ext cx="571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80 – 50 =  حوالي 30 كتاب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7" name="رابط مستقيم 16"/>
          <p:cNvCxnSpPr/>
          <p:nvPr/>
        </p:nvCxnSpPr>
        <p:spPr>
          <a:xfrm flipH="1">
            <a:off x="838200" y="4572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مستطيل مستدير الزوايا 17"/>
          <p:cNvSpPr/>
          <p:nvPr/>
        </p:nvSpPr>
        <p:spPr>
          <a:xfrm>
            <a:off x="8285110" y="47933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893710" y="4648200"/>
            <a:ext cx="7196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مع فارس 275 ريالا . أنفق منها 183 ريالا ، أقدر كم بقي معه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999343" y="5486400"/>
            <a:ext cx="571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300 – 200 = 100 ريالا تقريبا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3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/>
      <p:bldP spid="14" grpId="0" animBg="1"/>
      <p:bldP spid="15" grpId="0"/>
      <p:bldP spid="16" grpId="0"/>
      <p:bldP spid="18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تقدير نواتج الطرح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292108" y="12990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033410" y="1260901"/>
            <a:ext cx="71961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أكتشف الخطأ : قدر كل من سامر ومحمد الفرق بين 78 ،45 ،فمن منهما كان تقديره </a:t>
            </a:r>
            <a:r>
              <a:rPr lang="ar-SA" sz="2400" b="1" dirty="0" err="1" smtClean="0">
                <a:solidFill>
                  <a:prstClr val="black"/>
                </a:solidFill>
              </a:rPr>
              <a:t>صحيصا</a:t>
            </a:r>
            <a:r>
              <a:rPr lang="ar-SA" sz="2400" b="1" dirty="0" smtClean="0">
                <a:solidFill>
                  <a:prstClr val="black"/>
                </a:solidFill>
              </a:rPr>
              <a:t>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8382000" y="46518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30515" y="4045660"/>
            <a:ext cx="80663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سامر ، لأن العدد 78 يقرب إلي العدد 80 وليس إلي العدد 70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32657" y="2617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84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066800" y="685800"/>
            <a:ext cx="72825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مسائل </a:t>
            </a:r>
            <a:r>
              <a:rPr lang="ar-SA" sz="3600" b="1" dirty="0" smtClean="0">
                <a:solidFill>
                  <a:srgbClr val="FFC000"/>
                </a:solidFill>
              </a:rPr>
              <a:t>مهارات التفكير العليا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92" y="4577750"/>
            <a:ext cx="1896108" cy="3865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848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579119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544207" y="5486400"/>
            <a:ext cx="806639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في إحدى الحافلات الكبيرة 48 راكباً . إذا نزل منهم 21 راكباً  ، فكم راكباً تقريباً بقي في الحافلة ؟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5" grpId="0"/>
      <p:bldP spid="18" grpId="0" animBg="1"/>
      <p:bldP spid="20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457200" y="990600"/>
            <a:ext cx="7696200" cy="1328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بلغت درجة الحرارة صباح أحد الأيام 25 درجة مئوية ، وبعد الظهر أصبحت 38 درجة مئوية ، أجد الفرق بين </a:t>
            </a:r>
            <a:r>
              <a:rPr lang="ar-SA" sz="2800" b="1" dirty="0" err="1" smtClean="0">
                <a:solidFill>
                  <a:srgbClr val="00B0F0"/>
                </a:solidFill>
              </a:rPr>
              <a:t>درجتى</a:t>
            </a:r>
            <a:r>
              <a:rPr lang="ar-SA" sz="2800" b="1" dirty="0" smtClean="0">
                <a:solidFill>
                  <a:srgbClr val="00B0F0"/>
                </a:solidFill>
              </a:rPr>
              <a:t> الحرارة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504" y="2057400"/>
            <a:ext cx="3097038" cy="110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شكل بيضاوي 12"/>
          <p:cNvSpPr/>
          <p:nvPr/>
        </p:nvSpPr>
        <p:spPr>
          <a:xfrm>
            <a:off x="8229600" y="3505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1100328" y="3200400"/>
            <a:ext cx="6672072" cy="1328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في مزرعة عثمان 92 رأسا من الغنم ، و38 رأساً من الأبقار ، أقدر الفرق بين أعداد الأغنام والأبقار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792" y="4648200"/>
            <a:ext cx="510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شكل بيضاوي 18"/>
          <p:cNvSpPr/>
          <p:nvPr/>
        </p:nvSpPr>
        <p:spPr>
          <a:xfrm>
            <a:off x="6919686" y="2590800"/>
            <a:ext cx="1233714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شكل بيضاوي 18"/>
          <p:cNvSpPr/>
          <p:nvPr/>
        </p:nvSpPr>
        <p:spPr>
          <a:xfrm>
            <a:off x="5105400" y="5257800"/>
            <a:ext cx="2185599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  <p:bldP spid="12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799</Words>
  <Application>Microsoft Office PowerPoint</Application>
  <PresentationFormat>On-screen Show (4:3)</PresentationFormat>
  <Paragraphs>253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12</cp:revision>
  <dcterms:created xsi:type="dcterms:W3CDTF">2015-10-06T14:56:54Z</dcterms:created>
  <dcterms:modified xsi:type="dcterms:W3CDTF">2019-04-20T09:31:24Z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