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4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78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C472601-8E51-4A5D-A84E-5957CD6853B2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6C69F8F-2627-43D5-9F3E-C6A93F030B0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692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1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2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3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4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5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6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7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A5C6E-C3F3-4FCF-9A2D-6A4D24B51D0E}" type="slidenum">
              <a:rPr lang="ar-SA" smtClean="0">
                <a:solidFill>
                  <a:prstClr val="black"/>
                </a:solidFill>
              </a:rPr>
              <a:pPr/>
              <a:t>8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09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473" y="1981200"/>
            <a:ext cx="2240364" cy="1519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143000" y="762000"/>
            <a:ext cx="7086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التقدير : </a:t>
            </a:r>
            <a:r>
              <a:rPr lang="ar-SA" sz="2400" b="1" dirty="0" smtClean="0">
                <a:solidFill>
                  <a:prstClr val="black"/>
                </a:solidFill>
              </a:rPr>
              <a:t>أي إيجاد جوابا قريبا من الجواب الدقيق ، ويمكننا أن نستعمل التقريب  أو الأعداد المتناغمة  لأقدر الجواب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6348005" y="16002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مثال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667000" y="2057400"/>
            <a:ext cx="56388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يحوى صندوق التفاح الكبير 72 تفاحة ، ويحوي الصندوق الصغير 48 تفاحة . كم يزيد تقريبا ما </a:t>
            </a:r>
            <a:r>
              <a:rPr lang="ar-SA" sz="2400" b="1" dirty="0" err="1" smtClean="0">
                <a:solidFill>
                  <a:prstClr val="black"/>
                </a:solidFill>
              </a:rPr>
              <a:t>يحويه</a:t>
            </a:r>
            <a:r>
              <a:rPr lang="ar-SA" sz="2400" b="1" dirty="0" smtClean="0">
                <a:solidFill>
                  <a:prstClr val="black"/>
                </a:solidFill>
              </a:rPr>
              <a:t> الصندوق الكبير على ما </a:t>
            </a:r>
            <a:r>
              <a:rPr lang="ar-SA" sz="2400" b="1" dirty="0" err="1" smtClean="0">
                <a:solidFill>
                  <a:prstClr val="black"/>
                </a:solidFill>
              </a:rPr>
              <a:t>يحويه</a:t>
            </a:r>
            <a:r>
              <a:rPr lang="ar-SA" sz="2400" b="1" dirty="0" smtClean="0">
                <a:solidFill>
                  <a:prstClr val="black"/>
                </a:solidFill>
              </a:rPr>
              <a:t> الصندوق الصغير ؟  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838200" y="3276600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لمعرفة الجواب فإنني أقدر ناتج 72 – 48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438400" y="3694093"/>
            <a:ext cx="5867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الطريقة الأولي : التقريب </a:t>
            </a:r>
          </a:p>
          <a:p>
            <a:r>
              <a:rPr lang="ar-SA" sz="2800" b="1" dirty="0" smtClean="0">
                <a:solidFill>
                  <a:srgbClr val="0070C0"/>
                </a:solidFill>
              </a:rPr>
              <a:t>الخطوة 1 : </a:t>
            </a:r>
            <a:r>
              <a:rPr lang="ar-SA" sz="2800" b="1" dirty="0" smtClean="0">
                <a:solidFill>
                  <a:prstClr val="black"/>
                </a:solidFill>
              </a:rPr>
              <a:t>أقرب كل عدد إلي أقرب عشرة .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2476500" y="4144090"/>
            <a:ext cx="68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72</a:t>
            </a:r>
          </a:p>
          <a:p>
            <a:r>
              <a:rPr lang="ar-SA" sz="2800" b="1" dirty="0" smtClean="0">
                <a:solidFill>
                  <a:srgbClr val="0070C0"/>
                </a:solidFill>
              </a:rPr>
              <a:t>48</a:t>
            </a:r>
            <a:endParaRPr lang="ar-SA" sz="2800" b="1" dirty="0" smtClean="0">
              <a:solidFill>
                <a:prstClr val="black"/>
              </a:solidFill>
            </a:endParaRPr>
          </a:p>
        </p:txBody>
      </p:sp>
      <p:cxnSp>
        <p:nvCxnSpPr>
          <p:cNvPr id="17" name="رابط كسهم مستقيم 16"/>
          <p:cNvCxnSpPr/>
          <p:nvPr/>
        </p:nvCxnSpPr>
        <p:spPr>
          <a:xfrm flipH="1">
            <a:off x="1638300" y="4448890"/>
            <a:ext cx="99060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 flipH="1">
            <a:off x="1638300" y="4829890"/>
            <a:ext cx="99060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914400" y="4151293"/>
            <a:ext cx="68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70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23" name="سهم إلى اليسار 22">
            <a:hlinkClick r:id="" action="ppaction://noaction"/>
          </p:cNvPr>
          <p:cNvSpPr/>
          <p:nvPr/>
        </p:nvSpPr>
        <p:spPr>
          <a:xfrm>
            <a:off x="762000" y="5334000"/>
            <a:ext cx="1676400" cy="1017984"/>
          </a:xfrm>
          <a:prstGeom prst="lef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تكملة الشرح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5105400" y="4735297"/>
            <a:ext cx="29474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الخطوة 2 : </a:t>
            </a:r>
            <a:r>
              <a:rPr lang="ar-SA" sz="2800" b="1" dirty="0" smtClean="0">
                <a:solidFill>
                  <a:prstClr val="black"/>
                </a:solidFill>
              </a:rPr>
              <a:t>أطرح .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6113016" y="5262638"/>
            <a:ext cx="2057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70 – 50 =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105400" y="5282625"/>
            <a:ext cx="1295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20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1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8458200" y="2057400"/>
            <a:ext cx="371203" cy="3773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35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 animBg="1"/>
      <p:bldP spid="11" grpId="0"/>
      <p:bldP spid="13" grpId="0"/>
      <p:bldP spid="14" grpId="0"/>
      <p:bldP spid="16" grpId="0"/>
      <p:bldP spid="20" grpId="0"/>
      <p:bldP spid="23" grpId="0" animBg="1"/>
      <p:bldP spid="24" grpId="0"/>
      <p:bldP spid="25" grpId="0"/>
      <p:bldP spid="26" grpId="0"/>
      <p:bldP spid="2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(3 )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16764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24</a:t>
            </a:r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533400" y="762000"/>
            <a:ext cx="8001000" cy="762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dirty="0" smtClean="0"/>
              <a:t> أجد ناتج الطرح ، أستعمل النماذج إذا لزم الأمر، ثم أتحقق من إجابتي</a:t>
            </a:r>
            <a:endParaRPr lang="ar-SA" sz="2800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52600"/>
            <a:ext cx="952500" cy="374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شكل بيضاوي 16"/>
          <p:cNvSpPr/>
          <p:nvPr/>
        </p:nvSpPr>
        <p:spPr>
          <a:xfrm>
            <a:off x="4953000" y="16002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25</a:t>
            </a:r>
            <a:endParaRPr lang="ar-SA" dirty="0"/>
          </a:p>
        </p:txBody>
      </p:sp>
      <p:sp>
        <p:nvSpPr>
          <p:cNvPr id="18" name="شكل بيضاوي 17"/>
          <p:cNvSpPr/>
          <p:nvPr/>
        </p:nvSpPr>
        <p:spPr>
          <a:xfrm>
            <a:off x="2272284" y="16002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26</a:t>
            </a:r>
            <a:endParaRPr lang="ar-SA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036" y="1676400"/>
            <a:ext cx="1028700" cy="41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990600" cy="377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شكل بيضاوي 20"/>
          <p:cNvSpPr/>
          <p:nvPr/>
        </p:nvSpPr>
        <p:spPr>
          <a:xfrm>
            <a:off x="8229600" y="41910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27</a:t>
            </a:r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685800" y="3886200"/>
            <a:ext cx="7505700" cy="12954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dirty="0" smtClean="0"/>
              <a:t> لدى تاجر عدد من الأغنام ،باع منها 8 خراف في اليوم الأول ، و12 خروفاً في اليوم الثاني ، وبقي لديه 24 خروفاً ،أجد العدد الكلي للخراف التي كانت لدي التاجر.</a:t>
            </a:r>
            <a:endParaRPr lang="ar-SA" sz="2800" dirty="0"/>
          </a:p>
        </p:txBody>
      </p:sp>
      <p:sp>
        <p:nvSpPr>
          <p:cNvPr id="19" name="مربع نص 16"/>
          <p:cNvSpPr txBox="1"/>
          <p:nvPr/>
        </p:nvSpPr>
        <p:spPr>
          <a:xfrm>
            <a:off x="7010400" y="2325469"/>
            <a:ext cx="792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17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0" name="مربع نص 16"/>
          <p:cNvSpPr txBox="1"/>
          <p:nvPr/>
        </p:nvSpPr>
        <p:spPr>
          <a:xfrm>
            <a:off x="3726747" y="2286000"/>
            <a:ext cx="792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41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3" name="مربع نص 16"/>
          <p:cNvSpPr txBox="1"/>
          <p:nvPr/>
        </p:nvSpPr>
        <p:spPr>
          <a:xfrm>
            <a:off x="1188335" y="2285999"/>
            <a:ext cx="792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28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6" name="مربع نص 16"/>
          <p:cNvSpPr txBox="1"/>
          <p:nvPr/>
        </p:nvSpPr>
        <p:spPr>
          <a:xfrm>
            <a:off x="4464935" y="5638800"/>
            <a:ext cx="792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44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1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8" grpId="0" animBg="1"/>
      <p:bldP spid="17" grpId="0" animBg="1"/>
      <p:bldP spid="18" grpId="0" animBg="1"/>
      <p:bldP spid="21" grpId="0" animBg="1"/>
      <p:bldP spid="22" grpId="0" animBg="1"/>
      <p:bldP spid="19" grpId="0"/>
      <p:bldP spid="20" grpId="0"/>
      <p:bldP spid="23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المراجعة التراكمية الفصل (3 )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8086344" y="1371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28</a:t>
            </a:r>
            <a:endParaRPr lang="ar-SA" dirty="0"/>
          </a:p>
        </p:txBody>
      </p:sp>
      <p:sp>
        <p:nvSpPr>
          <p:cNvPr id="25" name="مستطيل 24"/>
          <p:cNvSpPr/>
          <p:nvPr/>
        </p:nvSpPr>
        <p:spPr>
          <a:xfrm>
            <a:off x="304800" y="1066800"/>
            <a:ext cx="7600950" cy="9525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dirty="0" smtClean="0"/>
              <a:t> تريد العنود شراء قطعة واحدة من كل من الأشياء المبينة أدناه ،أقدر المبلغ الذى تحتاجه العنود لشراء تلك الأشياء</a:t>
            </a:r>
            <a:endParaRPr lang="ar-SA" sz="28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09800"/>
            <a:ext cx="4495800" cy="251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6"/>
          <p:cNvSpPr txBox="1"/>
          <p:nvPr/>
        </p:nvSpPr>
        <p:spPr>
          <a:xfrm>
            <a:off x="4213059" y="4876903"/>
            <a:ext cx="79286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50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5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  <p:bldP spid="25" grpId="0" animBg="1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438400" y="914400"/>
            <a:ext cx="58674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طريقة أخرى : الأعداد المتناغمة </a:t>
            </a:r>
          </a:p>
          <a:p>
            <a:r>
              <a:rPr lang="ar-SA" sz="2800" b="1" dirty="0" smtClean="0">
                <a:solidFill>
                  <a:srgbClr val="0070C0"/>
                </a:solidFill>
              </a:rPr>
              <a:t>الخطوة 1 : </a:t>
            </a:r>
            <a:r>
              <a:rPr lang="ar-SA" sz="2800" b="1" dirty="0" smtClean="0">
                <a:solidFill>
                  <a:prstClr val="black"/>
                </a:solidFill>
              </a:rPr>
              <a:t>أغير الأعداد إلي الأعداد المتناغمة . 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5912757" y="2133600"/>
            <a:ext cx="68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72</a:t>
            </a:r>
          </a:p>
          <a:p>
            <a:r>
              <a:rPr lang="ar-SA" sz="2800" b="1" dirty="0" smtClean="0">
                <a:solidFill>
                  <a:srgbClr val="0070C0"/>
                </a:solidFill>
              </a:rPr>
              <a:t>48</a:t>
            </a:r>
            <a:endParaRPr lang="ar-SA" sz="2800" b="1" dirty="0" smtClean="0">
              <a:solidFill>
                <a:prstClr val="black"/>
              </a:solidFill>
            </a:endParaRPr>
          </a:p>
        </p:txBody>
      </p:sp>
      <p:cxnSp>
        <p:nvCxnSpPr>
          <p:cNvPr id="25" name="رابط كسهم مستقيم 24"/>
          <p:cNvCxnSpPr/>
          <p:nvPr/>
        </p:nvCxnSpPr>
        <p:spPr>
          <a:xfrm flipH="1">
            <a:off x="5074557" y="2438400"/>
            <a:ext cx="99060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رابط كسهم مستقيم 25"/>
          <p:cNvCxnSpPr/>
          <p:nvPr/>
        </p:nvCxnSpPr>
        <p:spPr>
          <a:xfrm flipH="1">
            <a:off x="5074557" y="2819400"/>
            <a:ext cx="99060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مربع نص 26"/>
          <p:cNvSpPr txBox="1"/>
          <p:nvPr/>
        </p:nvSpPr>
        <p:spPr>
          <a:xfrm>
            <a:off x="4350657" y="2140803"/>
            <a:ext cx="68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75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50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5240784" y="3459884"/>
            <a:ext cx="29474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الخطوة 2 : </a:t>
            </a:r>
            <a:r>
              <a:rPr lang="ar-SA" sz="2800" b="1" dirty="0" smtClean="0">
                <a:solidFill>
                  <a:prstClr val="black"/>
                </a:solidFill>
              </a:rPr>
              <a:t>أطرح .</a:t>
            </a:r>
          </a:p>
        </p:txBody>
      </p:sp>
      <p:sp>
        <p:nvSpPr>
          <p:cNvPr id="29" name="مربع نص 28"/>
          <p:cNvSpPr txBox="1"/>
          <p:nvPr/>
        </p:nvSpPr>
        <p:spPr>
          <a:xfrm>
            <a:off x="3987620" y="4127212"/>
            <a:ext cx="2057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prstClr val="black"/>
                </a:solidFill>
              </a:rPr>
              <a:t>75 – 50 = </a:t>
            </a:r>
            <a:endParaRPr lang="ar-SA" sz="3200" b="1" dirty="0">
              <a:solidFill>
                <a:prstClr val="black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2819400" y="4114800"/>
            <a:ext cx="12954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637557" y="4876800"/>
            <a:ext cx="74262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إذن فهناك حوالي 20 إلي 25 تفاحة في الصندوق الكبير زيادة على ما في الصندوق الصغير .  </a:t>
            </a:r>
          </a:p>
        </p:txBody>
      </p:sp>
      <p:sp>
        <p:nvSpPr>
          <p:cNvPr id="16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52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2" grpId="0"/>
      <p:bldP spid="24" grpId="0"/>
      <p:bldP spid="27" grpId="0"/>
      <p:bldP spid="28" grpId="0"/>
      <p:bldP spid="29" grpId="0"/>
      <p:bldP spid="30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6553200" y="7620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مثال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85800" y="1466671"/>
            <a:ext cx="75438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F0"/>
                </a:solidFill>
              </a:rPr>
              <a:t>مبان : </a:t>
            </a:r>
            <a:r>
              <a:rPr lang="ar-SA" sz="2400" b="1" dirty="0" smtClean="0">
                <a:solidFill>
                  <a:srgbClr val="002060"/>
                </a:solidFill>
              </a:rPr>
              <a:t>يبلغ ارتفاع برج التلفاز بالرياض 170 مترا، بينما ارتفاع خزان مياه بريدة 66 متراً ،أقدر الفرق بين ارتفاع برج التلفاز وارتفاع خزان مياه ببريده. </a:t>
            </a:r>
            <a:endParaRPr lang="ar-SA" sz="2400" b="1" dirty="0">
              <a:solidFill>
                <a:srgbClr val="002060"/>
              </a:solidFill>
            </a:endParaRPr>
          </a:p>
        </p:txBody>
      </p:sp>
      <p:sp>
        <p:nvSpPr>
          <p:cNvPr id="21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8458200" y="1451429"/>
            <a:ext cx="371203" cy="3773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743325"/>
            <a:ext cx="3523978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8" y="3886200"/>
            <a:ext cx="455643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مخطط انسيابي: محطة طرفية 26"/>
          <p:cNvSpPr/>
          <p:nvPr/>
        </p:nvSpPr>
        <p:spPr>
          <a:xfrm>
            <a:off x="7000603" y="4495800"/>
            <a:ext cx="1828800" cy="457200"/>
          </a:xfrm>
          <a:prstGeom prst="flowChartTermina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الخطوة 2 :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8" name="مخطط انسيابي: محطة طرفية 27"/>
          <p:cNvSpPr/>
          <p:nvPr/>
        </p:nvSpPr>
        <p:spPr>
          <a:xfrm>
            <a:off x="7010400" y="2743200"/>
            <a:ext cx="1828800" cy="457200"/>
          </a:xfrm>
          <a:prstGeom prst="flowChartTerminator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الخطوة 1 :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43175"/>
            <a:ext cx="5040242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5105400" y="4495800"/>
            <a:ext cx="17187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2060"/>
                </a:solidFill>
              </a:rPr>
              <a:t>أطرح .</a:t>
            </a:r>
            <a:endParaRPr lang="ar-SA" sz="2400" b="1" dirty="0">
              <a:solidFill>
                <a:srgbClr val="002060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697" y="5181600"/>
            <a:ext cx="3000103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07" y="5181600"/>
            <a:ext cx="4713593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38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22" grpId="0" animBg="1"/>
      <p:bldP spid="27" grpId="0" animBg="1"/>
      <p:bldP spid="28" grpId="0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62000" y="769257"/>
            <a:ext cx="6324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أقدر ناتج الطرح بالتقريب إلي أقرب عشرة أو باستعمال الأعداد المتناغمة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16800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1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7045379" y="1680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84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61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5943600" y="1676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80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60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 20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5791200" y="16800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2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530779" y="1680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91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37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429000" y="1676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90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40 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 50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3048000" y="16800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3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787579" y="1680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46 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23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685800" y="1676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50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25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 25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21" name="رابط مستقيم 20"/>
          <p:cNvCxnSpPr/>
          <p:nvPr/>
        </p:nvCxnSpPr>
        <p:spPr>
          <a:xfrm flipH="1">
            <a:off x="914400" y="3429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" name="مربع نص 21"/>
          <p:cNvSpPr txBox="1"/>
          <p:nvPr/>
        </p:nvSpPr>
        <p:spPr>
          <a:xfrm>
            <a:off x="1905000" y="3581400"/>
            <a:ext cx="6324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أقدر ناتج الطرح بالتقريب إلي أقرب مئة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8305800" y="43470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4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7045379" y="4347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176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64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5943600" y="4343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200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100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  100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6" name="مستطيل مستدير الزوايا 25"/>
          <p:cNvSpPr/>
          <p:nvPr/>
        </p:nvSpPr>
        <p:spPr>
          <a:xfrm>
            <a:off x="5715000" y="437756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5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4454579" y="437756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341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183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352800" y="437394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300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200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100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3048000" y="43470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6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1787579" y="4347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365  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119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685800" y="4343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400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100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300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2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2" grpId="0"/>
      <p:bldP spid="23" grpId="0" animBg="1"/>
      <p:bldP spid="24" grpId="0"/>
      <p:bldP spid="25" grpId="0"/>
      <p:bldP spid="26" grpId="0" animBg="1"/>
      <p:bldP spid="27" grpId="0"/>
      <p:bldP spid="28" grpId="0"/>
      <p:bldP spid="29" grpId="0" animBg="1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8305800" y="990600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7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967813" y="914400"/>
            <a:ext cx="726178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دعا سالم 112 شخصا إلي حفلة زواجه ، فلم يحضر 37 مدعوا منهم . </a:t>
            </a:r>
          </a:p>
          <a:p>
            <a:r>
              <a:rPr lang="ar-SA" sz="2800" b="1" dirty="0" smtClean="0">
                <a:solidFill>
                  <a:prstClr val="black"/>
                </a:solidFill>
              </a:rPr>
              <a:t>كم شخصا حضر الحفلة تقريبا ؟ 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068625" y="2318584"/>
            <a:ext cx="470377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100 – 40 = 60 شخصا تقريبا . 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13" name="رابط مستقيم 12"/>
          <p:cNvCxnSpPr/>
          <p:nvPr/>
        </p:nvCxnSpPr>
        <p:spPr>
          <a:xfrm flipH="1">
            <a:off x="858890" y="32766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مستطيل مستدير الزوايا 16"/>
          <p:cNvSpPr/>
          <p:nvPr/>
        </p:nvSpPr>
        <p:spPr>
          <a:xfrm>
            <a:off x="8305800" y="3585865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8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815297" y="3585865"/>
            <a:ext cx="617149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أشرح لزملائي الخطوات التي أقوم بها لتقريب العدد 789 إلي أقرب مئة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9" name="وسيلة شرح بيضاوية 18"/>
          <p:cNvSpPr/>
          <p:nvPr/>
        </p:nvSpPr>
        <p:spPr>
          <a:xfrm>
            <a:off x="7008029" y="3505200"/>
            <a:ext cx="1205508" cy="457200"/>
          </a:xfrm>
          <a:prstGeom prst="wedgeEllipseCallout">
            <a:avLst>
              <a:gd name="adj1" fmla="val -24334"/>
              <a:gd name="adj2" fmla="val 8403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 </a:t>
            </a:r>
            <a:endParaRPr lang="ar-SA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990601" y="4876800"/>
            <a:ext cx="7239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أنظر إلي خط الأعداد ، وأحدد إذا كان العدد 789 أقرب إلي العدد 700 أو العدد 800 .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5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83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1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/>
      <p:bldP spid="17" grpId="0" animBg="1"/>
      <p:bldP spid="18" grpId="0"/>
      <p:bldP spid="19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77893" y="727574"/>
            <a:ext cx="6324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أقدر ناتج الطرح بالتقريب إلي أقرب عشرة أو باستعمال الأعداد المتناغمة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305800" y="1680029"/>
            <a:ext cx="371203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prstClr val="white"/>
                </a:solidFill>
              </a:rPr>
              <a:t>9</a:t>
            </a:r>
            <a:endParaRPr lang="ar-SA" sz="3600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7045379" y="1680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55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37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5943600" y="1676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60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40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 20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5661588" y="1680029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10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530779" y="1680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91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73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3429000" y="1676400"/>
            <a:ext cx="113080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  90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_ 70 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ــــــــــ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 20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3124200" y="1680029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11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882396" y="1670555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72– 49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1034796" y="214378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75– 50 = 25 </a:t>
            </a:r>
          </a:p>
        </p:txBody>
      </p:sp>
      <p:sp>
        <p:nvSpPr>
          <p:cNvPr id="25" name="مستطيل مستدير الزوايا 24"/>
          <p:cNvSpPr/>
          <p:nvPr/>
        </p:nvSpPr>
        <p:spPr>
          <a:xfrm>
            <a:off x="8337804" y="3204029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12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6096000" y="321058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86– 68</a:t>
            </a:r>
          </a:p>
        </p:txBody>
      </p:sp>
      <p:sp>
        <p:nvSpPr>
          <p:cNvPr id="27" name="مربع نص 26"/>
          <p:cNvSpPr txBox="1"/>
          <p:nvPr/>
        </p:nvSpPr>
        <p:spPr>
          <a:xfrm>
            <a:off x="4778355" y="3210580"/>
            <a:ext cx="21976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90– 70 = 20 </a:t>
            </a:r>
          </a:p>
        </p:txBody>
      </p:sp>
      <p:cxnSp>
        <p:nvCxnSpPr>
          <p:cNvPr id="28" name="رابط مستقيم 27"/>
          <p:cNvCxnSpPr/>
          <p:nvPr/>
        </p:nvCxnSpPr>
        <p:spPr>
          <a:xfrm flipH="1">
            <a:off x="858890" y="3810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مربع نص 28"/>
          <p:cNvSpPr txBox="1"/>
          <p:nvPr/>
        </p:nvSpPr>
        <p:spPr>
          <a:xfrm>
            <a:off x="1905000" y="3810000"/>
            <a:ext cx="6324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أقدر ناتج الطرح بالتقريب إلي أقرب مئة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8305800" y="4423229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13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7045379" y="4347029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901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_ 260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6975963" y="5410200"/>
            <a:ext cx="11862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600</a:t>
            </a:r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6663837" y="4423229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14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5403416" y="4371854"/>
            <a:ext cx="11308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</a:t>
            </a:r>
            <a:r>
              <a:rPr lang="ar-SA" sz="2400" b="1" dirty="0" smtClean="0">
                <a:solidFill>
                  <a:prstClr val="black"/>
                </a:solidFill>
              </a:rPr>
              <a:t>675</a:t>
            </a:r>
            <a:endParaRPr lang="ar-SA" sz="2400" b="1" dirty="0" smtClean="0">
              <a:solidFill>
                <a:prstClr val="black"/>
              </a:solidFill>
            </a:endParaRPr>
          </a:p>
          <a:p>
            <a:r>
              <a:rPr lang="ar-SA" sz="2400" b="1" dirty="0" smtClean="0">
                <a:solidFill>
                  <a:prstClr val="black"/>
                </a:solidFill>
              </a:rPr>
              <a:t>_ 191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ــــــــــــ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5334000" y="5435025"/>
            <a:ext cx="11862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600</a:t>
            </a: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4725706" y="4842746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15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2605804" y="4800600"/>
            <a:ext cx="20384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</a:t>
            </a:r>
            <a:r>
              <a:rPr lang="ar-SA" sz="2400" b="1" dirty="0" smtClean="0">
                <a:solidFill>
                  <a:prstClr val="black"/>
                </a:solidFill>
              </a:rPr>
              <a:t>381 </a:t>
            </a:r>
            <a:r>
              <a:rPr lang="ar-SA" sz="2400" b="1" dirty="0" smtClean="0">
                <a:solidFill>
                  <a:prstClr val="black"/>
                </a:solidFill>
              </a:rPr>
              <a:t>– </a:t>
            </a:r>
            <a:r>
              <a:rPr lang="ar-SA" sz="2400" b="1" dirty="0" smtClean="0">
                <a:solidFill>
                  <a:prstClr val="black"/>
                </a:solidFill>
              </a:rPr>
              <a:t>265 </a:t>
            </a:r>
            <a:endParaRPr lang="ar-SA" sz="2400" b="1" dirty="0" smtClean="0">
              <a:solidFill>
                <a:prstClr val="black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1742126" y="4739044"/>
            <a:ext cx="11862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100</a:t>
            </a:r>
            <a:endParaRPr lang="ar-SA" sz="3200" b="1" dirty="0" smtClean="0">
              <a:solidFill>
                <a:srgbClr val="FF0000"/>
              </a:solidFill>
            </a:endParaRPr>
          </a:p>
        </p:txBody>
      </p:sp>
      <p:sp>
        <p:nvSpPr>
          <p:cNvPr id="40" name="مستطيل مستدير الزوايا 39"/>
          <p:cNvSpPr/>
          <p:nvPr/>
        </p:nvSpPr>
        <p:spPr>
          <a:xfrm>
            <a:off x="4736180" y="5538727"/>
            <a:ext cx="500816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smtClean="0">
                <a:solidFill>
                  <a:prstClr val="white"/>
                </a:solidFill>
              </a:rPr>
              <a:t>16</a:t>
            </a:r>
            <a:endParaRPr lang="ar-SA" sz="2000" dirty="0">
              <a:solidFill>
                <a:prstClr val="white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2616278" y="5496581"/>
            <a:ext cx="20384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   </a:t>
            </a:r>
            <a:r>
              <a:rPr lang="ar-SA" sz="2400" b="1" dirty="0" smtClean="0">
                <a:solidFill>
                  <a:prstClr val="black"/>
                </a:solidFill>
              </a:rPr>
              <a:t>422– </a:t>
            </a:r>
            <a:r>
              <a:rPr lang="ar-SA" sz="2400" b="1" dirty="0" smtClean="0">
                <a:solidFill>
                  <a:prstClr val="black"/>
                </a:solidFill>
              </a:rPr>
              <a:t>199</a:t>
            </a:r>
          </a:p>
        </p:txBody>
      </p:sp>
      <p:sp>
        <p:nvSpPr>
          <p:cNvPr id="42" name="مربع نص 41"/>
          <p:cNvSpPr txBox="1"/>
          <p:nvPr/>
        </p:nvSpPr>
        <p:spPr>
          <a:xfrm>
            <a:off x="1752600" y="5435025"/>
            <a:ext cx="11862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43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4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8" grpId="0" animBg="1"/>
      <p:bldP spid="19" grpId="0"/>
      <p:bldP spid="21" grpId="0"/>
      <p:bldP spid="25" grpId="0" animBg="1"/>
      <p:bldP spid="26" grpId="0"/>
      <p:bldP spid="27" grpId="0"/>
      <p:bldP spid="29" grpId="0"/>
      <p:bldP spid="30" grpId="0" animBg="1"/>
      <p:bldP spid="31" grpId="0"/>
      <p:bldP spid="33" grpId="0"/>
      <p:bldP spid="34" grpId="0" animBg="1"/>
      <p:bldP spid="35" grpId="0"/>
      <p:bldP spid="36" grpId="0"/>
      <p:bldP spid="37" grpId="0" animBg="1"/>
      <p:bldP spid="38" grpId="0"/>
      <p:bldP spid="39" grpId="0"/>
      <p:bldP spid="40" grpId="0" animBg="1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8292108" y="1059543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17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838200" y="914400"/>
            <a:ext cx="719619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القياس : تبلغ سرعة الرياح في عاصفة 86 كيلومترا في الساعة ، بينما تبلغ سرعة الرياح في النسيم 29 كيلومترا في الساعة . أقدر الفرق بين سرعتي الرياح في كل من العاصفة والنسيم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133600" y="2143780"/>
            <a:ext cx="5715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90 – 30 = حوالي 60 كيلومترا في الساعة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13" name="رابط مستقيم 12"/>
          <p:cNvCxnSpPr/>
          <p:nvPr/>
        </p:nvCxnSpPr>
        <p:spPr>
          <a:xfrm flipH="1">
            <a:off x="858890" y="28956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مستطيل مستدير الزوايا 13"/>
          <p:cNvSpPr/>
          <p:nvPr/>
        </p:nvSpPr>
        <p:spPr>
          <a:xfrm>
            <a:off x="8305800" y="3116943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18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914400" y="2971800"/>
            <a:ext cx="719619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أراد طلاب الصف الثالث إهداء 78 كتابا لمكتبة المدرسة . فإذا وفروا 49 كتابا ، أقدر كم كتابا بقي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286000" y="3896380"/>
            <a:ext cx="5715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80 – 50 =  حوالي 30 كتاب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17" name="رابط مستقيم 16"/>
          <p:cNvCxnSpPr/>
          <p:nvPr/>
        </p:nvCxnSpPr>
        <p:spPr>
          <a:xfrm flipH="1">
            <a:off x="838200" y="4572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مستطيل مستدير الزوايا 17"/>
          <p:cNvSpPr/>
          <p:nvPr/>
        </p:nvSpPr>
        <p:spPr>
          <a:xfrm>
            <a:off x="8285110" y="4793343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19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893710" y="4648200"/>
            <a:ext cx="71961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مع فارس 275 ريالا . أنفق منها 183 ريالا ، أقدر كم بقي معه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999343" y="5486400"/>
            <a:ext cx="5715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300 – 200 = 100 ريالا تقريبا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1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73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/>
      <p:bldP spid="14" grpId="0" animBg="1"/>
      <p:bldP spid="15" grpId="0"/>
      <p:bldP spid="16" grpId="0"/>
      <p:bldP spid="18" grpId="0" animBg="1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نواتج الطرح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3-2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8292108" y="12990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20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033410" y="1260901"/>
            <a:ext cx="719619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أكتشف الخطأ : قدر كل من سامر ومحمد الفرق بين 78 ،45 ،فمن منهما كان تقديره </a:t>
            </a:r>
            <a:r>
              <a:rPr lang="ar-SA" sz="2400" b="1" dirty="0" err="1" smtClean="0">
                <a:solidFill>
                  <a:prstClr val="black"/>
                </a:solidFill>
              </a:rPr>
              <a:t>صحيصا</a:t>
            </a:r>
            <a:r>
              <a:rPr lang="ar-SA" sz="2400" b="1" dirty="0" smtClean="0">
                <a:solidFill>
                  <a:prstClr val="black"/>
                </a:solidFill>
              </a:rPr>
              <a:t>؟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8382000" y="4651829"/>
            <a:ext cx="609600" cy="3773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prstClr val="white"/>
                </a:solidFill>
              </a:rPr>
              <a:t>21</a:t>
            </a:r>
            <a:endParaRPr lang="ar-SA" sz="2400" dirty="0">
              <a:solidFill>
                <a:prstClr val="white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30515" y="4045660"/>
            <a:ext cx="806639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سامر ، لأن العدد 78 يقرب إلي العدد 80 وليس إلي العدد 70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1" name="Teardrop 8"/>
          <p:cNvSpPr/>
          <p:nvPr/>
        </p:nvSpPr>
        <p:spPr>
          <a:xfrm>
            <a:off x="32657" y="26170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</a:rPr>
              <a:t>84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066800" y="685800"/>
            <a:ext cx="728254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مسائل </a:t>
            </a:r>
            <a:r>
              <a:rPr lang="ar-SA" sz="3600" b="1" dirty="0" smtClean="0">
                <a:solidFill>
                  <a:srgbClr val="FFC000"/>
                </a:solidFill>
              </a:rPr>
              <a:t>مهارات التفكير العليا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692" y="4577750"/>
            <a:ext cx="1896108" cy="38658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848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19600"/>
            <a:ext cx="5791199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مربع نص 23"/>
          <p:cNvSpPr txBox="1"/>
          <p:nvPr/>
        </p:nvSpPr>
        <p:spPr>
          <a:xfrm>
            <a:off x="544207" y="5486400"/>
            <a:ext cx="806639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في إحدى الحافلات الكبيرة 48 راكباً . إذا نزل منهم 21 راكباً  ، فكم راكباً تقريباً بقي في الحافلة ؟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06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5" grpId="0"/>
      <p:bldP spid="18" grpId="0" animBg="1"/>
      <p:bldP spid="20" grpId="0"/>
      <p:bldP spid="22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تدريب على اختبار 1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3" name="شكل بيضاوي 2"/>
          <p:cNvSpPr/>
          <p:nvPr/>
        </p:nvSpPr>
        <p:spPr>
          <a:xfrm>
            <a:off x="8229600" y="9906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22</a:t>
            </a:r>
            <a:endParaRPr lang="ar-SA" dirty="0"/>
          </a:p>
        </p:txBody>
      </p:sp>
      <p:sp>
        <p:nvSpPr>
          <p:cNvPr id="10" name="مستطيل 9"/>
          <p:cNvSpPr/>
          <p:nvPr/>
        </p:nvSpPr>
        <p:spPr>
          <a:xfrm>
            <a:off x="457200" y="990600"/>
            <a:ext cx="7696200" cy="13284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00B0F0"/>
                </a:solidFill>
              </a:rPr>
              <a:t>بلغت درجة الحرارة صباح أحد الأيام 25 درجة مئوية ، وبعد الظهر أصبحت 38 درجة مئوية ، أجد الفرق بين </a:t>
            </a:r>
            <a:r>
              <a:rPr lang="ar-SA" sz="2800" b="1" dirty="0" err="1" smtClean="0">
                <a:solidFill>
                  <a:srgbClr val="00B0F0"/>
                </a:solidFill>
              </a:rPr>
              <a:t>درجتى</a:t>
            </a:r>
            <a:r>
              <a:rPr lang="ar-SA" sz="2800" b="1" dirty="0" smtClean="0">
                <a:solidFill>
                  <a:srgbClr val="00B0F0"/>
                </a:solidFill>
              </a:rPr>
              <a:t> الحرارة</a:t>
            </a:r>
            <a:endParaRPr lang="ar-SA" sz="2800" b="1" dirty="0">
              <a:solidFill>
                <a:srgbClr val="00B0F0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504" y="2057400"/>
            <a:ext cx="3097038" cy="110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شكل بيضاوي 12"/>
          <p:cNvSpPr/>
          <p:nvPr/>
        </p:nvSpPr>
        <p:spPr>
          <a:xfrm>
            <a:off x="8229600" y="3505200"/>
            <a:ext cx="609600" cy="533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23</a:t>
            </a:r>
            <a:endParaRPr lang="ar-SA" dirty="0"/>
          </a:p>
        </p:txBody>
      </p:sp>
      <p:sp>
        <p:nvSpPr>
          <p:cNvPr id="15" name="مستطيل 14"/>
          <p:cNvSpPr/>
          <p:nvPr/>
        </p:nvSpPr>
        <p:spPr>
          <a:xfrm>
            <a:off x="1100328" y="3200400"/>
            <a:ext cx="6672072" cy="13284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00B0F0"/>
                </a:solidFill>
              </a:rPr>
              <a:t> في مزرعة عثمان 92 رأسا من الغنم ، و38 رأساً من الأبقار ، أقدر الفرق بين أعداد الأغنام والأبقار</a:t>
            </a:r>
            <a:endParaRPr lang="ar-SA" sz="2800" b="1" dirty="0">
              <a:solidFill>
                <a:srgbClr val="00B0F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792" y="4648200"/>
            <a:ext cx="5105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شكل بيضاوي 18"/>
          <p:cNvSpPr/>
          <p:nvPr/>
        </p:nvSpPr>
        <p:spPr>
          <a:xfrm>
            <a:off x="6919686" y="2590800"/>
            <a:ext cx="1233714" cy="449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4" name="شكل بيضاوي 18"/>
          <p:cNvSpPr/>
          <p:nvPr/>
        </p:nvSpPr>
        <p:spPr>
          <a:xfrm>
            <a:off x="5105400" y="5257800"/>
            <a:ext cx="2185599" cy="449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76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0" grpId="0" animBg="1"/>
      <p:bldP spid="13" grpId="0" animBg="1"/>
      <p:bldP spid="15" grpId="0" animBg="1"/>
      <p:bldP spid="12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799</Words>
  <Application>Microsoft Office PowerPoint</Application>
  <PresentationFormat>On-screen Show (4:3)</PresentationFormat>
  <Paragraphs>253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12</cp:revision>
  <dcterms:created xsi:type="dcterms:W3CDTF">2015-10-06T14:56:54Z</dcterms:created>
  <dcterms:modified xsi:type="dcterms:W3CDTF">2019-04-20T09:31:24Z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