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4092"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2" r:id="rId17"/>
    <p:sldId id="271"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 id="293" r:id="rId39"/>
    <p:sldId id="294" r:id="rId40"/>
    <p:sldId id="295" r:id="rId41"/>
    <p:sldId id="296" r:id="rId42"/>
    <p:sldId id="297" r:id="rId43"/>
    <p:sldId id="298" r:id="rId44"/>
    <p:sldId id="299" r:id="rId45"/>
    <p:sldId id="300" r:id="rId46"/>
    <p:sldId id="301" r:id="rId47"/>
    <p:sldId id="302" r:id="rId48"/>
    <p:sldId id="303" r:id="rId49"/>
    <p:sldId id="304" r:id="rId50"/>
    <p:sldId id="305" r:id="rId51"/>
    <p:sldId id="306" r:id="rId52"/>
    <p:sldId id="307" r:id="rId53"/>
    <p:sldId id="308" r:id="rId54"/>
    <p:sldId id="309" r:id="rId55"/>
    <p:sldId id="310" r:id="rId56"/>
    <p:sldId id="311" r:id="rId57"/>
    <p:sldId id="312" r:id="rId58"/>
    <p:sldId id="313" r:id="rId59"/>
    <p:sldId id="314" r:id="rId60"/>
    <p:sldId id="315" r:id="rId61"/>
  </p:sldIdLst>
  <p:sldSz cx="9144000" cy="6858000" type="screen4x3"/>
  <p:notesSz cx="6858000" cy="9144000"/>
  <p:defaultText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C0000"/>
    <a:srgbClr val="024E02"/>
    <a:srgbClr val="19090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4412" autoAdjust="0"/>
    <p:restoredTop sz="94671" autoAdjust="0"/>
  </p:normalViewPr>
  <p:slideViewPr>
    <p:cSldViewPr>
      <p:cViewPr varScale="1">
        <p:scale>
          <a:sx n="70" d="100"/>
          <a:sy n="70" d="100"/>
        </p:scale>
        <p:origin x="-1386" y="-90"/>
      </p:cViewPr>
      <p:guideLst>
        <p:guide orient="horz" pos="2160"/>
        <p:guide pos="2880"/>
      </p:guideLst>
    </p:cSldViewPr>
  </p:slideViewPr>
  <p:outlineViewPr>
    <p:cViewPr>
      <p:scale>
        <a:sx n="33" d="100"/>
        <a:sy n="33" d="100"/>
      </p:scale>
      <p:origin x="0" y="5976"/>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theme" Target="theme/theme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s>
</file>

<file path=ppt/diagrams/_rels/data1.xml.rels><?xml version="1.0" encoding="UTF-8" standalone="yes"?>
<Relationships xmlns="http://schemas.openxmlformats.org/package/2006/relationships"><Relationship Id="rId8" Type="http://schemas.openxmlformats.org/officeDocument/2006/relationships/slide" Target="../slides/slide54.xml"/><Relationship Id="rId3" Type="http://schemas.openxmlformats.org/officeDocument/2006/relationships/slide" Target="../slides/slide9.xml"/><Relationship Id="rId7" Type="http://schemas.openxmlformats.org/officeDocument/2006/relationships/slide" Target="../slides/slide33.xml"/><Relationship Id="rId2" Type="http://schemas.openxmlformats.org/officeDocument/2006/relationships/slide" Target="../slides/slide3.xml"/><Relationship Id="rId1" Type="http://schemas.openxmlformats.org/officeDocument/2006/relationships/slide" Target="../slides/slide2.xml"/><Relationship Id="rId6" Type="http://schemas.openxmlformats.org/officeDocument/2006/relationships/slide" Target="../slides/slide57.xml"/><Relationship Id="rId5" Type="http://schemas.openxmlformats.org/officeDocument/2006/relationships/slide" Target="../slides/slide25.xml"/><Relationship Id="rId4" Type="http://schemas.openxmlformats.org/officeDocument/2006/relationships/slide" Target="../slides/slide15.xml"/></Relationships>
</file>

<file path=ppt/diagrams/colors1.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3A9FBFB-41C2-449F-BA35-D4463030D73C}" type="doc">
      <dgm:prSet loTypeId="urn:microsoft.com/office/officeart/2005/8/layout/radial6" loCatId="cycle" qsTypeId="urn:microsoft.com/office/officeart/2005/8/quickstyle/simple1" qsCatId="simple" csTypeId="urn:microsoft.com/office/officeart/2005/8/colors/colorful3" csCatId="colorful" phldr="1"/>
      <dgm:spPr/>
      <dgm:t>
        <a:bodyPr/>
        <a:lstStyle/>
        <a:p>
          <a:pPr rtl="1"/>
          <a:endParaRPr lang="ar-SA"/>
        </a:p>
      </dgm:t>
    </dgm:pt>
    <dgm:pt modelId="{04961386-EA8C-45CF-A0F9-7A92AB0F07C9}">
      <dgm:prSet phldrT="[نص]"/>
      <dgm:spPr/>
      <dgm:t>
        <a:bodyPr/>
        <a:lstStyle/>
        <a:p>
          <a:pPr rtl="1"/>
          <a:r>
            <a:rPr lang="ar-SA" b="1" dirty="0" smtClean="0">
              <a:hlinkClick xmlns:r="http://schemas.openxmlformats.org/officeDocument/2006/relationships" r:id="rId1" action="ppaction://hlinksldjump"/>
            </a:rPr>
            <a:t>فقه السيرة النبوية</a:t>
          </a:r>
          <a:endParaRPr lang="ar-SA" dirty="0"/>
        </a:p>
      </dgm:t>
    </dgm:pt>
    <dgm:pt modelId="{2462A8A2-CD93-4E3F-AF74-61EE84D0FC3E}" type="parTrans" cxnId="{2063CF78-BD0E-46AA-A48A-9C0553009452}">
      <dgm:prSet/>
      <dgm:spPr/>
      <dgm:t>
        <a:bodyPr/>
        <a:lstStyle/>
        <a:p>
          <a:pPr rtl="1"/>
          <a:endParaRPr lang="ar-SA"/>
        </a:p>
      </dgm:t>
    </dgm:pt>
    <dgm:pt modelId="{B3D17AB4-1C68-4D9A-8230-5E4B8BBAF222}" type="sibTrans" cxnId="{2063CF78-BD0E-46AA-A48A-9C0553009452}">
      <dgm:prSet/>
      <dgm:spPr/>
      <dgm:t>
        <a:bodyPr/>
        <a:lstStyle/>
        <a:p>
          <a:pPr rtl="1"/>
          <a:endParaRPr lang="ar-SA"/>
        </a:p>
      </dgm:t>
    </dgm:pt>
    <dgm:pt modelId="{791D72A0-9161-43C2-9474-BE4EE31E2714}">
      <dgm:prSet phldrT="[نص]"/>
      <dgm:spPr/>
      <dgm:t>
        <a:bodyPr/>
        <a:lstStyle/>
        <a:p>
          <a:pPr rtl="1"/>
          <a:r>
            <a:rPr lang="ar-SA" dirty="0" smtClean="0">
              <a:hlinkClick xmlns:r="http://schemas.openxmlformats.org/officeDocument/2006/relationships" r:id="rId2" action="ppaction://hlinksldjump"/>
            </a:rPr>
            <a:t>أهمية دراسة السيرة النبوية</a:t>
          </a:r>
          <a:endParaRPr lang="ar-SA" dirty="0"/>
        </a:p>
      </dgm:t>
    </dgm:pt>
    <dgm:pt modelId="{A583067E-E03F-4E00-92DA-C5B394D5CB6C}" type="parTrans" cxnId="{C5EE0AC5-5D81-485F-99BE-5FC2B58D9E3B}">
      <dgm:prSet/>
      <dgm:spPr/>
      <dgm:t>
        <a:bodyPr/>
        <a:lstStyle/>
        <a:p>
          <a:pPr rtl="1"/>
          <a:endParaRPr lang="ar-SA"/>
        </a:p>
      </dgm:t>
    </dgm:pt>
    <dgm:pt modelId="{AD965230-05C4-4433-B3BE-D57EEDD765FE}" type="sibTrans" cxnId="{C5EE0AC5-5D81-485F-99BE-5FC2B58D9E3B}">
      <dgm:prSet/>
      <dgm:spPr/>
      <dgm:t>
        <a:bodyPr/>
        <a:lstStyle/>
        <a:p>
          <a:pPr rtl="1"/>
          <a:endParaRPr lang="ar-SA"/>
        </a:p>
      </dgm:t>
    </dgm:pt>
    <dgm:pt modelId="{678B7B68-BB53-42C4-B1E6-6AE178E73023}">
      <dgm:prSet phldrT="[نص]"/>
      <dgm:spPr/>
      <dgm:t>
        <a:bodyPr/>
        <a:lstStyle/>
        <a:p>
          <a:pPr rtl="1"/>
          <a:r>
            <a:rPr lang="ar-SA" dirty="0" smtClean="0">
              <a:hlinkClick xmlns:r="http://schemas.openxmlformats.org/officeDocument/2006/relationships" r:id="rId3" action="ppaction://hlinksldjump"/>
            </a:rPr>
            <a:t>سيرة النبي صلى الله عليه وسلم في العبادة</a:t>
          </a:r>
          <a:endParaRPr lang="ar-SA" dirty="0"/>
        </a:p>
      </dgm:t>
    </dgm:pt>
    <dgm:pt modelId="{91EE2696-3A5B-4244-9BA6-80218A74C491}" type="parTrans" cxnId="{9341E9F3-5D3D-4C13-ABF9-41F792F9E76B}">
      <dgm:prSet/>
      <dgm:spPr/>
      <dgm:t>
        <a:bodyPr/>
        <a:lstStyle/>
        <a:p>
          <a:pPr rtl="1"/>
          <a:endParaRPr lang="ar-SA"/>
        </a:p>
      </dgm:t>
    </dgm:pt>
    <dgm:pt modelId="{C0E0DE2D-820B-4C34-B464-0F7078989FFD}" type="sibTrans" cxnId="{9341E9F3-5D3D-4C13-ABF9-41F792F9E76B}">
      <dgm:prSet/>
      <dgm:spPr/>
      <dgm:t>
        <a:bodyPr/>
        <a:lstStyle/>
        <a:p>
          <a:pPr rtl="1"/>
          <a:endParaRPr lang="ar-SA"/>
        </a:p>
      </dgm:t>
    </dgm:pt>
    <dgm:pt modelId="{2648BA8C-3F5F-4267-85F3-5F9026BFB526}">
      <dgm:prSet phldrT="[نص]"/>
      <dgm:spPr/>
      <dgm:t>
        <a:bodyPr/>
        <a:lstStyle/>
        <a:p>
          <a:pPr rtl="1"/>
          <a:r>
            <a:rPr lang="ar-SA" dirty="0" smtClean="0">
              <a:hlinkClick xmlns:r="http://schemas.openxmlformats.org/officeDocument/2006/relationships" r:id="rId4" action="ppaction://hlinksldjump"/>
            </a:rPr>
            <a:t>سيرة النبي صلى الله عليه وسلم في الدعوة الى الله</a:t>
          </a:r>
          <a:endParaRPr lang="ar-SA" dirty="0"/>
        </a:p>
      </dgm:t>
    </dgm:pt>
    <dgm:pt modelId="{34D5F21E-A7E1-479B-802B-678BC5535EC9}" type="parTrans" cxnId="{FF4E4576-1FC8-4B90-AD26-B8C13893D0C0}">
      <dgm:prSet/>
      <dgm:spPr/>
      <dgm:t>
        <a:bodyPr/>
        <a:lstStyle/>
        <a:p>
          <a:pPr rtl="1"/>
          <a:endParaRPr lang="ar-SA"/>
        </a:p>
      </dgm:t>
    </dgm:pt>
    <dgm:pt modelId="{E138EA6C-0BD2-4244-A248-D437AC5FCDB7}" type="sibTrans" cxnId="{FF4E4576-1FC8-4B90-AD26-B8C13893D0C0}">
      <dgm:prSet/>
      <dgm:spPr/>
      <dgm:t>
        <a:bodyPr/>
        <a:lstStyle/>
        <a:p>
          <a:pPr rtl="1"/>
          <a:endParaRPr lang="ar-SA"/>
        </a:p>
      </dgm:t>
    </dgm:pt>
    <dgm:pt modelId="{A35FDC16-1D65-49F9-B568-66171866D0E5}">
      <dgm:prSet phldrT="[نص]"/>
      <dgm:spPr/>
      <dgm:t>
        <a:bodyPr/>
        <a:lstStyle/>
        <a:p>
          <a:pPr rtl="1"/>
          <a:r>
            <a:rPr lang="ar-SA" dirty="0" smtClean="0">
              <a:hlinkClick xmlns:r="http://schemas.openxmlformats.org/officeDocument/2006/relationships" r:id="rId5" action="ppaction://hlinksldjump"/>
            </a:rPr>
            <a:t>سيرة النبي صلى الله عليه وسلم في الجهاد في سبيل الله</a:t>
          </a:r>
          <a:endParaRPr lang="ar-SA" dirty="0"/>
        </a:p>
      </dgm:t>
    </dgm:pt>
    <dgm:pt modelId="{EADC4EA8-2ECD-4AB0-8675-B9FE158AF4C2}" type="parTrans" cxnId="{2149D839-C68B-44B7-934B-26CC47A0F55F}">
      <dgm:prSet/>
      <dgm:spPr/>
      <dgm:t>
        <a:bodyPr/>
        <a:lstStyle/>
        <a:p>
          <a:pPr rtl="1"/>
          <a:endParaRPr lang="ar-SA"/>
        </a:p>
      </dgm:t>
    </dgm:pt>
    <dgm:pt modelId="{19168B28-D5D9-478B-B7E7-A88BC1CB3A1C}" type="sibTrans" cxnId="{2149D839-C68B-44B7-934B-26CC47A0F55F}">
      <dgm:prSet/>
      <dgm:spPr/>
      <dgm:t>
        <a:bodyPr/>
        <a:lstStyle/>
        <a:p>
          <a:pPr rtl="1"/>
          <a:endParaRPr lang="ar-SA"/>
        </a:p>
      </dgm:t>
    </dgm:pt>
    <dgm:pt modelId="{93EC22F7-AC6A-45FC-8AA7-DB485B79D57D}">
      <dgm:prSet phldrT="[نص]"/>
      <dgm:spPr/>
      <dgm:t>
        <a:bodyPr/>
        <a:lstStyle/>
        <a:p>
          <a:pPr rtl="1"/>
          <a:r>
            <a:rPr lang="ar-SA" dirty="0" smtClean="0">
              <a:hlinkClick xmlns:r="http://schemas.openxmlformats.org/officeDocument/2006/relationships" r:id="rId6" action="ppaction://hlinksldjump"/>
            </a:rPr>
            <a:t>سيرة النبي صلى الله عليه وسلم في الاجتماعية</a:t>
          </a:r>
          <a:endParaRPr lang="ar-SA" dirty="0"/>
        </a:p>
      </dgm:t>
    </dgm:pt>
    <dgm:pt modelId="{A6B5B0B3-B7D1-40FE-82D7-CBB7E463BFCC}" type="parTrans" cxnId="{9651CECE-21CF-41DA-A5BA-306A345ED028}">
      <dgm:prSet/>
      <dgm:spPr/>
      <dgm:t>
        <a:bodyPr/>
        <a:lstStyle/>
        <a:p>
          <a:pPr rtl="1"/>
          <a:endParaRPr lang="ar-SA"/>
        </a:p>
      </dgm:t>
    </dgm:pt>
    <dgm:pt modelId="{3B0BD328-AC3A-46B9-BB6F-AF1AF999E71C}" type="sibTrans" cxnId="{9651CECE-21CF-41DA-A5BA-306A345ED028}">
      <dgm:prSet/>
      <dgm:spPr/>
      <dgm:t>
        <a:bodyPr/>
        <a:lstStyle/>
        <a:p>
          <a:pPr rtl="1"/>
          <a:endParaRPr lang="ar-SA"/>
        </a:p>
      </dgm:t>
    </dgm:pt>
    <dgm:pt modelId="{8D827B56-FDFF-42B5-A22B-49B9ABD988EF}">
      <dgm:prSet phldrT="[نص]"/>
      <dgm:spPr/>
      <dgm:t>
        <a:bodyPr/>
        <a:lstStyle/>
        <a:p>
          <a:pPr rtl="1"/>
          <a:r>
            <a:rPr lang="ar-SA" dirty="0" smtClean="0">
              <a:hlinkClick xmlns:r="http://schemas.openxmlformats.org/officeDocument/2006/relationships" r:id="rId7" action="ppaction://hlinksldjump"/>
            </a:rPr>
            <a:t>شمائل النبي صلى الله عليه وسلم</a:t>
          </a:r>
          <a:endParaRPr lang="ar-SA" dirty="0"/>
        </a:p>
      </dgm:t>
    </dgm:pt>
    <dgm:pt modelId="{424FB088-4F52-4EDA-ADFB-CF1CE7372499}" type="parTrans" cxnId="{67DAB3CD-A7DF-4CB5-B126-234CDE91D959}">
      <dgm:prSet/>
      <dgm:spPr/>
      <dgm:t>
        <a:bodyPr/>
        <a:lstStyle/>
        <a:p>
          <a:pPr rtl="1"/>
          <a:endParaRPr lang="ar-SA"/>
        </a:p>
      </dgm:t>
    </dgm:pt>
    <dgm:pt modelId="{4091CBE0-986A-4946-8658-B074FF8559C2}" type="sibTrans" cxnId="{67DAB3CD-A7DF-4CB5-B126-234CDE91D959}">
      <dgm:prSet/>
      <dgm:spPr/>
      <dgm:t>
        <a:bodyPr/>
        <a:lstStyle/>
        <a:p>
          <a:pPr rtl="1"/>
          <a:endParaRPr lang="ar-SA"/>
        </a:p>
      </dgm:t>
    </dgm:pt>
    <dgm:pt modelId="{11EF1025-3880-4DCC-AD01-A10116F55084}">
      <dgm:prSet phldrT="[نص]"/>
      <dgm:spPr/>
      <dgm:t>
        <a:bodyPr/>
        <a:lstStyle/>
        <a:p>
          <a:pPr rtl="1"/>
          <a:r>
            <a:rPr lang="ar-SA" dirty="0" smtClean="0">
              <a:hlinkClick xmlns:r="http://schemas.openxmlformats.org/officeDocument/2006/relationships" r:id="rId8" action="ppaction://hlinksldjump"/>
            </a:rPr>
            <a:t>سيرة النبي صلى الله عليه وسلم في الشخصية</a:t>
          </a:r>
          <a:endParaRPr lang="ar-SA" dirty="0"/>
        </a:p>
      </dgm:t>
    </dgm:pt>
    <dgm:pt modelId="{FC34A787-BA78-488C-9189-10082DACE4A4}" type="sibTrans" cxnId="{80F34B60-E452-42C6-860B-CA176B584929}">
      <dgm:prSet/>
      <dgm:spPr/>
      <dgm:t>
        <a:bodyPr/>
        <a:lstStyle/>
        <a:p>
          <a:pPr rtl="1"/>
          <a:endParaRPr lang="ar-SA"/>
        </a:p>
      </dgm:t>
    </dgm:pt>
    <dgm:pt modelId="{14B622BE-642D-4A0C-83EA-9BFC638B2736}" type="parTrans" cxnId="{80F34B60-E452-42C6-860B-CA176B584929}">
      <dgm:prSet/>
      <dgm:spPr/>
      <dgm:t>
        <a:bodyPr/>
        <a:lstStyle/>
        <a:p>
          <a:pPr rtl="1"/>
          <a:endParaRPr lang="ar-SA"/>
        </a:p>
      </dgm:t>
    </dgm:pt>
    <dgm:pt modelId="{449ABF84-EC93-4CB0-BDAC-4DB510D8CC61}" type="pres">
      <dgm:prSet presAssocID="{43A9FBFB-41C2-449F-BA35-D4463030D73C}" presName="Name0" presStyleCnt="0">
        <dgm:presLayoutVars>
          <dgm:chMax val="1"/>
          <dgm:dir/>
          <dgm:animLvl val="ctr"/>
          <dgm:resizeHandles val="exact"/>
        </dgm:presLayoutVars>
      </dgm:prSet>
      <dgm:spPr/>
      <dgm:t>
        <a:bodyPr/>
        <a:lstStyle/>
        <a:p>
          <a:pPr rtl="1"/>
          <a:endParaRPr lang="ar-SA"/>
        </a:p>
      </dgm:t>
    </dgm:pt>
    <dgm:pt modelId="{D364B534-8F32-40DB-AA15-A426257D4DB3}" type="pres">
      <dgm:prSet presAssocID="{04961386-EA8C-45CF-A0F9-7A92AB0F07C9}" presName="centerShape" presStyleLbl="node0" presStyleIdx="0" presStyleCnt="1"/>
      <dgm:spPr/>
      <dgm:t>
        <a:bodyPr/>
        <a:lstStyle/>
        <a:p>
          <a:pPr rtl="1"/>
          <a:endParaRPr lang="ar-SA"/>
        </a:p>
      </dgm:t>
    </dgm:pt>
    <dgm:pt modelId="{3398AF9E-D4A3-4075-BBBB-B8F3F3742A86}" type="pres">
      <dgm:prSet presAssocID="{791D72A0-9161-43C2-9474-BE4EE31E2714}" presName="node" presStyleLbl="node1" presStyleIdx="0" presStyleCnt="7" custScaleX="110000" custScaleY="110000" custRadScaleRad="99988" custRadScaleInc="-5757">
        <dgm:presLayoutVars>
          <dgm:bulletEnabled val="1"/>
        </dgm:presLayoutVars>
      </dgm:prSet>
      <dgm:spPr/>
      <dgm:t>
        <a:bodyPr/>
        <a:lstStyle/>
        <a:p>
          <a:pPr rtl="1"/>
          <a:endParaRPr lang="ar-SA"/>
        </a:p>
      </dgm:t>
    </dgm:pt>
    <dgm:pt modelId="{9322ACBA-612F-4CF4-9A7C-70944B17CB24}" type="pres">
      <dgm:prSet presAssocID="{791D72A0-9161-43C2-9474-BE4EE31E2714}" presName="dummy" presStyleCnt="0"/>
      <dgm:spPr/>
    </dgm:pt>
    <dgm:pt modelId="{D2CD6381-204C-4F72-9A2A-5B5C6EB698A9}" type="pres">
      <dgm:prSet presAssocID="{AD965230-05C4-4433-B3BE-D57EEDD765FE}" presName="sibTrans" presStyleLbl="sibTrans2D1" presStyleIdx="0" presStyleCnt="7"/>
      <dgm:spPr/>
      <dgm:t>
        <a:bodyPr/>
        <a:lstStyle/>
        <a:p>
          <a:pPr rtl="1"/>
          <a:endParaRPr lang="ar-SA"/>
        </a:p>
      </dgm:t>
    </dgm:pt>
    <dgm:pt modelId="{51E49028-08D5-4795-B8D6-F56C3CBAD9D9}" type="pres">
      <dgm:prSet presAssocID="{678B7B68-BB53-42C4-B1E6-6AE178E73023}" presName="node" presStyleLbl="node1" presStyleIdx="1" presStyleCnt="7" custScaleX="121000" custScaleY="121000" custRadScaleRad="100516" custRadScaleInc="2481">
        <dgm:presLayoutVars>
          <dgm:bulletEnabled val="1"/>
        </dgm:presLayoutVars>
      </dgm:prSet>
      <dgm:spPr/>
      <dgm:t>
        <a:bodyPr/>
        <a:lstStyle/>
        <a:p>
          <a:pPr rtl="1"/>
          <a:endParaRPr lang="ar-SA"/>
        </a:p>
      </dgm:t>
    </dgm:pt>
    <dgm:pt modelId="{9E0B09F9-AC13-457D-A62D-3AB217E53F26}" type="pres">
      <dgm:prSet presAssocID="{678B7B68-BB53-42C4-B1E6-6AE178E73023}" presName="dummy" presStyleCnt="0"/>
      <dgm:spPr/>
    </dgm:pt>
    <dgm:pt modelId="{9D0B73D6-CB30-49A0-96A3-3B1D93C7E14A}" type="pres">
      <dgm:prSet presAssocID="{C0E0DE2D-820B-4C34-B464-0F7078989FFD}" presName="sibTrans" presStyleLbl="sibTrans2D1" presStyleIdx="1" presStyleCnt="7"/>
      <dgm:spPr/>
      <dgm:t>
        <a:bodyPr/>
        <a:lstStyle/>
        <a:p>
          <a:pPr rtl="1"/>
          <a:endParaRPr lang="ar-SA"/>
        </a:p>
      </dgm:t>
    </dgm:pt>
    <dgm:pt modelId="{043D50CE-3239-49A2-BB11-0F361388AB52}" type="pres">
      <dgm:prSet presAssocID="{2648BA8C-3F5F-4267-85F3-5F9026BFB526}" presName="node" presStyleLbl="node1" presStyleIdx="2" presStyleCnt="7" custScaleX="110000" custScaleY="110000">
        <dgm:presLayoutVars>
          <dgm:bulletEnabled val="1"/>
        </dgm:presLayoutVars>
      </dgm:prSet>
      <dgm:spPr/>
      <dgm:t>
        <a:bodyPr/>
        <a:lstStyle/>
        <a:p>
          <a:pPr rtl="1"/>
          <a:endParaRPr lang="ar-SA"/>
        </a:p>
      </dgm:t>
    </dgm:pt>
    <dgm:pt modelId="{97C40E52-1C10-40D7-BFA7-4F2E026A86C5}" type="pres">
      <dgm:prSet presAssocID="{2648BA8C-3F5F-4267-85F3-5F9026BFB526}" presName="dummy" presStyleCnt="0"/>
      <dgm:spPr/>
    </dgm:pt>
    <dgm:pt modelId="{FD398169-7BCD-49E5-B223-CF2822F351BC}" type="pres">
      <dgm:prSet presAssocID="{E138EA6C-0BD2-4244-A248-D437AC5FCDB7}" presName="sibTrans" presStyleLbl="sibTrans2D1" presStyleIdx="2" presStyleCnt="7" custLinFactNeighborX="-2991" custLinFactNeighborY="-687"/>
      <dgm:spPr/>
      <dgm:t>
        <a:bodyPr/>
        <a:lstStyle/>
        <a:p>
          <a:pPr rtl="1"/>
          <a:endParaRPr lang="ar-SA"/>
        </a:p>
      </dgm:t>
    </dgm:pt>
    <dgm:pt modelId="{A310BACB-849B-4FBD-8CF7-0F221FD2F449}" type="pres">
      <dgm:prSet presAssocID="{A35FDC16-1D65-49F9-B568-66171866D0E5}" presName="node" presStyleLbl="node1" presStyleIdx="3" presStyleCnt="7" custScaleX="110000" custScaleY="110000">
        <dgm:presLayoutVars>
          <dgm:bulletEnabled val="1"/>
        </dgm:presLayoutVars>
      </dgm:prSet>
      <dgm:spPr/>
      <dgm:t>
        <a:bodyPr/>
        <a:lstStyle/>
        <a:p>
          <a:pPr rtl="1"/>
          <a:endParaRPr lang="ar-SA"/>
        </a:p>
      </dgm:t>
    </dgm:pt>
    <dgm:pt modelId="{5B628D87-CE46-4E4A-84D1-E1397447D36D}" type="pres">
      <dgm:prSet presAssocID="{A35FDC16-1D65-49F9-B568-66171866D0E5}" presName="dummy" presStyleCnt="0"/>
      <dgm:spPr/>
    </dgm:pt>
    <dgm:pt modelId="{B734E353-7051-4340-A63D-3AE8AB0BCB26}" type="pres">
      <dgm:prSet presAssocID="{19168B28-D5D9-478B-B7E7-A88BC1CB3A1C}" presName="sibTrans" presStyleLbl="sibTrans2D1" presStyleIdx="3" presStyleCnt="7" custLinFactNeighborX="-2991" custLinFactNeighborY="-687"/>
      <dgm:spPr/>
      <dgm:t>
        <a:bodyPr/>
        <a:lstStyle/>
        <a:p>
          <a:pPr rtl="1"/>
          <a:endParaRPr lang="ar-SA"/>
        </a:p>
      </dgm:t>
    </dgm:pt>
    <dgm:pt modelId="{219E79AA-FDE5-4DAF-80FE-182A28056BB7}" type="pres">
      <dgm:prSet presAssocID="{8D827B56-FDFF-42B5-A22B-49B9ABD988EF}" presName="node" presStyleLbl="node1" presStyleIdx="4" presStyleCnt="7" custScaleX="110000" custScaleY="110000">
        <dgm:presLayoutVars>
          <dgm:bulletEnabled val="1"/>
        </dgm:presLayoutVars>
      </dgm:prSet>
      <dgm:spPr/>
      <dgm:t>
        <a:bodyPr/>
        <a:lstStyle/>
        <a:p>
          <a:pPr rtl="1"/>
          <a:endParaRPr lang="ar-SA"/>
        </a:p>
      </dgm:t>
    </dgm:pt>
    <dgm:pt modelId="{8DE7CD51-3A3F-4549-A24A-F8CFD26EA4CA}" type="pres">
      <dgm:prSet presAssocID="{8D827B56-FDFF-42B5-A22B-49B9ABD988EF}" presName="dummy" presStyleCnt="0"/>
      <dgm:spPr/>
    </dgm:pt>
    <dgm:pt modelId="{FD8C837C-2F4C-4022-A5A4-9FF4CACF90F8}" type="pres">
      <dgm:prSet presAssocID="{4091CBE0-986A-4946-8658-B074FF8559C2}" presName="sibTrans" presStyleLbl="sibTrans2D1" presStyleIdx="4" presStyleCnt="7" custLinFactNeighborX="-2991" custLinFactNeighborY="-687"/>
      <dgm:spPr/>
      <dgm:t>
        <a:bodyPr/>
        <a:lstStyle/>
        <a:p>
          <a:pPr rtl="1"/>
          <a:endParaRPr lang="ar-SA"/>
        </a:p>
      </dgm:t>
    </dgm:pt>
    <dgm:pt modelId="{F8866AE5-6352-4C18-83F7-15A7455B1E45}" type="pres">
      <dgm:prSet presAssocID="{11EF1025-3880-4DCC-AD01-A10116F55084}" presName="node" presStyleLbl="node1" presStyleIdx="5" presStyleCnt="7" custScaleX="110000" custScaleY="110000">
        <dgm:presLayoutVars>
          <dgm:bulletEnabled val="1"/>
        </dgm:presLayoutVars>
      </dgm:prSet>
      <dgm:spPr/>
      <dgm:t>
        <a:bodyPr/>
        <a:lstStyle/>
        <a:p>
          <a:pPr rtl="1"/>
          <a:endParaRPr lang="ar-SA"/>
        </a:p>
      </dgm:t>
    </dgm:pt>
    <dgm:pt modelId="{711FFF3B-B96E-4CD4-9B16-B94C7A181C17}" type="pres">
      <dgm:prSet presAssocID="{11EF1025-3880-4DCC-AD01-A10116F55084}" presName="dummy" presStyleCnt="0"/>
      <dgm:spPr/>
    </dgm:pt>
    <dgm:pt modelId="{ECACE632-DE40-4695-A1A3-CC457813FDA0}" type="pres">
      <dgm:prSet presAssocID="{FC34A787-BA78-488C-9189-10082DACE4A4}" presName="sibTrans" presStyleLbl="sibTrans2D1" presStyleIdx="5" presStyleCnt="7" custLinFactNeighborX="-2991" custLinFactNeighborY="-687"/>
      <dgm:spPr/>
      <dgm:t>
        <a:bodyPr/>
        <a:lstStyle/>
        <a:p>
          <a:pPr rtl="1"/>
          <a:endParaRPr lang="ar-SA"/>
        </a:p>
      </dgm:t>
    </dgm:pt>
    <dgm:pt modelId="{F96D2DB1-69A7-4947-8A3F-F8E6BA62EE26}" type="pres">
      <dgm:prSet presAssocID="{93EC22F7-AC6A-45FC-8AA7-DB485B79D57D}" presName="node" presStyleLbl="node1" presStyleIdx="6" presStyleCnt="7" custScaleX="110000" custScaleY="110000">
        <dgm:presLayoutVars>
          <dgm:bulletEnabled val="1"/>
        </dgm:presLayoutVars>
      </dgm:prSet>
      <dgm:spPr/>
      <dgm:t>
        <a:bodyPr/>
        <a:lstStyle/>
        <a:p>
          <a:pPr rtl="1"/>
          <a:endParaRPr lang="ar-SA"/>
        </a:p>
      </dgm:t>
    </dgm:pt>
    <dgm:pt modelId="{65FADF98-4D00-4004-B0F3-CB2EF82B7807}" type="pres">
      <dgm:prSet presAssocID="{93EC22F7-AC6A-45FC-8AA7-DB485B79D57D}" presName="dummy" presStyleCnt="0"/>
      <dgm:spPr/>
    </dgm:pt>
    <dgm:pt modelId="{66363F7B-2898-4A60-940A-7CDED878E09B}" type="pres">
      <dgm:prSet presAssocID="{3B0BD328-AC3A-46B9-BB6F-AF1AF999E71C}" presName="sibTrans" presStyleLbl="sibTrans2D1" presStyleIdx="6" presStyleCnt="7" custLinFactNeighborX="-2991" custLinFactNeighborY="-687"/>
      <dgm:spPr/>
      <dgm:t>
        <a:bodyPr/>
        <a:lstStyle/>
        <a:p>
          <a:pPr rtl="1"/>
          <a:endParaRPr lang="ar-SA"/>
        </a:p>
      </dgm:t>
    </dgm:pt>
  </dgm:ptLst>
  <dgm:cxnLst>
    <dgm:cxn modelId="{FB4C63BD-40AE-4D6D-BB27-E6DB924A3F46}" type="presOf" srcId="{11EF1025-3880-4DCC-AD01-A10116F55084}" destId="{F8866AE5-6352-4C18-83F7-15A7455B1E45}" srcOrd="0" destOrd="0" presId="urn:microsoft.com/office/officeart/2005/8/layout/radial6"/>
    <dgm:cxn modelId="{2063CF78-BD0E-46AA-A48A-9C0553009452}" srcId="{43A9FBFB-41C2-449F-BA35-D4463030D73C}" destId="{04961386-EA8C-45CF-A0F9-7A92AB0F07C9}" srcOrd="0" destOrd="0" parTransId="{2462A8A2-CD93-4E3F-AF74-61EE84D0FC3E}" sibTransId="{B3D17AB4-1C68-4D9A-8230-5E4B8BBAF222}"/>
    <dgm:cxn modelId="{4D213A9A-F876-4556-80D4-FEF1CA2E8145}" type="presOf" srcId="{E138EA6C-0BD2-4244-A248-D437AC5FCDB7}" destId="{FD398169-7BCD-49E5-B223-CF2822F351BC}" srcOrd="0" destOrd="0" presId="urn:microsoft.com/office/officeart/2005/8/layout/radial6"/>
    <dgm:cxn modelId="{C8E0438E-FBB8-4667-9431-290DB5E2EAC9}" type="presOf" srcId="{4091CBE0-986A-4946-8658-B074FF8559C2}" destId="{FD8C837C-2F4C-4022-A5A4-9FF4CACF90F8}" srcOrd="0" destOrd="0" presId="urn:microsoft.com/office/officeart/2005/8/layout/radial6"/>
    <dgm:cxn modelId="{9341E9F3-5D3D-4C13-ABF9-41F792F9E76B}" srcId="{04961386-EA8C-45CF-A0F9-7A92AB0F07C9}" destId="{678B7B68-BB53-42C4-B1E6-6AE178E73023}" srcOrd="1" destOrd="0" parTransId="{91EE2696-3A5B-4244-9BA6-80218A74C491}" sibTransId="{C0E0DE2D-820B-4C34-B464-0F7078989FFD}"/>
    <dgm:cxn modelId="{608A88DE-052F-4DFD-A421-5C3CE3B69E10}" type="presOf" srcId="{678B7B68-BB53-42C4-B1E6-6AE178E73023}" destId="{51E49028-08D5-4795-B8D6-F56C3CBAD9D9}" srcOrd="0" destOrd="0" presId="urn:microsoft.com/office/officeart/2005/8/layout/radial6"/>
    <dgm:cxn modelId="{0E59C70B-44DB-4A6A-9E30-D5D4C781EB5E}" type="presOf" srcId="{A35FDC16-1D65-49F9-B568-66171866D0E5}" destId="{A310BACB-849B-4FBD-8CF7-0F221FD2F449}" srcOrd="0" destOrd="0" presId="urn:microsoft.com/office/officeart/2005/8/layout/radial6"/>
    <dgm:cxn modelId="{FF4E4576-1FC8-4B90-AD26-B8C13893D0C0}" srcId="{04961386-EA8C-45CF-A0F9-7A92AB0F07C9}" destId="{2648BA8C-3F5F-4267-85F3-5F9026BFB526}" srcOrd="2" destOrd="0" parTransId="{34D5F21E-A7E1-479B-802B-678BC5535EC9}" sibTransId="{E138EA6C-0BD2-4244-A248-D437AC5FCDB7}"/>
    <dgm:cxn modelId="{A4D80914-5383-4463-ABDC-14B4705EA46D}" type="presOf" srcId="{43A9FBFB-41C2-449F-BA35-D4463030D73C}" destId="{449ABF84-EC93-4CB0-BDAC-4DB510D8CC61}" srcOrd="0" destOrd="0" presId="urn:microsoft.com/office/officeart/2005/8/layout/radial6"/>
    <dgm:cxn modelId="{2149D839-C68B-44B7-934B-26CC47A0F55F}" srcId="{04961386-EA8C-45CF-A0F9-7A92AB0F07C9}" destId="{A35FDC16-1D65-49F9-B568-66171866D0E5}" srcOrd="3" destOrd="0" parTransId="{EADC4EA8-2ECD-4AB0-8675-B9FE158AF4C2}" sibTransId="{19168B28-D5D9-478B-B7E7-A88BC1CB3A1C}"/>
    <dgm:cxn modelId="{8F7F243B-BAAF-4C8D-A1BA-F9C5B06768D9}" type="presOf" srcId="{C0E0DE2D-820B-4C34-B464-0F7078989FFD}" destId="{9D0B73D6-CB30-49A0-96A3-3B1D93C7E14A}" srcOrd="0" destOrd="0" presId="urn:microsoft.com/office/officeart/2005/8/layout/radial6"/>
    <dgm:cxn modelId="{58BE5A5C-34DE-4C6C-B457-0A0D10011A5D}" type="presOf" srcId="{791D72A0-9161-43C2-9474-BE4EE31E2714}" destId="{3398AF9E-D4A3-4075-BBBB-B8F3F3742A86}" srcOrd="0" destOrd="0" presId="urn:microsoft.com/office/officeart/2005/8/layout/radial6"/>
    <dgm:cxn modelId="{09DA8D9E-BC8E-45EF-9FB7-19A58F6493CD}" type="presOf" srcId="{AD965230-05C4-4433-B3BE-D57EEDD765FE}" destId="{D2CD6381-204C-4F72-9A2A-5B5C6EB698A9}" srcOrd="0" destOrd="0" presId="urn:microsoft.com/office/officeart/2005/8/layout/radial6"/>
    <dgm:cxn modelId="{97AF66F3-36C7-4483-9922-D5A035D41785}" type="presOf" srcId="{FC34A787-BA78-488C-9189-10082DACE4A4}" destId="{ECACE632-DE40-4695-A1A3-CC457813FDA0}" srcOrd="0" destOrd="0" presId="urn:microsoft.com/office/officeart/2005/8/layout/radial6"/>
    <dgm:cxn modelId="{B00707A3-0FC3-40BB-A135-0B630868680A}" type="presOf" srcId="{3B0BD328-AC3A-46B9-BB6F-AF1AF999E71C}" destId="{66363F7B-2898-4A60-940A-7CDED878E09B}" srcOrd="0" destOrd="0" presId="urn:microsoft.com/office/officeart/2005/8/layout/radial6"/>
    <dgm:cxn modelId="{C5EE0AC5-5D81-485F-99BE-5FC2B58D9E3B}" srcId="{04961386-EA8C-45CF-A0F9-7A92AB0F07C9}" destId="{791D72A0-9161-43C2-9474-BE4EE31E2714}" srcOrd="0" destOrd="0" parTransId="{A583067E-E03F-4E00-92DA-C5B394D5CB6C}" sibTransId="{AD965230-05C4-4433-B3BE-D57EEDD765FE}"/>
    <dgm:cxn modelId="{67DAB3CD-A7DF-4CB5-B126-234CDE91D959}" srcId="{04961386-EA8C-45CF-A0F9-7A92AB0F07C9}" destId="{8D827B56-FDFF-42B5-A22B-49B9ABD988EF}" srcOrd="4" destOrd="0" parTransId="{424FB088-4F52-4EDA-ADFB-CF1CE7372499}" sibTransId="{4091CBE0-986A-4946-8658-B074FF8559C2}"/>
    <dgm:cxn modelId="{1E95B890-BD1F-4EF3-9020-FD41F55D51A5}" type="presOf" srcId="{19168B28-D5D9-478B-B7E7-A88BC1CB3A1C}" destId="{B734E353-7051-4340-A63D-3AE8AB0BCB26}" srcOrd="0" destOrd="0" presId="urn:microsoft.com/office/officeart/2005/8/layout/radial6"/>
    <dgm:cxn modelId="{5680B573-A0B4-4EB7-8165-B6A7B389A2BC}" type="presOf" srcId="{2648BA8C-3F5F-4267-85F3-5F9026BFB526}" destId="{043D50CE-3239-49A2-BB11-0F361388AB52}" srcOrd="0" destOrd="0" presId="urn:microsoft.com/office/officeart/2005/8/layout/radial6"/>
    <dgm:cxn modelId="{06D1AFCE-7AC1-4A6C-8920-55EAE2F7F0BE}" type="presOf" srcId="{93EC22F7-AC6A-45FC-8AA7-DB485B79D57D}" destId="{F96D2DB1-69A7-4947-8A3F-F8E6BA62EE26}" srcOrd="0" destOrd="0" presId="urn:microsoft.com/office/officeart/2005/8/layout/radial6"/>
    <dgm:cxn modelId="{9651CECE-21CF-41DA-A5BA-306A345ED028}" srcId="{04961386-EA8C-45CF-A0F9-7A92AB0F07C9}" destId="{93EC22F7-AC6A-45FC-8AA7-DB485B79D57D}" srcOrd="6" destOrd="0" parTransId="{A6B5B0B3-B7D1-40FE-82D7-CBB7E463BFCC}" sibTransId="{3B0BD328-AC3A-46B9-BB6F-AF1AF999E71C}"/>
    <dgm:cxn modelId="{597C92E5-3A6A-4582-A875-DAD9ACB2283C}" type="presOf" srcId="{04961386-EA8C-45CF-A0F9-7A92AB0F07C9}" destId="{D364B534-8F32-40DB-AA15-A426257D4DB3}" srcOrd="0" destOrd="0" presId="urn:microsoft.com/office/officeart/2005/8/layout/radial6"/>
    <dgm:cxn modelId="{A638C86D-26AD-4FF4-9225-EBFA01EC32FC}" type="presOf" srcId="{8D827B56-FDFF-42B5-A22B-49B9ABD988EF}" destId="{219E79AA-FDE5-4DAF-80FE-182A28056BB7}" srcOrd="0" destOrd="0" presId="urn:microsoft.com/office/officeart/2005/8/layout/radial6"/>
    <dgm:cxn modelId="{80F34B60-E452-42C6-860B-CA176B584929}" srcId="{04961386-EA8C-45CF-A0F9-7A92AB0F07C9}" destId="{11EF1025-3880-4DCC-AD01-A10116F55084}" srcOrd="5" destOrd="0" parTransId="{14B622BE-642D-4A0C-83EA-9BFC638B2736}" sibTransId="{FC34A787-BA78-488C-9189-10082DACE4A4}"/>
    <dgm:cxn modelId="{B2AF95A1-5BC9-4608-8652-A9122DAE12F1}" type="presParOf" srcId="{449ABF84-EC93-4CB0-BDAC-4DB510D8CC61}" destId="{D364B534-8F32-40DB-AA15-A426257D4DB3}" srcOrd="0" destOrd="0" presId="urn:microsoft.com/office/officeart/2005/8/layout/radial6"/>
    <dgm:cxn modelId="{21AA9650-28E3-4C56-A549-60A92F43EA74}" type="presParOf" srcId="{449ABF84-EC93-4CB0-BDAC-4DB510D8CC61}" destId="{3398AF9E-D4A3-4075-BBBB-B8F3F3742A86}" srcOrd="1" destOrd="0" presId="urn:microsoft.com/office/officeart/2005/8/layout/radial6"/>
    <dgm:cxn modelId="{EBD05EBF-A8BE-499D-A16F-92A2649DEE0F}" type="presParOf" srcId="{449ABF84-EC93-4CB0-BDAC-4DB510D8CC61}" destId="{9322ACBA-612F-4CF4-9A7C-70944B17CB24}" srcOrd="2" destOrd="0" presId="urn:microsoft.com/office/officeart/2005/8/layout/radial6"/>
    <dgm:cxn modelId="{9D29A473-5C42-46D2-9459-F248D927F560}" type="presParOf" srcId="{449ABF84-EC93-4CB0-BDAC-4DB510D8CC61}" destId="{D2CD6381-204C-4F72-9A2A-5B5C6EB698A9}" srcOrd="3" destOrd="0" presId="urn:microsoft.com/office/officeart/2005/8/layout/radial6"/>
    <dgm:cxn modelId="{167F3089-3EA2-4FE4-B825-9EC00E97F6D0}" type="presParOf" srcId="{449ABF84-EC93-4CB0-BDAC-4DB510D8CC61}" destId="{51E49028-08D5-4795-B8D6-F56C3CBAD9D9}" srcOrd="4" destOrd="0" presId="urn:microsoft.com/office/officeart/2005/8/layout/radial6"/>
    <dgm:cxn modelId="{E793EBFD-0611-48FA-BF08-420DACFF0A9A}" type="presParOf" srcId="{449ABF84-EC93-4CB0-BDAC-4DB510D8CC61}" destId="{9E0B09F9-AC13-457D-A62D-3AB217E53F26}" srcOrd="5" destOrd="0" presId="urn:microsoft.com/office/officeart/2005/8/layout/radial6"/>
    <dgm:cxn modelId="{14CC14F2-FAC3-402D-8736-3D50411F0FE1}" type="presParOf" srcId="{449ABF84-EC93-4CB0-BDAC-4DB510D8CC61}" destId="{9D0B73D6-CB30-49A0-96A3-3B1D93C7E14A}" srcOrd="6" destOrd="0" presId="urn:microsoft.com/office/officeart/2005/8/layout/radial6"/>
    <dgm:cxn modelId="{D1D38115-6DBD-407E-B3E0-3E316D873AB8}" type="presParOf" srcId="{449ABF84-EC93-4CB0-BDAC-4DB510D8CC61}" destId="{043D50CE-3239-49A2-BB11-0F361388AB52}" srcOrd="7" destOrd="0" presId="urn:microsoft.com/office/officeart/2005/8/layout/radial6"/>
    <dgm:cxn modelId="{CCF16DA1-867C-47FE-958F-87D7F92634FD}" type="presParOf" srcId="{449ABF84-EC93-4CB0-BDAC-4DB510D8CC61}" destId="{97C40E52-1C10-40D7-BFA7-4F2E026A86C5}" srcOrd="8" destOrd="0" presId="urn:microsoft.com/office/officeart/2005/8/layout/radial6"/>
    <dgm:cxn modelId="{4FA8333F-D6A7-46EF-9D4D-AB8A016DC983}" type="presParOf" srcId="{449ABF84-EC93-4CB0-BDAC-4DB510D8CC61}" destId="{FD398169-7BCD-49E5-B223-CF2822F351BC}" srcOrd="9" destOrd="0" presId="urn:microsoft.com/office/officeart/2005/8/layout/radial6"/>
    <dgm:cxn modelId="{24D38A91-9698-4066-94A5-9738DF779BC0}" type="presParOf" srcId="{449ABF84-EC93-4CB0-BDAC-4DB510D8CC61}" destId="{A310BACB-849B-4FBD-8CF7-0F221FD2F449}" srcOrd="10" destOrd="0" presId="urn:microsoft.com/office/officeart/2005/8/layout/radial6"/>
    <dgm:cxn modelId="{06E4109F-D1F0-4754-8F4A-99C1B71D8116}" type="presParOf" srcId="{449ABF84-EC93-4CB0-BDAC-4DB510D8CC61}" destId="{5B628D87-CE46-4E4A-84D1-E1397447D36D}" srcOrd="11" destOrd="0" presId="urn:microsoft.com/office/officeart/2005/8/layout/radial6"/>
    <dgm:cxn modelId="{2C3F3D14-2B45-4559-B097-ECC8975EA884}" type="presParOf" srcId="{449ABF84-EC93-4CB0-BDAC-4DB510D8CC61}" destId="{B734E353-7051-4340-A63D-3AE8AB0BCB26}" srcOrd="12" destOrd="0" presId="urn:microsoft.com/office/officeart/2005/8/layout/radial6"/>
    <dgm:cxn modelId="{12EA8A01-E9FF-4E9B-B668-451FA3618267}" type="presParOf" srcId="{449ABF84-EC93-4CB0-BDAC-4DB510D8CC61}" destId="{219E79AA-FDE5-4DAF-80FE-182A28056BB7}" srcOrd="13" destOrd="0" presId="urn:microsoft.com/office/officeart/2005/8/layout/radial6"/>
    <dgm:cxn modelId="{CA336603-AA84-4684-8FEB-0A329DE7CC07}" type="presParOf" srcId="{449ABF84-EC93-4CB0-BDAC-4DB510D8CC61}" destId="{8DE7CD51-3A3F-4549-A24A-F8CFD26EA4CA}" srcOrd="14" destOrd="0" presId="urn:microsoft.com/office/officeart/2005/8/layout/radial6"/>
    <dgm:cxn modelId="{D027E16D-C75E-4D37-840E-3A9CF6055962}" type="presParOf" srcId="{449ABF84-EC93-4CB0-BDAC-4DB510D8CC61}" destId="{FD8C837C-2F4C-4022-A5A4-9FF4CACF90F8}" srcOrd="15" destOrd="0" presId="urn:microsoft.com/office/officeart/2005/8/layout/radial6"/>
    <dgm:cxn modelId="{7F866F3E-E3B2-4CC6-80BB-3ACFA204E1D8}" type="presParOf" srcId="{449ABF84-EC93-4CB0-BDAC-4DB510D8CC61}" destId="{F8866AE5-6352-4C18-83F7-15A7455B1E45}" srcOrd="16" destOrd="0" presId="urn:microsoft.com/office/officeart/2005/8/layout/radial6"/>
    <dgm:cxn modelId="{D636BBB6-13B0-4AC2-8D11-B38178ED3DFB}" type="presParOf" srcId="{449ABF84-EC93-4CB0-BDAC-4DB510D8CC61}" destId="{711FFF3B-B96E-4CD4-9B16-B94C7A181C17}" srcOrd="17" destOrd="0" presId="urn:microsoft.com/office/officeart/2005/8/layout/radial6"/>
    <dgm:cxn modelId="{BE554457-E794-449B-9AED-91396346AA4E}" type="presParOf" srcId="{449ABF84-EC93-4CB0-BDAC-4DB510D8CC61}" destId="{ECACE632-DE40-4695-A1A3-CC457813FDA0}" srcOrd="18" destOrd="0" presId="urn:microsoft.com/office/officeart/2005/8/layout/radial6"/>
    <dgm:cxn modelId="{D7427678-12DE-4417-9F1D-4AD5528F3249}" type="presParOf" srcId="{449ABF84-EC93-4CB0-BDAC-4DB510D8CC61}" destId="{F96D2DB1-69A7-4947-8A3F-F8E6BA62EE26}" srcOrd="19" destOrd="0" presId="urn:microsoft.com/office/officeart/2005/8/layout/radial6"/>
    <dgm:cxn modelId="{FAFC2228-6F23-4BFC-A15B-0AAC635081A1}" type="presParOf" srcId="{449ABF84-EC93-4CB0-BDAC-4DB510D8CC61}" destId="{65FADF98-4D00-4004-B0F3-CB2EF82B7807}" srcOrd="20" destOrd="0" presId="urn:microsoft.com/office/officeart/2005/8/layout/radial6"/>
    <dgm:cxn modelId="{5E6EC4C9-D2C7-44E1-BD4A-CC93DC94B041}" type="presParOf" srcId="{449ABF84-EC93-4CB0-BDAC-4DB510D8CC61}" destId="{66363F7B-2898-4A60-940A-7CDED878E09B}" srcOrd="21" destOrd="0" presId="urn:microsoft.com/office/officeart/2005/8/layout/radial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6363F7B-2898-4A60-940A-7CDED878E09B}">
      <dsp:nvSpPr>
        <dsp:cNvPr id="0" name=""/>
        <dsp:cNvSpPr/>
      </dsp:nvSpPr>
      <dsp:spPr>
        <a:xfrm>
          <a:off x="1666563" y="653222"/>
          <a:ext cx="5482393" cy="5482393"/>
        </a:xfrm>
        <a:prstGeom prst="blockArc">
          <a:avLst>
            <a:gd name="adj1" fmla="val 13114821"/>
            <a:gd name="adj2" fmla="val 16141126"/>
            <a:gd name="adj3" fmla="val 3908"/>
          </a:avLst>
        </a:prstGeom>
        <a:solidFill>
          <a:schemeClr val="accent3">
            <a:hueOff val="11250264"/>
            <a:satOff val="-16880"/>
            <a:lumOff val="-2745"/>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ECACE632-DE40-4695-A1A3-CC457813FDA0}">
      <dsp:nvSpPr>
        <dsp:cNvPr id="0" name=""/>
        <dsp:cNvSpPr/>
      </dsp:nvSpPr>
      <dsp:spPr>
        <a:xfrm>
          <a:off x="1666824" y="652895"/>
          <a:ext cx="5482393" cy="5482393"/>
        </a:xfrm>
        <a:prstGeom prst="blockArc">
          <a:avLst>
            <a:gd name="adj1" fmla="val 10028571"/>
            <a:gd name="adj2" fmla="val 13114286"/>
            <a:gd name="adj3" fmla="val 3908"/>
          </a:avLst>
        </a:prstGeom>
        <a:solidFill>
          <a:schemeClr val="accent3">
            <a:hueOff val="9375220"/>
            <a:satOff val="-14067"/>
            <a:lumOff val="-2288"/>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FD8C837C-2F4C-4022-A5A4-9FF4CACF90F8}">
      <dsp:nvSpPr>
        <dsp:cNvPr id="0" name=""/>
        <dsp:cNvSpPr/>
      </dsp:nvSpPr>
      <dsp:spPr>
        <a:xfrm>
          <a:off x="1666824" y="652895"/>
          <a:ext cx="5482393" cy="5482393"/>
        </a:xfrm>
        <a:prstGeom prst="blockArc">
          <a:avLst>
            <a:gd name="adj1" fmla="val 6942857"/>
            <a:gd name="adj2" fmla="val 10028571"/>
            <a:gd name="adj3" fmla="val 3908"/>
          </a:avLst>
        </a:prstGeom>
        <a:solidFill>
          <a:schemeClr val="accent3">
            <a:hueOff val="7500176"/>
            <a:satOff val="-11253"/>
            <a:lumOff val="-183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B734E353-7051-4340-A63D-3AE8AB0BCB26}">
      <dsp:nvSpPr>
        <dsp:cNvPr id="0" name=""/>
        <dsp:cNvSpPr/>
      </dsp:nvSpPr>
      <dsp:spPr>
        <a:xfrm>
          <a:off x="1666824" y="652895"/>
          <a:ext cx="5482393" cy="5482393"/>
        </a:xfrm>
        <a:prstGeom prst="blockArc">
          <a:avLst>
            <a:gd name="adj1" fmla="val 3857143"/>
            <a:gd name="adj2" fmla="val 6942857"/>
            <a:gd name="adj3" fmla="val 3908"/>
          </a:avLst>
        </a:prstGeom>
        <a:solidFill>
          <a:schemeClr val="accent3">
            <a:hueOff val="5625132"/>
            <a:satOff val="-8440"/>
            <a:lumOff val="-1373"/>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FD398169-7BCD-49E5-B223-CF2822F351BC}">
      <dsp:nvSpPr>
        <dsp:cNvPr id="0" name=""/>
        <dsp:cNvSpPr/>
      </dsp:nvSpPr>
      <dsp:spPr>
        <a:xfrm>
          <a:off x="1666824" y="652895"/>
          <a:ext cx="5482393" cy="5482393"/>
        </a:xfrm>
        <a:prstGeom prst="blockArc">
          <a:avLst>
            <a:gd name="adj1" fmla="val 771429"/>
            <a:gd name="adj2" fmla="val 3857143"/>
            <a:gd name="adj3" fmla="val 3908"/>
          </a:avLst>
        </a:prstGeom>
        <a:solidFill>
          <a:schemeClr val="accent3">
            <a:hueOff val="3750088"/>
            <a:satOff val="-5627"/>
            <a:lumOff val="-915"/>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9D0B73D6-CB30-49A0-96A3-3B1D93C7E14A}">
      <dsp:nvSpPr>
        <dsp:cNvPr id="0" name=""/>
        <dsp:cNvSpPr/>
      </dsp:nvSpPr>
      <dsp:spPr>
        <a:xfrm>
          <a:off x="1834827" y="673192"/>
          <a:ext cx="5482393" cy="5482393"/>
        </a:xfrm>
        <a:prstGeom prst="blockArc">
          <a:avLst>
            <a:gd name="adj1" fmla="val 19325523"/>
            <a:gd name="adj2" fmla="val 794230"/>
            <a:gd name="adj3" fmla="val 3908"/>
          </a:avLst>
        </a:prstGeom>
        <a:solidFill>
          <a:schemeClr val="accent3">
            <a:hueOff val="1875044"/>
            <a:satOff val="-2813"/>
            <a:lumOff val="-458"/>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D2CD6381-204C-4F72-9A2A-5B5C6EB698A9}">
      <dsp:nvSpPr>
        <dsp:cNvPr id="0" name=""/>
        <dsp:cNvSpPr/>
      </dsp:nvSpPr>
      <dsp:spPr>
        <a:xfrm>
          <a:off x="1848434" y="690520"/>
          <a:ext cx="5482393" cy="5482393"/>
        </a:xfrm>
        <a:prstGeom prst="blockArc">
          <a:avLst>
            <a:gd name="adj1" fmla="val 16118235"/>
            <a:gd name="adj2" fmla="val 19297342"/>
            <a:gd name="adj3" fmla="val 3908"/>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D364B534-8F32-40DB-AA15-A426257D4DB3}">
      <dsp:nvSpPr>
        <dsp:cNvPr id="0" name=""/>
        <dsp:cNvSpPr/>
      </dsp:nvSpPr>
      <dsp:spPr>
        <a:xfrm>
          <a:off x="3509367" y="2369123"/>
          <a:ext cx="2125265" cy="2125265"/>
        </a:xfrm>
        <a:prstGeom prst="ellipse">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4450" tIns="44450" rIns="44450" bIns="44450" numCol="1" spcCol="1270" anchor="ctr" anchorCtr="0">
          <a:noAutofit/>
        </a:bodyPr>
        <a:lstStyle/>
        <a:p>
          <a:pPr lvl="0" algn="ctr" defTabSz="1555750" rtl="1">
            <a:lnSpc>
              <a:spcPct val="90000"/>
            </a:lnSpc>
            <a:spcBef>
              <a:spcPct val="0"/>
            </a:spcBef>
            <a:spcAft>
              <a:spcPct val="35000"/>
            </a:spcAft>
          </a:pPr>
          <a:r>
            <a:rPr lang="ar-SA" sz="3500" b="1" kern="1200" dirty="0" smtClean="0">
              <a:hlinkClick xmlns:r="http://schemas.openxmlformats.org/officeDocument/2006/relationships" r:id="" action="ppaction://hlinksldjump"/>
            </a:rPr>
            <a:t>فقه السيرة النبوية</a:t>
          </a:r>
          <a:endParaRPr lang="ar-SA" sz="3500" kern="1200" dirty="0"/>
        </a:p>
      </dsp:txBody>
      <dsp:txXfrm>
        <a:off x="3820605" y="2680361"/>
        <a:ext cx="1502789" cy="1502789"/>
      </dsp:txXfrm>
    </dsp:sp>
    <dsp:sp modelId="{3398AF9E-D4A3-4075-BBBB-B8F3F3742A86}">
      <dsp:nvSpPr>
        <dsp:cNvPr id="0" name=""/>
        <dsp:cNvSpPr/>
      </dsp:nvSpPr>
      <dsp:spPr>
        <a:xfrm>
          <a:off x="3707486" y="-73390"/>
          <a:ext cx="1636454" cy="1636454"/>
        </a:xfrm>
        <a:prstGeom prst="ellipse">
          <a:avLst/>
        </a:prstGeom>
        <a:solidFill>
          <a:schemeClr val="accent3">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22860" rIns="22860" bIns="22860" numCol="1" spcCol="1270" anchor="ctr" anchorCtr="0">
          <a:noAutofit/>
        </a:bodyPr>
        <a:lstStyle/>
        <a:p>
          <a:pPr lvl="0" algn="ctr" defTabSz="800100" rtl="1">
            <a:lnSpc>
              <a:spcPct val="90000"/>
            </a:lnSpc>
            <a:spcBef>
              <a:spcPct val="0"/>
            </a:spcBef>
            <a:spcAft>
              <a:spcPct val="35000"/>
            </a:spcAft>
          </a:pPr>
          <a:r>
            <a:rPr lang="ar-SA" sz="1800" kern="1200" dirty="0" smtClean="0">
              <a:hlinkClick xmlns:r="http://schemas.openxmlformats.org/officeDocument/2006/relationships" r:id="" action="ppaction://hlinksldjump"/>
            </a:rPr>
            <a:t>أهمية دراسة السيرة النبوية</a:t>
          </a:r>
          <a:endParaRPr lang="ar-SA" sz="1800" kern="1200" dirty="0"/>
        </a:p>
      </dsp:txBody>
      <dsp:txXfrm>
        <a:off x="3947139" y="166263"/>
        <a:ext cx="1157148" cy="1157148"/>
      </dsp:txXfrm>
    </dsp:sp>
    <dsp:sp modelId="{51E49028-08D5-4795-B8D6-F56C3CBAD9D9}">
      <dsp:nvSpPr>
        <dsp:cNvPr id="0" name=""/>
        <dsp:cNvSpPr/>
      </dsp:nvSpPr>
      <dsp:spPr>
        <a:xfrm>
          <a:off x="5796519" y="863067"/>
          <a:ext cx="1800099" cy="1800099"/>
        </a:xfrm>
        <a:prstGeom prst="ellipse">
          <a:avLst/>
        </a:prstGeom>
        <a:solidFill>
          <a:schemeClr val="accent3">
            <a:hueOff val="1875044"/>
            <a:satOff val="-2813"/>
            <a:lumOff val="-458"/>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22860" rIns="22860" bIns="22860" numCol="1" spcCol="1270" anchor="ctr" anchorCtr="0">
          <a:noAutofit/>
        </a:bodyPr>
        <a:lstStyle/>
        <a:p>
          <a:pPr lvl="0" algn="ctr" defTabSz="800100" rtl="1">
            <a:lnSpc>
              <a:spcPct val="90000"/>
            </a:lnSpc>
            <a:spcBef>
              <a:spcPct val="0"/>
            </a:spcBef>
            <a:spcAft>
              <a:spcPct val="35000"/>
            </a:spcAft>
          </a:pPr>
          <a:r>
            <a:rPr lang="ar-SA" sz="1800" kern="1200" dirty="0" smtClean="0">
              <a:hlinkClick xmlns:r="http://schemas.openxmlformats.org/officeDocument/2006/relationships" r:id="" action="ppaction://hlinksldjump"/>
            </a:rPr>
            <a:t>سيرة النبي صلى الله عليه وسلم في العبادة</a:t>
          </a:r>
          <a:endParaRPr lang="ar-SA" sz="1800" kern="1200" dirty="0"/>
        </a:p>
      </dsp:txBody>
      <dsp:txXfrm>
        <a:off x="6060137" y="1126685"/>
        <a:ext cx="1272863" cy="1272863"/>
      </dsp:txXfrm>
    </dsp:sp>
    <dsp:sp modelId="{043D50CE-3239-49A2-BB11-0F361388AB52}">
      <dsp:nvSpPr>
        <dsp:cNvPr id="0" name=""/>
        <dsp:cNvSpPr/>
      </dsp:nvSpPr>
      <dsp:spPr>
        <a:xfrm>
          <a:off x="6374028" y="3211584"/>
          <a:ext cx="1636454" cy="1636454"/>
        </a:xfrm>
        <a:prstGeom prst="ellipse">
          <a:avLst/>
        </a:prstGeom>
        <a:solidFill>
          <a:schemeClr val="accent3">
            <a:hueOff val="3750088"/>
            <a:satOff val="-5627"/>
            <a:lumOff val="-915"/>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22860" rIns="22860" bIns="22860" numCol="1" spcCol="1270" anchor="ctr" anchorCtr="0">
          <a:noAutofit/>
        </a:bodyPr>
        <a:lstStyle/>
        <a:p>
          <a:pPr lvl="0" algn="ctr" defTabSz="800100" rtl="1">
            <a:lnSpc>
              <a:spcPct val="90000"/>
            </a:lnSpc>
            <a:spcBef>
              <a:spcPct val="0"/>
            </a:spcBef>
            <a:spcAft>
              <a:spcPct val="35000"/>
            </a:spcAft>
          </a:pPr>
          <a:r>
            <a:rPr lang="ar-SA" sz="1800" kern="1200" dirty="0" smtClean="0">
              <a:hlinkClick xmlns:r="http://schemas.openxmlformats.org/officeDocument/2006/relationships" r:id="" action="ppaction://hlinksldjump"/>
            </a:rPr>
            <a:t>سيرة النبي صلى الله عليه وسلم في الدعوة الى الله</a:t>
          </a:r>
          <a:endParaRPr lang="ar-SA" sz="1800" kern="1200" dirty="0"/>
        </a:p>
      </dsp:txBody>
      <dsp:txXfrm>
        <a:off x="6613681" y="3451237"/>
        <a:ext cx="1157148" cy="1157148"/>
      </dsp:txXfrm>
    </dsp:sp>
    <dsp:sp modelId="{A310BACB-849B-4FBD-8CF7-0F221FD2F449}">
      <dsp:nvSpPr>
        <dsp:cNvPr id="0" name=""/>
        <dsp:cNvSpPr/>
      </dsp:nvSpPr>
      <dsp:spPr>
        <a:xfrm>
          <a:off x="4919896" y="5035008"/>
          <a:ext cx="1636454" cy="1636454"/>
        </a:xfrm>
        <a:prstGeom prst="ellipse">
          <a:avLst/>
        </a:prstGeom>
        <a:solidFill>
          <a:schemeClr val="accent3">
            <a:hueOff val="5625132"/>
            <a:satOff val="-8440"/>
            <a:lumOff val="-1373"/>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22860" rIns="22860" bIns="22860" numCol="1" spcCol="1270" anchor="ctr" anchorCtr="0">
          <a:noAutofit/>
        </a:bodyPr>
        <a:lstStyle/>
        <a:p>
          <a:pPr lvl="0" algn="ctr" defTabSz="800100" rtl="1">
            <a:lnSpc>
              <a:spcPct val="90000"/>
            </a:lnSpc>
            <a:spcBef>
              <a:spcPct val="0"/>
            </a:spcBef>
            <a:spcAft>
              <a:spcPct val="35000"/>
            </a:spcAft>
          </a:pPr>
          <a:r>
            <a:rPr lang="ar-SA" sz="1800" kern="1200" dirty="0" smtClean="0">
              <a:hlinkClick xmlns:r="http://schemas.openxmlformats.org/officeDocument/2006/relationships" r:id="" action="ppaction://hlinksldjump"/>
            </a:rPr>
            <a:t>سيرة النبي صلى الله عليه وسلم في الجهاد في سبيل الله</a:t>
          </a:r>
          <a:endParaRPr lang="ar-SA" sz="1800" kern="1200" dirty="0"/>
        </a:p>
      </dsp:txBody>
      <dsp:txXfrm>
        <a:off x="5159549" y="5274661"/>
        <a:ext cx="1157148" cy="1157148"/>
      </dsp:txXfrm>
    </dsp:sp>
    <dsp:sp modelId="{219E79AA-FDE5-4DAF-80FE-182A28056BB7}">
      <dsp:nvSpPr>
        <dsp:cNvPr id="0" name=""/>
        <dsp:cNvSpPr/>
      </dsp:nvSpPr>
      <dsp:spPr>
        <a:xfrm>
          <a:off x="2587649" y="5035008"/>
          <a:ext cx="1636454" cy="1636454"/>
        </a:xfrm>
        <a:prstGeom prst="ellipse">
          <a:avLst/>
        </a:prstGeom>
        <a:solidFill>
          <a:schemeClr val="accent3">
            <a:hueOff val="7500176"/>
            <a:satOff val="-11253"/>
            <a:lumOff val="-183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22860" rIns="22860" bIns="22860" numCol="1" spcCol="1270" anchor="ctr" anchorCtr="0">
          <a:noAutofit/>
        </a:bodyPr>
        <a:lstStyle/>
        <a:p>
          <a:pPr lvl="0" algn="ctr" defTabSz="800100" rtl="1">
            <a:lnSpc>
              <a:spcPct val="90000"/>
            </a:lnSpc>
            <a:spcBef>
              <a:spcPct val="0"/>
            </a:spcBef>
            <a:spcAft>
              <a:spcPct val="35000"/>
            </a:spcAft>
          </a:pPr>
          <a:r>
            <a:rPr lang="ar-SA" sz="1800" kern="1200" dirty="0" smtClean="0">
              <a:hlinkClick xmlns:r="http://schemas.openxmlformats.org/officeDocument/2006/relationships" r:id="" action="ppaction://hlinksldjump"/>
            </a:rPr>
            <a:t>شمائل النبي صلى الله عليه وسلم</a:t>
          </a:r>
          <a:endParaRPr lang="ar-SA" sz="1800" kern="1200" dirty="0"/>
        </a:p>
      </dsp:txBody>
      <dsp:txXfrm>
        <a:off x="2827302" y="5274661"/>
        <a:ext cx="1157148" cy="1157148"/>
      </dsp:txXfrm>
    </dsp:sp>
    <dsp:sp modelId="{F8866AE5-6352-4C18-83F7-15A7455B1E45}">
      <dsp:nvSpPr>
        <dsp:cNvPr id="0" name=""/>
        <dsp:cNvSpPr/>
      </dsp:nvSpPr>
      <dsp:spPr>
        <a:xfrm>
          <a:off x="1133517" y="3211584"/>
          <a:ext cx="1636454" cy="1636454"/>
        </a:xfrm>
        <a:prstGeom prst="ellipse">
          <a:avLst/>
        </a:prstGeom>
        <a:solidFill>
          <a:schemeClr val="accent3">
            <a:hueOff val="9375220"/>
            <a:satOff val="-14067"/>
            <a:lumOff val="-2288"/>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22860" rIns="22860" bIns="22860" numCol="1" spcCol="1270" anchor="ctr" anchorCtr="0">
          <a:noAutofit/>
        </a:bodyPr>
        <a:lstStyle/>
        <a:p>
          <a:pPr lvl="0" algn="ctr" defTabSz="800100" rtl="1">
            <a:lnSpc>
              <a:spcPct val="90000"/>
            </a:lnSpc>
            <a:spcBef>
              <a:spcPct val="0"/>
            </a:spcBef>
            <a:spcAft>
              <a:spcPct val="35000"/>
            </a:spcAft>
          </a:pPr>
          <a:r>
            <a:rPr lang="ar-SA" sz="1800" kern="1200" dirty="0" smtClean="0">
              <a:hlinkClick xmlns:r="http://schemas.openxmlformats.org/officeDocument/2006/relationships" r:id="" action="ppaction://hlinksldjump"/>
            </a:rPr>
            <a:t>سيرة النبي صلى الله عليه وسلم في الشخصية</a:t>
          </a:r>
          <a:endParaRPr lang="ar-SA" sz="1800" kern="1200" dirty="0"/>
        </a:p>
      </dsp:txBody>
      <dsp:txXfrm>
        <a:off x="1373170" y="3451237"/>
        <a:ext cx="1157148" cy="1157148"/>
      </dsp:txXfrm>
    </dsp:sp>
    <dsp:sp modelId="{F96D2DB1-69A7-4947-8A3F-F8E6BA62EE26}">
      <dsp:nvSpPr>
        <dsp:cNvPr id="0" name=""/>
        <dsp:cNvSpPr/>
      </dsp:nvSpPr>
      <dsp:spPr>
        <a:xfrm>
          <a:off x="1652490" y="937812"/>
          <a:ext cx="1636454" cy="1636454"/>
        </a:xfrm>
        <a:prstGeom prst="ellipse">
          <a:avLst/>
        </a:prstGeom>
        <a:solidFill>
          <a:schemeClr val="accent3">
            <a:hueOff val="11250264"/>
            <a:satOff val="-16880"/>
            <a:lumOff val="-2745"/>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22860" rIns="22860" bIns="22860" numCol="1" spcCol="1270" anchor="ctr" anchorCtr="0">
          <a:noAutofit/>
        </a:bodyPr>
        <a:lstStyle/>
        <a:p>
          <a:pPr lvl="0" algn="ctr" defTabSz="800100" rtl="1">
            <a:lnSpc>
              <a:spcPct val="90000"/>
            </a:lnSpc>
            <a:spcBef>
              <a:spcPct val="0"/>
            </a:spcBef>
            <a:spcAft>
              <a:spcPct val="35000"/>
            </a:spcAft>
          </a:pPr>
          <a:r>
            <a:rPr lang="ar-SA" sz="1800" kern="1200" dirty="0" smtClean="0">
              <a:hlinkClick xmlns:r="http://schemas.openxmlformats.org/officeDocument/2006/relationships" r:id="" action="ppaction://hlinksldjump"/>
            </a:rPr>
            <a:t>سيرة النبي صلى الله عليه وسلم في الاجتماعية</a:t>
          </a:r>
          <a:endParaRPr lang="ar-SA" sz="1800" kern="1200" dirty="0"/>
        </a:p>
      </dsp:txBody>
      <dsp:txXfrm>
        <a:off x="1892143" y="1177465"/>
        <a:ext cx="1157148" cy="1157148"/>
      </dsp:txXfrm>
    </dsp:sp>
  </dsp:spTree>
</dsp:drawing>
</file>

<file path=ppt/diagrams/layout1.xml><?xml version="1.0" encoding="utf-8"?>
<dgm:layoutDef xmlns:dgm="http://schemas.openxmlformats.org/drawingml/2006/diagram" xmlns:a="http://schemas.openxmlformats.org/drawingml/2006/main" uniqueId="urn:microsoft.com/office/officeart/2005/8/layout/radial6">
  <dgm:title val=""/>
  <dgm:desc val=""/>
  <dgm:catLst>
    <dgm:cat type="cycle" pri="9000"/>
    <dgm:cat type="relationship" pri="21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Name0">
    <dgm:varLst>
      <dgm:chMax val="1"/>
      <dgm:dir/>
      <dgm:animLvl val="ctr"/>
      <dgm:resizeHandles val="exact"/>
    </dgm:varLst>
    <dgm:choose name="Name1">
      <dgm:if name="Name2" func="var" arg="dir" op="equ" val="norm">
        <dgm:choose name="Name3">
          <dgm:if name="Name4" axis="ch ch" ptType="node node" st="1 1" cnt="1 0" func="cnt" op="lte" val="1">
            <dgm:alg type="cycle">
              <dgm:param type="stAng" val="90"/>
              <dgm:param type="spanAng" val="360"/>
              <dgm:param type="ctrShpMap" val="fNode"/>
            </dgm:alg>
          </dgm:if>
          <dgm:else name="Name5">
            <dgm:alg type="cycle">
              <dgm:param type="stAng" val="0"/>
              <dgm:param type="spanAng" val="360"/>
              <dgm:param type="ctrShpMap" val="fNode"/>
            </dgm:alg>
          </dgm:else>
        </dgm:choose>
      </dgm:if>
      <dgm:else name="Name6">
        <dgm:choose name="Name7">
          <dgm:if name="Name8" axis="ch ch" ptType="node node" st="1 1" cnt="1 0" func="cnt" op="lte" val="1">
            <dgm:alg type="cycle">
              <dgm:param type="stAng" val="-90"/>
              <dgm:param type="spanAng" val="360"/>
              <dgm:param type="ctrShpMap" val="fNode"/>
            </dgm:alg>
          </dgm:if>
          <dgm:else name="Name9">
            <dgm:alg type="cycle">
              <dgm:param type="stAng" val="0"/>
              <dgm:param type="spanAng" val="-360"/>
              <dgm:param type="ctrShpMap" val="fNode"/>
            </dgm:alg>
          </dgm:else>
        </dgm:choose>
      </dgm:else>
    </dgm:choose>
    <dgm:shape xmlns:r="http://schemas.openxmlformats.org/officeDocument/2006/relationships" r:blip="">
      <dgm:adjLst/>
    </dgm:shape>
    <dgm:presOf/>
    <dgm:choose name="Name10">
      <dgm:if name="Name11" func="var" arg="dir" op="equ" val="norm">
        <dgm:choose name="Name12">
          <dgm:if name="Name13"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des" forName="oneNode" refType="primFontSz" refFor="ch" refForName="centerShape" op="lte" fact="0.95"/>
              <dgm:constr type="diam" for="ch" forName="singleconn" refType="diam" op="equ" fact="-1"/>
              <dgm:constr type="h" for="ch" forName="singleconn" refType="w" refFor="ch" refForName="oneComp" fact="0.24"/>
              <dgm:constr type="w" for="ch" forName="dummya" refType="w" refFor="ch" refForName="oneComp" op="equ"/>
              <dgm:constr type="w" for="ch" forName="dummyb" refType="w" refFor="ch" refForName="oneComp" op="equ"/>
              <dgm:constr type="w" for="ch" forName="dummyc" refType="w" refFor="ch" refForName="oneComp" op="equ"/>
            </dgm:constrLst>
          </dgm:if>
          <dgm:else name="Name14">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forName="sibTrans" refType="diam" op="equ"/>
              <dgm:constr type="h" for="ch" forName="sibTrans" refType="w" refFor="ch" refForName="node" fact="0.24"/>
              <dgm:constr type="w" for="ch" forName="dummy" val="1"/>
            </dgm:constrLst>
          </dgm:else>
        </dgm:choose>
      </dgm:if>
      <dgm:else name="Name15">
        <dgm:choose name="Name16">
          <dgm:if name="Name17"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ch" forName="oneNode" refType="primFontSz" refFor="ch" refForName="centerShape" op="lte" fact="0.95"/>
              <dgm:constr type="diam" for="ch" forName="singleconn" refType="diam"/>
              <dgm:constr type="h" for="ch" forName="singleconn" refType="w" refFor="ch" refForName="oneComp" fact="0.24"/>
              <dgm:constr type="diam" for="ch" refType="diam" op="equ"/>
              <dgm:constr type="w" for="ch" forName="dummya" refType="w" refFor="ch" refForName="oneComp" op="equ"/>
              <dgm:constr type="w" for="ch" forName="dummyb" refType="w" refFor="ch" refForName="oneComp" op="equ"/>
              <dgm:constr type="w" for="ch" forName="dummyc" refType="w" refFor="ch" refForName="oneComp" op="equ"/>
            </dgm:constrLst>
          </dgm:if>
          <dgm:else name="Name18">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ptType="sibTrans" refType="diam" fact="-1"/>
              <dgm:constr type="h" for="ch" forName="sibTrans" refType="w" refFor="ch" refForName="node" fact="0.24"/>
              <dgm:constr type="diam" for="ch" refType="diam" op="equ" fact="-1"/>
              <dgm:constr type="w" for="ch" forName="dummy" val="1"/>
            </dgm:constrLst>
          </dgm:else>
        </dgm:choose>
      </dgm:else>
    </dgm:choose>
    <dgm:ruleLst>
      <dgm:rule type="diam" val="INF" fact="NaN" max="NaN"/>
    </dgm:ruleLst>
    <dgm:forEach name="Name19"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20" axis="ch">
        <dgm:forEach name="Name21" axis="self" ptType="node">
          <dgm:choose name="Name22">
            <dgm:if name="Name23" axis="par ch" ptType="node node" func="cnt" op="gt" val="1">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dummy">
                <dgm:alg type="sp"/>
                <dgm:shape xmlns:r="http://schemas.openxmlformats.org/officeDocument/2006/relationships" r:blip="">
                  <dgm:adjLst/>
                </dgm:shape>
                <dgm:presOf/>
                <dgm:constrLst>
                  <dgm:constr type="h" refType="w"/>
                </dgm:constrLst>
                <dgm:ruleLst/>
              </dgm:layoutNode>
              <dgm:forEach name="sibTransForEach" axis="followSib" ptType="sibTrans" hideLastTrans="0" cnt="1">
                <dgm:layoutNode name="sibTrans" styleLbl="sibTrans2D1">
                  <dgm:alg type="conn">
                    <dgm:param type="connRout" val="curve"/>
                    <dgm:param type="begPts" val="ctr"/>
                    <dgm:param type="endPts" val="ctr"/>
                    <dgm:param type="begSty" val="noArr"/>
                    <dgm:param type="endSty" val="noArr"/>
                    <dgm:param type="dstNode" val="node"/>
                  </dgm:alg>
                  <dgm:shape xmlns:r="http://schemas.openxmlformats.org/officeDocument/2006/relationships" type="conn" r:blip="" zOrderOff="-999">
                    <dgm:adjLst/>
                  </dgm:shape>
                  <dgm:presOf axis="self"/>
                  <dgm:constrLst>
                    <dgm:constr type="begPad"/>
                    <dgm:constr type="endPad"/>
                  </dgm:constrLst>
                  <dgm:ruleLst/>
                </dgm:layoutNode>
              </dgm:forEach>
            </dgm:if>
            <dgm:if name="Name24" axis="par ch" ptType="node node" func="cnt" op="equ" val="1">
              <dgm:layoutNode name="oneComp">
                <dgm:alg type="composite">
                  <dgm:param type="ar" val="1"/>
                </dgm:alg>
                <dgm:shape xmlns:r="http://schemas.openxmlformats.org/officeDocument/2006/relationships" r:blip="">
                  <dgm:adjLst/>
                </dgm:shape>
                <dgm:presOf/>
                <dgm:constrLst>
                  <dgm:constr type="h" refType="w"/>
                  <dgm:constr type="l" for="ch" forName="dummyConnPt" refType="w" fact="0.5"/>
                  <dgm:constr type="t" for="ch" forName="dummyConnPt" refType="w" fact="0.5"/>
                  <dgm:constr type="l" for="ch" forName="oneNode"/>
                  <dgm:constr type="t" for="ch" forName="oneNode"/>
                  <dgm:constr type="h" for="ch" forName="oneNode" refType="h"/>
                  <dgm:constr type="w" for="ch" forName="oneNode" refType="w"/>
                </dgm:constrLst>
                <dgm:ruleLst/>
                <dgm:layoutNode name="dummyConnPt" styleLbl="node1">
                  <dgm:alg type="sp"/>
                  <dgm:shape xmlns:r="http://schemas.openxmlformats.org/officeDocument/2006/relationships" r:blip="">
                    <dgm:adjLst/>
                  </dgm:shape>
                  <dgm:presOf/>
                  <dgm:constrLst>
                    <dgm:constr type="w" val="1"/>
                    <dgm:constr type="h" val="1"/>
                  </dgm:constrLst>
                  <dgm:ruleLst/>
                </dgm:layoutNode>
                <dgm:layoutNode name="on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dgm:layoutNode name="dummya">
                <dgm:alg type="sp"/>
                <dgm:shape xmlns:r="http://schemas.openxmlformats.org/officeDocument/2006/relationships" r:blip="">
                  <dgm:adjLst/>
                </dgm:shape>
                <dgm:presOf/>
                <dgm:constrLst>
                  <dgm:constr type="h" refType="w"/>
                </dgm:constrLst>
                <dgm:ruleLst/>
              </dgm:layoutNode>
              <dgm:layoutNode name="dummyb">
                <dgm:alg type="sp"/>
                <dgm:shape xmlns:r="http://schemas.openxmlformats.org/officeDocument/2006/relationships" r:blip="">
                  <dgm:adjLst/>
                </dgm:shape>
                <dgm:presOf/>
                <dgm:constrLst>
                  <dgm:constr type="h" refType="w"/>
                </dgm:constrLst>
                <dgm:ruleLst/>
              </dgm:layoutNode>
              <dgm:layoutNode name="dummyc">
                <dgm:alg type="sp"/>
                <dgm:shape xmlns:r="http://schemas.openxmlformats.org/officeDocument/2006/relationships" r:blip="">
                  <dgm:adjLst/>
                </dgm:shape>
                <dgm:presOf/>
                <dgm:constrLst>
                  <dgm:constr type="h" refType="w"/>
                </dgm:constrLst>
                <dgm:ruleLst/>
              </dgm:layoutNode>
              <dgm:forEach name="sibTransForEach1" axis="followSib" ptType="sibTrans" hideLastTrans="0" cnt="1">
                <dgm:layoutNode name="singleconn" styleLbl="sibTrans2D1">
                  <dgm:alg type="conn">
                    <dgm:param type="connRout" val="longCurve"/>
                    <dgm:param type="begPts" val="bCtr"/>
                    <dgm:param type="endPts" val="tCtr"/>
                    <dgm:param type="begSty" val="noArr"/>
                    <dgm:param type="endSty" val="noArr"/>
                    <dgm:param type="srcNode" val="dummyConnPt"/>
                    <dgm:param type="dstNode" val="dummyConnPt"/>
                  </dgm:alg>
                  <dgm:shape xmlns:r="http://schemas.openxmlformats.org/officeDocument/2006/relationships" type="conn" r:blip="" zOrderOff="-999">
                    <dgm:adjLst/>
                  </dgm:shape>
                  <dgm:presOf axis="self"/>
                  <dgm:constrLst>
                    <dgm:constr type="begPad"/>
                    <dgm:constr type="endPad"/>
                  </dgm:constrLst>
                  <dgm:ruleLst/>
                </dgm:layoutNode>
              </dgm:forEach>
            </dgm:if>
            <dgm:else name="Name25"/>
          </dgm:choose>
        </dgm:forEach>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عنوان 1"/>
          <p:cNvSpPr>
            <a:spLocks noGrp="1"/>
          </p:cNvSpPr>
          <p:nvPr>
            <p:ph type="ctrTitle"/>
          </p:nvPr>
        </p:nvSpPr>
        <p:spPr>
          <a:xfrm>
            <a:off x="685800" y="2130425"/>
            <a:ext cx="7772400" cy="1470025"/>
          </a:xfrm>
        </p:spPr>
        <p:txBody>
          <a:bodyPr/>
          <a:lstStyle/>
          <a:p>
            <a:r>
              <a:rPr lang="ar-SA" smtClean="0"/>
              <a:t>انقر لتحرير نمط العنوان الرئيسي</a:t>
            </a:r>
            <a:endParaRPr lang="ar-SA"/>
          </a:p>
        </p:txBody>
      </p:sp>
      <p:sp>
        <p:nvSpPr>
          <p:cNvPr id="3" name="عنوان فرعي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ar-SA" smtClean="0"/>
              <a:t>انقر لتحرير نمط العنوان الثانوي الرئيسي</a:t>
            </a:r>
            <a:endParaRPr lang="ar-SA"/>
          </a:p>
        </p:txBody>
      </p:sp>
      <p:sp>
        <p:nvSpPr>
          <p:cNvPr id="4" name="عنصر نائب للتاريخ 3"/>
          <p:cNvSpPr>
            <a:spLocks noGrp="1"/>
          </p:cNvSpPr>
          <p:nvPr>
            <p:ph type="dt" sz="half" idx="10"/>
          </p:nvPr>
        </p:nvSpPr>
        <p:spPr/>
        <p:txBody>
          <a:bodyPr/>
          <a:lstStyle/>
          <a:p>
            <a:fld id="{20630EF6-DC36-4DCC-99FC-CDA1AB43791C}" type="datetimeFigureOut">
              <a:rPr lang="ar-SA" smtClean="0"/>
              <a:t>11/01/37</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3F2DF552-13CC-486B-9003-1BA407C5424A}" type="slidenum">
              <a:rPr lang="ar-SA" smtClean="0"/>
              <a:t>‹#›</a:t>
            </a:fld>
            <a:endParaRPr lang="ar-SA"/>
          </a:p>
        </p:txBody>
      </p:sp>
    </p:spTree>
    <p:extLst>
      <p:ext uri="{BB962C8B-B14F-4D97-AF65-F5344CB8AC3E}">
        <p14:creationId xmlns:p14="http://schemas.microsoft.com/office/powerpoint/2010/main" val="1646437856"/>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عنوان العمودي 2"/>
          <p:cNvSpPr>
            <a:spLocks noGrp="1"/>
          </p:cNvSpPr>
          <p:nvPr>
            <p:ph type="body" orient="vert" idx="1"/>
          </p:nvPr>
        </p:nvSpPr>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20630EF6-DC36-4DCC-99FC-CDA1AB43791C}" type="datetimeFigureOut">
              <a:rPr lang="ar-SA" smtClean="0"/>
              <a:t>11/01/37</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3F2DF552-13CC-486B-9003-1BA407C5424A}" type="slidenum">
              <a:rPr lang="ar-SA" smtClean="0"/>
              <a:t>‹#›</a:t>
            </a:fld>
            <a:endParaRPr lang="ar-SA"/>
          </a:p>
        </p:txBody>
      </p:sp>
    </p:spTree>
    <p:extLst>
      <p:ext uri="{BB962C8B-B14F-4D97-AF65-F5344CB8AC3E}">
        <p14:creationId xmlns:p14="http://schemas.microsoft.com/office/powerpoint/2010/main" val="4208124101"/>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629400" y="274638"/>
            <a:ext cx="2057400" cy="5851525"/>
          </a:xfrm>
        </p:spPr>
        <p:txBody>
          <a:bodyPr vert="eaVert"/>
          <a:lstStyle/>
          <a:p>
            <a:r>
              <a:rPr lang="ar-SA" smtClean="0"/>
              <a:t>انقر لتحرير نمط العنوان الرئيسي</a:t>
            </a:r>
            <a:endParaRPr lang="ar-SA"/>
          </a:p>
        </p:txBody>
      </p:sp>
      <p:sp>
        <p:nvSpPr>
          <p:cNvPr id="3" name="عنصر نائب للعنوان العمودي 2"/>
          <p:cNvSpPr>
            <a:spLocks noGrp="1"/>
          </p:cNvSpPr>
          <p:nvPr>
            <p:ph type="body" orient="vert" idx="1"/>
          </p:nvPr>
        </p:nvSpPr>
        <p:spPr>
          <a:xfrm>
            <a:off x="457200" y="274638"/>
            <a:ext cx="6019800" cy="5851525"/>
          </a:xfrm>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20630EF6-DC36-4DCC-99FC-CDA1AB43791C}" type="datetimeFigureOut">
              <a:rPr lang="ar-SA" smtClean="0"/>
              <a:t>11/01/37</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3F2DF552-13CC-486B-9003-1BA407C5424A}" type="slidenum">
              <a:rPr lang="ar-SA" smtClean="0"/>
              <a:t>‹#›</a:t>
            </a:fld>
            <a:endParaRPr lang="ar-SA"/>
          </a:p>
        </p:txBody>
      </p:sp>
    </p:spTree>
    <p:extLst>
      <p:ext uri="{BB962C8B-B14F-4D97-AF65-F5344CB8AC3E}">
        <p14:creationId xmlns:p14="http://schemas.microsoft.com/office/powerpoint/2010/main" val="2098887974"/>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محتوى 2"/>
          <p:cNvSpPr>
            <a:spLocks noGrp="1"/>
          </p:cNvSpPr>
          <p:nvPr>
            <p:ph idx="1"/>
          </p:nvPr>
        </p:nvSpPr>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20630EF6-DC36-4DCC-99FC-CDA1AB43791C}" type="datetimeFigureOut">
              <a:rPr lang="ar-SA" smtClean="0"/>
              <a:t>11/01/37</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3F2DF552-13CC-486B-9003-1BA407C5424A}" type="slidenum">
              <a:rPr lang="ar-SA" smtClean="0"/>
              <a:t>‹#›</a:t>
            </a:fld>
            <a:endParaRPr lang="ar-SA"/>
          </a:p>
        </p:txBody>
      </p:sp>
    </p:spTree>
    <p:extLst>
      <p:ext uri="{BB962C8B-B14F-4D97-AF65-F5344CB8AC3E}">
        <p14:creationId xmlns:p14="http://schemas.microsoft.com/office/powerpoint/2010/main" val="779740293"/>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p:cNvSpPr>
            <a:spLocks noGrp="1"/>
          </p:cNvSpPr>
          <p:nvPr>
            <p:ph type="title"/>
          </p:nvPr>
        </p:nvSpPr>
        <p:spPr>
          <a:xfrm>
            <a:off x="722313" y="4406900"/>
            <a:ext cx="7772400" cy="1362075"/>
          </a:xfrm>
        </p:spPr>
        <p:txBody>
          <a:bodyPr anchor="t"/>
          <a:lstStyle>
            <a:lvl1pPr algn="r">
              <a:defRPr sz="4000" b="1" cap="all"/>
            </a:lvl1p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انقر لتحرير أنماط النص الرئيسي</a:t>
            </a:r>
          </a:p>
        </p:txBody>
      </p:sp>
      <p:sp>
        <p:nvSpPr>
          <p:cNvPr id="4" name="عنصر نائب للتاريخ 3"/>
          <p:cNvSpPr>
            <a:spLocks noGrp="1"/>
          </p:cNvSpPr>
          <p:nvPr>
            <p:ph type="dt" sz="half" idx="10"/>
          </p:nvPr>
        </p:nvSpPr>
        <p:spPr/>
        <p:txBody>
          <a:bodyPr/>
          <a:lstStyle/>
          <a:p>
            <a:fld id="{20630EF6-DC36-4DCC-99FC-CDA1AB43791C}" type="datetimeFigureOut">
              <a:rPr lang="ar-SA" smtClean="0"/>
              <a:t>11/01/37</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3F2DF552-13CC-486B-9003-1BA407C5424A}" type="slidenum">
              <a:rPr lang="ar-SA" smtClean="0"/>
              <a:t>‹#›</a:t>
            </a:fld>
            <a:endParaRPr lang="ar-SA"/>
          </a:p>
        </p:txBody>
      </p:sp>
    </p:spTree>
    <p:extLst>
      <p:ext uri="{BB962C8B-B14F-4D97-AF65-F5344CB8AC3E}">
        <p14:creationId xmlns:p14="http://schemas.microsoft.com/office/powerpoint/2010/main" val="2216426691"/>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محتوى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محتوى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5" name="عنصر نائب للتاريخ 4"/>
          <p:cNvSpPr>
            <a:spLocks noGrp="1"/>
          </p:cNvSpPr>
          <p:nvPr>
            <p:ph type="dt" sz="half" idx="10"/>
          </p:nvPr>
        </p:nvSpPr>
        <p:spPr/>
        <p:txBody>
          <a:bodyPr/>
          <a:lstStyle/>
          <a:p>
            <a:fld id="{20630EF6-DC36-4DCC-99FC-CDA1AB43791C}" type="datetimeFigureOut">
              <a:rPr lang="ar-SA" smtClean="0"/>
              <a:t>11/01/37</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3F2DF552-13CC-486B-9003-1BA407C5424A}" type="slidenum">
              <a:rPr lang="ar-SA" smtClean="0"/>
              <a:t>‹#›</a:t>
            </a:fld>
            <a:endParaRPr lang="ar-SA"/>
          </a:p>
        </p:txBody>
      </p:sp>
    </p:spTree>
    <p:extLst>
      <p:ext uri="{BB962C8B-B14F-4D97-AF65-F5344CB8AC3E}">
        <p14:creationId xmlns:p14="http://schemas.microsoft.com/office/powerpoint/2010/main" val="2428071970"/>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lvl1pPr>
              <a:defRPr/>
            </a:lvl1p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4" name="عنصر نائب للمحتوى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5" name="عنصر نائب للنص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6" name="عنصر نائب للمحتوى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7" name="عنصر نائب للتاريخ 6"/>
          <p:cNvSpPr>
            <a:spLocks noGrp="1"/>
          </p:cNvSpPr>
          <p:nvPr>
            <p:ph type="dt" sz="half" idx="10"/>
          </p:nvPr>
        </p:nvSpPr>
        <p:spPr/>
        <p:txBody>
          <a:bodyPr/>
          <a:lstStyle/>
          <a:p>
            <a:fld id="{20630EF6-DC36-4DCC-99FC-CDA1AB43791C}" type="datetimeFigureOut">
              <a:rPr lang="ar-SA" smtClean="0"/>
              <a:t>11/01/37</a:t>
            </a:fld>
            <a:endParaRPr lang="ar-SA"/>
          </a:p>
        </p:txBody>
      </p:sp>
      <p:sp>
        <p:nvSpPr>
          <p:cNvPr id="8" name="عنصر نائب للتذييل 7"/>
          <p:cNvSpPr>
            <a:spLocks noGrp="1"/>
          </p:cNvSpPr>
          <p:nvPr>
            <p:ph type="ftr" sz="quarter" idx="11"/>
          </p:nvPr>
        </p:nvSpPr>
        <p:spPr/>
        <p:txBody>
          <a:bodyPr/>
          <a:lstStyle/>
          <a:p>
            <a:endParaRPr lang="ar-SA"/>
          </a:p>
        </p:txBody>
      </p:sp>
      <p:sp>
        <p:nvSpPr>
          <p:cNvPr id="9" name="عنصر نائب لرقم الشريحة 8"/>
          <p:cNvSpPr>
            <a:spLocks noGrp="1"/>
          </p:cNvSpPr>
          <p:nvPr>
            <p:ph type="sldNum" sz="quarter" idx="12"/>
          </p:nvPr>
        </p:nvSpPr>
        <p:spPr/>
        <p:txBody>
          <a:bodyPr/>
          <a:lstStyle/>
          <a:p>
            <a:fld id="{3F2DF552-13CC-486B-9003-1BA407C5424A}" type="slidenum">
              <a:rPr lang="ar-SA" smtClean="0"/>
              <a:t>‹#›</a:t>
            </a:fld>
            <a:endParaRPr lang="ar-SA"/>
          </a:p>
        </p:txBody>
      </p:sp>
    </p:spTree>
    <p:extLst>
      <p:ext uri="{BB962C8B-B14F-4D97-AF65-F5344CB8AC3E}">
        <p14:creationId xmlns:p14="http://schemas.microsoft.com/office/powerpoint/2010/main" val="2790967391"/>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تاريخ 2"/>
          <p:cNvSpPr>
            <a:spLocks noGrp="1"/>
          </p:cNvSpPr>
          <p:nvPr>
            <p:ph type="dt" sz="half" idx="10"/>
          </p:nvPr>
        </p:nvSpPr>
        <p:spPr/>
        <p:txBody>
          <a:bodyPr/>
          <a:lstStyle/>
          <a:p>
            <a:fld id="{20630EF6-DC36-4DCC-99FC-CDA1AB43791C}" type="datetimeFigureOut">
              <a:rPr lang="ar-SA" smtClean="0"/>
              <a:t>11/01/37</a:t>
            </a:fld>
            <a:endParaRPr lang="ar-SA"/>
          </a:p>
        </p:txBody>
      </p:sp>
      <p:sp>
        <p:nvSpPr>
          <p:cNvPr id="4" name="عنصر نائب للتذييل 3"/>
          <p:cNvSpPr>
            <a:spLocks noGrp="1"/>
          </p:cNvSpPr>
          <p:nvPr>
            <p:ph type="ftr" sz="quarter" idx="11"/>
          </p:nvPr>
        </p:nvSpPr>
        <p:spPr/>
        <p:txBody>
          <a:bodyPr/>
          <a:lstStyle/>
          <a:p>
            <a:endParaRPr lang="ar-SA"/>
          </a:p>
        </p:txBody>
      </p:sp>
      <p:sp>
        <p:nvSpPr>
          <p:cNvPr id="5" name="عنصر نائب لرقم الشريحة 4"/>
          <p:cNvSpPr>
            <a:spLocks noGrp="1"/>
          </p:cNvSpPr>
          <p:nvPr>
            <p:ph type="sldNum" sz="quarter" idx="12"/>
          </p:nvPr>
        </p:nvSpPr>
        <p:spPr/>
        <p:txBody>
          <a:bodyPr/>
          <a:lstStyle/>
          <a:p>
            <a:fld id="{3F2DF552-13CC-486B-9003-1BA407C5424A}" type="slidenum">
              <a:rPr lang="ar-SA" smtClean="0"/>
              <a:t>‹#›</a:t>
            </a:fld>
            <a:endParaRPr lang="ar-SA"/>
          </a:p>
        </p:txBody>
      </p:sp>
    </p:spTree>
    <p:extLst>
      <p:ext uri="{BB962C8B-B14F-4D97-AF65-F5344CB8AC3E}">
        <p14:creationId xmlns:p14="http://schemas.microsoft.com/office/powerpoint/2010/main" val="3572401578"/>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p:txBody>
          <a:bodyPr/>
          <a:lstStyle/>
          <a:p>
            <a:fld id="{20630EF6-DC36-4DCC-99FC-CDA1AB43791C}" type="datetimeFigureOut">
              <a:rPr lang="ar-SA" smtClean="0"/>
              <a:t>11/01/37</a:t>
            </a:fld>
            <a:endParaRPr lang="ar-SA"/>
          </a:p>
        </p:txBody>
      </p:sp>
      <p:sp>
        <p:nvSpPr>
          <p:cNvPr id="3" name="عنصر نائب للتذييل 2"/>
          <p:cNvSpPr>
            <a:spLocks noGrp="1"/>
          </p:cNvSpPr>
          <p:nvPr>
            <p:ph type="ftr" sz="quarter" idx="11"/>
          </p:nvPr>
        </p:nvSpPr>
        <p:spPr/>
        <p:txBody>
          <a:bodyPr/>
          <a:lstStyle/>
          <a:p>
            <a:endParaRPr lang="ar-SA"/>
          </a:p>
        </p:txBody>
      </p:sp>
      <p:sp>
        <p:nvSpPr>
          <p:cNvPr id="4" name="عنصر نائب لرقم الشريحة 3"/>
          <p:cNvSpPr>
            <a:spLocks noGrp="1"/>
          </p:cNvSpPr>
          <p:nvPr>
            <p:ph type="sldNum" sz="quarter" idx="12"/>
          </p:nvPr>
        </p:nvSpPr>
        <p:spPr/>
        <p:txBody>
          <a:bodyPr/>
          <a:lstStyle/>
          <a:p>
            <a:fld id="{3F2DF552-13CC-486B-9003-1BA407C5424A}" type="slidenum">
              <a:rPr lang="ar-SA" smtClean="0"/>
              <a:t>‹#›</a:t>
            </a:fld>
            <a:endParaRPr lang="ar-SA"/>
          </a:p>
        </p:txBody>
      </p:sp>
    </p:spTree>
    <p:extLst>
      <p:ext uri="{BB962C8B-B14F-4D97-AF65-F5344CB8AC3E}">
        <p14:creationId xmlns:p14="http://schemas.microsoft.com/office/powerpoint/2010/main" val="2123834483"/>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3050"/>
            <a:ext cx="3008313" cy="1162050"/>
          </a:xfrm>
        </p:spPr>
        <p:txBody>
          <a:bodyPr anchor="b"/>
          <a:lstStyle>
            <a:lvl1pPr algn="r">
              <a:defRPr sz="2000" b="1"/>
            </a:lvl1pPr>
          </a:lstStyle>
          <a:p>
            <a:r>
              <a:rPr lang="ar-SA" smtClean="0"/>
              <a:t>انقر لتحرير نمط العنوان الرئيسي</a:t>
            </a:r>
            <a:endParaRPr lang="ar-SA"/>
          </a:p>
        </p:txBody>
      </p:sp>
      <p:sp>
        <p:nvSpPr>
          <p:cNvPr id="3" name="عنصر نائب للمحتوى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نص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20630EF6-DC36-4DCC-99FC-CDA1AB43791C}" type="datetimeFigureOut">
              <a:rPr lang="ar-SA" smtClean="0"/>
              <a:t>11/01/37</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3F2DF552-13CC-486B-9003-1BA407C5424A}" type="slidenum">
              <a:rPr lang="ar-SA" smtClean="0"/>
              <a:t>‹#›</a:t>
            </a:fld>
            <a:endParaRPr lang="ar-SA"/>
          </a:p>
        </p:txBody>
      </p:sp>
    </p:spTree>
    <p:extLst>
      <p:ext uri="{BB962C8B-B14F-4D97-AF65-F5344CB8AC3E}">
        <p14:creationId xmlns:p14="http://schemas.microsoft.com/office/powerpoint/2010/main" val="4139191378"/>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1792288" y="4800600"/>
            <a:ext cx="5486400" cy="566738"/>
          </a:xfrm>
        </p:spPr>
        <p:txBody>
          <a:bodyPr anchor="b"/>
          <a:lstStyle>
            <a:lvl1pPr algn="r">
              <a:defRPr sz="2000" b="1"/>
            </a:lvl1pPr>
          </a:lstStyle>
          <a:p>
            <a:r>
              <a:rPr lang="ar-SA" smtClean="0"/>
              <a:t>انقر لتحرير نمط العنوان الرئيسي</a:t>
            </a:r>
            <a:endParaRPr lang="ar-SA"/>
          </a:p>
        </p:txBody>
      </p:sp>
      <p:sp>
        <p:nvSpPr>
          <p:cNvPr id="3" name="عنصر نائب للصورة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SA"/>
          </a:p>
        </p:txBody>
      </p:sp>
      <p:sp>
        <p:nvSpPr>
          <p:cNvPr id="4" name="عنصر نائب للنص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20630EF6-DC36-4DCC-99FC-CDA1AB43791C}" type="datetimeFigureOut">
              <a:rPr lang="ar-SA" smtClean="0"/>
              <a:t>11/01/37</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3F2DF552-13CC-486B-9003-1BA407C5424A}" type="slidenum">
              <a:rPr lang="ar-SA" smtClean="0"/>
              <a:t>‹#›</a:t>
            </a:fld>
            <a:endParaRPr lang="ar-SA"/>
          </a:p>
        </p:txBody>
      </p:sp>
    </p:spTree>
    <p:extLst>
      <p:ext uri="{BB962C8B-B14F-4D97-AF65-F5344CB8AC3E}">
        <p14:creationId xmlns:p14="http://schemas.microsoft.com/office/powerpoint/2010/main" val="1931523329"/>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2" name="عنصر نائب للعنوان 1"/>
          <p:cNvSpPr>
            <a:spLocks noGrp="1"/>
          </p:cNvSpPr>
          <p:nvPr>
            <p:ph type="title"/>
          </p:nvPr>
        </p:nvSpPr>
        <p:spPr>
          <a:xfrm>
            <a:off x="457200" y="274638"/>
            <a:ext cx="8229600" cy="1143000"/>
          </a:xfrm>
          <a:prstGeom prst="rect">
            <a:avLst/>
          </a:prstGeom>
        </p:spPr>
        <p:txBody>
          <a:bodyPr vert="horz" lIns="91440" tIns="45720" rIns="91440" bIns="45720" rtlCol="1" anchor="ctr">
            <a:normAutofit/>
          </a:body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457200" y="1600200"/>
            <a:ext cx="8229600" cy="4525963"/>
          </a:xfrm>
          <a:prstGeom prst="rect">
            <a:avLst/>
          </a:prstGeom>
        </p:spPr>
        <p:txBody>
          <a:bodyPr vert="horz" lIns="91440" tIns="45720" rIns="91440" bIns="45720" rtlCol="1">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20630EF6-DC36-4DCC-99FC-CDA1AB43791C}" type="datetimeFigureOut">
              <a:rPr lang="ar-SA" smtClean="0"/>
              <a:t>11/01/37</a:t>
            </a:fld>
            <a:endParaRPr lang="ar-SA"/>
          </a:p>
        </p:txBody>
      </p:sp>
      <p:sp>
        <p:nvSpPr>
          <p:cNvPr id="5" name="عنصر نائب للتذييل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ar-SA"/>
          </a:p>
        </p:txBody>
      </p:sp>
      <p:sp>
        <p:nvSpPr>
          <p:cNvPr id="6" name="عنصر نائب لرقم الشريحة 5"/>
          <p:cNvSpPr>
            <a:spLocks noGrp="1"/>
          </p:cNvSpPr>
          <p:nvPr>
            <p:ph type="sldNum" sz="quarter" idx="4"/>
          </p:nvPr>
        </p:nvSpPr>
        <p:spPr>
          <a:xfrm>
            <a:off x="457200" y="6356350"/>
            <a:ext cx="21336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3F2DF552-13CC-486B-9003-1BA407C5424A}" type="slidenum">
              <a:rPr lang="ar-SA" smtClean="0"/>
              <a:t>‹#›</a:t>
            </a:fld>
            <a:endParaRPr lang="ar-SA"/>
          </a:p>
        </p:txBody>
      </p:sp>
    </p:spTree>
    <p:extLst>
      <p:ext uri="{BB962C8B-B14F-4D97-AF65-F5344CB8AC3E}">
        <p14:creationId xmlns:p14="http://schemas.microsoft.com/office/powerpoint/2010/main" val="810095998"/>
      </p:ext>
    </p:extLst>
  </p:cSld>
  <p:clrMap bg1="dk1" tx1="lt1" bg2="dk2" tx2="lt2" accent1="accent1" accent2="accent2" accent3="accent3" accent4="accent4" accent5="accent5" accent6="accent6" hlink="hlink" folHlink="folHlink"/>
  <p:sldLayoutIdLst>
    <p:sldLayoutId id="2147484093" r:id="rId1"/>
    <p:sldLayoutId id="2147484094" r:id="rId2"/>
    <p:sldLayoutId id="2147484095" r:id="rId3"/>
    <p:sldLayoutId id="2147484096" r:id="rId4"/>
    <p:sldLayoutId id="2147484097" r:id="rId5"/>
    <p:sldLayoutId id="2147484098" r:id="rId6"/>
    <p:sldLayoutId id="2147484099" r:id="rId7"/>
    <p:sldLayoutId id="2147484100" r:id="rId8"/>
    <p:sldLayoutId id="2147484101" r:id="rId9"/>
    <p:sldLayoutId id="2147484102" r:id="rId10"/>
    <p:sldLayoutId id="2147484103" r:id="rId11"/>
  </p:sldLayoutIdLst>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xStyles>
    <p:titleStyle>
      <a:lvl1pPr algn="ctr" defTabSz="914400" rtl="1" eaLnBrk="1" latinLnBrk="0" hangingPunct="1">
        <a:spcBef>
          <a:spcPct val="0"/>
        </a:spcBef>
        <a:buNone/>
        <a:defRPr sz="4400" kern="1200">
          <a:solidFill>
            <a:schemeClr val="tx1"/>
          </a:solidFill>
          <a:latin typeface="+mj-lt"/>
          <a:ea typeface="+mj-ea"/>
          <a:cs typeface="+mj-cs"/>
        </a:defRPr>
      </a:lvl1pPr>
    </p:titleStyle>
    <p:bodyStyle>
      <a:lvl1pPr marL="342900" indent="-342900" algn="r" defTabSz="914400" rtl="1"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7.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3" Type="http://schemas.openxmlformats.org/officeDocument/2006/relationships/slide" Target="slide17.xml"/><Relationship Id="rId2" Type="http://schemas.openxmlformats.org/officeDocument/2006/relationships/slide" Target="slide16.xml"/><Relationship Id="rId1" Type="http://schemas.openxmlformats.org/officeDocument/2006/relationships/slideLayout" Target="../slideLayouts/slideLayout7.xml"/><Relationship Id="rId5" Type="http://schemas.openxmlformats.org/officeDocument/2006/relationships/slide" Target="slide25.xml"/><Relationship Id="rId4" Type="http://schemas.openxmlformats.org/officeDocument/2006/relationships/slide" Target="slide2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3" Type="http://schemas.openxmlformats.org/officeDocument/2006/relationships/slide" Target="slide18.xml"/><Relationship Id="rId7" Type="http://schemas.openxmlformats.org/officeDocument/2006/relationships/slide" Target="slide21.xml"/><Relationship Id="rId2" Type="http://schemas.openxmlformats.org/officeDocument/2006/relationships/slide" Target="slide22.xml"/><Relationship Id="rId1" Type="http://schemas.openxmlformats.org/officeDocument/2006/relationships/slideLayout" Target="../slideLayouts/slideLayout7.xml"/><Relationship Id="rId6" Type="http://schemas.openxmlformats.org/officeDocument/2006/relationships/slide" Target="slide20.xml"/><Relationship Id="rId5" Type="http://schemas.openxmlformats.org/officeDocument/2006/relationships/slide" Target="slide23.xml"/><Relationship Id="rId4" Type="http://schemas.openxmlformats.org/officeDocument/2006/relationships/slide" Target="slide19.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3" Type="http://schemas.openxmlformats.org/officeDocument/2006/relationships/slide" Target="slide27.xml"/><Relationship Id="rId2" Type="http://schemas.openxmlformats.org/officeDocument/2006/relationships/slide" Target="slide26.xml"/><Relationship Id="rId1" Type="http://schemas.openxmlformats.org/officeDocument/2006/relationships/slideLayout" Target="../slideLayouts/slideLayout7.xml"/><Relationship Id="rId5" Type="http://schemas.openxmlformats.org/officeDocument/2006/relationships/slide" Target="slide29.xml"/><Relationship Id="rId4" Type="http://schemas.openxmlformats.org/officeDocument/2006/relationships/slide" Target="slide28.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slide" Target="slide6.xml"/><Relationship Id="rId2" Type="http://schemas.openxmlformats.org/officeDocument/2006/relationships/slide" Target="slide5.xml"/><Relationship Id="rId1" Type="http://schemas.openxmlformats.org/officeDocument/2006/relationships/slideLayout" Target="../slideLayouts/slideLayout7.xml"/><Relationship Id="rId5" Type="http://schemas.openxmlformats.org/officeDocument/2006/relationships/slide" Target="slide8.xml"/><Relationship Id="rId4" Type="http://schemas.openxmlformats.org/officeDocument/2006/relationships/slide" Target="slide7.xml"/></Relationships>
</file>

<file path=ppt/slides/_rels/slide30.xml.rels><?xml version="1.0" encoding="UTF-8" standalone="yes"?>
<Relationships xmlns="http://schemas.openxmlformats.org/package/2006/relationships"><Relationship Id="rId3" Type="http://schemas.openxmlformats.org/officeDocument/2006/relationships/slide" Target="slide32.xml"/><Relationship Id="rId2" Type="http://schemas.openxmlformats.org/officeDocument/2006/relationships/slide" Target="slide31.xml"/><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3" Type="http://schemas.openxmlformats.org/officeDocument/2006/relationships/slide" Target="slide35.xml"/><Relationship Id="rId2" Type="http://schemas.openxmlformats.org/officeDocument/2006/relationships/slide" Target="slide34.xml"/><Relationship Id="rId1" Type="http://schemas.openxmlformats.org/officeDocument/2006/relationships/slideLayout" Target="../slideLayouts/slideLayout7.xml"/><Relationship Id="rId5" Type="http://schemas.openxmlformats.org/officeDocument/2006/relationships/slide" Target="slide45.xml"/><Relationship Id="rId4" Type="http://schemas.openxmlformats.org/officeDocument/2006/relationships/slide" Target="slide44.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8" Type="http://schemas.openxmlformats.org/officeDocument/2006/relationships/slide" Target="slide42.xml"/><Relationship Id="rId3" Type="http://schemas.openxmlformats.org/officeDocument/2006/relationships/slide" Target="slide37.xml"/><Relationship Id="rId7" Type="http://schemas.openxmlformats.org/officeDocument/2006/relationships/slide" Target="slide41.xml"/><Relationship Id="rId2" Type="http://schemas.openxmlformats.org/officeDocument/2006/relationships/slide" Target="slide36.xml"/><Relationship Id="rId1" Type="http://schemas.openxmlformats.org/officeDocument/2006/relationships/slideLayout" Target="../slideLayouts/slideLayout7.xml"/><Relationship Id="rId6" Type="http://schemas.openxmlformats.org/officeDocument/2006/relationships/slide" Target="slide40.xml"/><Relationship Id="rId5" Type="http://schemas.openxmlformats.org/officeDocument/2006/relationships/slide" Target="slide39.xml"/><Relationship Id="rId4" Type="http://schemas.openxmlformats.org/officeDocument/2006/relationships/slide" Target="slide38.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8" Type="http://schemas.openxmlformats.org/officeDocument/2006/relationships/slide" Target="slide52.xml"/><Relationship Id="rId3" Type="http://schemas.openxmlformats.org/officeDocument/2006/relationships/slide" Target="slide47.xml"/><Relationship Id="rId7" Type="http://schemas.openxmlformats.org/officeDocument/2006/relationships/slide" Target="slide51.xml"/><Relationship Id="rId2" Type="http://schemas.openxmlformats.org/officeDocument/2006/relationships/slide" Target="slide46.xml"/><Relationship Id="rId1" Type="http://schemas.openxmlformats.org/officeDocument/2006/relationships/slideLayout" Target="../slideLayouts/slideLayout7.xml"/><Relationship Id="rId6" Type="http://schemas.openxmlformats.org/officeDocument/2006/relationships/slide" Target="slide50.xml"/><Relationship Id="rId5" Type="http://schemas.openxmlformats.org/officeDocument/2006/relationships/slide" Target="slide49.xml"/><Relationship Id="rId4" Type="http://schemas.openxmlformats.org/officeDocument/2006/relationships/slide" Target="slide48.xml"/><Relationship Id="rId9" Type="http://schemas.openxmlformats.org/officeDocument/2006/relationships/slide" Target="slide53.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4.xml.rels><?xml version="1.0" encoding="UTF-8" standalone="yes"?>
<Relationships xmlns="http://schemas.openxmlformats.org/package/2006/relationships"><Relationship Id="rId3" Type="http://schemas.openxmlformats.org/officeDocument/2006/relationships/slide" Target="slide56.xml"/><Relationship Id="rId2" Type="http://schemas.openxmlformats.org/officeDocument/2006/relationships/slide" Target="slide55.xml"/><Relationship Id="rId1" Type="http://schemas.openxmlformats.org/officeDocument/2006/relationships/slideLayout" Target="../slideLayouts/slideLayout7.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7.xml.rels><?xml version="1.0" encoding="UTF-8" standalone="yes"?>
<Relationships xmlns="http://schemas.openxmlformats.org/package/2006/relationships"><Relationship Id="rId3" Type="http://schemas.openxmlformats.org/officeDocument/2006/relationships/slide" Target="slide59.xml"/><Relationship Id="rId2" Type="http://schemas.openxmlformats.org/officeDocument/2006/relationships/slide" Target="slide58.xml"/><Relationship Id="rId1" Type="http://schemas.openxmlformats.org/officeDocument/2006/relationships/slideLayout" Target="../slideLayouts/slideLayout7.xml"/><Relationship Id="rId4" Type="http://schemas.openxmlformats.org/officeDocument/2006/relationships/slide" Target="slide60.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slide" Target="slide11.xml"/><Relationship Id="rId2" Type="http://schemas.openxmlformats.org/officeDocument/2006/relationships/slide" Target="slide10.xml"/><Relationship Id="rId1" Type="http://schemas.openxmlformats.org/officeDocument/2006/relationships/slideLayout" Target="../slideLayouts/slideLayout7.xml"/><Relationship Id="rId6" Type="http://schemas.openxmlformats.org/officeDocument/2006/relationships/slide" Target="slide14.xml"/><Relationship Id="rId5" Type="http://schemas.openxmlformats.org/officeDocument/2006/relationships/slide" Target="slide13.xml"/><Relationship Id="rId4" Type="http://schemas.openxmlformats.org/officeDocument/2006/relationships/slide" Target="slide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رسم تخطيطي 3"/>
          <p:cNvGraphicFramePr/>
          <p:nvPr>
            <p:extLst>
              <p:ext uri="{D42A27DB-BD31-4B8C-83A1-F6EECF244321}">
                <p14:modId xmlns:p14="http://schemas.microsoft.com/office/powerpoint/2010/main" val="1855883302"/>
              </p:ext>
            </p:extLst>
          </p:nvPr>
        </p:nvGraphicFramePr>
        <p:xfrm>
          <a:off x="0" y="116632"/>
          <a:ext cx="9144000" cy="659735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574628054"/>
      </p:ext>
    </p:extLst>
  </p:cSld>
  <p:clrMapOvr>
    <a:masterClrMapping/>
  </p:clrMapOvr>
  <mc:AlternateContent xmlns:mc="http://schemas.openxmlformats.org/markup-compatibility/2006" xmlns:p14="http://schemas.microsoft.com/office/powerpoint/2010/main">
    <mc:Choice Requires="p14">
      <p:transition spd="slow" p14:dur="1200">
        <p:zoom/>
      </p:transition>
    </mc:Choice>
    <mc:Fallback xmlns="">
      <p:transition spd="slow">
        <p:zoom/>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ربع نص 1"/>
          <p:cNvSpPr txBox="1"/>
          <p:nvPr/>
        </p:nvSpPr>
        <p:spPr>
          <a:xfrm>
            <a:off x="2165231" y="922655"/>
            <a:ext cx="5112568" cy="1354217"/>
          </a:xfrm>
          <a:prstGeom prst="rect">
            <a:avLst/>
          </a:prstGeom>
          <a:noFill/>
        </p:spPr>
        <p:txBody>
          <a:bodyPr wrap="square" rtlCol="1">
            <a:spAutoFit/>
          </a:bodyPr>
          <a:lstStyle/>
          <a:p>
            <a:pPr lvl="0" algn="ctr"/>
            <a:r>
              <a:rPr lang="ar-SA" sz="3200" b="1" dirty="0">
                <a:solidFill>
                  <a:srgbClr val="C00000"/>
                </a:solidFill>
              </a:rPr>
              <a:t>إخلاصه صلى الله عليه وسلم في العبادة</a:t>
            </a:r>
          </a:p>
          <a:p>
            <a:endParaRPr lang="ar-SA" dirty="0"/>
          </a:p>
        </p:txBody>
      </p:sp>
      <p:sp>
        <p:nvSpPr>
          <p:cNvPr id="3" name="مربع نص 2"/>
          <p:cNvSpPr txBox="1"/>
          <p:nvPr/>
        </p:nvSpPr>
        <p:spPr>
          <a:xfrm>
            <a:off x="1187624" y="2766407"/>
            <a:ext cx="7056784" cy="2246769"/>
          </a:xfrm>
          <a:prstGeom prst="rect">
            <a:avLst/>
          </a:prstGeom>
          <a:noFill/>
        </p:spPr>
        <p:txBody>
          <a:bodyPr wrap="square" rtlCol="1">
            <a:spAutoFit/>
          </a:bodyPr>
          <a:lstStyle/>
          <a:p>
            <a:pPr algn="ctr"/>
            <a:r>
              <a:rPr lang="ar-SA" sz="2800" b="1" dirty="0" smtClean="0"/>
              <a:t>كان النبي صلى الله عليه وسلم اشد الناس اخلاصاً في العبادة فهو الذي </a:t>
            </a:r>
            <a:r>
              <a:rPr lang="ar-SA" sz="2800" b="1" dirty="0"/>
              <a:t>ب</a:t>
            </a:r>
            <a:r>
              <a:rPr lang="ar-SA" sz="2800" b="1" dirty="0" smtClean="0"/>
              <a:t>ين معاني آيات الاخلاص بسلوكه وعمله كما بينها بأقواله ولولا إخلاصه لما اثنى عليه ربه في آيات كثيرة كما انه صلى الله عليه وسلم كان يحذر مما يشوب الاخلاص كالرياء وهو الشرك الاصغر</a:t>
            </a:r>
            <a:endParaRPr lang="ar-SA" sz="2800" b="1" dirty="0"/>
          </a:p>
        </p:txBody>
      </p:sp>
    </p:spTree>
    <p:extLst>
      <p:ext uri="{BB962C8B-B14F-4D97-AF65-F5344CB8AC3E}">
        <p14:creationId xmlns:p14="http://schemas.microsoft.com/office/powerpoint/2010/main" val="1984951676"/>
      </p:ext>
    </p:extLst>
  </p:cSld>
  <p:clrMapOvr>
    <a:masterClrMapping/>
  </p:clrMapOvr>
  <mc:AlternateContent xmlns:mc="http://schemas.openxmlformats.org/markup-compatibility/2006" xmlns:p14="http://schemas.microsoft.com/office/powerpoint/2010/main">
    <mc:Choice Requires="p14">
      <p:transition spd="slow" p14:dur="1500">
        <p14:window dir="vert"/>
      </p:transition>
    </mc:Choice>
    <mc:Fallback xmlns="">
      <p:transition spd="slow">
        <p:fad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ربع نص 1"/>
          <p:cNvSpPr txBox="1"/>
          <p:nvPr/>
        </p:nvSpPr>
        <p:spPr>
          <a:xfrm>
            <a:off x="1835696" y="1127066"/>
            <a:ext cx="5616624" cy="861774"/>
          </a:xfrm>
          <a:prstGeom prst="rect">
            <a:avLst/>
          </a:prstGeom>
          <a:noFill/>
        </p:spPr>
        <p:txBody>
          <a:bodyPr wrap="square" rtlCol="1">
            <a:spAutoFit/>
          </a:bodyPr>
          <a:lstStyle/>
          <a:p>
            <a:pPr lvl="0" algn="ctr"/>
            <a:r>
              <a:rPr lang="ar-SA" sz="3200" b="1" dirty="0">
                <a:solidFill>
                  <a:srgbClr val="C00000"/>
                </a:solidFill>
              </a:rPr>
              <a:t>اجتهاده صلى الله عليه وسلم في العبادة</a:t>
            </a:r>
          </a:p>
          <a:p>
            <a:endParaRPr lang="ar-SA" dirty="0"/>
          </a:p>
        </p:txBody>
      </p:sp>
      <p:sp>
        <p:nvSpPr>
          <p:cNvPr id="3" name="مربع نص 2"/>
          <p:cNvSpPr txBox="1"/>
          <p:nvPr/>
        </p:nvSpPr>
        <p:spPr>
          <a:xfrm>
            <a:off x="1043608" y="2540967"/>
            <a:ext cx="7560840" cy="3231654"/>
          </a:xfrm>
          <a:prstGeom prst="rect">
            <a:avLst/>
          </a:prstGeom>
          <a:noFill/>
        </p:spPr>
        <p:txBody>
          <a:bodyPr wrap="square" rtlCol="1">
            <a:spAutoFit/>
          </a:bodyPr>
          <a:lstStyle/>
          <a:p>
            <a:pPr algn="ctr"/>
            <a:r>
              <a:rPr lang="ar-SA" sz="2800" b="1" dirty="0"/>
              <a:t>كان النبي صلى الله عليه وسلم أعرف الناس بربه، وأعلمهم بجلاله وكماله وصفاته، فمن ثمّ كان أشدهم </a:t>
            </a:r>
            <a:r>
              <a:rPr lang="ar-SA" sz="2800" b="1" dirty="0" smtClean="0"/>
              <a:t>تقوى </a:t>
            </a:r>
            <a:r>
              <a:rPr lang="ar-SA" sz="2800" b="1" dirty="0"/>
              <a:t>وأكثرهم </a:t>
            </a:r>
            <a:r>
              <a:rPr lang="ar-SA" sz="2800" b="1" dirty="0" smtClean="0"/>
              <a:t>عبادة واجتهاد فلا يكون في المصلين إلا كان أكثرهم صلاة،</a:t>
            </a:r>
            <a:r>
              <a:rPr lang="ar-SA" sz="2800" b="1" dirty="0"/>
              <a:t> </a:t>
            </a:r>
            <a:r>
              <a:rPr lang="ar-SA" sz="2800" b="1" dirty="0" smtClean="0"/>
              <a:t>ولا </a:t>
            </a:r>
            <a:r>
              <a:rPr lang="ar-SA" sz="2800" b="1" dirty="0"/>
              <a:t>يكون في </a:t>
            </a:r>
            <a:r>
              <a:rPr lang="ar-SA" sz="2800" b="1" dirty="0" smtClean="0"/>
              <a:t>الذاكرين </a:t>
            </a:r>
            <a:r>
              <a:rPr lang="ar-SA" sz="2800" b="1" dirty="0"/>
              <a:t>إلا كان أكثرهم </a:t>
            </a:r>
            <a:r>
              <a:rPr lang="ar-SA" sz="2800" b="1" dirty="0" smtClean="0"/>
              <a:t>ذكر ،</a:t>
            </a:r>
            <a:r>
              <a:rPr lang="ar-SA" sz="2800" b="1" dirty="0"/>
              <a:t> ولا يكون في </a:t>
            </a:r>
            <a:r>
              <a:rPr lang="ar-SA" sz="2800" b="1" dirty="0" smtClean="0"/>
              <a:t>الصائمين </a:t>
            </a:r>
            <a:r>
              <a:rPr lang="ar-SA" sz="2800" b="1" dirty="0"/>
              <a:t>إلا كان أكثرهم </a:t>
            </a:r>
            <a:r>
              <a:rPr lang="ar-SA" sz="2800" b="1" dirty="0" smtClean="0"/>
              <a:t>صوم ،........ وهكذا في سائر العبادات</a:t>
            </a:r>
            <a:endParaRPr lang="ar-SA" sz="2800" b="1" dirty="0"/>
          </a:p>
          <a:p>
            <a:pPr algn="ctr"/>
            <a:endParaRPr lang="ar-SA" sz="2800" b="1" dirty="0"/>
          </a:p>
          <a:p>
            <a:endParaRPr lang="ar-SA" dirty="0"/>
          </a:p>
          <a:p>
            <a:endParaRPr lang="ar-SA" dirty="0"/>
          </a:p>
        </p:txBody>
      </p:sp>
    </p:spTree>
    <p:extLst>
      <p:ext uri="{BB962C8B-B14F-4D97-AF65-F5344CB8AC3E}">
        <p14:creationId xmlns:p14="http://schemas.microsoft.com/office/powerpoint/2010/main" val="3135999922"/>
      </p:ext>
    </p:extLst>
  </p:cSld>
  <p:clrMapOvr>
    <a:masterClrMapping/>
  </p:clrMapOvr>
  <mc:AlternateContent xmlns:mc="http://schemas.openxmlformats.org/markup-compatibility/2006" xmlns:p14="http://schemas.microsoft.com/office/powerpoint/2010/main">
    <mc:Choice Requires="p14">
      <p:transition spd="slow" p14:dur="1300">
        <p14:pan dir="u"/>
      </p:transition>
    </mc:Choice>
    <mc:Fallback xmlns="">
      <p:transition spd="slow">
        <p:fade/>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ربع نص 1"/>
          <p:cNvSpPr txBox="1"/>
          <p:nvPr/>
        </p:nvSpPr>
        <p:spPr>
          <a:xfrm>
            <a:off x="1331640" y="1116613"/>
            <a:ext cx="6912768" cy="892552"/>
          </a:xfrm>
          <a:prstGeom prst="rect">
            <a:avLst/>
          </a:prstGeom>
          <a:noFill/>
        </p:spPr>
        <p:txBody>
          <a:bodyPr wrap="square" rtlCol="1">
            <a:spAutoFit/>
          </a:bodyPr>
          <a:lstStyle/>
          <a:p>
            <a:pPr lvl="0" algn="ctr"/>
            <a:r>
              <a:rPr lang="ar-SA" sz="3200" b="1" dirty="0">
                <a:solidFill>
                  <a:srgbClr val="C00000"/>
                </a:solidFill>
              </a:rPr>
              <a:t>إتقانه صلى الله عليه وسلم في العبادة</a:t>
            </a:r>
          </a:p>
          <a:p>
            <a:endParaRPr lang="ar-SA" sz="2000" dirty="0"/>
          </a:p>
        </p:txBody>
      </p:sp>
      <p:sp>
        <p:nvSpPr>
          <p:cNvPr id="3" name="مربع نص 2"/>
          <p:cNvSpPr txBox="1"/>
          <p:nvPr/>
        </p:nvSpPr>
        <p:spPr>
          <a:xfrm>
            <a:off x="1187624" y="2406367"/>
            <a:ext cx="7488832" cy="2246769"/>
          </a:xfrm>
          <a:prstGeom prst="rect">
            <a:avLst/>
          </a:prstGeom>
          <a:noFill/>
        </p:spPr>
        <p:txBody>
          <a:bodyPr wrap="square" rtlCol="1">
            <a:spAutoFit/>
          </a:bodyPr>
          <a:lstStyle/>
          <a:p>
            <a:pPr algn="ctr"/>
            <a:r>
              <a:rPr lang="ar-SA" sz="2800" b="1" dirty="0">
                <a:solidFill>
                  <a:srgbClr val="190909"/>
                </a:solidFill>
              </a:rPr>
              <a:t>كان النبي صلى الله عليه وسلم </a:t>
            </a:r>
            <a:r>
              <a:rPr lang="ar-SA" sz="2800" b="1" dirty="0" smtClean="0">
                <a:solidFill>
                  <a:srgbClr val="190909"/>
                </a:solidFill>
              </a:rPr>
              <a:t>اكثر الناس احساناً في العبادة متقناً لها وكان من اتقانه صلى الله عليه وسلم في صلاته خشوعه وبكائه فيها فقد كان يصلي وفي صدره ازيز كأزيز المرجل من البكاء......وهكذا في سائر العبادات فقد كان صلى الله عليه وسلم مدركاً لحقيقة الاحسان ومراقبة الله في جميع الاعمال</a:t>
            </a:r>
            <a:endParaRPr lang="ar-SA" sz="2800" dirty="0">
              <a:solidFill>
                <a:srgbClr val="190909"/>
              </a:solidFill>
            </a:endParaRPr>
          </a:p>
        </p:txBody>
      </p:sp>
    </p:spTree>
    <p:extLst>
      <p:ext uri="{BB962C8B-B14F-4D97-AF65-F5344CB8AC3E}">
        <p14:creationId xmlns:p14="http://schemas.microsoft.com/office/powerpoint/2010/main" val="3408727556"/>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ربع نص 1"/>
          <p:cNvSpPr txBox="1"/>
          <p:nvPr/>
        </p:nvSpPr>
        <p:spPr>
          <a:xfrm>
            <a:off x="2051720" y="692696"/>
            <a:ext cx="5616624" cy="861774"/>
          </a:xfrm>
          <a:prstGeom prst="rect">
            <a:avLst/>
          </a:prstGeom>
          <a:noFill/>
        </p:spPr>
        <p:txBody>
          <a:bodyPr wrap="square" rtlCol="1">
            <a:spAutoFit/>
          </a:bodyPr>
          <a:lstStyle/>
          <a:p>
            <a:pPr lvl="0" algn="ctr"/>
            <a:r>
              <a:rPr lang="ar-SA" sz="3200" b="1" dirty="0">
                <a:solidFill>
                  <a:srgbClr val="C00000"/>
                </a:solidFill>
              </a:rPr>
              <a:t>مداومته صلى الله عليه وسلم على العبادة</a:t>
            </a:r>
          </a:p>
          <a:p>
            <a:endParaRPr lang="ar-SA" dirty="0"/>
          </a:p>
        </p:txBody>
      </p:sp>
      <p:sp>
        <p:nvSpPr>
          <p:cNvPr id="3" name="مربع نص 2"/>
          <p:cNvSpPr txBox="1"/>
          <p:nvPr/>
        </p:nvSpPr>
        <p:spPr>
          <a:xfrm>
            <a:off x="1547664" y="2132856"/>
            <a:ext cx="6336704" cy="3539430"/>
          </a:xfrm>
          <a:prstGeom prst="rect">
            <a:avLst/>
          </a:prstGeom>
          <a:noFill/>
        </p:spPr>
        <p:txBody>
          <a:bodyPr wrap="square" rtlCol="1">
            <a:spAutoFit/>
          </a:bodyPr>
          <a:lstStyle/>
          <a:p>
            <a:pPr algn="ctr"/>
            <a:r>
              <a:rPr lang="ar-SA" sz="2800" b="1" dirty="0">
                <a:solidFill>
                  <a:srgbClr val="190909"/>
                </a:solidFill>
              </a:rPr>
              <a:t>كان النبي صلى الله عليه </a:t>
            </a:r>
            <a:r>
              <a:rPr lang="ar-SA" sz="2800" b="1" dirty="0" smtClean="0">
                <a:solidFill>
                  <a:srgbClr val="190909"/>
                </a:solidFill>
              </a:rPr>
              <a:t>وسلم اذا عمل عملاً في عبادته داوم عليه ولم يقطعه فكان عمله دائم وكان احب العمل إليه ما داوم عليه العبد وإن كان يسيراً وكان يحث على العمل الدائم لان القليل </a:t>
            </a:r>
            <a:r>
              <a:rPr lang="ar-SA" sz="2800" b="1" dirty="0">
                <a:solidFill>
                  <a:srgbClr val="190909"/>
                </a:solidFill>
              </a:rPr>
              <a:t>الدائم خيرا من الكثير المنقطع لأن بدوام القليل تدوم الطاعة والذكر والمراقبة </a:t>
            </a:r>
            <a:r>
              <a:rPr lang="ar-SA" sz="2800" b="1" dirty="0" smtClean="0">
                <a:solidFill>
                  <a:srgbClr val="190909"/>
                </a:solidFill>
              </a:rPr>
              <a:t>والنية والإخلاص </a:t>
            </a:r>
            <a:r>
              <a:rPr lang="ar-SA" sz="2800" b="1" dirty="0">
                <a:solidFill>
                  <a:srgbClr val="190909"/>
                </a:solidFill>
              </a:rPr>
              <a:t>والإقبال على الخالق سبحانه وتعالى ويثمر القليل الدائم بحيث يزيد على الكثير </a:t>
            </a:r>
            <a:r>
              <a:rPr lang="ar-SA" sz="2800" b="1" dirty="0" smtClean="0">
                <a:solidFill>
                  <a:srgbClr val="190909"/>
                </a:solidFill>
              </a:rPr>
              <a:t>المنقطع أضعافا </a:t>
            </a:r>
            <a:r>
              <a:rPr lang="ar-SA" sz="2800" b="1" dirty="0">
                <a:solidFill>
                  <a:srgbClr val="190909"/>
                </a:solidFill>
              </a:rPr>
              <a:t>كثيرة</a:t>
            </a:r>
          </a:p>
        </p:txBody>
      </p:sp>
    </p:spTree>
    <p:extLst>
      <p:ext uri="{BB962C8B-B14F-4D97-AF65-F5344CB8AC3E}">
        <p14:creationId xmlns:p14="http://schemas.microsoft.com/office/powerpoint/2010/main" val="3847640305"/>
      </p:ext>
    </p:extLst>
  </p:cSld>
  <p:clrMapOvr>
    <a:masterClrMapping/>
  </p:clrMapOvr>
  <mc:AlternateContent xmlns:mc="http://schemas.openxmlformats.org/markup-compatibility/2006" xmlns:p14="http://schemas.microsoft.com/office/powerpoint/2010/main">
    <mc:Choice Requires="p14">
      <p:transition spd="slow" p14:dur="2000">
        <p14:ferris dir="r"/>
      </p:transition>
    </mc:Choice>
    <mc:Fallback xmlns="">
      <p:transition spd="slow">
        <p:fade/>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ربع نص 1"/>
          <p:cNvSpPr txBox="1"/>
          <p:nvPr/>
        </p:nvSpPr>
        <p:spPr>
          <a:xfrm>
            <a:off x="2195736" y="1343090"/>
            <a:ext cx="4824536" cy="861774"/>
          </a:xfrm>
          <a:prstGeom prst="rect">
            <a:avLst/>
          </a:prstGeom>
          <a:noFill/>
        </p:spPr>
        <p:txBody>
          <a:bodyPr wrap="square" rtlCol="1">
            <a:spAutoFit/>
          </a:bodyPr>
          <a:lstStyle/>
          <a:p>
            <a:pPr lvl="0" algn="ctr"/>
            <a:r>
              <a:rPr lang="ar-SA" sz="3200" b="1" dirty="0">
                <a:solidFill>
                  <a:srgbClr val="C00000"/>
                </a:solidFill>
              </a:rPr>
              <a:t>التيسير في العبادة</a:t>
            </a:r>
          </a:p>
          <a:p>
            <a:endParaRPr lang="ar-SA" dirty="0"/>
          </a:p>
        </p:txBody>
      </p:sp>
      <p:sp>
        <p:nvSpPr>
          <p:cNvPr id="3" name="مربع نص 2"/>
          <p:cNvSpPr txBox="1"/>
          <p:nvPr/>
        </p:nvSpPr>
        <p:spPr>
          <a:xfrm>
            <a:off x="1331640" y="2838415"/>
            <a:ext cx="6984776" cy="2246769"/>
          </a:xfrm>
          <a:prstGeom prst="rect">
            <a:avLst/>
          </a:prstGeom>
          <a:noFill/>
        </p:spPr>
        <p:txBody>
          <a:bodyPr wrap="square" rtlCol="1">
            <a:spAutoFit/>
          </a:bodyPr>
          <a:lstStyle/>
          <a:p>
            <a:pPr algn="ctr"/>
            <a:r>
              <a:rPr lang="ar-SA" sz="2800" b="1" dirty="0" smtClean="0"/>
              <a:t>كان النبي صلى الله عليه وسلم مع اجتهاده في عبادته وتقواه ابعد الناس عن التشدد والمغالاة وكان يكره التشدد في العبادة خشية الملال(الفتور) المفضي إلى ترك العبادة </a:t>
            </a:r>
          </a:p>
          <a:p>
            <a:pPr algn="ctr"/>
            <a:r>
              <a:rPr lang="ar-SA" sz="2800" b="1" dirty="0" smtClean="0"/>
              <a:t>لهذا كان يحث ويأمر  بالاقتصاد </a:t>
            </a:r>
            <a:r>
              <a:rPr lang="ar-SA" sz="2800" b="1" dirty="0"/>
              <a:t>في العبادة وهو أن يأخذ منها ما يطيق الدوام عليه</a:t>
            </a:r>
          </a:p>
        </p:txBody>
      </p:sp>
    </p:spTree>
    <p:extLst>
      <p:ext uri="{BB962C8B-B14F-4D97-AF65-F5344CB8AC3E}">
        <p14:creationId xmlns:p14="http://schemas.microsoft.com/office/powerpoint/2010/main" val="3736018428"/>
      </p:ext>
    </p:extLst>
  </p:cSld>
  <p:clrMapOvr>
    <a:masterClrMapping/>
  </p:clrMapOvr>
  <mc:AlternateContent xmlns:mc="http://schemas.openxmlformats.org/markup-compatibility/2006" xmlns:p14="http://schemas.microsoft.com/office/powerpoint/2010/main">
    <mc:Choice Requires="p14">
      <p:transition spd="slow" p14:dur="1600">
        <p14:prism dir="r" isContent="1" isInverted="1"/>
      </p:transition>
    </mc:Choice>
    <mc:Fallback xmlns="">
      <p:transition spd="slow">
        <p:fade/>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ربع نص 1"/>
          <p:cNvSpPr txBox="1"/>
          <p:nvPr/>
        </p:nvSpPr>
        <p:spPr>
          <a:xfrm>
            <a:off x="1187624" y="548680"/>
            <a:ext cx="6840760" cy="584775"/>
          </a:xfrm>
          <a:prstGeom prst="rect">
            <a:avLst/>
          </a:prstGeom>
          <a:noFill/>
        </p:spPr>
        <p:txBody>
          <a:bodyPr wrap="square" rtlCol="1">
            <a:spAutoFit/>
          </a:bodyPr>
          <a:lstStyle/>
          <a:p>
            <a:pPr algn="ctr"/>
            <a:r>
              <a:rPr lang="ar-SA" sz="3200" b="1" dirty="0">
                <a:solidFill>
                  <a:srgbClr val="C00000"/>
                </a:solidFill>
              </a:rPr>
              <a:t>سيرة النبي </a:t>
            </a:r>
            <a:r>
              <a:rPr lang="ar-SA" sz="3200" b="1" dirty="0" smtClean="0">
                <a:solidFill>
                  <a:srgbClr val="C00000"/>
                </a:solidFill>
              </a:rPr>
              <a:t>صلى الله عليه وسلم في </a:t>
            </a:r>
            <a:r>
              <a:rPr lang="ar-SA" sz="3200" b="1" dirty="0">
                <a:solidFill>
                  <a:srgbClr val="C00000"/>
                </a:solidFill>
              </a:rPr>
              <a:t>الدعوة إلى الله</a:t>
            </a:r>
          </a:p>
        </p:txBody>
      </p:sp>
      <p:sp>
        <p:nvSpPr>
          <p:cNvPr id="3" name="مربع نص 2"/>
          <p:cNvSpPr txBox="1"/>
          <p:nvPr/>
        </p:nvSpPr>
        <p:spPr>
          <a:xfrm>
            <a:off x="1835696" y="1628800"/>
            <a:ext cx="5400600" cy="523220"/>
          </a:xfrm>
          <a:prstGeom prst="rect">
            <a:avLst/>
          </a:prstGeom>
          <a:noFill/>
        </p:spPr>
        <p:txBody>
          <a:bodyPr wrap="square" rtlCol="1">
            <a:spAutoFit/>
          </a:bodyPr>
          <a:lstStyle/>
          <a:p>
            <a:r>
              <a:rPr lang="ar-SA" sz="2800" b="1" dirty="0" smtClean="0">
                <a:hlinkClick r:id="rId2" action="ppaction://hlinksldjump"/>
              </a:rPr>
              <a:t>جهوده صلى الله عليه وسلم في تبليغ الدعوة</a:t>
            </a:r>
            <a:endParaRPr lang="ar-SA" sz="2800" b="1" dirty="0"/>
          </a:p>
        </p:txBody>
      </p:sp>
      <p:sp>
        <p:nvSpPr>
          <p:cNvPr id="4" name="مربع نص 3"/>
          <p:cNvSpPr txBox="1"/>
          <p:nvPr/>
        </p:nvSpPr>
        <p:spPr>
          <a:xfrm>
            <a:off x="1187625" y="2636912"/>
            <a:ext cx="6497178" cy="523220"/>
          </a:xfrm>
          <a:prstGeom prst="rect">
            <a:avLst/>
          </a:prstGeom>
          <a:noFill/>
        </p:spPr>
        <p:txBody>
          <a:bodyPr wrap="square" rtlCol="1">
            <a:spAutoFit/>
          </a:bodyPr>
          <a:lstStyle/>
          <a:p>
            <a:pPr algn="ctr"/>
            <a:r>
              <a:rPr lang="ar-SA" sz="2800" b="1" dirty="0" smtClean="0">
                <a:hlinkClick r:id="rId3" action="ppaction://hlinksldjump"/>
              </a:rPr>
              <a:t>مراتب ومراحل تبليغ النبي صلى الله عليه وسلم للدعوة</a:t>
            </a:r>
            <a:endParaRPr lang="ar-SA" sz="2800" b="1" dirty="0"/>
          </a:p>
        </p:txBody>
      </p:sp>
      <p:sp>
        <p:nvSpPr>
          <p:cNvPr id="7" name="مستطيل 6"/>
          <p:cNvSpPr/>
          <p:nvPr/>
        </p:nvSpPr>
        <p:spPr>
          <a:xfrm>
            <a:off x="1403648" y="3717032"/>
            <a:ext cx="6120680" cy="584775"/>
          </a:xfrm>
          <a:prstGeom prst="rect">
            <a:avLst/>
          </a:prstGeom>
        </p:spPr>
        <p:txBody>
          <a:bodyPr wrap="square">
            <a:spAutoFit/>
          </a:bodyPr>
          <a:lstStyle/>
          <a:p>
            <a:r>
              <a:rPr lang="ar-SA" sz="3200" b="1" dirty="0">
                <a:hlinkClick r:id="rId4" action="ppaction://hlinksldjump"/>
              </a:rPr>
              <a:t>أساليب النبي صلى الله عليه وسلم في الدعوة</a:t>
            </a:r>
            <a:endParaRPr lang="ar-SA" sz="3200" b="1" dirty="0"/>
          </a:p>
        </p:txBody>
      </p:sp>
      <p:sp>
        <p:nvSpPr>
          <p:cNvPr id="8" name="مستطيل 7"/>
          <p:cNvSpPr/>
          <p:nvPr/>
        </p:nvSpPr>
        <p:spPr>
          <a:xfrm>
            <a:off x="1835696" y="4941168"/>
            <a:ext cx="5400600" cy="461665"/>
          </a:xfrm>
          <a:prstGeom prst="rect">
            <a:avLst/>
          </a:prstGeom>
        </p:spPr>
        <p:txBody>
          <a:bodyPr wrap="square">
            <a:spAutoFit/>
          </a:bodyPr>
          <a:lstStyle/>
          <a:p>
            <a:pPr algn="ctr"/>
            <a:r>
              <a:rPr lang="ar-SA" sz="2400" b="1" dirty="0">
                <a:hlinkClick r:id="rId5" action="ppaction://hlinksldjump"/>
              </a:rPr>
              <a:t>حكمة النبي صلى الله عليه وسلم  في الدعوة</a:t>
            </a:r>
            <a:endParaRPr lang="ar-SA" sz="2400" b="1" dirty="0"/>
          </a:p>
        </p:txBody>
      </p:sp>
    </p:spTree>
    <p:extLst>
      <p:ext uri="{BB962C8B-B14F-4D97-AF65-F5344CB8AC3E}">
        <p14:creationId xmlns:p14="http://schemas.microsoft.com/office/powerpoint/2010/main" val="480947021"/>
      </p:ext>
    </p:extLst>
  </p:cSld>
  <p:clrMapOvr>
    <a:masterClrMapping/>
  </p:clrMapOvr>
  <mc:AlternateContent xmlns:mc="http://schemas.openxmlformats.org/markup-compatibility/2006" xmlns:p14="http://schemas.microsoft.com/office/powerpoint/2010/main">
    <mc:Choice Requires="p14">
      <p:transition spd="slow" p14:dur="1200">
        <p14:prism dir="r"/>
      </p:transition>
    </mc:Choice>
    <mc:Fallback xmlns="">
      <p:transition spd="slow">
        <p:fade/>
      </p:transition>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ربع نص 1"/>
          <p:cNvSpPr txBox="1"/>
          <p:nvPr/>
        </p:nvSpPr>
        <p:spPr>
          <a:xfrm>
            <a:off x="1475656" y="1032071"/>
            <a:ext cx="6696744" cy="861774"/>
          </a:xfrm>
          <a:prstGeom prst="rect">
            <a:avLst/>
          </a:prstGeom>
          <a:noFill/>
        </p:spPr>
        <p:txBody>
          <a:bodyPr wrap="square" rtlCol="1">
            <a:spAutoFit/>
          </a:bodyPr>
          <a:lstStyle/>
          <a:p>
            <a:pPr algn="ctr"/>
            <a:r>
              <a:rPr lang="ar-SA" sz="3200" b="1" dirty="0" smtClean="0">
                <a:solidFill>
                  <a:srgbClr val="C00000"/>
                </a:solidFill>
              </a:rPr>
              <a:t>    جهوده </a:t>
            </a:r>
            <a:r>
              <a:rPr lang="ar-SA" sz="3200" b="1" dirty="0">
                <a:solidFill>
                  <a:srgbClr val="C00000"/>
                </a:solidFill>
              </a:rPr>
              <a:t>صلى الله عليه وسلم في تبليغ الدعوة</a:t>
            </a:r>
          </a:p>
          <a:p>
            <a:endParaRPr lang="ar-SA" dirty="0"/>
          </a:p>
        </p:txBody>
      </p:sp>
      <p:sp>
        <p:nvSpPr>
          <p:cNvPr id="3" name="مربع نص 2"/>
          <p:cNvSpPr txBox="1"/>
          <p:nvPr/>
        </p:nvSpPr>
        <p:spPr>
          <a:xfrm>
            <a:off x="683568" y="2213378"/>
            <a:ext cx="7992888" cy="3539430"/>
          </a:xfrm>
          <a:prstGeom prst="rect">
            <a:avLst/>
          </a:prstGeom>
          <a:noFill/>
        </p:spPr>
        <p:txBody>
          <a:bodyPr wrap="square" rtlCol="1">
            <a:spAutoFit/>
          </a:bodyPr>
          <a:lstStyle/>
          <a:p>
            <a:pPr algn="ctr"/>
            <a:r>
              <a:rPr lang="ar-SA" sz="2800" b="1" dirty="0" smtClean="0"/>
              <a:t>كان النبي صلى الله عليه وسلم شديد الحرص على تبليغ الدعوة وهداية الناس وتعليمهم وتزكيتهم بل كان </a:t>
            </a:r>
            <a:r>
              <a:rPr lang="ar-SA" sz="2800" b="1" dirty="0"/>
              <a:t>صلى الله عليه وسلم </a:t>
            </a:r>
            <a:r>
              <a:rPr lang="ar-SA" sz="2800" b="1" dirty="0" smtClean="0"/>
              <a:t> يتألم من عدم استجابة الناس للحق حتى كان ان يهلك نفسه غماً وأسفاً عليهم كما انه </a:t>
            </a:r>
            <a:r>
              <a:rPr lang="ar-SA" sz="2800" b="1" dirty="0"/>
              <a:t>صلى الله عليه </a:t>
            </a:r>
            <a:r>
              <a:rPr lang="ar-SA" sz="2800" b="1" dirty="0" smtClean="0"/>
              <a:t>وسلم كان يدعو الناس في جميع الاحوال والاماكن والازمان ولقد دعا جميع الاصناف واستخدم جميع الاساليب والوسائل المشروعة المتاحة له وحاول استخدام اسلوب الاقناع والرأفة والابتعاد عن التنفير كما انه استخدم اسلوب الحكمة والرحمة في مجمل دعوته </a:t>
            </a:r>
            <a:endParaRPr lang="ar-SA" sz="2800" b="1" dirty="0"/>
          </a:p>
        </p:txBody>
      </p:sp>
    </p:spTree>
    <p:extLst>
      <p:ext uri="{BB962C8B-B14F-4D97-AF65-F5344CB8AC3E}">
        <p14:creationId xmlns:p14="http://schemas.microsoft.com/office/powerpoint/2010/main" val="1194081153"/>
      </p:ext>
    </p:extLst>
  </p:cSld>
  <p:clrMapOvr>
    <a:masterClrMapping/>
  </p:clrMapOvr>
  <mc:AlternateContent xmlns:mc="http://schemas.openxmlformats.org/markup-compatibility/2006" xmlns:p14="http://schemas.microsoft.com/office/powerpoint/2010/main">
    <mc:Choice Requires="p14">
      <p:transition spd="slow" p14:dur="1600">
        <p14:prism dir="r" isInverted="1"/>
      </p:transition>
    </mc:Choice>
    <mc:Fallback xmlns="">
      <p:transition spd="slow">
        <p:fade/>
      </p:transition>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مستدير الزوايا 1"/>
          <p:cNvSpPr/>
          <p:nvPr/>
        </p:nvSpPr>
        <p:spPr>
          <a:xfrm>
            <a:off x="2886062" y="44624"/>
            <a:ext cx="3449017" cy="122413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SA" dirty="0" smtClean="0"/>
              <a:t>مراحل تبليغ النبي صلى الله عليه وسلم للدعوة</a:t>
            </a:r>
            <a:endParaRPr lang="ar-SA" dirty="0"/>
          </a:p>
        </p:txBody>
      </p:sp>
      <p:sp>
        <p:nvSpPr>
          <p:cNvPr id="3" name="مستطيل مستدير الزوايا 2"/>
          <p:cNvSpPr/>
          <p:nvPr/>
        </p:nvSpPr>
        <p:spPr>
          <a:xfrm>
            <a:off x="3436210" y="3645024"/>
            <a:ext cx="1800000" cy="10800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SA" dirty="0" smtClean="0">
                <a:hlinkClick r:id="rId2" action="ppaction://hlinksldjump"/>
              </a:rPr>
              <a:t>في اماكنهم</a:t>
            </a:r>
            <a:endParaRPr lang="ar-SA" dirty="0"/>
          </a:p>
        </p:txBody>
      </p:sp>
      <p:sp>
        <p:nvSpPr>
          <p:cNvPr id="4" name="مستطيل مستدير الزوايا 3"/>
          <p:cNvSpPr/>
          <p:nvPr/>
        </p:nvSpPr>
        <p:spPr>
          <a:xfrm>
            <a:off x="5148064" y="1851816"/>
            <a:ext cx="2808312" cy="122413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SA" dirty="0" smtClean="0"/>
              <a:t>مكة المكرمة</a:t>
            </a:r>
            <a:endParaRPr lang="ar-SA" dirty="0"/>
          </a:p>
        </p:txBody>
      </p:sp>
      <p:sp>
        <p:nvSpPr>
          <p:cNvPr id="5" name="مستطيل مستدير الزوايا 4"/>
          <p:cNvSpPr/>
          <p:nvPr/>
        </p:nvSpPr>
        <p:spPr>
          <a:xfrm>
            <a:off x="852736" y="1851816"/>
            <a:ext cx="2808312" cy="122413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SA" dirty="0" smtClean="0"/>
              <a:t>المدينة المنورة</a:t>
            </a:r>
            <a:endParaRPr lang="ar-SA" dirty="0"/>
          </a:p>
        </p:txBody>
      </p:sp>
      <p:sp>
        <p:nvSpPr>
          <p:cNvPr id="6" name="مستطيل مستدير الزوايا 5"/>
          <p:cNvSpPr/>
          <p:nvPr/>
        </p:nvSpPr>
        <p:spPr>
          <a:xfrm>
            <a:off x="7058518" y="5373216"/>
            <a:ext cx="1800000" cy="10800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SA" dirty="0" smtClean="0">
                <a:hlinkClick r:id="rId3" action="ppaction://hlinksldjump"/>
              </a:rPr>
              <a:t>بيت النبوة</a:t>
            </a:r>
            <a:endParaRPr lang="ar-SA" dirty="0"/>
          </a:p>
        </p:txBody>
      </p:sp>
      <p:sp>
        <p:nvSpPr>
          <p:cNvPr id="7" name="مستطيل مستدير الزوايا 6"/>
          <p:cNvSpPr/>
          <p:nvPr/>
        </p:nvSpPr>
        <p:spPr>
          <a:xfrm>
            <a:off x="4788024" y="5373336"/>
            <a:ext cx="1800000" cy="10800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SA" dirty="0" smtClean="0"/>
              <a:t>ا</a:t>
            </a:r>
            <a:r>
              <a:rPr lang="ar-SA" dirty="0" smtClean="0">
                <a:hlinkClick r:id="rId4" action="ppaction://hlinksldjump"/>
              </a:rPr>
              <a:t>لاقربين</a:t>
            </a:r>
            <a:r>
              <a:rPr lang="ar-SA" dirty="0" smtClean="0"/>
              <a:t> </a:t>
            </a:r>
            <a:endParaRPr lang="ar-SA" dirty="0"/>
          </a:p>
        </p:txBody>
      </p:sp>
      <p:sp>
        <p:nvSpPr>
          <p:cNvPr id="8" name="مستطيل مستدير الزوايا 7"/>
          <p:cNvSpPr/>
          <p:nvPr/>
        </p:nvSpPr>
        <p:spPr>
          <a:xfrm>
            <a:off x="221228" y="3645024"/>
            <a:ext cx="1800000" cy="10800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SA" dirty="0" smtClean="0">
                <a:hlinkClick r:id="rId5" action="ppaction://hlinksldjump"/>
              </a:rPr>
              <a:t>ارسال الرسل والكتب</a:t>
            </a:r>
            <a:endParaRPr lang="ar-SA" dirty="0"/>
          </a:p>
        </p:txBody>
      </p:sp>
      <p:sp>
        <p:nvSpPr>
          <p:cNvPr id="9" name="مستطيل مستدير الزوايا 8"/>
          <p:cNvSpPr/>
          <p:nvPr/>
        </p:nvSpPr>
        <p:spPr>
          <a:xfrm>
            <a:off x="2555976" y="5373216"/>
            <a:ext cx="1800000" cy="10800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SA" dirty="0" smtClean="0">
                <a:hlinkClick r:id="rId6" action="ppaction://hlinksldjump"/>
              </a:rPr>
              <a:t>قومه</a:t>
            </a:r>
            <a:endParaRPr lang="ar-SA" dirty="0"/>
          </a:p>
        </p:txBody>
      </p:sp>
      <p:cxnSp>
        <p:nvCxnSpPr>
          <p:cNvPr id="11" name="رابط مستقيم 10"/>
          <p:cNvCxnSpPr/>
          <p:nvPr/>
        </p:nvCxnSpPr>
        <p:spPr>
          <a:xfrm>
            <a:off x="6536445" y="3120771"/>
            <a:ext cx="0" cy="1730471"/>
          </a:xfrm>
          <a:prstGeom prst="line">
            <a:avLst/>
          </a:prstGeom>
        </p:spPr>
        <p:style>
          <a:lnRef idx="1">
            <a:schemeClr val="accent1"/>
          </a:lnRef>
          <a:fillRef idx="0">
            <a:schemeClr val="accent1"/>
          </a:fillRef>
          <a:effectRef idx="0">
            <a:schemeClr val="accent1"/>
          </a:effectRef>
          <a:fontRef idx="minor">
            <a:schemeClr val="tx1"/>
          </a:fontRef>
        </p:style>
      </p:cxnSp>
      <p:cxnSp>
        <p:nvCxnSpPr>
          <p:cNvPr id="14" name="رابط مستقيم 13"/>
          <p:cNvCxnSpPr/>
          <p:nvPr/>
        </p:nvCxnSpPr>
        <p:spPr>
          <a:xfrm flipV="1">
            <a:off x="1121228" y="4851242"/>
            <a:ext cx="7051172" cy="6350"/>
          </a:xfrm>
          <a:prstGeom prst="line">
            <a:avLst/>
          </a:prstGeom>
        </p:spPr>
        <p:style>
          <a:lnRef idx="1">
            <a:schemeClr val="accent1"/>
          </a:lnRef>
          <a:fillRef idx="0">
            <a:schemeClr val="accent1"/>
          </a:fillRef>
          <a:effectRef idx="0">
            <a:schemeClr val="accent1"/>
          </a:effectRef>
          <a:fontRef idx="minor">
            <a:schemeClr val="tx1"/>
          </a:fontRef>
        </p:style>
      </p:cxnSp>
      <p:cxnSp>
        <p:nvCxnSpPr>
          <p:cNvPr id="17" name="رابط مستقيم 16"/>
          <p:cNvCxnSpPr/>
          <p:nvPr/>
        </p:nvCxnSpPr>
        <p:spPr>
          <a:xfrm>
            <a:off x="8172400" y="4851242"/>
            <a:ext cx="0" cy="521974"/>
          </a:xfrm>
          <a:prstGeom prst="line">
            <a:avLst/>
          </a:prstGeom>
        </p:spPr>
        <p:style>
          <a:lnRef idx="1">
            <a:schemeClr val="accent1"/>
          </a:lnRef>
          <a:fillRef idx="0">
            <a:schemeClr val="accent1"/>
          </a:fillRef>
          <a:effectRef idx="0">
            <a:schemeClr val="accent1"/>
          </a:effectRef>
          <a:fontRef idx="minor">
            <a:schemeClr val="tx1"/>
          </a:fontRef>
        </p:style>
      </p:cxnSp>
      <p:cxnSp>
        <p:nvCxnSpPr>
          <p:cNvPr id="19" name="رابط مستقيم 18"/>
          <p:cNvCxnSpPr/>
          <p:nvPr/>
        </p:nvCxnSpPr>
        <p:spPr>
          <a:xfrm>
            <a:off x="5526056" y="4851242"/>
            <a:ext cx="0" cy="521974"/>
          </a:xfrm>
          <a:prstGeom prst="line">
            <a:avLst/>
          </a:prstGeom>
        </p:spPr>
        <p:style>
          <a:lnRef idx="1">
            <a:schemeClr val="accent1"/>
          </a:lnRef>
          <a:fillRef idx="0">
            <a:schemeClr val="accent1"/>
          </a:fillRef>
          <a:effectRef idx="0">
            <a:schemeClr val="accent1"/>
          </a:effectRef>
          <a:fontRef idx="minor">
            <a:schemeClr val="tx1"/>
          </a:fontRef>
        </p:style>
      </p:cxnSp>
      <p:cxnSp>
        <p:nvCxnSpPr>
          <p:cNvPr id="21" name="رابط بشكل مرفق 20"/>
          <p:cNvCxnSpPr>
            <a:endCxn id="9" idx="0"/>
          </p:cNvCxnSpPr>
          <p:nvPr/>
        </p:nvCxnSpPr>
        <p:spPr>
          <a:xfrm rot="5400000">
            <a:off x="3194989" y="5112229"/>
            <a:ext cx="521974" cy="12700"/>
          </a:xfrm>
          <a:prstGeom prst="bentConnector3">
            <a:avLst>
              <a:gd name="adj1" fmla="val 108394"/>
            </a:avLst>
          </a:prstGeom>
        </p:spPr>
        <p:style>
          <a:lnRef idx="1">
            <a:schemeClr val="accent1"/>
          </a:lnRef>
          <a:fillRef idx="0">
            <a:schemeClr val="accent1"/>
          </a:fillRef>
          <a:effectRef idx="0">
            <a:schemeClr val="accent1"/>
          </a:effectRef>
          <a:fontRef idx="minor">
            <a:schemeClr val="tx1"/>
          </a:fontRef>
        </p:style>
      </p:cxnSp>
      <p:cxnSp>
        <p:nvCxnSpPr>
          <p:cNvPr id="24" name="رابط مستقيم 23"/>
          <p:cNvCxnSpPr/>
          <p:nvPr/>
        </p:nvCxnSpPr>
        <p:spPr>
          <a:xfrm>
            <a:off x="2555776" y="3075952"/>
            <a:ext cx="0" cy="497064"/>
          </a:xfrm>
          <a:prstGeom prst="line">
            <a:avLst/>
          </a:prstGeom>
        </p:spPr>
        <p:style>
          <a:lnRef idx="1">
            <a:schemeClr val="accent1"/>
          </a:lnRef>
          <a:fillRef idx="0">
            <a:schemeClr val="accent1"/>
          </a:fillRef>
          <a:effectRef idx="0">
            <a:schemeClr val="accent1"/>
          </a:effectRef>
          <a:fontRef idx="minor">
            <a:schemeClr val="tx1"/>
          </a:fontRef>
        </p:style>
      </p:cxnSp>
      <p:cxnSp>
        <p:nvCxnSpPr>
          <p:cNvPr id="26" name="رابط مستقيم 25"/>
          <p:cNvCxnSpPr/>
          <p:nvPr/>
        </p:nvCxnSpPr>
        <p:spPr>
          <a:xfrm>
            <a:off x="971600" y="3573016"/>
            <a:ext cx="2952328"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29" name="رابط مستقيم 28"/>
          <p:cNvCxnSpPr/>
          <p:nvPr/>
        </p:nvCxnSpPr>
        <p:spPr>
          <a:xfrm>
            <a:off x="3923928" y="3573016"/>
            <a:ext cx="0" cy="198226"/>
          </a:xfrm>
          <a:prstGeom prst="line">
            <a:avLst/>
          </a:prstGeom>
        </p:spPr>
        <p:style>
          <a:lnRef idx="1">
            <a:schemeClr val="accent1"/>
          </a:lnRef>
          <a:fillRef idx="0">
            <a:schemeClr val="accent1"/>
          </a:fillRef>
          <a:effectRef idx="0">
            <a:schemeClr val="accent1"/>
          </a:effectRef>
          <a:fontRef idx="minor">
            <a:schemeClr val="tx1"/>
          </a:fontRef>
        </p:style>
      </p:cxnSp>
      <p:cxnSp>
        <p:nvCxnSpPr>
          <p:cNvPr id="31" name="رابط مستقيم 30"/>
          <p:cNvCxnSpPr/>
          <p:nvPr/>
        </p:nvCxnSpPr>
        <p:spPr>
          <a:xfrm>
            <a:off x="971600" y="3573016"/>
            <a:ext cx="0" cy="198226"/>
          </a:xfrm>
          <a:prstGeom prst="line">
            <a:avLst/>
          </a:prstGeom>
        </p:spPr>
        <p:style>
          <a:lnRef idx="1">
            <a:schemeClr val="accent1"/>
          </a:lnRef>
          <a:fillRef idx="0">
            <a:schemeClr val="accent1"/>
          </a:fillRef>
          <a:effectRef idx="0">
            <a:schemeClr val="accent1"/>
          </a:effectRef>
          <a:fontRef idx="minor">
            <a:schemeClr val="tx1"/>
          </a:fontRef>
        </p:style>
      </p:cxnSp>
      <p:cxnSp>
        <p:nvCxnSpPr>
          <p:cNvPr id="33" name="رابط مستقيم 32"/>
          <p:cNvCxnSpPr>
            <a:stCxn id="2" idx="2"/>
          </p:cNvCxnSpPr>
          <p:nvPr/>
        </p:nvCxnSpPr>
        <p:spPr>
          <a:xfrm flipH="1">
            <a:off x="4588983" y="1268760"/>
            <a:ext cx="21588" cy="439040"/>
          </a:xfrm>
          <a:prstGeom prst="line">
            <a:avLst/>
          </a:prstGeom>
        </p:spPr>
        <p:style>
          <a:lnRef idx="1">
            <a:schemeClr val="accent1"/>
          </a:lnRef>
          <a:fillRef idx="0">
            <a:schemeClr val="accent1"/>
          </a:fillRef>
          <a:effectRef idx="0">
            <a:schemeClr val="accent1"/>
          </a:effectRef>
          <a:fontRef idx="minor">
            <a:schemeClr val="tx1"/>
          </a:fontRef>
        </p:style>
      </p:cxnSp>
      <p:cxnSp>
        <p:nvCxnSpPr>
          <p:cNvPr id="35" name="رابط مستقيم 34"/>
          <p:cNvCxnSpPr/>
          <p:nvPr/>
        </p:nvCxnSpPr>
        <p:spPr>
          <a:xfrm>
            <a:off x="2447764" y="1707800"/>
            <a:ext cx="3545375"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38" name="رابط مستقيم 37"/>
          <p:cNvCxnSpPr/>
          <p:nvPr/>
        </p:nvCxnSpPr>
        <p:spPr>
          <a:xfrm>
            <a:off x="5993139" y="1707800"/>
            <a:ext cx="0" cy="144016"/>
          </a:xfrm>
          <a:prstGeom prst="line">
            <a:avLst/>
          </a:prstGeom>
        </p:spPr>
        <p:style>
          <a:lnRef idx="1">
            <a:schemeClr val="accent1"/>
          </a:lnRef>
          <a:fillRef idx="0">
            <a:schemeClr val="accent1"/>
          </a:fillRef>
          <a:effectRef idx="0">
            <a:schemeClr val="accent1"/>
          </a:effectRef>
          <a:fontRef idx="minor">
            <a:schemeClr val="tx1"/>
          </a:fontRef>
        </p:style>
      </p:cxnSp>
      <p:cxnSp>
        <p:nvCxnSpPr>
          <p:cNvPr id="40" name="رابط مستقيم 39"/>
          <p:cNvCxnSpPr/>
          <p:nvPr/>
        </p:nvCxnSpPr>
        <p:spPr>
          <a:xfrm>
            <a:off x="2447764" y="1779808"/>
            <a:ext cx="0" cy="72008"/>
          </a:xfrm>
          <a:prstGeom prst="line">
            <a:avLst/>
          </a:prstGeom>
        </p:spPr>
        <p:style>
          <a:lnRef idx="1">
            <a:schemeClr val="accent1"/>
          </a:lnRef>
          <a:fillRef idx="0">
            <a:schemeClr val="accent1"/>
          </a:fillRef>
          <a:effectRef idx="0">
            <a:schemeClr val="accent1"/>
          </a:effectRef>
          <a:fontRef idx="minor">
            <a:schemeClr val="tx1"/>
          </a:fontRef>
        </p:style>
      </p:cxnSp>
      <p:sp>
        <p:nvSpPr>
          <p:cNvPr id="43" name="مستطيل مستدير الزوايا 42"/>
          <p:cNvSpPr/>
          <p:nvPr/>
        </p:nvSpPr>
        <p:spPr>
          <a:xfrm>
            <a:off x="395736" y="5371627"/>
            <a:ext cx="1800000" cy="10800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SA" dirty="0" smtClean="0">
                <a:hlinkClick r:id="rId7" action="ppaction://hlinksldjump"/>
              </a:rPr>
              <a:t>قبائل العرب</a:t>
            </a:r>
            <a:endParaRPr lang="ar-SA" dirty="0"/>
          </a:p>
        </p:txBody>
      </p:sp>
      <p:cxnSp>
        <p:nvCxnSpPr>
          <p:cNvPr id="46" name="رابط مستقيم 45"/>
          <p:cNvCxnSpPr/>
          <p:nvPr/>
        </p:nvCxnSpPr>
        <p:spPr>
          <a:xfrm>
            <a:off x="1121228" y="4857592"/>
            <a:ext cx="0" cy="514035"/>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43171631"/>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ربع نص 1"/>
          <p:cNvSpPr txBox="1"/>
          <p:nvPr/>
        </p:nvSpPr>
        <p:spPr>
          <a:xfrm>
            <a:off x="1115616" y="2492896"/>
            <a:ext cx="6840760" cy="3539430"/>
          </a:xfrm>
          <a:prstGeom prst="rect">
            <a:avLst/>
          </a:prstGeom>
          <a:noFill/>
        </p:spPr>
        <p:txBody>
          <a:bodyPr wrap="square" rtlCol="1">
            <a:spAutoFit/>
          </a:bodyPr>
          <a:lstStyle/>
          <a:p>
            <a:pPr algn="ctr"/>
            <a:r>
              <a:rPr lang="ar-SA" sz="2800" b="1" dirty="0"/>
              <a:t>البدء ببيت النبوة : لما نزل على النبي قوله تعالى </a:t>
            </a:r>
            <a:r>
              <a:rPr lang="ar-SA" sz="2800" b="1" dirty="0" smtClean="0">
                <a:solidFill>
                  <a:srgbClr val="024E02"/>
                </a:solidFill>
                <a:sym typeface="Wingdings" pitchFamily="2" charset="2"/>
              </a:rPr>
              <a:t>(يأيها المدثر *قم فأنذر)</a:t>
            </a:r>
            <a:r>
              <a:rPr lang="ar-SA" sz="2800" b="1" dirty="0">
                <a:solidFill>
                  <a:srgbClr val="024E02"/>
                </a:solidFill>
              </a:rPr>
              <a:t> </a:t>
            </a:r>
            <a:r>
              <a:rPr lang="ar-SA" sz="2800" b="1" dirty="0"/>
              <a:t>بدأ بتبليغ </a:t>
            </a:r>
            <a:r>
              <a:rPr lang="ar-SA" sz="2800" b="1" dirty="0" smtClean="0"/>
              <a:t>رسالة ربه </a:t>
            </a:r>
            <a:r>
              <a:rPr lang="ar-SA" sz="2800" b="1" dirty="0"/>
              <a:t>لأهل بيته </a:t>
            </a:r>
            <a:r>
              <a:rPr lang="ar-SA" sz="2800" b="1" dirty="0" smtClean="0"/>
              <a:t>وأصدقائه </a:t>
            </a:r>
            <a:r>
              <a:rPr lang="ar-SA" sz="2800" b="1" dirty="0"/>
              <a:t>وأقرب </a:t>
            </a:r>
            <a:r>
              <a:rPr lang="ar-SA" sz="2800" b="1" dirty="0" smtClean="0"/>
              <a:t>الناس </a:t>
            </a:r>
            <a:r>
              <a:rPr lang="ar-SA" sz="2800" b="1" dirty="0"/>
              <a:t>إليه ؛ فكان أول من </a:t>
            </a:r>
            <a:r>
              <a:rPr lang="ar-SA" sz="2800" b="1" dirty="0" smtClean="0"/>
              <a:t>آمن </a:t>
            </a:r>
            <a:r>
              <a:rPr lang="ar-SA" sz="2800" b="1" dirty="0"/>
              <a:t>به زوجه خديجة رضي الله عنها وتلتها بناته رضي الله عنهن ومن في بيته كابن عمه </a:t>
            </a:r>
            <a:r>
              <a:rPr lang="ar-SA" sz="2800" b="1" dirty="0" smtClean="0"/>
              <a:t>علي بن </a:t>
            </a:r>
            <a:r>
              <a:rPr lang="ar-SA" sz="2800" b="1" dirty="0"/>
              <a:t>أبي طالب </a:t>
            </a:r>
            <a:r>
              <a:rPr lang="ar-SA" sz="2800" b="1" dirty="0" smtClean="0"/>
              <a:t>رضي الله عنه وهو </a:t>
            </a:r>
            <a:r>
              <a:rPr lang="ar-SA" sz="2800" b="1" dirty="0"/>
              <a:t>يومئذ ابن </a:t>
            </a:r>
            <a:r>
              <a:rPr lang="ar-SA" sz="2800" b="1" dirty="0" smtClean="0"/>
              <a:t>عشر سنوات</a:t>
            </a:r>
            <a:r>
              <a:rPr lang="ar-SA" sz="2800" b="1" dirty="0"/>
              <a:t>، </a:t>
            </a:r>
            <a:r>
              <a:rPr lang="ar-SA" sz="2800" b="1" dirty="0" smtClean="0"/>
              <a:t>ومولاه </a:t>
            </a:r>
            <a:r>
              <a:rPr lang="ar-SA" sz="2800" b="1" dirty="0"/>
              <a:t>زيد بن </a:t>
            </a:r>
            <a:r>
              <a:rPr lang="ar-SA" sz="2800" b="1" dirty="0" smtClean="0"/>
              <a:t>حارثة </a:t>
            </a:r>
            <a:r>
              <a:rPr lang="ar-SA" sz="2800" b="1" dirty="0"/>
              <a:t>رضي الله عنه</a:t>
            </a:r>
            <a:r>
              <a:rPr lang="ar-SA" sz="2800" b="1" dirty="0" smtClean="0"/>
              <a:t> . </a:t>
            </a:r>
            <a:r>
              <a:rPr lang="ar-SA" sz="2800" b="1" dirty="0"/>
              <a:t>وأول من آمن به من خارج بيته </a:t>
            </a:r>
            <a:r>
              <a:rPr lang="ar-SA" sz="2800" b="1" dirty="0" smtClean="0"/>
              <a:t>صديقه </a:t>
            </a:r>
            <a:r>
              <a:rPr lang="ar-SA" sz="2800" b="1" dirty="0"/>
              <a:t>أبو </a:t>
            </a:r>
            <a:r>
              <a:rPr lang="ar-SA" sz="2800" b="1" dirty="0" smtClean="0"/>
              <a:t>بكر</a:t>
            </a:r>
            <a:r>
              <a:rPr lang="ar-SA" sz="2800" b="1" dirty="0"/>
              <a:t> رضي الله عنه </a:t>
            </a:r>
          </a:p>
        </p:txBody>
      </p:sp>
      <p:sp>
        <p:nvSpPr>
          <p:cNvPr id="3" name="مربع نص 2"/>
          <p:cNvSpPr txBox="1"/>
          <p:nvPr/>
        </p:nvSpPr>
        <p:spPr>
          <a:xfrm>
            <a:off x="2627784" y="1476073"/>
            <a:ext cx="4032448" cy="584775"/>
          </a:xfrm>
          <a:prstGeom prst="rect">
            <a:avLst/>
          </a:prstGeom>
          <a:noFill/>
        </p:spPr>
        <p:txBody>
          <a:bodyPr wrap="square" rtlCol="1">
            <a:spAutoFit/>
          </a:bodyPr>
          <a:lstStyle/>
          <a:p>
            <a:pPr algn="ctr"/>
            <a:r>
              <a:rPr lang="ar-SA" sz="3200" b="1" dirty="0" smtClean="0">
                <a:solidFill>
                  <a:srgbClr val="C00000"/>
                </a:solidFill>
              </a:rPr>
              <a:t>بيت </a:t>
            </a:r>
            <a:r>
              <a:rPr lang="ar-SA" sz="3200" b="1" dirty="0">
                <a:solidFill>
                  <a:srgbClr val="C00000"/>
                </a:solidFill>
              </a:rPr>
              <a:t>النبوة</a:t>
            </a:r>
          </a:p>
        </p:txBody>
      </p:sp>
    </p:spTree>
    <p:extLst>
      <p:ext uri="{BB962C8B-B14F-4D97-AF65-F5344CB8AC3E}">
        <p14:creationId xmlns:p14="http://schemas.microsoft.com/office/powerpoint/2010/main" val="2019596336"/>
      </p:ext>
    </p:extLst>
  </p:cSld>
  <p:clrMapOvr>
    <a:masterClrMapping/>
  </p:clrMapOvr>
  <mc:AlternateContent xmlns:mc="http://schemas.openxmlformats.org/markup-compatibility/2006" xmlns:p14="http://schemas.microsoft.com/office/powerpoint/2010/main">
    <mc:Choice Requires="p14">
      <p:transition spd="slow" p14:dur="1400">
        <p14:doors dir="vert"/>
      </p:transition>
    </mc:Choice>
    <mc:Fallback xmlns="">
      <p:transition spd="slow">
        <p:fade/>
      </p:transition>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ربع نص 1"/>
          <p:cNvSpPr txBox="1"/>
          <p:nvPr/>
        </p:nvSpPr>
        <p:spPr>
          <a:xfrm>
            <a:off x="755576" y="1692091"/>
            <a:ext cx="7632848" cy="4401205"/>
          </a:xfrm>
          <a:prstGeom prst="rect">
            <a:avLst/>
          </a:prstGeom>
          <a:noFill/>
        </p:spPr>
        <p:txBody>
          <a:bodyPr wrap="square" rtlCol="1">
            <a:spAutoFit/>
          </a:bodyPr>
          <a:lstStyle/>
          <a:p>
            <a:pPr algn="ctr"/>
            <a:r>
              <a:rPr lang="ar-SA" sz="2800" b="1" dirty="0" smtClean="0"/>
              <a:t>تبليغ الدعوة للأقربين</a:t>
            </a:r>
            <a:r>
              <a:rPr lang="ar-SA" sz="2800" b="1" dirty="0"/>
              <a:t>: </a:t>
            </a:r>
            <a:r>
              <a:rPr lang="ar-SA" sz="2800" b="1" dirty="0" smtClean="0"/>
              <a:t>عندما نزل على النبي صلى الله عليه وسلم قوله تعالى: </a:t>
            </a:r>
            <a:r>
              <a:rPr lang="ar-SA" sz="2800" b="1" dirty="0" smtClean="0">
                <a:solidFill>
                  <a:srgbClr val="024E02"/>
                </a:solidFill>
              </a:rPr>
              <a:t>(وأنذر </a:t>
            </a:r>
            <a:r>
              <a:rPr lang="ar-SA" sz="2800" b="1" dirty="0">
                <a:solidFill>
                  <a:srgbClr val="024E02"/>
                </a:solidFill>
              </a:rPr>
              <a:t>عشيرتك الأقربين ) </a:t>
            </a:r>
            <a:r>
              <a:rPr lang="ar-SA" sz="2800" b="1" dirty="0"/>
              <a:t>قام فقال: </a:t>
            </a:r>
            <a:r>
              <a:rPr lang="ar-SA" sz="2800" b="1" dirty="0" smtClean="0"/>
              <a:t>( </a:t>
            </a:r>
            <a:r>
              <a:rPr lang="ar-SA" sz="2800" b="1" dirty="0"/>
              <a:t>يا </a:t>
            </a:r>
            <a:r>
              <a:rPr lang="ar-SA" sz="2800" b="1" dirty="0" smtClean="0"/>
              <a:t>معشر قريش اشتروا أنفسكم </a:t>
            </a:r>
            <a:r>
              <a:rPr lang="ar-SA" sz="2800" b="1" dirty="0"/>
              <a:t>من </a:t>
            </a:r>
            <a:r>
              <a:rPr lang="ar-SA" sz="2800" b="1" dirty="0" smtClean="0"/>
              <a:t>الله، لا أغني </a:t>
            </a:r>
            <a:r>
              <a:rPr lang="ar-SA" sz="2800" b="1" dirty="0"/>
              <a:t>عنكم من </a:t>
            </a:r>
            <a:r>
              <a:rPr lang="ar-SA" sz="2800" b="1" dirty="0" smtClean="0"/>
              <a:t>الله شيئا</a:t>
            </a:r>
            <a:r>
              <a:rPr lang="ar-SA" sz="2800" b="1" dirty="0"/>
              <a:t>، يا بني عبد المطلب </a:t>
            </a:r>
            <a:r>
              <a:rPr lang="ar-SA" sz="2800" b="1" dirty="0" smtClean="0"/>
              <a:t>لا </a:t>
            </a:r>
            <a:r>
              <a:rPr lang="ar-SA" sz="2800" b="1" dirty="0"/>
              <a:t>أغني عنكم من </a:t>
            </a:r>
            <a:r>
              <a:rPr lang="ar-SA" sz="2800" b="1" dirty="0" smtClean="0"/>
              <a:t>الله شيئا</a:t>
            </a:r>
            <a:r>
              <a:rPr lang="ar-SA" sz="2800" b="1" dirty="0"/>
              <a:t>، يا </a:t>
            </a:r>
            <a:r>
              <a:rPr lang="ar-SA" sz="2800" b="1" dirty="0" smtClean="0"/>
              <a:t>عباس </a:t>
            </a:r>
            <a:r>
              <a:rPr lang="ar-SA" sz="2800" b="1" dirty="0"/>
              <a:t>بن عبد المطلب </a:t>
            </a:r>
            <a:r>
              <a:rPr lang="ar-SA" sz="2800" b="1" dirty="0" smtClean="0"/>
              <a:t>لا </a:t>
            </a:r>
            <a:r>
              <a:rPr lang="ar-SA" sz="2800" b="1" dirty="0"/>
              <a:t>أغني</a:t>
            </a:r>
            <a:r>
              <a:rPr lang="ar-SA" sz="2800" b="1" dirty="0" smtClean="0"/>
              <a:t> </a:t>
            </a:r>
            <a:r>
              <a:rPr lang="ar-SA" sz="2800" b="1" dirty="0"/>
              <a:t>عنك من </a:t>
            </a:r>
            <a:r>
              <a:rPr lang="ar-SA" sz="2800" b="1" dirty="0" smtClean="0"/>
              <a:t>الله شيئا</a:t>
            </a:r>
            <a:r>
              <a:rPr lang="ar-SA" sz="2800" b="1" dirty="0"/>
              <a:t>، </a:t>
            </a:r>
            <a:r>
              <a:rPr lang="ar-SA" sz="2800" b="1" dirty="0" smtClean="0"/>
              <a:t>يا صفية </a:t>
            </a:r>
            <a:r>
              <a:rPr lang="ar-SA" sz="2800" b="1" dirty="0"/>
              <a:t>عمة </a:t>
            </a:r>
            <a:r>
              <a:rPr lang="ar-SA" sz="2800" b="1" dirty="0" smtClean="0"/>
              <a:t>رسول الله </a:t>
            </a:r>
            <a:r>
              <a:rPr lang="ar-SA" sz="2800" b="1" dirty="0"/>
              <a:t>لا أغني </a:t>
            </a:r>
            <a:r>
              <a:rPr lang="ar-SA" sz="2800" b="1" dirty="0" smtClean="0"/>
              <a:t>عنك </a:t>
            </a:r>
            <a:r>
              <a:rPr lang="ar-SA" sz="2800" b="1" dirty="0"/>
              <a:t>من </a:t>
            </a:r>
            <a:r>
              <a:rPr lang="ar-SA" sz="2800" b="1" dirty="0" smtClean="0"/>
              <a:t>الله شيئا</a:t>
            </a:r>
            <a:r>
              <a:rPr lang="ar-SA" sz="2800" b="1" dirty="0"/>
              <a:t>، </a:t>
            </a:r>
            <a:r>
              <a:rPr lang="ar-SA" sz="2800" b="1" dirty="0" smtClean="0"/>
              <a:t>يا </a:t>
            </a:r>
            <a:r>
              <a:rPr lang="ar-SA" sz="2800" b="1" dirty="0"/>
              <a:t>فاطمة بنت </a:t>
            </a:r>
            <a:r>
              <a:rPr lang="ar-SA" sz="2800" b="1" dirty="0" smtClean="0"/>
              <a:t>رسول الله سليني </a:t>
            </a:r>
            <a:r>
              <a:rPr lang="ar-SA" sz="2800" b="1" dirty="0"/>
              <a:t>ما </a:t>
            </a:r>
            <a:r>
              <a:rPr lang="ar-SA" sz="2800" b="1" dirty="0" smtClean="0"/>
              <a:t>شئت </a:t>
            </a:r>
            <a:r>
              <a:rPr lang="ar-SA" sz="2800" b="1" dirty="0"/>
              <a:t>لا أغني </a:t>
            </a:r>
            <a:r>
              <a:rPr lang="ar-SA" sz="2800" b="1" dirty="0" smtClean="0"/>
              <a:t>عنك </a:t>
            </a:r>
            <a:r>
              <a:rPr lang="ar-SA" sz="2800" b="1" dirty="0"/>
              <a:t>من </a:t>
            </a:r>
            <a:r>
              <a:rPr lang="ar-SA" sz="2800" b="1" dirty="0" smtClean="0"/>
              <a:t>الله شيئا)</a:t>
            </a:r>
          </a:p>
          <a:p>
            <a:pPr algn="ctr"/>
            <a:r>
              <a:rPr lang="ar-SA" sz="2800" b="1" dirty="0" smtClean="0"/>
              <a:t> </a:t>
            </a:r>
            <a:r>
              <a:rPr lang="ar-SA" sz="2800" b="1" dirty="0"/>
              <a:t>ثم جمع النبي أهل بيته فاجتمع </a:t>
            </a:r>
            <a:r>
              <a:rPr lang="ar-SA" sz="2800" b="1" dirty="0" smtClean="0"/>
              <a:t>ثلاثون </a:t>
            </a:r>
            <a:r>
              <a:rPr lang="ar-SA" sz="2800" b="1" dirty="0"/>
              <a:t>فأكلوا </a:t>
            </a:r>
            <a:r>
              <a:rPr lang="ar-SA" sz="2800" b="1" dirty="0" smtClean="0"/>
              <a:t>وشربوا</a:t>
            </a:r>
            <a:r>
              <a:rPr lang="ar-SA" sz="2800" b="1" dirty="0"/>
              <a:t>، فقال </a:t>
            </a:r>
            <a:r>
              <a:rPr lang="ar-SA" sz="2800" b="1" dirty="0" smtClean="0"/>
              <a:t>لهم</a:t>
            </a:r>
            <a:r>
              <a:rPr lang="ar-SA" sz="2800" b="1" dirty="0"/>
              <a:t>: من </a:t>
            </a:r>
            <a:r>
              <a:rPr lang="ar-SA" sz="2800" b="1" dirty="0" smtClean="0"/>
              <a:t>يضمن </a:t>
            </a:r>
            <a:r>
              <a:rPr lang="ar-SA" sz="2800" b="1" dirty="0"/>
              <a:t>عني ديني ومواعيدي، </a:t>
            </a:r>
            <a:r>
              <a:rPr lang="ar-SA" sz="2800" b="1" dirty="0" smtClean="0"/>
              <a:t>ويكون </a:t>
            </a:r>
            <a:r>
              <a:rPr lang="ar-SA" sz="2800" b="1" dirty="0"/>
              <a:t>معي في الجنة، ويكون </a:t>
            </a:r>
            <a:r>
              <a:rPr lang="ar-SA" sz="2800" b="1" dirty="0" smtClean="0"/>
              <a:t>خليفتي </a:t>
            </a:r>
            <a:r>
              <a:rPr lang="ar-SA" sz="2800" b="1" dirty="0"/>
              <a:t>في أهلي؟ فقال علي </a:t>
            </a:r>
            <a:r>
              <a:rPr lang="ar-SA" sz="2800" b="1" dirty="0" smtClean="0"/>
              <a:t>رضي الله عنه </a:t>
            </a:r>
            <a:r>
              <a:rPr lang="ar-SA" sz="2800" b="1" dirty="0"/>
              <a:t>: أنا </a:t>
            </a:r>
          </a:p>
        </p:txBody>
      </p:sp>
      <p:sp>
        <p:nvSpPr>
          <p:cNvPr id="3" name="مربع نص 2"/>
          <p:cNvSpPr txBox="1"/>
          <p:nvPr/>
        </p:nvSpPr>
        <p:spPr>
          <a:xfrm>
            <a:off x="2555776" y="683985"/>
            <a:ext cx="4680520" cy="584775"/>
          </a:xfrm>
          <a:prstGeom prst="rect">
            <a:avLst/>
          </a:prstGeom>
          <a:noFill/>
        </p:spPr>
        <p:txBody>
          <a:bodyPr wrap="square" rtlCol="1">
            <a:spAutoFit/>
          </a:bodyPr>
          <a:lstStyle/>
          <a:p>
            <a:pPr algn="ctr"/>
            <a:r>
              <a:rPr lang="ar-SA" sz="3200" b="1" dirty="0" smtClean="0">
                <a:solidFill>
                  <a:srgbClr val="C00000"/>
                </a:solidFill>
              </a:rPr>
              <a:t>الأقربين</a:t>
            </a:r>
            <a:endParaRPr lang="ar-SA" sz="3200" b="1" dirty="0">
              <a:solidFill>
                <a:srgbClr val="C00000"/>
              </a:solidFill>
            </a:endParaRPr>
          </a:p>
        </p:txBody>
      </p:sp>
    </p:spTree>
    <p:extLst>
      <p:ext uri="{BB962C8B-B14F-4D97-AF65-F5344CB8AC3E}">
        <p14:creationId xmlns:p14="http://schemas.microsoft.com/office/powerpoint/2010/main" val="3681346273"/>
      </p:ext>
    </p:extLst>
  </p:cSld>
  <p:clrMapOvr>
    <a:masterClrMapping/>
  </p:clrMapOvr>
  <mc:AlternateContent xmlns:mc="http://schemas.openxmlformats.org/markup-compatibility/2006" xmlns:p14="http://schemas.microsoft.com/office/powerpoint/2010/main">
    <mc:Choice Requires="p14">
      <p:transition spd="slow" p14:dur="1600">
        <p14:conveyor dir="r"/>
      </p:transition>
    </mc:Choice>
    <mc:Fallback xmlns="">
      <p:transition spd="slow">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مستطيل 3"/>
          <p:cNvSpPr/>
          <p:nvPr/>
        </p:nvSpPr>
        <p:spPr>
          <a:xfrm>
            <a:off x="539552" y="44624"/>
            <a:ext cx="8064896" cy="6863417"/>
          </a:xfrm>
          <a:prstGeom prst="rect">
            <a:avLst/>
          </a:prstGeom>
        </p:spPr>
        <p:txBody>
          <a:bodyPr wrap="square">
            <a:spAutoFit/>
          </a:bodyPr>
          <a:lstStyle/>
          <a:p>
            <a:pPr algn="ctr"/>
            <a:r>
              <a:rPr lang="ar-SA" dirty="0" smtClean="0">
                <a:solidFill>
                  <a:srgbClr val="C00000"/>
                </a:solidFill>
              </a:rPr>
              <a:t> </a:t>
            </a:r>
            <a:r>
              <a:rPr lang="ar-SA" sz="2400" b="1" dirty="0" smtClean="0">
                <a:solidFill>
                  <a:srgbClr val="C00000"/>
                </a:solidFill>
              </a:rPr>
              <a:t>ما عنوان الوحدة التي سندرسها؟</a:t>
            </a:r>
            <a:endParaRPr lang="ar-SA" b="1" dirty="0" smtClean="0">
              <a:solidFill>
                <a:srgbClr val="C00000"/>
              </a:solidFill>
            </a:endParaRPr>
          </a:p>
          <a:p>
            <a:pPr algn="ctr"/>
            <a:r>
              <a:rPr lang="ar-SA" dirty="0" smtClean="0"/>
              <a:t>        </a:t>
            </a:r>
            <a:r>
              <a:rPr lang="ar-SA" sz="2000" b="1" dirty="0" smtClean="0"/>
              <a:t>فقه السيرة النبوية</a:t>
            </a:r>
            <a:endParaRPr lang="ar-SA" b="1" dirty="0" smtClean="0"/>
          </a:p>
          <a:p>
            <a:pPr algn="ctr"/>
            <a:r>
              <a:rPr lang="ar-SA" dirty="0" smtClean="0"/>
              <a:t> </a:t>
            </a:r>
            <a:r>
              <a:rPr lang="ar-SA" sz="2400" b="1" dirty="0" smtClean="0">
                <a:solidFill>
                  <a:srgbClr val="C00000"/>
                </a:solidFill>
              </a:rPr>
              <a:t>ما معنى كلمة فقه في اللغة العربية ؟</a:t>
            </a:r>
          </a:p>
          <a:p>
            <a:pPr algn="ctr"/>
            <a:r>
              <a:rPr lang="ar-SA" sz="2000" b="1" dirty="0" smtClean="0"/>
              <a:t>والفقه العلم بالشيء والفهم له</a:t>
            </a:r>
          </a:p>
          <a:p>
            <a:pPr algn="ctr"/>
            <a:r>
              <a:rPr lang="ar-SA" sz="2400" b="1" dirty="0" smtClean="0">
                <a:solidFill>
                  <a:srgbClr val="C00000"/>
                </a:solidFill>
              </a:rPr>
              <a:t>ما معانى كلمة سيرة في اللغة؟</a:t>
            </a:r>
          </a:p>
          <a:p>
            <a:pPr algn="ctr"/>
            <a:r>
              <a:rPr lang="ar-SA" sz="2000" b="1" dirty="0" smtClean="0">
                <a:solidFill>
                  <a:srgbClr val="024E02"/>
                </a:solidFill>
              </a:rPr>
              <a:t>السيرة لغة: </a:t>
            </a:r>
            <a:r>
              <a:rPr lang="ar-SA" sz="2000" b="1" dirty="0" smtClean="0"/>
              <a:t>السّنة والطريقة والهيئة. </a:t>
            </a:r>
          </a:p>
          <a:p>
            <a:pPr algn="ctr"/>
            <a:r>
              <a:rPr lang="ar-SA" sz="2000" b="1" dirty="0" smtClean="0">
                <a:solidFill>
                  <a:srgbClr val="024E02"/>
                </a:solidFill>
              </a:rPr>
              <a:t>السنة يقال: </a:t>
            </a:r>
            <a:r>
              <a:rPr lang="ar-SA" sz="2000" b="1" dirty="0" smtClean="0"/>
              <a:t>سن بهم طريقا ً أي سار بهم طريقا.</a:t>
            </a:r>
          </a:p>
          <a:p>
            <a:pPr algn="ctr"/>
            <a:r>
              <a:rPr lang="ar-SA" sz="2000" b="1" dirty="0" smtClean="0">
                <a:solidFill>
                  <a:srgbClr val="024E02"/>
                </a:solidFill>
              </a:rPr>
              <a:t>والطريقة:</a:t>
            </a:r>
            <a:r>
              <a:rPr lang="ar-SA" sz="2000" b="1" dirty="0" smtClean="0"/>
              <a:t> يقال سار الوالي في رعيته سيرة حسنة أي طريقة حسنة.</a:t>
            </a:r>
          </a:p>
          <a:p>
            <a:pPr algn="ctr"/>
            <a:r>
              <a:rPr lang="ar-SA" sz="2000" b="1" dirty="0" smtClean="0">
                <a:solidFill>
                  <a:srgbClr val="024E02"/>
                </a:solidFill>
              </a:rPr>
              <a:t>والهيئة:</a:t>
            </a:r>
            <a:r>
              <a:rPr lang="ar-SA" sz="2000" b="1" dirty="0" smtClean="0"/>
              <a:t> قال تعالى( سنعيدها سيرتها الأولى ) أي هيئتها الأولى</a:t>
            </a:r>
          </a:p>
          <a:p>
            <a:pPr algn="ctr"/>
            <a:r>
              <a:rPr lang="ar-SA" sz="2000" b="1" dirty="0" smtClean="0">
                <a:solidFill>
                  <a:srgbClr val="024E02"/>
                </a:solidFill>
              </a:rPr>
              <a:t>اصطلاحاً :</a:t>
            </a:r>
            <a:r>
              <a:rPr lang="ar-SA" sz="2000" b="1" dirty="0" smtClean="0"/>
              <a:t>سيرة فلان أي تاريخ حياته</a:t>
            </a:r>
          </a:p>
          <a:p>
            <a:pPr algn="ctr"/>
            <a:r>
              <a:rPr lang="ar-SA" sz="2400" b="1" dirty="0" smtClean="0">
                <a:solidFill>
                  <a:srgbClr val="C00000"/>
                </a:solidFill>
              </a:rPr>
              <a:t>اذن ما هو تعريف السيرة النبوية ؟</a:t>
            </a:r>
          </a:p>
          <a:p>
            <a:pPr algn="ctr"/>
            <a:r>
              <a:rPr lang="ar-SA" sz="2000" b="1" dirty="0" smtClean="0"/>
              <a:t>السيرة النبوية هي حياة الرسول صلى الله عليه وسلم منذ ولادته وحتى وفاته والاحداث التي وقعت فيها وما يتصل بها</a:t>
            </a:r>
          </a:p>
          <a:p>
            <a:pPr algn="ctr"/>
            <a:r>
              <a:rPr lang="ar-SA" sz="2400" b="1" dirty="0" smtClean="0">
                <a:solidFill>
                  <a:srgbClr val="C00000"/>
                </a:solidFill>
              </a:rPr>
              <a:t>وما هو تعريف فقه السيرة النبوية ؟</a:t>
            </a:r>
          </a:p>
          <a:p>
            <a:pPr algn="ctr"/>
            <a:r>
              <a:rPr lang="ar-SA" sz="2000" b="1" dirty="0" smtClean="0"/>
              <a:t>هو فهم السيرة النبوية فهماً متعمقاَ لا يكتفي بعرض أحداثها سرداً تاريخياً وإنما تفسيرها واستخلاص الدروس والعبر منها </a:t>
            </a:r>
          </a:p>
          <a:p>
            <a:pPr algn="ctr"/>
            <a:r>
              <a:rPr lang="ar-SA" dirty="0" smtClean="0"/>
              <a:t> </a:t>
            </a:r>
            <a:r>
              <a:rPr lang="ar-SA" sz="2400" b="1" dirty="0" smtClean="0">
                <a:solidFill>
                  <a:srgbClr val="C00000"/>
                </a:solidFill>
              </a:rPr>
              <a:t>ما العلاقة بين السنة النبوية والسيرة النبوية؟</a:t>
            </a:r>
          </a:p>
          <a:p>
            <a:pPr algn="ctr"/>
            <a:r>
              <a:rPr lang="ar-SA" sz="2000" b="1" dirty="0" smtClean="0"/>
              <a:t>السيرة جزء من السنة النبوية ؛ لأن السنة هي أقواله وأفعاله و تقريراته وصفاته ،والسيرة هي تاريخ حياته</a:t>
            </a:r>
            <a:endParaRPr lang="ar-SA" b="1" dirty="0" smtClean="0"/>
          </a:p>
          <a:p>
            <a:pPr algn="ctr"/>
            <a:endParaRPr lang="ar-SA" dirty="0" smtClean="0"/>
          </a:p>
          <a:p>
            <a:pPr algn="ctr"/>
            <a:endParaRPr lang="ar-SA" dirty="0"/>
          </a:p>
        </p:txBody>
      </p:sp>
    </p:spTree>
    <p:extLst>
      <p:ext uri="{BB962C8B-B14F-4D97-AF65-F5344CB8AC3E}">
        <p14:creationId xmlns:p14="http://schemas.microsoft.com/office/powerpoint/2010/main" val="1404210912"/>
      </p:ext>
    </p:extLst>
  </p:cSld>
  <p:clrMapOvr>
    <a:masterClrMapping/>
  </p:clrMapOvr>
  <p:transition spd="slow">
    <p:pull dir="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ربع نص 1"/>
          <p:cNvSpPr txBox="1"/>
          <p:nvPr/>
        </p:nvSpPr>
        <p:spPr>
          <a:xfrm>
            <a:off x="827584" y="2276872"/>
            <a:ext cx="7488832" cy="3108543"/>
          </a:xfrm>
          <a:prstGeom prst="rect">
            <a:avLst/>
          </a:prstGeom>
          <a:noFill/>
        </p:spPr>
        <p:txBody>
          <a:bodyPr wrap="square" rtlCol="1">
            <a:spAutoFit/>
          </a:bodyPr>
          <a:lstStyle/>
          <a:p>
            <a:pPr algn="ctr"/>
            <a:r>
              <a:rPr lang="ar-SA" sz="2800" b="1" dirty="0" smtClean="0"/>
              <a:t>دعوة قومه قريش</a:t>
            </a:r>
            <a:r>
              <a:rPr lang="ar-SA" sz="2800" b="1" dirty="0"/>
              <a:t>: </a:t>
            </a:r>
            <a:r>
              <a:rPr lang="ar-SA" sz="2800" b="1" dirty="0" smtClean="0"/>
              <a:t>صعد </a:t>
            </a:r>
            <a:r>
              <a:rPr lang="ar-SA" sz="2800" b="1" dirty="0"/>
              <a:t>النبي </a:t>
            </a:r>
            <a:r>
              <a:rPr lang="ar-SA" sz="2800" b="1" dirty="0" smtClean="0"/>
              <a:t>على الصفا </a:t>
            </a:r>
            <a:r>
              <a:rPr lang="ar-SA" sz="2800" b="1" dirty="0"/>
              <a:t>فجعل ينادي: يا </a:t>
            </a:r>
            <a:r>
              <a:rPr lang="ar-SA" sz="2800" b="1" dirty="0" smtClean="0"/>
              <a:t>بني </a:t>
            </a:r>
            <a:r>
              <a:rPr lang="ar-SA" sz="2800" b="1" dirty="0"/>
              <a:t>فهر، يا بني عدي، </a:t>
            </a:r>
            <a:r>
              <a:rPr lang="ar-SA" sz="2800" b="1" dirty="0" smtClean="0"/>
              <a:t>لبطون قريش </a:t>
            </a:r>
            <a:r>
              <a:rPr lang="ar-SA" sz="2800" b="1" dirty="0"/>
              <a:t>حتى اجتمعوا، فجعل الرجل إذا لم </a:t>
            </a:r>
            <a:r>
              <a:rPr lang="ar-SA" sz="2800" b="1" dirty="0" smtClean="0"/>
              <a:t>يستطع </a:t>
            </a:r>
            <a:r>
              <a:rPr lang="ar-SA" sz="2800" b="1" dirty="0"/>
              <a:t>أن يخرج </a:t>
            </a:r>
            <a:r>
              <a:rPr lang="ar-SA" sz="2800" b="1" dirty="0" smtClean="0"/>
              <a:t>أرسل رسولا </a:t>
            </a:r>
            <a:r>
              <a:rPr lang="ar-SA" sz="2800" b="1" dirty="0"/>
              <a:t>لينظر ما هو؟ فجاء أبو لهب </a:t>
            </a:r>
            <a:r>
              <a:rPr lang="ar-SA" sz="2800" b="1" dirty="0" smtClean="0"/>
              <a:t>وقريش </a:t>
            </a:r>
            <a:r>
              <a:rPr lang="ar-SA" sz="2800" b="1" dirty="0"/>
              <a:t>فقال: </a:t>
            </a:r>
            <a:r>
              <a:rPr lang="ar-SA" sz="2800" b="1" dirty="0" smtClean="0"/>
              <a:t>«أرأيتكم </a:t>
            </a:r>
            <a:r>
              <a:rPr lang="ar-SA" sz="2800" b="1" dirty="0"/>
              <a:t>لو أخبرتكم أن </a:t>
            </a:r>
            <a:r>
              <a:rPr lang="ar-SA" sz="2800" b="1" dirty="0" smtClean="0"/>
              <a:t>خيلا بالوادي تريد </a:t>
            </a:r>
            <a:r>
              <a:rPr lang="ar-SA" sz="2800" b="1" dirty="0"/>
              <a:t>أن تغير عليكم أكنتم </a:t>
            </a:r>
            <a:r>
              <a:rPr lang="ar-SA" sz="2800" b="1" dirty="0" smtClean="0"/>
              <a:t>مصدقي</a:t>
            </a:r>
            <a:r>
              <a:rPr lang="ar-SA" sz="2800" b="1" dirty="0"/>
              <a:t>؟ قالوا: نعم، ما جربنا </a:t>
            </a:r>
            <a:r>
              <a:rPr lang="ar-SA" sz="2800" b="1" dirty="0" smtClean="0"/>
              <a:t>عليك إلا صدقا</a:t>
            </a:r>
            <a:r>
              <a:rPr lang="ar-SA" sz="2800" b="1" dirty="0"/>
              <a:t>، قال: فإني نذير لكم بين يدي </a:t>
            </a:r>
            <a:r>
              <a:rPr lang="ar-SA" sz="2800" b="1" dirty="0" smtClean="0"/>
              <a:t>عذاب شديد» </a:t>
            </a:r>
            <a:r>
              <a:rPr lang="ar-SA" sz="2800" b="1" dirty="0"/>
              <a:t>فقال أبو لهب: تبا لك </a:t>
            </a:r>
            <a:r>
              <a:rPr lang="ar-SA" sz="2800" b="1" dirty="0" smtClean="0"/>
              <a:t>سائر </a:t>
            </a:r>
            <a:r>
              <a:rPr lang="ar-SA" sz="2800" b="1" dirty="0"/>
              <a:t>اليوم </a:t>
            </a:r>
            <a:r>
              <a:rPr lang="ar-SA" sz="2800" b="1" dirty="0" smtClean="0"/>
              <a:t>ألهذا </a:t>
            </a:r>
            <a:r>
              <a:rPr lang="ar-SA" sz="2800" b="1" dirty="0"/>
              <a:t>جمعتنا</a:t>
            </a:r>
            <a:r>
              <a:rPr lang="ar-SA" sz="2800" b="1" dirty="0" smtClean="0"/>
              <a:t>؟ فنزلت </a:t>
            </a:r>
            <a:r>
              <a:rPr lang="ar-SA" sz="2800" b="1" dirty="0" smtClean="0">
                <a:solidFill>
                  <a:srgbClr val="024E02"/>
                </a:solidFill>
              </a:rPr>
              <a:t>(تبت يدا أبي لهب وتب )</a:t>
            </a:r>
            <a:endParaRPr lang="ar-SA" sz="2800" b="1" dirty="0">
              <a:solidFill>
                <a:srgbClr val="024E02"/>
              </a:solidFill>
            </a:endParaRPr>
          </a:p>
        </p:txBody>
      </p:sp>
      <p:sp>
        <p:nvSpPr>
          <p:cNvPr id="3" name="مربع نص 2"/>
          <p:cNvSpPr txBox="1"/>
          <p:nvPr/>
        </p:nvSpPr>
        <p:spPr>
          <a:xfrm>
            <a:off x="2051720" y="980728"/>
            <a:ext cx="5112568" cy="584775"/>
          </a:xfrm>
          <a:prstGeom prst="rect">
            <a:avLst/>
          </a:prstGeom>
          <a:noFill/>
        </p:spPr>
        <p:txBody>
          <a:bodyPr wrap="square" rtlCol="1">
            <a:spAutoFit/>
          </a:bodyPr>
          <a:lstStyle/>
          <a:p>
            <a:pPr algn="ctr"/>
            <a:r>
              <a:rPr lang="ar-SA" sz="3200" b="1" dirty="0">
                <a:solidFill>
                  <a:srgbClr val="C00000"/>
                </a:solidFill>
              </a:rPr>
              <a:t>دعوة قومه قريش</a:t>
            </a:r>
            <a:endParaRPr lang="ar-SA" sz="2000" dirty="0">
              <a:solidFill>
                <a:srgbClr val="C00000"/>
              </a:solidFill>
            </a:endParaRPr>
          </a:p>
        </p:txBody>
      </p:sp>
    </p:spTree>
    <p:extLst>
      <p:ext uri="{BB962C8B-B14F-4D97-AF65-F5344CB8AC3E}">
        <p14:creationId xmlns:p14="http://schemas.microsoft.com/office/powerpoint/2010/main" val="844816823"/>
      </p:ext>
    </p:extLst>
  </p:cSld>
  <p:clrMapOvr>
    <a:masterClrMapping/>
  </p:clrMapOvr>
  <mc:AlternateContent xmlns:mc="http://schemas.openxmlformats.org/markup-compatibility/2006" xmlns:p14="http://schemas.microsoft.com/office/powerpoint/2010/main">
    <mc:Choice Requires="p14">
      <p:transition spd="slow" p14:dur="1500">
        <p14:window dir="vert"/>
      </p:transition>
    </mc:Choice>
    <mc:Fallback xmlns="">
      <p:transition spd="slow">
        <p:fade/>
      </p:transition>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ربع نص 1"/>
          <p:cNvSpPr txBox="1"/>
          <p:nvPr/>
        </p:nvSpPr>
        <p:spPr>
          <a:xfrm>
            <a:off x="1115616" y="2276872"/>
            <a:ext cx="7272808" cy="3108543"/>
          </a:xfrm>
          <a:prstGeom prst="rect">
            <a:avLst/>
          </a:prstGeom>
          <a:noFill/>
        </p:spPr>
        <p:txBody>
          <a:bodyPr wrap="square" rtlCol="1">
            <a:spAutoFit/>
          </a:bodyPr>
          <a:lstStyle/>
          <a:p>
            <a:pPr algn="ctr"/>
            <a:r>
              <a:rPr lang="ar-SA" sz="2800" b="1" dirty="0" smtClean="0"/>
              <a:t>دعوة قبائل العرب</a:t>
            </a:r>
            <a:r>
              <a:rPr lang="ar-SA" sz="2800" b="1" dirty="0"/>
              <a:t>: كان </a:t>
            </a:r>
            <a:r>
              <a:rPr lang="ar-SA" sz="2800" b="1" dirty="0" smtClean="0"/>
              <a:t>النبي </a:t>
            </a:r>
            <a:r>
              <a:rPr lang="ar-SA" sz="2800" b="1" dirty="0"/>
              <a:t>يذهب إلى </a:t>
            </a:r>
            <a:r>
              <a:rPr lang="ar-SA" sz="2800" b="1" dirty="0" smtClean="0"/>
              <a:t>أسواق </a:t>
            </a:r>
            <a:r>
              <a:rPr lang="ar-SA" sz="2800" b="1" dirty="0"/>
              <a:t>العرب ـ ً ذي مجاز </a:t>
            </a:r>
            <a:r>
              <a:rPr lang="ar-SA" sz="2800" b="1" dirty="0" smtClean="0"/>
              <a:t>وعكاظ </a:t>
            </a:r>
            <a:r>
              <a:rPr lang="ar-SA" sz="2800" b="1" dirty="0"/>
              <a:t>- ويدعو </a:t>
            </a:r>
            <a:r>
              <a:rPr lang="ar-SA" sz="2800" b="1" dirty="0" smtClean="0"/>
              <a:t>الناس قائلا: </a:t>
            </a:r>
            <a:r>
              <a:rPr lang="ar-SA" sz="2800" b="1" dirty="0" smtClean="0">
                <a:solidFill>
                  <a:srgbClr val="024E02"/>
                </a:solidFill>
              </a:rPr>
              <a:t>(«يأيها</a:t>
            </a:r>
            <a:r>
              <a:rPr lang="ar-SA" sz="2800" b="1" dirty="0">
                <a:solidFill>
                  <a:srgbClr val="024E02"/>
                </a:solidFill>
              </a:rPr>
              <a:t> الناس قولوا</a:t>
            </a:r>
            <a:r>
              <a:rPr lang="ar-SA" sz="2800" b="1" dirty="0" smtClean="0">
                <a:solidFill>
                  <a:srgbClr val="024E02"/>
                </a:solidFill>
              </a:rPr>
              <a:t> لا إله إلا الله تفلحوا»</a:t>
            </a:r>
            <a:r>
              <a:rPr lang="ar-SA" sz="2800" b="1" dirty="0" smtClean="0"/>
              <a:t> يرددها</a:t>
            </a:r>
            <a:r>
              <a:rPr lang="ar-SA" sz="2800" b="1" dirty="0"/>
              <a:t>، ويرفع بها </a:t>
            </a:r>
            <a:r>
              <a:rPr lang="ar-SA" sz="2800" b="1" dirty="0" smtClean="0"/>
              <a:t>صوته</a:t>
            </a:r>
            <a:r>
              <a:rPr lang="ar-SA" sz="2800" b="1" dirty="0"/>
              <a:t>، وذهب إلى </a:t>
            </a:r>
            <a:r>
              <a:rPr lang="ar-SA" sz="2800" b="1" dirty="0" smtClean="0"/>
              <a:t>الطائف ماشيا </a:t>
            </a:r>
            <a:r>
              <a:rPr lang="ar-SA" sz="2800" b="1" dirty="0"/>
              <a:t>على قدميه فدعاهم إلى </a:t>
            </a:r>
            <a:r>
              <a:rPr lang="ar-SA" sz="2800" b="1" dirty="0" smtClean="0"/>
              <a:t>الله، </a:t>
            </a:r>
            <a:r>
              <a:rPr lang="ar-SA" sz="2800" b="1" dirty="0"/>
              <a:t>وكان ّ يمر على الحجاج </a:t>
            </a:r>
            <a:r>
              <a:rPr lang="ar-SA" sz="2800" b="1" dirty="0" smtClean="0"/>
              <a:t>بمني </a:t>
            </a:r>
            <a:r>
              <a:rPr lang="ar-SA" sz="2800" b="1" dirty="0"/>
              <a:t>في منازلهـــم، ويقــول: </a:t>
            </a:r>
            <a:r>
              <a:rPr lang="ar-SA" sz="2800" b="1" dirty="0" smtClean="0">
                <a:solidFill>
                  <a:srgbClr val="024E02"/>
                </a:solidFill>
              </a:rPr>
              <a:t>«يا </a:t>
            </a:r>
            <a:r>
              <a:rPr lang="ar-SA" sz="2800" b="1" dirty="0">
                <a:solidFill>
                  <a:srgbClr val="024E02"/>
                </a:solidFill>
              </a:rPr>
              <a:t>أيها </a:t>
            </a:r>
            <a:r>
              <a:rPr lang="ar-SA" sz="2800" b="1" dirty="0" smtClean="0">
                <a:solidFill>
                  <a:srgbClr val="024E02"/>
                </a:solidFill>
              </a:rPr>
              <a:t>الناس</a:t>
            </a:r>
            <a:r>
              <a:rPr lang="ar-SA" sz="2800" b="1" dirty="0">
                <a:solidFill>
                  <a:srgbClr val="024E02"/>
                </a:solidFill>
              </a:rPr>
              <a:t>: إن </a:t>
            </a:r>
            <a:r>
              <a:rPr lang="ar-SA" sz="2800" b="1" dirty="0" smtClean="0">
                <a:solidFill>
                  <a:srgbClr val="024E02"/>
                </a:solidFill>
              </a:rPr>
              <a:t>الله </a:t>
            </a:r>
            <a:r>
              <a:rPr lang="ar-SA" sz="2800" b="1" dirty="0">
                <a:solidFill>
                  <a:srgbClr val="024E02"/>
                </a:solidFill>
              </a:rPr>
              <a:t>يأمركم أن تعبدوه </a:t>
            </a:r>
            <a:r>
              <a:rPr lang="ar-SA" sz="2800" b="1" dirty="0" smtClean="0">
                <a:solidFill>
                  <a:srgbClr val="024E02"/>
                </a:solidFill>
              </a:rPr>
              <a:t>ولا تشركوا </a:t>
            </a:r>
            <a:r>
              <a:rPr lang="ar-SA" sz="2800" b="1" dirty="0">
                <a:solidFill>
                  <a:srgbClr val="024E02"/>
                </a:solidFill>
              </a:rPr>
              <a:t>به </a:t>
            </a:r>
            <a:r>
              <a:rPr lang="ar-SA" sz="2800" b="1" dirty="0" smtClean="0">
                <a:solidFill>
                  <a:srgbClr val="024E02"/>
                </a:solidFill>
              </a:rPr>
              <a:t>شيئا»</a:t>
            </a:r>
          </a:p>
          <a:p>
            <a:pPr algn="ctr"/>
            <a:endParaRPr lang="ar-SA" sz="2800" b="1" dirty="0"/>
          </a:p>
        </p:txBody>
      </p:sp>
      <p:sp>
        <p:nvSpPr>
          <p:cNvPr id="3" name="مربع نص 2"/>
          <p:cNvSpPr txBox="1"/>
          <p:nvPr/>
        </p:nvSpPr>
        <p:spPr>
          <a:xfrm>
            <a:off x="2195736" y="1044025"/>
            <a:ext cx="5472608" cy="584775"/>
          </a:xfrm>
          <a:prstGeom prst="rect">
            <a:avLst/>
          </a:prstGeom>
          <a:noFill/>
        </p:spPr>
        <p:txBody>
          <a:bodyPr wrap="square" rtlCol="1">
            <a:spAutoFit/>
          </a:bodyPr>
          <a:lstStyle/>
          <a:p>
            <a:pPr algn="ctr"/>
            <a:r>
              <a:rPr lang="ar-SA" sz="3200" b="1" dirty="0">
                <a:solidFill>
                  <a:srgbClr val="C00000"/>
                </a:solidFill>
              </a:rPr>
              <a:t>دعوة قبائل العرب</a:t>
            </a:r>
          </a:p>
        </p:txBody>
      </p:sp>
    </p:spTree>
    <p:extLst>
      <p:ext uri="{BB962C8B-B14F-4D97-AF65-F5344CB8AC3E}">
        <p14:creationId xmlns:p14="http://schemas.microsoft.com/office/powerpoint/2010/main" val="3831689042"/>
      </p:ext>
    </p:extLst>
  </p:cSld>
  <p:clrMapOvr>
    <a:masterClrMapping/>
  </p:clrMapOvr>
  <mc:AlternateContent xmlns:mc="http://schemas.openxmlformats.org/markup-compatibility/2006" xmlns:p14="http://schemas.microsoft.com/office/powerpoint/2010/main">
    <mc:Choice Requires="p14">
      <p:transition spd="slow" p14:dur="800">
        <p14:flythrough/>
      </p:transition>
    </mc:Choice>
    <mc:Fallback xmlns="">
      <p:transition spd="slow">
        <p:fade/>
      </p:transition>
    </mc:Fallback>
  </mc:AlternateContent>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ربع نص 1"/>
          <p:cNvSpPr txBox="1"/>
          <p:nvPr/>
        </p:nvSpPr>
        <p:spPr>
          <a:xfrm>
            <a:off x="1475656" y="2348880"/>
            <a:ext cx="7056784" cy="2246769"/>
          </a:xfrm>
          <a:prstGeom prst="rect">
            <a:avLst/>
          </a:prstGeom>
          <a:noFill/>
        </p:spPr>
        <p:txBody>
          <a:bodyPr wrap="square" rtlCol="1">
            <a:spAutoFit/>
          </a:bodyPr>
          <a:lstStyle/>
          <a:p>
            <a:pPr algn="ctr"/>
            <a:r>
              <a:rPr lang="ar-SA" sz="2800" b="1" dirty="0" smtClean="0"/>
              <a:t>دعوة الناس في </a:t>
            </a:r>
            <a:r>
              <a:rPr lang="ar-SA" sz="2800" b="1" dirty="0"/>
              <a:t>أماكنهم: ذهب النبي مع </a:t>
            </a:r>
            <a:r>
              <a:rPr lang="ar-SA" sz="2800" b="1" dirty="0" smtClean="0"/>
              <a:t>أصحابه </a:t>
            </a:r>
            <a:r>
              <a:rPr lang="ar-SA" sz="2800" b="1" dirty="0"/>
              <a:t>إلى </a:t>
            </a:r>
            <a:r>
              <a:rPr lang="ar-SA" sz="2800" b="1" dirty="0" smtClean="0"/>
              <a:t>بيت </a:t>
            </a:r>
            <a:r>
              <a:rPr lang="ar-SA" sz="2800" b="1" dirty="0"/>
              <a:t>كبير اليهود يدعوهم </a:t>
            </a:r>
            <a:r>
              <a:rPr lang="ar-SA" sz="2800" b="1" dirty="0" smtClean="0"/>
              <a:t>للإسلام </a:t>
            </a:r>
            <a:r>
              <a:rPr lang="ar-SA" sz="2800" b="1" dirty="0"/>
              <a:t>فقام النبي </a:t>
            </a:r>
            <a:r>
              <a:rPr lang="ar-SA" sz="2800" b="1" dirty="0" smtClean="0"/>
              <a:t>فناداهم</a:t>
            </a:r>
            <a:r>
              <a:rPr lang="ar-SA" sz="2800" b="1" dirty="0"/>
              <a:t>: يا </a:t>
            </a:r>
            <a:r>
              <a:rPr lang="ar-SA" sz="2800" b="1" dirty="0" smtClean="0"/>
              <a:t>معشر يهود</a:t>
            </a:r>
            <a:r>
              <a:rPr lang="ar-SA" sz="2800" b="1" dirty="0"/>
              <a:t>، ّ </a:t>
            </a:r>
            <a:r>
              <a:rPr lang="ar-SA" sz="2800" b="1" dirty="0" smtClean="0"/>
              <a:t>أسلموا تسلموا</a:t>
            </a:r>
            <a:r>
              <a:rPr lang="ar-SA" sz="2800" b="1" dirty="0"/>
              <a:t>، فقالوا: بلغت يا أبا </a:t>
            </a:r>
            <a:r>
              <a:rPr lang="ar-SA" sz="2800" b="1" dirty="0" smtClean="0"/>
              <a:t>القاسم</a:t>
            </a:r>
            <a:r>
              <a:rPr lang="ar-SA" sz="2800" b="1" dirty="0"/>
              <a:t>، فقال: ذلك ّ أريد، ثم قالها الثانية، فقالوا: قد بلغت يا </a:t>
            </a:r>
            <a:r>
              <a:rPr lang="ar-SA" sz="2800" b="1" dirty="0" smtClean="0"/>
              <a:t>أبا القاسم</a:t>
            </a:r>
            <a:r>
              <a:rPr lang="ar-SA" sz="2800" b="1" dirty="0"/>
              <a:t>، ثم قالها الثالثة</a:t>
            </a:r>
          </a:p>
        </p:txBody>
      </p:sp>
      <p:sp>
        <p:nvSpPr>
          <p:cNvPr id="3" name="مربع نص 2"/>
          <p:cNvSpPr txBox="1"/>
          <p:nvPr/>
        </p:nvSpPr>
        <p:spPr>
          <a:xfrm>
            <a:off x="1187624" y="1170284"/>
            <a:ext cx="6912768" cy="584775"/>
          </a:xfrm>
          <a:prstGeom prst="rect">
            <a:avLst/>
          </a:prstGeom>
          <a:noFill/>
        </p:spPr>
        <p:txBody>
          <a:bodyPr wrap="square" rtlCol="1">
            <a:spAutoFit/>
          </a:bodyPr>
          <a:lstStyle/>
          <a:p>
            <a:pPr algn="ctr"/>
            <a:r>
              <a:rPr lang="ar-SA" sz="3200" b="1" dirty="0">
                <a:solidFill>
                  <a:srgbClr val="C00000"/>
                </a:solidFill>
              </a:rPr>
              <a:t>دعوة الناس في أماكنهم</a:t>
            </a:r>
          </a:p>
        </p:txBody>
      </p:sp>
    </p:spTree>
    <p:extLst>
      <p:ext uri="{BB962C8B-B14F-4D97-AF65-F5344CB8AC3E}">
        <p14:creationId xmlns:p14="http://schemas.microsoft.com/office/powerpoint/2010/main" val="3417709934"/>
      </p:ext>
    </p:extLst>
  </p:cSld>
  <p:clrMapOvr>
    <a:masterClrMapping/>
  </p:clrMapOvr>
  <mc:AlternateContent xmlns:mc="http://schemas.openxmlformats.org/markup-compatibility/2006" xmlns:p14="http://schemas.microsoft.com/office/powerpoint/2010/main">
    <mc:Choice Requires="p14">
      <p:transition spd="slow" p14:dur="1200">
        <p14:flip dir="l"/>
      </p:transition>
    </mc:Choice>
    <mc:Fallback xmlns="">
      <p:transition spd="slow">
        <p:fade/>
      </p:transition>
    </mc:Fallback>
  </mc:AlternateContent>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ربع نص 1"/>
          <p:cNvSpPr txBox="1"/>
          <p:nvPr/>
        </p:nvSpPr>
        <p:spPr>
          <a:xfrm>
            <a:off x="1187624" y="2204864"/>
            <a:ext cx="7344816" cy="3108543"/>
          </a:xfrm>
          <a:prstGeom prst="rect">
            <a:avLst/>
          </a:prstGeom>
          <a:noFill/>
        </p:spPr>
        <p:txBody>
          <a:bodyPr wrap="square" rtlCol="1">
            <a:spAutoFit/>
          </a:bodyPr>
          <a:lstStyle/>
          <a:p>
            <a:pPr algn="ctr"/>
            <a:r>
              <a:rPr lang="ar-SA" sz="2800" b="1" dirty="0" smtClean="0"/>
              <a:t>ارسال الرسل </a:t>
            </a:r>
            <a:r>
              <a:rPr lang="ar-SA" sz="2800" b="1" dirty="0"/>
              <a:t>والكتب للملوك والأمراء لدعوتهم </a:t>
            </a:r>
            <a:r>
              <a:rPr lang="ar-SA" sz="2800" b="1" dirty="0" smtClean="0"/>
              <a:t>للإسلام</a:t>
            </a:r>
            <a:r>
              <a:rPr lang="ar-SA" sz="2800" b="1" dirty="0"/>
              <a:t>: ً </a:t>
            </a:r>
            <a:r>
              <a:rPr lang="ar-SA" sz="2800" b="1" dirty="0" smtClean="0"/>
              <a:t>بعث الله تعالى نبيه محمدا للناس </a:t>
            </a:r>
            <a:r>
              <a:rPr lang="ar-SA" sz="2800" b="1" dirty="0"/>
              <a:t>كافة، </a:t>
            </a:r>
            <a:r>
              <a:rPr lang="ar-SA" sz="2800" b="1" dirty="0" smtClean="0"/>
              <a:t>فأرسل </a:t>
            </a:r>
            <a:r>
              <a:rPr lang="ar-SA" sz="2800" b="1" dirty="0"/>
              <a:t>النبي </a:t>
            </a:r>
            <a:r>
              <a:rPr lang="ar-SA" sz="2800" b="1" dirty="0" smtClean="0"/>
              <a:t>صلى الله عليه وسلم رسلاً </a:t>
            </a:r>
            <a:r>
              <a:rPr lang="ar-SA" sz="2800" b="1" dirty="0"/>
              <a:t>ومعهم </a:t>
            </a:r>
            <a:r>
              <a:rPr lang="ar-SA" sz="2800" b="1" dirty="0" smtClean="0"/>
              <a:t>رسائل </a:t>
            </a:r>
            <a:r>
              <a:rPr lang="ar-SA" sz="2800" b="1" dirty="0"/>
              <a:t>إلى زعماء </a:t>
            </a:r>
            <a:r>
              <a:rPr lang="ar-SA" sz="2800" b="1" dirty="0" smtClean="0"/>
              <a:t>عصره </a:t>
            </a:r>
            <a:r>
              <a:rPr lang="ar-SA" sz="2800" b="1" dirty="0"/>
              <a:t>من الدول </a:t>
            </a:r>
            <a:r>
              <a:rPr lang="ar-SA" sz="2800" b="1" dirty="0" smtClean="0"/>
              <a:t>المجاورة </a:t>
            </a:r>
            <a:r>
              <a:rPr lang="ar-SA" sz="2800" b="1" dirty="0"/>
              <a:t>؛ هرقل </a:t>
            </a:r>
            <a:r>
              <a:rPr lang="ar-SA" sz="2800" b="1" dirty="0" smtClean="0"/>
              <a:t>قيصر </a:t>
            </a:r>
            <a:r>
              <a:rPr lang="ar-SA" sz="2800" b="1" dirty="0"/>
              <a:t>الروم، </a:t>
            </a:r>
            <a:r>
              <a:rPr lang="ar-SA" sz="2800" b="1" dirty="0" smtClean="0"/>
              <a:t>وكسرى </a:t>
            </a:r>
            <a:r>
              <a:rPr lang="ar-SA" sz="2800" b="1" dirty="0"/>
              <a:t>ملك </a:t>
            </a:r>
            <a:r>
              <a:rPr lang="ar-SA" sz="2800" b="1" dirty="0" smtClean="0"/>
              <a:t>الفرس</a:t>
            </a:r>
            <a:r>
              <a:rPr lang="ar-SA" sz="2800" b="1" dirty="0"/>
              <a:t>، </a:t>
            </a:r>
            <a:r>
              <a:rPr lang="ar-SA" sz="2800" b="1" dirty="0" smtClean="0"/>
              <a:t>والنجاشي </a:t>
            </a:r>
            <a:r>
              <a:rPr lang="ar-SA" sz="2800" b="1" dirty="0"/>
              <a:t>ملك </a:t>
            </a:r>
            <a:r>
              <a:rPr lang="ar-SA" sz="2800" b="1" dirty="0" smtClean="0"/>
              <a:t>الحبشة</a:t>
            </a:r>
            <a:r>
              <a:rPr lang="ar-SA" sz="2800" b="1" dirty="0"/>
              <a:t>، </a:t>
            </a:r>
            <a:r>
              <a:rPr lang="ar-SA" sz="2800" b="1" dirty="0" smtClean="0"/>
              <a:t>والمقوقس حاكم مصر</a:t>
            </a:r>
            <a:r>
              <a:rPr lang="ar-SA" sz="2800" b="1" dirty="0"/>
              <a:t>، والمنذر </a:t>
            </a:r>
            <a:r>
              <a:rPr lang="ar-SA" sz="2800" b="1" dirty="0" smtClean="0"/>
              <a:t>بن ساوى </a:t>
            </a:r>
            <a:r>
              <a:rPr lang="ar-SA" sz="2800" b="1" dirty="0"/>
              <a:t>ملك البحرين ... وغيرهم فرجعوا قبل وفاة </a:t>
            </a:r>
            <a:r>
              <a:rPr lang="ar-SA" sz="2800" b="1" dirty="0" smtClean="0"/>
              <a:t>النبي صلى الله عليه وسلم</a:t>
            </a:r>
            <a:endParaRPr lang="ar-SA" sz="2800" b="1" dirty="0"/>
          </a:p>
        </p:txBody>
      </p:sp>
      <p:sp>
        <p:nvSpPr>
          <p:cNvPr id="3" name="مربع نص 2"/>
          <p:cNvSpPr txBox="1"/>
          <p:nvPr/>
        </p:nvSpPr>
        <p:spPr>
          <a:xfrm>
            <a:off x="1547664" y="839614"/>
            <a:ext cx="6624736" cy="1077218"/>
          </a:xfrm>
          <a:prstGeom prst="rect">
            <a:avLst/>
          </a:prstGeom>
          <a:noFill/>
        </p:spPr>
        <p:txBody>
          <a:bodyPr wrap="square" rtlCol="1">
            <a:spAutoFit/>
          </a:bodyPr>
          <a:lstStyle/>
          <a:p>
            <a:pPr algn="ctr"/>
            <a:r>
              <a:rPr lang="ar-SA" sz="3200" b="1" dirty="0">
                <a:solidFill>
                  <a:srgbClr val="C00000"/>
                </a:solidFill>
              </a:rPr>
              <a:t>ارسال الرسل والكتب للملوك والأمراء لدعوتهم للإسلام</a:t>
            </a:r>
          </a:p>
        </p:txBody>
      </p:sp>
    </p:spTree>
    <p:extLst>
      <p:ext uri="{BB962C8B-B14F-4D97-AF65-F5344CB8AC3E}">
        <p14:creationId xmlns:p14="http://schemas.microsoft.com/office/powerpoint/2010/main" val="2175126592"/>
      </p:ext>
    </p:extLst>
  </p:cSld>
  <p:clrMapOvr>
    <a:masterClrMapping/>
  </p:clrMapOvr>
  <mc:AlternateContent xmlns:mc="http://schemas.openxmlformats.org/markup-compatibility/2006" xmlns:p14="http://schemas.microsoft.com/office/powerpoint/2010/main">
    <mc:Choice Requires="p14">
      <p:transition spd="slow" p14:dur="2000">
        <p14:ferris dir="r"/>
      </p:transition>
    </mc:Choice>
    <mc:Fallback xmlns="">
      <p:transition spd="slow">
        <p:fade/>
      </p:transition>
    </mc:Fallback>
  </mc:AlternateContent>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ربع نص 1"/>
          <p:cNvSpPr txBox="1"/>
          <p:nvPr/>
        </p:nvSpPr>
        <p:spPr>
          <a:xfrm>
            <a:off x="1115616" y="755993"/>
            <a:ext cx="7200800" cy="584775"/>
          </a:xfrm>
          <a:prstGeom prst="rect">
            <a:avLst/>
          </a:prstGeom>
          <a:noFill/>
        </p:spPr>
        <p:txBody>
          <a:bodyPr wrap="square" rtlCol="1">
            <a:spAutoFit/>
          </a:bodyPr>
          <a:lstStyle/>
          <a:p>
            <a:pPr algn="ctr"/>
            <a:r>
              <a:rPr lang="ar-SA" sz="3200" b="1" dirty="0">
                <a:solidFill>
                  <a:srgbClr val="C00000"/>
                </a:solidFill>
              </a:rPr>
              <a:t>أساليب النبي صلى الله عليه </a:t>
            </a:r>
            <a:r>
              <a:rPr lang="ar-SA" sz="3200" b="1" dirty="0" smtClean="0">
                <a:solidFill>
                  <a:srgbClr val="C00000"/>
                </a:solidFill>
              </a:rPr>
              <a:t>وسلم في الدعوة</a:t>
            </a:r>
            <a:endParaRPr lang="ar-SA" sz="3200" b="1" dirty="0">
              <a:solidFill>
                <a:srgbClr val="C00000"/>
              </a:solidFill>
            </a:endParaRPr>
          </a:p>
        </p:txBody>
      </p:sp>
      <p:sp>
        <p:nvSpPr>
          <p:cNvPr id="3" name="مربع نص 2"/>
          <p:cNvSpPr txBox="1"/>
          <p:nvPr/>
        </p:nvSpPr>
        <p:spPr>
          <a:xfrm>
            <a:off x="251520" y="1772816"/>
            <a:ext cx="8496944" cy="4401205"/>
          </a:xfrm>
          <a:prstGeom prst="rect">
            <a:avLst/>
          </a:prstGeom>
          <a:noFill/>
        </p:spPr>
        <p:txBody>
          <a:bodyPr wrap="square" rtlCol="1">
            <a:spAutoFit/>
          </a:bodyPr>
          <a:lstStyle/>
          <a:p>
            <a:r>
              <a:rPr lang="ar-SA" sz="2800" b="1" dirty="0"/>
              <a:t>فُطر </a:t>
            </a:r>
            <a:r>
              <a:rPr lang="ar-SA" sz="2800" b="1" dirty="0" smtClean="0"/>
              <a:t>الناس </a:t>
            </a:r>
            <a:r>
              <a:rPr lang="ar-SA" sz="2800" b="1" dirty="0"/>
              <a:t>في </a:t>
            </a:r>
            <a:r>
              <a:rPr lang="ar-SA" sz="2800" b="1" dirty="0" smtClean="0"/>
              <a:t>استجابتهم </a:t>
            </a:r>
            <a:r>
              <a:rPr lang="ar-SA" sz="2800" b="1" dirty="0"/>
              <a:t>للحق على </a:t>
            </a:r>
            <a:r>
              <a:rPr lang="ar-SA" sz="2800" b="1" dirty="0" smtClean="0"/>
              <a:t>أنواع </a:t>
            </a:r>
            <a:r>
              <a:rPr lang="ar-SA" sz="2800" b="1" dirty="0"/>
              <a:t>ثلاثة :</a:t>
            </a:r>
          </a:p>
          <a:p>
            <a:r>
              <a:rPr lang="ar-SA" sz="2800" b="1" dirty="0" smtClean="0"/>
              <a:t>أ- </a:t>
            </a:r>
            <a:r>
              <a:rPr lang="ar-SA" sz="2800" b="1" dirty="0"/>
              <a:t>نوع يميل </a:t>
            </a:r>
            <a:r>
              <a:rPr lang="ar-SA" sz="2800" b="1" dirty="0" smtClean="0"/>
              <a:t>إلى </a:t>
            </a:r>
            <a:r>
              <a:rPr lang="ar-SA" sz="2800" b="1" dirty="0"/>
              <a:t>الحق بفطرته </a:t>
            </a:r>
            <a:r>
              <a:rPr lang="ar-SA" sz="2800" b="1" dirty="0" smtClean="0"/>
              <a:t>ويستجيب </a:t>
            </a:r>
            <a:r>
              <a:rPr lang="ar-SA" sz="2800" b="1" dirty="0"/>
              <a:t>لندائه لأول وهلة، </a:t>
            </a:r>
            <a:r>
              <a:rPr lang="ar-SA" sz="2800" b="1" dirty="0" smtClean="0"/>
              <a:t>ويناسب </a:t>
            </a:r>
            <a:r>
              <a:rPr lang="ar-SA" sz="2800" b="1" dirty="0"/>
              <a:t>معه </a:t>
            </a:r>
            <a:r>
              <a:rPr lang="ar-SA" sz="2800" b="1" dirty="0" smtClean="0"/>
              <a:t>أسلوب</a:t>
            </a:r>
            <a:endParaRPr lang="ar-SA" sz="2800" b="1" dirty="0"/>
          </a:p>
          <a:p>
            <a:r>
              <a:rPr lang="ar-SA" sz="2800" b="1" dirty="0"/>
              <a:t>الدعوة بالحكمة، ومخاطبتهم على قدر عقولهم، وما يتلاءم مع طباعهم وجبلاتهم.</a:t>
            </a:r>
          </a:p>
          <a:p>
            <a:r>
              <a:rPr lang="ar-SA" sz="2800" b="1" dirty="0"/>
              <a:t>ب </a:t>
            </a:r>
            <a:r>
              <a:rPr lang="ar-SA" sz="2800" b="1" dirty="0" smtClean="0"/>
              <a:t>- نوع على فطرة سليمة ولكنه متردد</a:t>
            </a:r>
            <a:r>
              <a:rPr lang="ar-SA" sz="2800" b="1" dirty="0"/>
              <a:t>، </a:t>
            </a:r>
            <a:r>
              <a:rPr lang="ar-SA" sz="2800" b="1" dirty="0" smtClean="0"/>
              <a:t>ويناسب معه أسلوب </a:t>
            </a:r>
            <a:r>
              <a:rPr lang="ar-SA" sz="2800" b="1" dirty="0"/>
              <a:t>الدعوة</a:t>
            </a:r>
          </a:p>
          <a:p>
            <a:r>
              <a:rPr lang="ar-SA" sz="2800" b="1" dirty="0"/>
              <a:t>بالموعظة </a:t>
            </a:r>
            <a:r>
              <a:rPr lang="ar-SA" sz="2800" b="1" dirty="0" smtClean="0"/>
              <a:t>الحسنة </a:t>
            </a:r>
            <a:r>
              <a:rPr lang="ar-SA" sz="2800" b="1" dirty="0"/>
              <a:t>والقول البليغ.</a:t>
            </a:r>
          </a:p>
          <a:p>
            <a:r>
              <a:rPr lang="ar-SA" sz="2800" b="1" dirty="0"/>
              <a:t>ج </a:t>
            </a:r>
            <a:r>
              <a:rPr lang="ar-SA" sz="2800" b="1" dirty="0" smtClean="0"/>
              <a:t>- نوع </a:t>
            </a:r>
            <a:r>
              <a:rPr lang="ar-SA" sz="2800" b="1" dirty="0"/>
              <a:t>طغت </a:t>
            </a:r>
            <a:r>
              <a:rPr lang="ar-SA" sz="2800" b="1" dirty="0" smtClean="0"/>
              <a:t>عليه </a:t>
            </a:r>
            <a:r>
              <a:rPr lang="ar-SA" sz="2800" b="1" dirty="0"/>
              <a:t>حمية </a:t>
            </a:r>
            <a:r>
              <a:rPr lang="ar-SA" sz="2800" b="1" dirty="0" smtClean="0"/>
              <a:t>الجاهلية فعاندو استكبر</a:t>
            </a:r>
            <a:r>
              <a:rPr lang="ar-SA" sz="2800" b="1" dirty="0"/>
              <a:t>، </a:t>
            </a:r>
            <a:r>
              <a:rPr lang="ar-SA" sz="2800" b="1" dirty="0" smtClean="0"/>
              <a:t>ويناسب معه أسلوب</a:t>
            </a:r>
            <a:endParaRPr lang="ar-SA" sz="2800" b="1" dirty="0"/>
          </a:p>
          <a:p>
            <a:r>
              <a:rPr lang="ar-SA" sz="2800" b="1" dirty="0"/>
              <a:t>الجدال بالتي هي </a:t>
            </a:r>
            <a:r>
              <a:rPr lang="ar-SA" sz="2800" b="1" dirty="0" smtClean="0"/>
              <a:t>أحسن بإقامة </a:t>
            </a:r>
            <a:r>
              <a:rPr lang="ar-SA" sz="2800" b="1" dirty="0"/>
              <a:t>الحجة عليه، مع التزام الرفق به واللين معه.</a:t>
            </a:r>
          </a:p>
        </p:txBody>
      </p:sp>
    </p:spTree>
    <p:extLst>
      <p:ext uri="{BB962C8B-B14F-4D97-AF65-F5344CB8AC3E}">
        <p14:creationId xmlns:p14="http://schemas.microsoft.com/office/powerpoint/2010/main" val="2903377183"/>
      </p:ext>
    </p:extLst>
  </p:cSld>
  <p:clrMapOvr>
    <a:masterClrMapping/>
  </p:clrMapOvr>
  <p:transition spd="slow">
    <p:push dir="u"/>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ربع نص 1"/>
          <p:cNvSpPr txBox="1"/>
          <p:nvPr/>
        </p:nvSpPr>
        <p:spPr>
          <a:xfrm>
            <a:off x="1331640" y="908720"/>
            <a:ext cx="6768752" cy="584775"/>
          </a:xfrm>
          <a:prstGeom prst="rect">
            <a:avLst/>
          </a:prstGeom>
          <a:noFill/>
        </p:spPr>
        <p:txBody>
          <a:bodyPr wrap="square" rtlCol="1">
            <a:spAutoFit/>
          </a:bodyPr>
          <a:lstStyle/>
          <a:p>
            <a:pPr algn="ctr"/>
            <a:r>
              <a:rPr lang="ar-SA" sz="3200" b="1" dirty="0" smtClean="0">
                <a:solidFill>
                  <a:srgbClr val="C00000"/>
                </a:solidFill>
              </a:rPr>
              <a:t>حكمة النبي صلى الله عليه وسلم  في الدعوة</a:t>
            </a:r>
            <a:endParaRPr lang="ar-SA" sz="3200" b="1" dirty="0">
              <a:solidFill>
                <a:srgbClr val="C00000"/>
              </a:solidFill>
            </a:endParaRPr>
          </a:p>
        </p:txBody>
      </p:sp>
      <p:sp>
        <p:nvSpPr>
          <p:cNvPr id="3" name="مربع نص 2"/>
          <p:cNvSpPr txBox="1"/>
          <p:nvPr/>
        </p:nvSpPr>
        <p:spPr>
          <a:xfrm>
            <a:off x="755576" y="2060848"/>
            <a:ext cx="7848872" cy="523220"/>
          </a:xfrm>
          <a:prstGeom prst="rect">
            <a:avLst/>
          </a:prstGeom>
          <a:noFill/>
        </p:spPr>
        <p:txBody>
          <a:bodyPr wrap="square" rtlCol="1">
            <a:spAutoFit/>
          </a:bodyPr>
          <a:lstStyle/>
          <a:p>
            <a:pPr algn="ctr"/>
            <a:r>
              <a:rPr lang="ar-SA" sz="2800" b="1" dirty="0"/>
              <a:t>كان النبي حكيماً في دعوته، </a:t>
            </a:r>
            <a:r>
              <a:rPr lang="ar-SA" sz="2800" b="1" dirty="0" smtClean="0"/>
              <a:t>ومن أمثلة ذلك :</a:t>
            </a:r>
            <a:endParaRPr lang="ar-SA" sz="2800" b="1" dirty="0"/>
          </a:p>
        </p:txBody>
      </p:sp>
      <p:sp>
        <p:nvSpPr>
          <p:cNvPr id="4" name="مربع نص 3"/>
          <p:cNvSpPr txBox="1"/>
          <p:nvPr/>
        </p:nvSpPr>
        <p:spPr>
          <a:xfrm>
            <a:off x="1331640" y="2996952"/>
            <a:ext cx="6696744" cy="523220"/>
          </a:xfrm>
          <a:prstGeom prst="rect">
            <a:avLst/>
          </a:prstGeom>
          <a:noFill/>
        </p:spPr>
        <p:txBody>
          <a:bodyPr wrap="square" rtlCol="1">
            <a:spAutoFit/>
          </a:bodyPr>
          <a:lstStyle/>
          <a:p>
            <a:pPr algn="ctr"/>
            <a:r>
              <a:rPr lang="ar-SA" sz="2800" b="1" dirty="0" smtClean="0">
                <a:hlinkClick r:id="rId2" action="ppaction://hlinksldjump"/>
              </a:rPr>
              <a:t>1-التعامل مع الشاب </a:t>
            </a:r>
            <a:r>
              <a:rPr lang="ar-SA" sz="2800" b="1" dirty="0">
                <a:hlinkClick r:id="rId2" action="ppaction://hlinksldjump"/>
              </a:rPr>
              <a:t>الذي يريد الزنا</a:t>
            </a:r>
            <a:endParaRPr lang="ar-SA" sz="2800" b="1" dirty="0"/>
          </a:p>
        </p:txBody>
      </p:sp>
      <p:sp>
        <p:nvSpPr>
          <p:cNvPr id="5" name="مربع نص 4"/>
          <p:cNvSpPr txBox="1"/>
          <p:nvPr/>
        </p:nvSpPr>
        <p:spPr>
          <a:xfrm>
            <a:off x="2123728" y="3933056"/>
            <a:ext cx="5328592" cy="523220"/>
          </a:xfrm>
          <a:prstGeom prst="rect">
            <a:avLst/>
          </a:prstGeom>
          <a:noFill/>
        </p:spPr>
        <p:txBody>
          <a:bodyPr wrap="square" rtlCol="1">
            <a:spAutoFit/>
          </a:bodyPr>
          <a:lstStyle/>
          <a:p>
            <a:pPr algn="ctr"/>
            <a:r>
              <a:rPr lang="ar-SA" sz="2800" b="1" dirty="0" smtClean="0">
                <a:hlinkClick r:id="rId3" action="ppaction://hlinksldjump"/>
              </a:rPr>
              <a:t>2-التعامل مع الأعرابي الذي بال في المسجد</a:t>
            </a:r>
            <a:endParaRPr lang="ar-SA" sz="2800" b="1" dirty="0"/>
          </a:p>
        </p:txBody>
      </p:sp>
      <p:sp>
        <p:nvSpPr>
          <p:cNvPr id="6" name="مربع نص 5"/>
          <p:cNvSpPr txBox="1"/>
          <p:nvPr/>
        </p:nvSpPr>
        <p:spPr>
          <a:xfrm>
            <a:off x="1691680" y="4869160"/>
            <a:ext cx="5976664" cy="523220"/>
          </a:xfrm>
          <a:prstGeom prst="rect">
            <a:avLst/>
          </a:prstGeom>
          <a:noFill/>
        </p:spPr>
        <p:txBody>
          <a:bodyPr wrap="square" rtlCol="1">
            <a:spAutoFit/>
          </a:bodyPr>
          <a:lstStyle/>
          <a:p>
            <a:pPr algn="ctr"/>
            <a:r>
              <a:rPr lang="ar-SA" sz="2800" b="1" dirty="0" smtClean="0">
                <a:hlinkClick r:id="rId4" action="ppaction://hlinksldjump"/>
              </a:rPr>
              <a:t>3-التعامل مع الرجل الذي </a:t>
            </a:r>
            <a:r>
              <a:rPr lang="ar-SA" sz="2800" b="1" dirty="0">
                <a:hlinkClick r:id="rId4" action="ppaction://hlinksldjump"/>
              </a:rPr>
              <a:t>جامع </a:t>
            </a:r>
            <a:r>
              <a:rPr lang="ar-SA" sz="2800" b="1" dirty="0" smtClean="0">
                <a:hlinkClick r:id="rId4" action="ppaction://hlinksldjump"/>
              </a:rPr>
              <a:t>في نهار رمضان</a:t>
            </a:r>
            <a:endParaRPr lang="ar-SA" sz="2800" b="1" dirty="0"/>
          </a:p>
        </p:txBody>
      </p:sp>
      <p:sp>
        <p:nvSpPr>
          <p:cNvPr id="7" name="مربع نص 6"/>
          <p:cNvSpPr txBox="1"/>
          <p:nvPr/>
        </p:nvSpPr>
        <p:spPr>
          <a:xfrm>
            <a:off x="1367644" y="5805264"/>
            <a:ext cx="6624736" cy="523220"/>
          </a:xfrm>
          <a:prstGeom prst="rect">
            <a:avLst/>
          </a:prstGeom>
          <a:noFill/>
        </p:spPr>
        <p:txBody>
          <a:bodyPr wrap="square" rtlCol="1">
            <a:spAutoFit/>
          </a:bodyPr>
          <a:lstStyle/>
          <a:p>
            <a:pPr algn="ctr"/>
            <a:r>
              <a:rPr lang="ar-SA" sz="2800" b="1" dirty="0" smtClean="0">
                <a:hlinkClick r:id="rId5" action="ppaction://hlinksldjump"/>
              </a:rPr>
              <a:t>4-التعامل مع </a:t>
            </a:r>
            <a:r>
              <a:rPr lang="ar-SA" sz="2800" b="1" dirty="0">
                <a:hlinkClick r:id="rId5" action="ppaction://hlinksldjump"/>
              </a:rPr>
              <a:t>الأعرابي الذي جذب رداء النبي</a:t>
            </a:r>
            <a:endParaRPr lang="ar-SA" sz="2800" b="1" dirty="0"/>
          </a:p>
        </p:txBody>
      </p:sp>
    </p:spTree>
    <p:extLst>
      <p:ext uri="{BB962C8B-B14F-4D97-AF65-F5344CB8AC3E}">
        <p14:creationId xmlns:p14="http://schemas.microsoft.com/office/powerpoint/2010/main" val="1305716666"/>
      </p:ext>
    </p:extLst>
  </p:cSld>
  <p:clrMapOvr>
    <a:masterClrMapping/>
  </p:clrMapOvr>
  <mc:AlternateContent xmlns:mc="http://schemas.openxmlformats.org/markup-compatibility/2006" xmlns:p14="http://schemas.microsoft.com/office/powerpoint/2010/main">
    <mc:Choice Requires="p14">
      <p:transition spd="slow" p14:dur="1100">
        <p14:switch dir="l"/>
      </p:transition>
    </mc:Choice>
    <mc:Fallback xmlns="">
      <p:transition spd="slow">
        <p:fade/>
      </p:transition>
    </mc:Fallback>
  </mc:AlternateContent>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ربع نص 1"/>
          <p:cNvSpPr txBox="1"/>
          <p:nvPr/>
        </p:nvSpPr>
        <p:spPr>
          <a:xfrm>
            <a:off x="539552" y="1556792"/>
            <a:ext cx="8352928" cy="4832092"/>
          </a:xfrm>
          <a:prstGeom prst="rect">
            <a:avLst/>
          </a:prstGeom>
          <a:noFill/>
        </p:spPr>
        <p:txBody>
          <a:bodyPr wrap="square" rtlCol="1">
            <a:spAutoFit/>
          </a:bodyPr>
          <a:lstStyle/>
          <a:p>
            <a:r>
              <a:rPr lang="ar-SA" sz="2800" b="1" dirty="0" smtClean="0"/>
              <a:t>التعامل مع الشاب </a:t>
            </a:r>
            <a:r>
              <a:rPr lang="ar-SA" sz="2800" b="1" dirty="0"/>
              <a:t>الذي يريد الزنا : </a:t>
            </a:r>
            <a:r>
              <a:rPr lang="ar-SA" sz="2800" b="1" dirty="0" smtClean="0"/>
              <a:t>أتى </a:t>
            </a:r>
            <a:r>
              <a:rPr lang="ar-SA" sz="2800" b="1" dirty="0"/>
              <a:t>فتى </a:t>
            </a:r>
            <a:r>
              <a:rPr lang="ar-SA" sz="2800" b="1" dirty="0" smtClean="0"/>
              <a:t>شاب النبي صلى الله عليه وسلم فقال :يا رسول </a:t>
            </a:r>
            <a:r>
              <a:rPr lang="ar-SA" sz="2800" b="1" dirty="0"/>
              <a:t>الله، ائذن </a:t>
            </a:r>
            <a:r>
              <a:rPr lang="ar-SA" sz="2800" b="1" dirty="0" smtClean="0"/>
              <a:t>لي </a:t>
            </a:r>
            <a:r>
              <a:rPr lang="ar-SA" sz="2800" b="1" dirty="0"/>
              <a:t>بالزنا، </a:t>
            </a:r>
            <a:r>
              <a:rPr lang="ar-SA" sz="2800" b="1" dirty="0" smtClean="0"/>
              <a:t>فأقبل القوم </a:t>
            </a:r>
            <a:r>
              <a:rPr lang="ar-SA" sz="2800" b="1" dirty="0"/>
              <a:t>عليه </a:t>
            </a:r>
            <a:r>
              <a:rPr lang="ar-SA" sz="2800" b="1" dirty="0" smtClean="0"/>
              <a:t>فزجروه وقالوا </a:t>
            </a:r>
            <a:r>
              <a:rPr lang="ar-SA" sz="2800" b="1" dirty="0"/>
              <a:t>: </a:t>
            </a:r>
            <a:r>
              <a:rPr lang="ar-SA" sz="2800" b="1" dirty="0" smtClean="0"/>
              <a:t>مه، </a:t>
            </a:r>
            <a:r>
              <a:rPr lang="ar-SA" sz="2800" b="1" dirty="0"/>
              <a:t>مه!! فقال : </a:t>
            </a:r>
            <a:r>
              <a:rPr lang="ar-SA" sz="2800" b="1" dirty="0" smtClean="0"/>
              <a:t>أدنه</a:t>
            </a:r>
            <a:r>
              <a:rPr lang="ar-SA" sz="2800" b="1" dirty="0"/>
              <a:t>، فدنا منه </a:t>
            </a:r>
            <a:r>
              <a:rPr lang="ar-SA" sz="2800" b="1" dirty="0" smtClean="0"/>
              <a:t>قريبًا، </a:t>
            </a:r>
            <a:r>
              <a:rPr lang="ar-SA" sz="2800" b="1" dirty="0"/>
              <a:t>قال : </a:t>
            </a:r>
            <a:r>
              <a:rPr lang="ar-SA" sz="2800" b="1" dirty="0" smtClean="0"/>
              <a:t>أتحبه </a:t>
            </a:r>
            <a:r>
              <a:rPr lang="ar-SA" sz="2800" b="1" dirty="0"/>
              <a:t>لأمك؟ </a:t>
            </a:r>
            <a:r>
              <a:rPr lang="ar-SA" sz="2800" b="1" dirty="0" smtClean="0"/>
              <a:t>قال :لا </a:t>
            </a:r>
            <a:r>
              <a:rPr lang="ar-SA" sz="2800" b="1" dirty="0"/>
              <a:t>والله، </a:t>
            </a:r>
            <a:r>
              <a:rPr lang="ar-SA" sz="2800" b="1" dirty="0" smtClean="0"/>
              <a:t>جعلني </a:t>
            </a:r>
            <a:r>
              <a:rPr lang="ar-SA" sz="2800" b="1" dirty="0"/>
              <a:t>الله فداءك، قال : ولا </a:t>
            </a:r>
            <a:r>
              <a:rPr lang="ar-SA" sz="2800" b="1" dirty="0" smtClean="0"/>
              <a:t>الناس </a:t>
            </a:r>
            <a:r>
              <a:rPr lang="ar-SA" sz="2800" b="1" dirty="0"/>
              <a:t>يحبونه لأمهاتهم، قال </a:t>
            </a:r>
            <a:r>
              <a:rPr lang="ar-SA" sz="2800" b="1" dirty="0" smtClean="0"/>
              <a:t>: أفتحبه </a:t>
            </a:r>
            <a:r>
              <a:rPr lang="ar-SA" sz="2800" b="1" dirty="0"/>
              <a:t>لابنتك؟ </a:t>
            </a:r>
            <a:r>
              <a:rPr lang="ar-SA" sz="2800" b="1" dirty="0" smtClean="0"/>
              <a:t>قال </a:t>
            </a:r>
            <a:r>
              <a:rPr lang="ar-SA" sz="2800" b="1" dirty="0"/>
              <a:t>: لا والله يا </a:t>
            </a:r>
            <a:r>
              <a:rPr lang="ar-SA" sz="2800" b="1" dirty="0" smtClean="0"/>
              <a:t>رسول </a:t>
            </a:r>
            <a:r>
              <a:rPr lang="ar-SA" sz="2800" b="1" dirty="0"/>
              <a:t>الله جعلني الله فداءك، قال : </a:t>
            </a:r>
            <a:r>
              <a:rPr lang="ar-SA" sz="2800" b="1" dirty="0" smtClean="0"/>
              <a:t>ولا الناس يحبونه </a:t>
            </a:r>
            <a:r>
              <a:rPr lang="ar-SA" sz="2800" b="1" dirty="0"/>
              <a:t>لبناتهم، </a:t>
            </a:r>
            <a:r>
              <a:rPr lang="ar-SA" sz="2800" b="1" dirty="0" smtClean="0"/>
              <a:t>قال </a:t>
            </a:r>
            <a:r>
              <a:rPr lang="ar-SA" sz="2800" b="1" dirty="0"/>
              <a:t>: </a:t>
            </a:r>
            <a:r>
              <a:rPr lang="ar-SA" sz="2800" b="1" dirty="0" smtClean="0"/>
              <a:t>أفتحبه </a:t>
            </a:r>
            <a:r>
              <a:rPr lang="ar-SA" sz="2800" b="1" dirty="0"/>
              <a:t>لأختك؟ </a:t>
            </a:r>
            <a:r>
              <a:rPr lang="ar-SA" sz="2800" b="1" dirty="0" smtClean="0"/>
              <a:t>قال </a:t>
            </a:r>
            <a:r>
              <a:rPr lang="ar-SA" sz="2800" b="1" dirty="0"/>
              <a:t>: لا والله جعلني </a:t>
            </a:r>
            <a:r>
              <a:rPr lang="ar-SA" sz="2800" b="1" dirty="0" smtClean="0"/>
              <a:t>الله فداءك</a:t>
            </a:r>
            <a:r>
              <a:rPr lang="ar-SA" sz="2800" b="1" dirty="0"/>
              <a:t>، قال : ولا </a:t>
            </a:r>
            <a:r>
              <a:rPr lang="ar-SA" sz="2800" b="1" dirty="0" smtClean="0"/>
              <a:t>الناس </a:t>
            </a:r>
            <a:r>
              <a:rPr lang="ar-SA" sz="2800" b="1" dirty="0"/>
              <a:t>يحبونه لأخواتهم، قال : </a:t>
            </a:r>
            <a:r>
              <a:rPr lang="ar-SA" sz="2800" b="1" dirty="0" smtClean="0"/>
              <a:t>أفتحبه </a:t>
            </a:r>
            <a:r>
              <a:rPr lang="ar-SA" sz="2800" b="1" dirty="0"/>
              <a:t>لعمتك؟ قال : لا </a:t>
            </a:r>
            <a:r>
              <a:rPr lang="ar-SA" sz="2800" b="1" dirty="0" smtClean="0"/>
              <a:t>والله جعلني </a:t>
            </a:r>
            <a:r>
              <a:rPr lang="ar-SA" sz="2800" b="1" dirty="0"/>
              <a:t>الله فداءك، قال : ولا النا 􀀶س يحبونه لعماتهم، قال : </a:t>
            </a:r>
            <a:r>
              <a:rPr lang="ar-SA" sz="2800" b="1" dirty="0" smtClean="0"/>
              <a:t>أفتحبه </a:t>
            </a:r>
            <a:r>
              <a:rPr lang="ar-SA" sz="2800" b="1" dirty="0"/>
              <a:t>لخالتك؟ </a:t>
            </a:r>
            <a:r>
              <a:rPr lang="ar-SA" sz="2800" b="1" dirty="0" smtClean="0"/>
              <a:t>قال لا </a:t>
            </a:r>
            <a:r>
              <a:rPr lang="ar-SA" sz="2800" b="1" dirty="0"/>
              <a:t>والله </a:t>
            </a:r>
            <a:r>
              <a:rPr lang="ar-SA" sz="2800" b="1" dirty="0" smtClean="0"/>
              <a:t>جعلني </a:t>
            </a:r>
            <a:r>
              <a:rPr lang="ar-SA" sz="2800" b="1" dirty="0"/>
              <a:t>الله </a:t>
            </a:r>
            <a:r>
              <a:rPr lang="ar-SA" sz="2800" b="1" dirty="0" smtClean="0"/>
              <a:t>فداءك</a:t>
            </a:r>
            <a:r>
              <a:rPr lang="ar-SA" sz="2800" b="1" dirty="0"/>
              <a:t>، قال : ولا </a:t>
            </a:r>
            <a:r>
              <a:rPr lang="ar-SA" sz="2800" b="1" dirty="0" smtClean="0"/>
              <a:t>الناس يحبونه </a:t>
            </a:r>
            <a:r>
              <a:rPr lang="ar-SA" sz="2800" b="1" dirty="0"/>
              <a:t>لخالاتهم، </a:t>
            </a:r>
            <a:r>
              <a:rPr lang="ar-SA" sz="2800" b="1" dirty="0" smtClean="0"/>
              <a:t>فوضع يده عليه </a:t>
            </a:r>
            <a:r>
              <a:rPr lang="ar-SA" sz="2800" b="1" dirty="0"/>
              <a:t>وقال : اللهم اغفر ذنبه، وطهر </a:t>
            </a:r>
            <a:r>
              <a:rPr lang="ar-SA" sz="2800" b="1" dirty="0" smtClean="0"/>
              <a:t>قلبه</a:t>
            </a:r>
            <a:r>
              <a:rPr lang="ar-SA" sz="2800" b="1" dirty="0"/>
              <a:t>، </a:t>
            </a:r>
            <a:r>
              <a:rPr lang="ar-SA" sz="2800" b="1" dirty="0" smtClean="0"/>
              <a:t>وحصن </a:t>
            </a:r>
            <a:r>
              <a:rPr lang="ar-SA" sz="2800" b="1" dirty="0"/>
              <a:t>فرجه، فلم يكن بعد </a:t>
            </a:r>
            <a:r>
              <a:rPr lang="ar-SA" sz="2800" b="1" dirty="0" smtClean="0"/>
              <a:t>ذلك الفتى </a:t>
            </a:r>
            <a:r>
              <a:rPr lang="ar-SA" sz="2800" b="1" dirty="0"/>
              <a:t>يلتفت </a:t>
            </a:r>
            <a:r>
              <a:rPr lang="ar-SA" sz="2800" b="1" dirty="0" smtClean="0"/>
              <a:t>إلى شيء</a:t>
            </a:r>
            <a:endParaRPr lang="ar-SA" sz="2800" b="1" dirty="0"/>
          </a:p>
        </p:txBody>
      </p:sp>
      <p:sp>
        <p:nvSpPr>
          <p:cNvPr id="3" name="مربع نص 2"/>
          <p:cNvSpPr txBox="1"/>
          <p:nvPr/>
        </p:nvSpPr>
        <p:spPr>
          <a:xfrm>
            <a:off x="1619672" y="620688"/>
            <a:ext cx="6192688" cy="584775"/>
          </a:xfrm>
          <a:prstGeom prst="rect">
            <a:avLst/>
          </a:prstGeom>
          <a:noFill/>
        </p:spPr>
        <p:txBody>
          <a:bodyPr wrap="square" rtlCol="1">
            <a:spAutoFit/>
          </a:bodyPr>
          <a:lstStyle/>
          <a:p>
            <a:pPr algn="ctr"/>
            <a:r>
              <a:rPr lang="ar-SA" sz="3200" b="1" dirty="0" smtClean="0">
                <a:solidFill>
                  <a:srgbClr val="C00000"/>
                </a:solidFill>
              </a:rPr>
              <a:t>التعامل </a:t>
            </a:r>
            <a:r>
              <a:rPr lang="ar-SA" sz="3200" b="1" dirty="0">
                <a:solidFill>
                  <a:srgbClr val="C00000"/>
                </a:solidFill>
              </a:rPr>
              <a:t>مع الشاب الذي يريد الزنا</a:t>
            </a:r>
            <a:endParaRPr lang="ar-SA" sz="2000" dirty="0">
              <a:solidFill>
                <a:srgbClr val="C00000"/>
              </a:solidFill>
            </a:endParaRPr>
          </a:p>
        </p:txBody>
      </p:sp>
    </p:spTree>
    <p:extLst>
      <p:ext uri="{BB962C8B-B14F-4D97-AF65-F5344CB8AC3E}">
        <p14:creationId xmlns:p14="http://schemas.microsoft.com/office/powerpoint/2010/main" val="2072708978"/>
      </p:ext>
    </p:extLst>
  </p:cSld>
  <p:clrMapOvr>
    <a:masterClrMapping/>
  </p:clrMapOvr>
  <mc:AlternateContent xmlns:mc="http://schemas.openxmlformats.org/markup-compatibility/2006" xmlns:p14="http://schemas.microsoft.com/office/powerpoint/2010/main">
    <mc:Choice Requires="p14">
      <p:transition spd="slow" p14:dur="1600" advTm="180000">
        <p14:gallery dir="r"/>
      </p:transition>
    </mc:Choice>
    <mc:Fallback xmlns="">
      <p:transition spd="slow" advTm="180000">
        <p:fade/>
      </p:transition>
    </mc:Fallback>
  </mc:AlternateContent>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ربع نص 1"/>
          <p:cNvSpPr txBox="1"/>
          <p:nvPr/>
        </p:nvSpPr>
        <p:spPr>
          <a:xfrm>
            <a:off x="1475656" y="1415098"/>
            <a:ext cx="6480720" cy="861774"/>
          </a:xfrm>
          <a:prstGeom prst="rect">
            <a:avLst/>
          </a:prstGeom>
          <a:noFill/>
        </p:spPr>
        <p:txBody>
          <a:bodyPr wrap="square" rtlCol="1">
            <a:spAutoFit/>
          </a:bodyPr>
          <a:lstStyle/>
          <a:p>
            <a:pPr lvl="0" algn="ctr"/>
            <a:r>
              <a:rPr lang="ar-SA" sz="3200" b="1" dirty="0" smtClean="0">
                <a:solidFill>
                  <a:srgbClr val="C00000"/>
                </a:solidFill>
              </a:rPr>
              <a:t>التعامل </a:t>
            </a:r>
            <a:r>
              <a:rPr lang="ar-SA" sz="3200" b="1" dirty="0">
                <a:solidFill>
                  <a:srgbClr val="C00000"/>
                </a:solidFill>
              </a:rPr>
              <a:t>مع الأعرابي الذي بال في المسجد</a:t>
            </a:r>
          </a:p>
          <a:p>
            <a:endParaRPr lang="ar-SA" dirty="0"/>
          </a:p>
        </p:txBody>
      </p:sp>
      <p:sp>
        <p:nvSpPr>
          <p:cNvPr id="3" name="مربع نص 2"/>
          <p:cNvSpPr txBox="1"/>
          <p:nvPr/>
        </p:nvSpPr>
        <p:spPr>
          <a:xfrm>
            <a:off x="467544" y="2766407"/>
            <a:ext cx="8424936" cy="2246769"/>
          </a:xfrm>
          <a:prstGeom prst="rect">
            <a:avLst/>
          </a:prstGeom>
          <a:noFill/>
        </p:spPr>
        <p:txBody>
          <a:bodyPr wrap="square" rtlCol="1">
            <a:spAutoFit/>
          </a:bodyPr>
          <a:lstStyle/>
          <a:p>
            <a:r>
              <a:rPr lang="ar-SA" sz="2800" b="1" dirty="0" smtClean="0"/>
              <a:t>دخل</a:t>
            </a:r>
            <a:r>
              <a:rPr lang="ar-SA" sz="2800" b="1" dirty="0"/>
              <a:t> </a:t>
            </a:r>
            <a:r>
              <a:rPr lang="ar-SA" sz="2800" b="1" dirty="0" smtClean="0"/>
              <a:t>أعرابي مسجد </a:t>
            </a:r>
            <a:r>
              <a:rPr lang="ar-SA" sz="2800" b="1" dirty="0"/>
              <a:t>النبي </a:t>
            </a:r>
            <a:r>
              <a:rPr lang="ar-SA" sz="2800" b="1" dirty="0" smtClean="0"/>
              <a:t>صلى الله عليه وسلم ثم </a:t>
            </a:r>
            <a:r>
              <a:rPr lang="ar-SA" sz="2800" b="1" dirty="0"/>
              <a:t>«بال في </a:t>
            </a:r>
            <a:r>
              <a:rPr lang="ar-SA" sz="2800" b="1" dirty="0" smtClean="0"/>
              <a:t>المسجد فثار إليه الناس ليقعوا به </a:t>
            </a:r>
            <a:r>
              <a:rPr lang="ar-SA" sz="2800" b="1" dirty="0"/>
              <a:t>فقال لهم </a:t>
            </a:r>
            <a:r>
              <a:rPr lang="ar-SA" sz="2800" b="1" dirty="0" smtClean="0"/>
              <a:t>رسول </a:t>
            </a:r>
            <a:r>
              <a:rPr lang="ar-SA" sz="2800" b="1" dirty="0"/>
              <a:t>الله </a:t>
            </a:r>
            <a:r>
              <a:rPr lang="ar-SA" sz="2800" b="1" dirty="0" smtClean="0"/>
              <a:t>دعوه وأهريقوا </a:t>
            </a:r>
            <a:r>
              <a:rPr lang="ar-SA" sz="2800" b="1" dirty="0"/>
              <a:t>على بوله ذنوبا من </a:t>
            </a:r>
            <a:r>
              <a:rPr lang="ar-SA" sz="2800" b="1" dirty="0" smtClean="0"/>
              <a:t>ماء أو سجلا </a:t>
            </a:r>
            <a:r>
              <a:rPr lang="ar-SA" sz="2800" b="1" dirty="0"/>
              <a:t>من ماء </a:t>
            </a:r>
            <a:r>
              <a:rPr lang="ar-SA" sz="2800" b="1" dirty="0" smtClean="0"/>
              <a:t>فإنما </a:t>
            </a:r>
            <a:r>
              <a:rPr lang="ar-SA" sz="2800" b="1" dirty="0"/>
              <a:t>بعثتم </a:t>
            </a:r>
            <a:r>
              <a:rPr lang="ar-SA" sz="2800" b="1" dirty="0" smtClean="0"/>
              <a:t>ميسرين </a:t>
            </a:r>
            <a:r>
              <a:rPr lang="ar-SA" sz="2800" b="1" dirty="0"/>
              <a:t>ولم تبعثوا </a:t>
            </a:r>
            <a:r>
              <a:rPr lang="ar-SA" sz="2800" b="1" dirty="0" smtClean="0"/>
              <a:t>معسرين» ولما فرغ </a:t>
            </a:r>
            <a:r>
              <a:rPr lang="ar-SA" sz="2800" b="1" dirty="0"/>
              <a:t>دعاه، </a:t>
            </a:r>
            <a:r>
              <a:rPr lang="ar-SA" sz="2800" b="1" dirty="0" smtClean="0"/>
              <a:t>فقال: إن </a:t>
            </a:r>
            <a:r>
              <a:rPr lang="ar-SA" sz="2800" b="1" dirty="0"/>
              <a:t>هذه </a:t>
            </a:r>
            <a:r>
              <a:rPr lang="ar-SA" sz="2800" b="1" dirty="0" smtClean="0"/>
              <a:t>المساجد </a:t>
            </a:r>
            <a:r>
              <a:rPr lang="ar-SA" sz="2800" b="1" dirty="0"/>
              <a:t>لا </a:t>
            </a:r>
            <a:r>
              <a:rPr lang="ar-SA" sz="2800" b="1" dirty="0" smtClean="0"/>
              <a:t>تصلح لشيء </a:t>
            </a:r>
            <a:r>
              <a:rPr lang="ar-SA" sz="2800" b="1" dirty="0"/>
              <a:t>من هذا </a:t>
            </a:r>
            <a:r>
              <a:rPr lang="ar-SA" sz="2800" b="1" dirty="0" smtClean="0"/>
              <a:t>القذر، إنما </a:t>
            </a:r>
            <a:r>
              <a:rPr lang="ar-SA" sz="2800" b="1" dirty="0"/>
              <a:t>هي لذكر الله </a:t>
            </a:r>
            <a:r>
              <a:rPr lang="ar-SA" sz="2800" b="1" dirty="0" smtClean="0"/>
              <a:t>والصلاة </a:t>
            </a:r>
            <a:endParaRPr lang="ar-SA" sz="2800" b="1" dirty="0"/>
          </a:p>
        </p:txBody>
      </p:sp>
    </p:spTree>
    <p:extLst>
      <p:ext uri="{BB962C8B-B14F-4D97-AF65-F5344CB8AC3E}">
        <p14:creationId xmlns:p14="http://schemas.microsoft.com/office/powerpoint/2010/main" val="2098210692"/>
      </p:ext>
    </p:extLst>
  </p:cSld>
  <p:clrMapOvr>
    <a:masterClrMapping/>
  </p:clrMapOvr>
  <mc:AlternateContent xmlns:mc="http://schemas.openxmlformats.org/markup-compatibility/2006" xmlns:p14="http://schemas.microsoft.com/office/powerpoint/2010/main">
    <mc:Choice Requires="p14">
      <p:transition spd="slow" p14:dur="3900">
        <p14:glitter dir="r"/>
      </p:transition>
    </mc:Choice>
    <mc:Fallback xmlns="">
      <p:transition spd="slow">
        <p:fade/>
      </p:transition>
    </mc:Fallback>
  </mc:AlternateContent>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ربع نص 1"/>
          <p:cNvSpPr txBox="1"/>
          <p:nvPr/>
        </p:nvSpPr>
        <p:spPr>
          <a:xfrm>
            <a:off x="1331640" y="1339607"/>
            <a:ext cx="6768752" cy="861774"/>
          </a:xfrm>
          <a:prstGeom prst="rect">
            <a:avLst/>
          </a:prstGeom>
          <a:noFill/>
        </p:spPr>
        <p:txBody>
          <a:bodyPr wrap="square" rtlCol="1">
            <a:spAutoFit/>
          </a:bodyPr>
          <a:lstStyle/>
          <a:p>
            <a:pPr lvl="0" algn="ctr"/>
            <a:r>
              <a:rPr lang="ar-SA" sz="3200" b="1" dirty="0" smtClean="0">
                <a:solidFill>
                  <a:srgbClr val="C00000"/>
                </a:solidFill>
              </a:rPr>
              <a:t>التعامل </a:t>
            </a:r>
            <a:r>
              <a:rPr lang="ar-SA" sz="3200" b="1" dirty="0">
                <a:solidFill>
                  <a:srgbClr val="C00000"/>
                </a:solidFill>
              </a:rPr>
              <a:t>مع الرجل الذي جامع في نهار رمضان</a:t>
            </a:r>
          </a:p>
          <a:p>
            <a:endParaRPr lang="ar-SA" dirty="0">
              <a:solidFill>
                <a:srgbClr val="C00000"/>
              </a:solidFill>
            </a:endParaRPr>
          </a:p>
        </p:txBody>
      </p:sp>
      <p:sp>
        <p:nvSpPr>
          <p:cNvPr id="3" name="مربع نص 2"/>
          <p:cNvSpPr txBox="1"/>
          <p:nvPr/>
        </p:nvSpPr>
        <p:spPr>
          <a:xfrm>
            <a:off x="575556" y="2276872"/>
            <a:ext cx="7992888" cy="3539430"/>
          </a:xfrm>
          <a:prstGeom prst="rect">
            <a:avLst/>
          </a:prstGeom>
          <a:noFill/>
        </p:spPr>
        <p:txBody>
          <a:bodyPr wrap="square" rtlCol="1">
            <a:spAutoFit/>
          </a:bodyPr>
          <a:lstStyle/>
          <a:p>
            <a:r>
              <a:rPr lang="ar-SA" sz="2800" b="1" dirty="0"/>
              <a:t>«</a:t>
            </a:r>
            <a:r>
              <a:rPr lang="ar-SA" sz="2800" b="1" dirty="0" smtClean="0"/>
              <a:t>جاءه </a:t>
            </a:r>
            <a:r>
              <a:rPr lang="ar-SA" sz="2800" b="1" dirty="0"/>
              <a:t>رجل </a:t>
            </a:r>
            <a:r>
              <a:rPr lang="ar-SA" sz="2800" b="1" dirty="0" smtClean="0"/>
              <a:t>فقال</a:t>
            </a:r>
            <a:r>
              <a:rPr lang="ar-SA" sz="2800" b="1" dirty="0"/>
              <a:t>: يا </a:t>
            </a:r>
            <a:r>
              <a:rPr lang="ar-SA" sz="2800" b="1" dirty="0" smtClean="0"/>
              <a:t>رسول </a:t>
            </a:r>
            <a:r>
              <a:rPr lang="ar-SA" sz="2800" b="1" dirty="0"/>
              <a:t>الله، </a:t>
            </a:r>
            <a:r>
              <a:rPr lang="ar-SA" sz="2800" b="1" dirty="0" smtClean="0"/>
              <a:t>هلكت</a:t>
            </a:r>
            <a:r>
              <a:rPr lang="ar-SA" sz="2800" b="1" dirty="0"/>
              <a:t>! قال: ما </a:t>
            </a:r>
            <a:r>
              <a:rPr lang="ar-SA" sz="2800" b="1" dirty="0" smtClean="0"/>
              <a:t>لك؟ قال</a:t>
            </a:r>
            <a:r>
              <a:rPr lang="ar-SA" sz="2800" b="1" dirty="0"/>
              <a:t>: وقعت على</a:t>
            </a:r>
          </a:p>
          <a:p>
            <a:r>
              <a:rPr lang="ar-SA" sz="2800" b="1" dirty="0" smtClean="0"/>
              <a:t>امرأتي وأنا صائم</a:t>
            </a:r>
            <a:r>
              <a:rPr lang="ar-SA" sz="2800" b="1" dirty="0"/>
              <a:t>، فقال </a:t>
            </a:r>
            <a:r>
              <a:rPr lang="ar-SA" sz="2800" b="1" dirty="0" smtClean="0"/>
              <a:t>رسول </a:t>
            </a:r>
            <a:r>
              <a:rPr lang="ar-SA" sz="2800" b="1" dirty="0"/>
              <a:t>الله : هل تجد </a:t>
            </a:r>
            <a:r>
              <a:rPr lang="ar-SA" sz="2800" b="1" dirty="0" smtClean="0"/>
              <a:t>رقبة </a:t>
            </a:r>
            <a:r>
              <a:rPr lang="ar-SA" sz="2800" b="1" dirty="0"/>
              <a:t>تعتقها؟ قال: لا،</a:t>
            </a:r>
          </a:p>
          <a:p>
            <a:r>
              <a:rPr lang="ar-SA" sz="2800" b="1" dirty="0" smtClean="0"/>
              <a:t>قال</a:t>
            </a:r>
            <a:r>
              <a:rPr lang="ar-SA" sz="2800" b="1" dirty="0"/>
              <a:t>: </a:t>
            </a:r>
            <a:r>
              <a:rPr lang="ar-SA" sz="2800" b="1" dirty="0" smtClean="0"/>
              <a:t>فهل تستطيع أن تصوم شهرين متتابعين؟ قال</a:t>
            </a:r>
            <a:r>
              <a:rPr lang="ar-SA" sz="2800" b="1" dirty="0"/>
              <a:t>: لا، فقال: فهل تجد </a:t>
            </a:r>
            <a:r>
              <a:rPr lang="ar-SA" sz="2800" b="1" dirty="0" smtClean="0"/>
              <a:t>إطعام ستين مسكينا</a:t>
            </a:r>
            <a:r>
              <a:rPr lang="ar-SA" sz="2800" b="1" dirty="0"/>
              <a:t>؟ </a:t>
            </a:r>
            <a:r>
              <a:rPr lang="ar-SA" sz="2800" b="1" dirty="0" smtClean="0"/>
              <a:t>قال :لا</a:t>
            </a:r>
            <a:r>
              <a:rPr lang="ar-SA" sz="2800" b="1" dirty="0"/>
              <a:t>، </a:t>
            </a:r>
            <a:r>
              <a:rPr lang="ar-SA" sz="2800" b="1" dirty="0" smtClean="0"/>
              <a:t>قال</a:t>
            </a:r>
            <a:r>
              <a:rPr lang="ar-SA" sz="2800" b="1" dirty="0"/>
              <a:t>: فمكث النبي </a:t>
            </a:r>
            <a:r>
              <a:rPr lang="ar-SA" sz="2800" b="1" dirty="0" smtClean="0"/>
              <a:t>فبينا </a:t>
            </a:r>
            <a:r>
              <a:rPr lang="ar-SA" sz="2800" b="1" dirty="0"/>
              <a:t>نحن على ذلك </a:t>
            </a:r>
            <a:r>
              <a:rPr lang="ar-SA" sz="2800" b="1" dirty="0" smtClean="0"/>
              <a:t>أتي النبي بعرق- </a:t>
            </a:r>
            <a:r>
              <a:rPr lang="ar-SA" sz="2800" b="1" dirty="0"/>
              <a:t>مكتل- فيه تمر، قال: </a:t>
            </a:r>
            <a:r>
              <a:rPr lang="ar-SA" sz="2800" b="1" dirty="0" smtClean="0"/>
              <a:t>أين السائل</a:t>
            </a:r>
            <a:r>
              <a:rPr lang="ar-SA" sz="2800" b="1" dirty="0"/>
              <a:t>؟ فقال: </a:t>
            </a:r>
            <a:r>
              <a:rPr lang="ar-SA" sz="2800" b="1" dirty="0" smtClean="0"/>
              <a:t>أنا</a:t>
            </a:r>
            <a:r>
              <a:rPr lang="ar-SA" sz="2800" b="1" dirty="0"/>
              <a:t>، قال: خذ </a:t>
            </a:r>
            <a:r>
              <a:rPr lang="ar-SA" sz="2800" b="1" dirty="0" smtClean="0"/>
              <a:t>هذا فتصدق </a:t>
            </a:r>
            <a:r>
              <a:rPr lang="ar-SA" sz="2800" b="1" dirty="0"/>
              <a:t>به، فقال الرجل: </a:t>
            </a:r>
            <a:r>
              <a:rPr lang="ar-SA" sz="2800" b="1" dirty="0" smtClean="0"/>
              <a:t>أعلى أفقر مني </a:t>
            </a:r>
            <a:r>
              <a:rPr lang="ar-SA" sz="2800" b="1" dirty="0"/>
              <a:t>يا </a:t>
            </a:r>
            <a:r>
              <a:rPr lang="ar-SA" sz="2800" b="1" dirty="0" smtClean="0"/>
              <a:t>رسول </a:t>
            </a:r>
            <a:r>
              <a:rPr lang="ar-SA" sz="2800" b="1" dirty="0"/>
              <a:t>الله؟ </a:t>
            </a:r>
            <a:r>
              <a:rPr lang="ar-SA" sz="2800" b="1" dirty="0" smtClean="0"/>
              <a:t>فو الله ما </a:t>
            </a:r>
            <a:r>
              <a:rPr lang="ar-SA" sz="2800" b="1" dirty="0"/>
              <a:t>بين لابتيها - </a:t>
            </a:r>
            <a:r>
              <a:rPr lang="ar-SA" sz="2800" b="1" dirty="0" smtClean="0"/>
              <a:t>يريد </a:t>
            </a:r>
            <a:r>
              <a:rPr lang="ar-SA" sz="2800" b="1" dirty="0"/>
              <a:t>الحرتين- </a:t>
            </a:r>
            <a:r>
              <a:rPr lang="ar-SA" sz="2800" b="1" dirty="0" smtClean="0"/>
              <a:t>أهل </a:t>
            </a:r>
            <a:r>
              <a:rPr lang="ar-SA" sz="2800" b="1" dirty="0"/>
              <a:t>بيت </a:t>
            </a:r>
            <a:r>
              <a:rPr lang="ar-SA" sz="2800" b="1" dirty="0" smtClean="0"/>
              <a:t>أفقر من أهل بيتي، فضحك </a:t>
            </a:r>
            <a:r>
              <a:rPr lang="ar-SA" sz="2800" b="1" dirty="0"/>
              <a:t>النبي حتى بدت </a:t>
            </a:r>
            <a:r>
              <a:rPr lang="ar-SA" sz="2800" b="1" dirty="0" smtClean="0"/>
              <a:t>أنيابه</a:t>
            </a:r>
            <a:r>
              <a:rPr lang="ar-SA" sz="2800" b="1" dirty="0"/>
              <a:t>، ثم قال: </a:t>
            </a:r>
            <a:r>
              <a:rPr lang="ar-SA" sz="2800" b="1" dirty="0" smtClean="0"/>
              <a:t>أطعمه أهلك»</a:t>
            </a:r>
            <a:endParaRPr lang="ar-SA" sz="2800" b="1" dirty="0"/>
          </a:p>
        </p:txBody>
      </p:sp>
    </p:spTree>
    <p:extLst>
      <p:ext uri="{BB962C8B-B14F-4D97-AF65-F5344CB8AC3E}">
        <p14:creationId xmlns:p14="http://schemas.microsoft.com/office/powerpoint/2010/main" val="169670558"/>
      </p:ext>
    </p:extLst>
  </p:cSld>
  <p:clrMapOvr>
    <a:masterClrMapping/>
  </p:clrMapOvr>
  <mc:AlternateContent xmlns:mc="http://schemas.openxmlformats.org/markup-compatibility/2006" xmlns:p14="http://schemas.microsoft.com/office/powerpoint/2010/main">
    <mc:Choice Requires="p14">
      <p:transition spd="slow" p14:dur="4400">
        <p14:honeycomb/>
      </p:transition>
    </mc:Choice>
    <mc:Fallback xmlns="">
      <p:transition spd="slow">
        <p:fade/>
      </p:transition>
    </mc:Fallback>
  </mc:AlternateContent>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ربع نص 1"/>
          <p:cNvSpPr txBox="1"/>
          <p:nvPr/>
        </p:nvSpPr>
        <p:spPr>
          <a:xfrm>
            <a:off x="2051720" y="836712"/>
            <a:ext cx="6048672" cy="1077218"/>
          </a:xfrm>
          <a:prstGeom prst="rect">
            <a:avLst/>
          </a:prstGeom>
          <a:noFill/>
        </p:spPr>
        <p:txBody>
          <a:bodyPr wrap="square" rtlCol="1">
            <a:spAutoFit/>
          </a:bodyPr>
          <a:lstStyle/>
          <a:p>
            <a:pPr algn="ctr"/>
            <a:r>
              <a:rPr lang="ar-SA" sz="3200" b="1" dirty="0" smtClean="0">
                <a:solidFill>
                  <a:srgbClr val="C00000"/>
                </a:solidFill>
              </a:rPr>
              <a:t>  التعامل </a:t>
            </a:r>
            <a:r>
              <a:rPr lang="ar-SA" sz="3200" b="1" dirty="0">
                <a:solidFill>
                  <a:srgbClr val="C00000"/>
                </a:solidFill>
              </a:rPr>
              <a:t>مع الأعرابي الذي جذب رداء </a:t>
            </a:r>
            <a:r>
              <a:rPr lang="ar-SA" sz="3200" b="1" dirty="0" smtClean="0">
                <a:solidFill>
                  <a:srgbClr val="C00000"/>
                </a:solidFill>
              </a:rPr>
              <a:t>النبي صلى الله عليه وسلم </a:t>
            </a:r>
            <a:endParaRPr lang="ar-SA" sz="2000" dirty="0">
              <a:solidFill>
                <a:srgbClr val="C00000"/>
              </a:solidFill>
            </a:endParaRPr>
          </a:p>
        </p:txBody>
      </p:sp>
      <p:sp>
        <p:nvSpPr>
          <p:cNvPr id="3" name="مربع نص 2"/>
          <p:cNvSpPr txBox="1"/>
          <p:nvPr/>
        </p:nvSpPr>
        <p:spPr>
          <a:xfrm>
            <a:off x="1619672" y="2708920"/>
            <a:ext cx="6840760" cy="2677656"/>
          </a:xfrm>
          <a:prstGeom prst="rect">
            <a:avLst/>
          </a:prstGeom>
          <a:noFill/>
        </p:spPr>
        <p:txBody>
          <a:bodyPr wrap="square" rtlCol="1">
            <a:spAutoFit/>
          </a:bodyPr>
          <a:lstStyle/>
          <a:p>
            <a:pPr algn="ctr"/>
            <a:r>
              <a:rPr lang="ar-SA" sz="2800" b="1" dirty="0" smtClean="0"/>
              <a:t>عن أنس </a:t>
            </a:r>
            <a:r>
              <a:rPr lang="ar-SA" sz="2800" b="1" dirty="0"/>
              <a:t>بن مالك قال: </a:t>
            </a:r>
            <a:r>
              <a:rPr lang="ar-SA" sz="2800" b="1" dirty="0" smtClean="0"/>
              <a:t>«كنت أمشي </a:t>
            </a:r>
            <a:r>
              <a:rPr lang="ar-SA" sz="2800" b="1" dirty="0"/>
              <a:t>مع </a:t>
            </a:r>
            <a:r>
              <a:rPr lang="ar-SA" sz="2800" b="1" dirty="0" smtClean="0"/>
              <a:t>رسول الله وعليه برد </a:t>
            </a:r>
            <a:r>
              <a:rPr lang="ar-SA" sz="2800" b="1" dirty="0"/>
              <a:t>نجراني </a:t>
            </a:r>
            <a:r>
              <a:rPr lang="ar-SA" sz="2800" b="1" dirty="0" smtClean="0"/>
              <a:t>غليظ الحاشية</a:t>
            </a:r>
            <a:r>
              <a:rPr lang="ar-SA" sz="2800" b="1" dirty="0"/>
              <a:t>، </a:t>
            </a:r>
            <a:r>
              <a:rPr lang="ar-SA" sz="2800" b="1" dirty="0" smtClean="0"/>
              <a:t>فأدركه أعرابي فجبذه بردائه </a:t>
            </a:r>
            <a:r>
              <a:rPr lang="ar-SA" sz="2800" b="1" dirty="0"/>
              <a:t>جبذة </a:t>
            </a:r>
            <a:r>
              <a:rPr lang="ar-SA" sz="2800" b="1" dirty="0" smtClean="0"/>
              <a:t>شديدة</a:t>
            </a:r>
            <a:r>
              <a:rPr lang="ar-SA" sz="2800" b="1" dirty="0"/>
              <a:t>، حتى نظرت </a:t>
            </a:r>
            <a:r>
              <a:rPr lang="ar-SA" sz="2800" b="1" dirty="0" smtClean="0"/>
              <a:t>إلى صفحة </a:t>
            </a:r>
            <a:r>
              <a:rPr lang="ar-SA" sz="2800" b="1" dirty="0"/>
              <a:t>عاتق </a:t>
            </a:r>
            <a:r>
              <a:rPr lang="ar-SA" sz="2800" b="1" dirty="0" smtClean="0"/>
              <a:t>رسول الله قد أثرت </a:t>
            </a:r>
            <a:r>
              <a:rPr lang="ar-SA" sz="2800" b="1" dirty="0"/>
              <a:t>بها </a:t>
            </a:r>
            <a:r>
              <a:rPr lang="ar-SA" sz="2800" b="1" dirty="0" smtClean="0"/>
              <a:t>حاشية البرد منشدة جبذته</a:t>
            </a:r>
            <a:r>
              <a:rPr lang="ar-SA" sz="2800" b="1" dirty="0"/>
              <a:t>، ثم قال: </a:t>
            </a:r>
            <a:r>
              <a:rPr lang="ar-SA" sz="2800" b="1" dirty="0" smtClean="0"/>
              <a:t>يا محمد </a:t>
            </a:r>
            <a:r>
              <a:rPr lang="ar-SA" sz="2800" b="1" dirty="0"/>
              <a:t>مر لي من مال الله الذي عندك، </a:t>
            </a:r>
            <a:r>
              <a:rPr lang="ar-SA" sz="2800" b="1" dirty="0" smtClean="0"/>
              <a:t>فالتفت إليه رسول الله  </a:t>
            </a:r>
            <a:r>
              <a:rPr lang="ar-SA" sz="2800" b="1" dirty="0"/>
              <a:t>ثم </a:t>
            </a:r>
            <a:r>
              <a:rPr lang="ar-SA" sz="2800" b="1" dirty="0" smtClean="0"/>
              <a:t>ضحك</a:t>
            </a:r>
            <a:r>
              <a:rPr lang="ar-SA" sz="2800" b="1" dirty="0"/>
              <a:t>، ثم </a:t>
            </a:r>
            <a:r>
              <a:rPr lang="ar-SA" sz="2800" b="1" dirty="0" smtClean="0"/>
              <a:t>أمر </a:t>
            </a:r>
            <a:r>
              <a:rPr lang="ar-SA" sz="2800" b="1" dirty="0"/>
              <a:t>له </a:t>
            </a:r>
            <a:r>
              <a:rPr lang="ar-SA" sz="2800" b="1" dirty="0" smtClean="0"/>
              <a:t>بعطاء»</a:t>
            </a:r>
            <a:endParaRPr lang="ar-SA" sz="2800" b="1" dirty="0"/>
          </a:p>
        </p:txBody>
      </p:sp>
    </p:spTree>
    <p:extLst>
      <p:ext uri="{BB962C8B-B14F-4D97-AF65-F5344CB8AC3E}">
        <p14:creationId xmlns:p14="http://schemas.microsoft.com/office/powerpoint/2010/main" val="2138922325"/>
      </p:ext>
    </p:extLst>
  </p:cSld>
  <p:clrMapOvr>
    <a:masterClrMapping/>
  </p:clrMapOvr>
  <mc:AlternateContent xmlns:mc="http://schemas.openxmlformats.org/markup-compatibility/2006" xmlns:p14="http://schemas.microsoft.com/office/powerpoint/2010/main">
    <mc:Choice Requires="p14">
      <p:transition spd="slow" p14:dur="3000">
        <p14:shred/>
      </p:transition>
    </mc:Choice>
    <mc:Fallback xmlns="">
      <p:transition spd="slow">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2267744" y="672912"/>
            <a:ext cx="4392488" cy="584775"/>
          </a:xfrm>
          <a:prstGeom prst="rect">
            <a:avLst/>
          </a:prstGeom>
        </p:spPr>
        <p:txBody>
          <a:bodyPr wrap="square" anchor="ctr">
            <a:spAutoFit/>
          </a:bodyPr>
          <a:lstStyle/>
          <a:p>
            <a:pPr algn="ctr"/>
            <a:r>
              <a:rPr lang="ar-SA" sz="3200" b="1" dirty="0" smtClean="0">
                <a:solidFill>
                  <a:srgbClr val="CC0000"/>
                </a:solidFill>
              </a:rPr>
              <a:t>أهمية دراسة السيرة النبوية:</a:t>
            </a:r>
            <a:endParaRPr lang="ar-SA" sz="3200" b="1" dirty="0">
              <a:solidFill>
                <a:srgbClr val="CC0000"/>
              </a:solidFill>
            </a:endParaRPr>
          </a:p>
        </p:txBody>
      </p:sp>
      <p:sp>
        <p:nvSpPr>
          <p:cNvPr id="3" name="مربع نص 2"/>
          <p:cNvSpPr txBox="1"/>
          <p:nvPr/>
        </p:nvSpPr>
        <p:spPr>
          <a:xfrm>
            <a:off x="1835696" y="1656169"/>
            <a:ext cx="5472024" cy="461665"/>
          </a:xfrm>
          <a:prstGeom prst="rect">
            <a:avLst/>
          </a:prstGeom>
          <a:noFill/>
        </p:spPr>
        <p:txBody>
          <a:bodyPr wrap="square" rtlCol="1" anchor="ctr">
            <a:spAutoFit/>
          </a:bodyPr>
          <a:lstStyle/>
          <a:p>
            <a:pPr algn="ctr"/>
            <a:r>
              <a:rPr lang="ar-SA" sz="2400" dirty="0" smtClean="0">
                <a:hlinkClick r:id="" action="ppaction://hlinkshowjump?jump=nextslide"/>
              </a:rPr>
              <a:t>1- الاتباع والتأسي</a:t>
            </a:r>
            <a:endParaRPr lang="ar-SA" sz="2400" dirty="0"/>
          </a:p>
        </p:txBody>
      </p:sp>
      <p:sp>
        <p:nvSpPr>
          <p:cNvPr id="4" name="مربع نص 3"/>
          <p:cNvSpPr txBox="1"/>
          <p:nvPr/>
        </p:nvSpPr>
        <p:spPr>
          <a:xfrm>
            <a:off x="1835696" y="2577871"/>
            <a:ext cx="5472024" cy="461665"/>
          </a:xfrm>
          <a:prstGeom prst="rect">
            <a:avLst/>
          </a:prstGeom>
          <a:noFill/>
        </p:spPr>
        <p:txBody>
          <a:bodyPr wrap="square" rtlCol="1" anchor="ctr">
            <a:spAutoFit/>
          </a:bodyPr>
          <a:lstStyle/>
          <a:p>
            <a:pPr algn="ctr"/>
            <a:r>
              <a:rPr lang="ar-SA" sz="2400" dirty="0" smtClean="0">
                <a:hlinkClick r:id="rId2" action="ppaction://hlinksldjump"/>
              </a:rPr>
              <a:t>2- التطبيق العملي لإحكام الاسلام</a:t>
            </a:r>
            <a:endParaRPr lang="ar-SA" sz="2400" dirty="0"/>
          </a:p>
        </p:txBody>
      </p:sp>
      <p:sp>
        <p:nvSpPr>
          <p:cNvPr id="6" name="مربع نص 5"/>
          <p:cNvSpPr txBox="1"/>
          <p:nvPr/>
        </p:nvSpPr>
        <p:spPr>
          <a:xfrm>
            <a:off x="1835696" y="3499573"/>
            <a:ext cx="5472024" cy="461665"/>
          </a:xfrm>
          <a:prstGeom prst="rect">
            <a:avLst/>
          </a:prstGeom>
          <a:noFill/>
        </p:spPr>
        <p:txBody>
          <a:bodyPr wrap="square" rtlCol="1" anchor="ctr">
            <a:spAutoFit/>
          </a:bodyPr>
          <a:lstStyle/>
          <a:p>
            <a:pPr algn="ctr"/>
            <a:r>
              <a:rPr lang="ar-SA" sz="2400" dirty="0" smtClean="0">
                <a:hlinkClick r:id="rId3" action="ppaction://hlinksldjump"/>
              </a:rPr>
              <a:t>3-تحقيق محبة الرسول صلى الله عليه وسلم</a:t>
            </a:r>
            <a:endParaRPr lang="ar-SA" sz="2400" dirty="0"/>
          </a:p>
        </p:txBody>
      </p:sp>
      <p:sp>
        <p:nvSpPr>
          <p:cNvPr id="7" name="مربع نص 6"/>
          <p:cNvSpPr txBox="1"/>
          <p:nvPr/>
        </p:nvSpPr>
        <p:spPr>
          <a:xfrm>
            <a:off x="1835696" y="4421275"/>
            <a:ext cx="5472024" cy="461665"/>
          </a:xfrm>
          <a:prstGeom prst="rect">
            <a:avLst/>
          </a:prstGeom>
          <a:noFill/>
        </p:spPr>
        <p:txBody>
          <a:bodyPr wrap="square" rtlCol="1" anchor="ctr">
            <a:spAutoFit/>
          </a:bodyPr>
          <a:lstStyle/>
          <a:p>
            <a:pPr algn="ctr"/>
            <a:r>
              <a:rPr lang="ar-SA" sz="2400" dirty="0" smtClean="0">
                <a:hlinkClick r:id="rId4" action="ppaction://hlinksldjump"/>
              </a:rPr>
              <a:t>4-معرفة أسباب النزول وتفسير الآيات</a:t>
            </a:r>
            <a:endParaRPr lang="ar-SA" sz="2400" dirty="0"/>
          </a:p>
        </p:txBody>
      </p:sp>
      <p:sp>
        <p:nvSpPr>
          <p:cNvPr id="8" name="مربع نص 7"/>
          <p:cNvSpPr txBox="1"/>
          <p:nvPr/>
        </p:nvSpPr>
        <p:spPr>
          <a:xfrm>
            <a:off x="1835696" y="5342979"/>
            <a:ext cx="5832648" cy="461665"/>
          </a:xfrm>
          <a:prstGeom prst="rect">
            <a:avLst/>
          </a:prstGeom>
          <a:noFill/>
        </p:spPr>
        <p:txBody>
          <a:bodyPr wrap="square" rtlCol="1" anchor="ctr">
            <a:spAutoFit/>
          </a:bodyPr>
          <a:lstStyle/>
          <a:p>
            <a:pPr algn="ctr"/>
            <a:r>
              <a:rPr lang="ar-SA" sz="2400" dirty="0" smtClean="0">
                <a:hlinkClick r:id="rId5" action="ppaction://hlinksldjump"/>
              </a:rPr>
              <a:t>5- التعرف على الجيل الاول من الصحابة رضي الله عنهم</a:t>
            </a:r>
            <a:endParaRPr lang="ar-SA" sz="2400" dirty="0"/>
          </a:p>
        </p:txBody>
      </p:sp>
    </p:spTree>
    <p:extLst>
      <p:ext uri="{BB962C8B-B14F-4D97-AF65-F5344CB8AC3E}">
        <p14:creationId xmlns:p14="http://schemas.microsoft.com/office/powerpoint/2010/main" val="3315552580"/>
      </p:ext>
    </p:extLst>
  </p:cSld>
  <p:clrMapOvr>
    <a:masterClrMapping/>
  </p:clrMapOvr>
  <mc:AlternateContent xmlns:mc="http://schemas.openxmlformats.org/markup-compatibility/2006" xmlns:p14="http://schemas.microsoft.com/office/powerpoint/2010/main">
    <mc:Choice Requires="p14">
      <p:transition spd="slow" p14:dur="1100">
        <p14:switch dir="l"/>
      </p:transition>
    </mc:Choice>
    <mc:Fallback xmlns="">
      <p:transition spd="slow">
        <p:fade/>
      </p:transition>
    </mc:Fallback>
  </mc:AlternateContent>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ربع نص 1"/>
          <p:cNvSpPr txBox="1"/>
          <p:nvPr/>
        </p:nvSpPr>
        <p:spPr>
          <a:xfrm>
            <a:off x="755576" y="836712"/>
            <a:ext cx="7632848" cy="584775"/>
          </a:xfrm>
          <a:prstGeom prst="rect">
            <a:avLst/>
          </a:prstGeom>
          <a:noFill/>
        </p:spPr>
        <p:txBody>
          <a:bodyPr wrap="square" rtlCol="1">
            <a:spAutoFit/>
          </a:bodyPr>
          <a:lstStyle/>
          <a:p>
            <a:pPr algn="ctr"/>
            <a:r>
              <a:rPr lang="ar-SA" sz="3200" b="1" dirty="0" smtClean="0">
                <a:solidFill>
                  <a:srgbClr val="C00000"/>
                </a:solidFill>
              </a:rPr>
              <a:t>سيرة النبي صلى الله عليه وسلم في الجهاد في سبيل الله</a:t>
            </a:r>
            <a:endParaRPr lang="ar-SA" sz="3200" b="1" dirty="0">
              <a:solidFill>
                <a:srgbClr val="C00000"/>
              </a:solidFill>
            </a:endParaRPr>
          </a:p>
        </p:txBody>
      </p:sp>
      <p:sp>
        <p:nvSpPr>
          <p:cNvPr id="3" name="مربع نص 2"/>
          <p:cNvSpPr txBox="1"/>
          <p:nvPr/>
        </p:nvSpPr>
        <p:spPr>
          <a:xfrm>
            <a:off x="2771800" y="2689756"/>
            <a:ext cx="3996444" cy="523220"/>
          </a:xfrm>
          <a:prstGeom prst="rect">
            <a:avLst/>
          </a:prstGeom>
          <a:noFill/>
        </p:spPr>
        <p:txBody>
          <a:bodyPr wrap="square" rtlCol="1">
            <a:spAutoFit/>
          </a:bodyPr>
          <a:lstStyle/>
          <a:p>
            <a:pPr algn="ctr"/>
            <a:r>
              <a:rPr lang="ar-SA" sz="2800" b="1" dirty="0" smtClean="0">
                <a:hlinkClick r:id="rId2" action="ppaction://hlinksldjump"/>
              </a:rPr>
              <a:t>الاعداد والتخطيط </a:t>
            </a:r>
            <a:r>
              <a:rPr lang="ar-SA" sz="2800" b="1" dirty="0">
                <a:hlinkClick r:id="rId2" action="ppaction://hlinksldjump"/>
              </a:rPr>
              <a:t>للجهاد</a:t>
            </a:r>
            <a:endParaRPr lang="ar-SA" sz="2800" b="1" dirty="0"/>
          </a:p>
        </p:txBody>
      </p:sp>
      <p:sp>
        <p:nvSpPr>
          <p:cNvPr id="4" name="مربع نص 3"/>
          <p:cNvSpPr txBox="1"/>
          <p:nvPr/>
        </p:nvSpPr>
        <p:spPr>
          <a:xfrm>
            <a:off x="2123728" y="3769876"/>
            <a:ext cx="4896544" cy="523220"/>
          </a:xfrm>
          <a:prstGeom prst="rect">
            <a:avLst/>
          </a:prstGeom>
          <a:noFill/>
        </p:spPr>
        <p:txBody>
          <a:bodyPr wrap="square" rtlCol="1">
            <a:spAutoFit/>
          </a:bodyPr>
          <a:lstStyle/>
          <a:p>
            <a:pPr algn="ctr"/>
            <a:r>
              <a:rPr lang="ar-SA" sz="2800" b="1" dirty="0" smtClean="0">
                <a:hlinkClick r:id="rId3" action="ppaction://hlinksldjump"/>
              </a:rPr>
              <a:t>صفات </a:t>
            </a:r>
            <a:r>
              <a:rPr lang="ar-SA" sz="2800" b="1" dirty="0">
                <a:hlinkClick r:id="rId3" action="ppaction://hlinksldjump"/>
              </a:rPr>
              <a:t>النبي </a:t>
            </a:r>
            <a:r>
              <a:rPr lang="ar-SA" sz="2800" b="1" dirty="0" smtClean="0">
                <a:hlinkClick r:id="rId3" action="ppaction://hlinksldjump"/>
              </a:rPr>
              <a:t>صلى الله عليه وسلم </a:t>
            </a:r>
            <a:r>
              <a:rPr lang="ar-SA" sz="2800" b="1" dirty="0">
                <a:hlinkClick r:id="rId3" action="ppaction://hlinksldjump"/>
              </a:rPr>
              <a:t>القيادية</a:t>
            </a:r>
            <a:endParaRPr lang="ar-SA" sz="2800" b="1" dirty="0"/>
          </a:p>
        </p:txBody>
      </p:sp>
    </p:spTree>
    <p:extLst>
      <p:ext uri="{BB962C8B-B14F-4D97-AF65-F5344CB8AC3E}">
        <p14:creationId xmlns:p14="http://schemas.microsoft.com/office/powerpoint/2010/main" val="3298134697"/>
      </p:ext>
    </p:extLst>
  </p:cSld>
  <p:clrMapOvr>
    <a:masterClrMapping/>
  </p:clrMapOvr>
  <mc:AlternateContent xmlns:mc="http://schemas.openxmlformats.org/markup-compatibility/2006" xmlns:p14="http://schemas.microsoft.com/office/powerpoint/2010/main">
    <mc:Choice Requires="p14">
      <p:transition spd="slow" p14:dur="4000">
        <p14:vortex/>
      </p:transition>
    </mc:Choice>
    <mc:Fallback xmlns="">
      <p:transition spd="slow">
        <p:fade/>
      </p:transition>
    </mc:Fallback>
  </mc:AlternateContent>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ربع نص 1"/>
          <p:cNvSpPr txBox="1"/>
          <p:nvPr/>
        </p:nvSpPr>
        <p:spPr>
          <a:xfrm>
            <a:off x="1558798" y="170768"/>
            <a:ext cx="6264696" cy="861774"/>
          </a:xfrm>
          <a:prstGeom prst="rect">
            <a:avLst/>
          </a:prstGeom>
          <a:noFill/>
        </p:spPr>
        <p:txBody>
          <a:bodyPr wrap="square" rtlCol="1">
            <a:spAutoFit/>
          </a:bodyPr>
          <a:lstStyle/>
          <a:p>
            <a:pPr lvl="0" algn="ctr"/>
            <a:r>
              <a:rPr lang="ar-SA" sz="3200" b="1" dirty="0">
                <a:solidFill>
                  <a:srgbClr val="C00000"/>
                </a:solidFill>
              </a:rPr>
              <a:t>الاعداد والتخطيط للجهاد</a:t>
            </a:r>
          </a:p>
          <a:p>
            <a:endParaRPr lang="ar-SA" dirty="0">
              <a:solidFill>
                <a:srgbClr val="C00000"/>
              </a:solidFill>
            </a:endParaRPr>
          </a:p>
        </p:txBody>
      </p:sp>
      <p:sp>
        <p:nvSpPr>
          <p:cNvPr id="3" name="مربع نص 2"/>
          <p:cNvSpPr txBox="1"/>
          <p:nvPr/>
        </p:nvSpPr>
        <p:spPr>
          <a:xfrm>
            <a:off x="374368" y="842141"/>
            <a:ext cx="8460941" cy="461665"/>
          </a:xfrm>
          <a:prstGeom prst="rect">
            <a:avLst/>
          </a:prstGeom>
          <a:noFill/>
        </p:spPr>
        <p:txBody>
          <a:bodyPr wrap="square" rtlCol="1">
            <a:spAutoFit/>
          </a:bodyPr>
          <a:lstStyle/>
          <a:p>
            <a:pPr algn="ctr"/>
            <a:r>
              <a:rPr lang="ar-SA" sz="2400" b="1" dirty="0" smtClean="0"/>
              <a:t>تقوية المعنويات </a:t>
            </a:r>
            <a:r>
              <a:rPr lang="ar-SA" sz="2400" b="1" dirty="0"/>
              <a:t>: </a:t>
            </a:r>
            <a:r>
              <a:rPr lang="ar-SA" sz="2400" dirty="0" smtClean="0"/>
              <a:t>بوعد المجاهدين بمضاعفة أجر </a:t>
            </a:r>
            <a:r>
              <a:rPr lang="ar-SA" sz="2400" dirty="0"/>
              <a:t>العاملين، </a:t>
            </a:r>
            <a:r>
              <a:rPr lang="ar-SA" sz="2400" dirty="0" smtClean="0"/>
              <a:t>وثواب المجاهدين</a:t>
            </a:r>
            <a:endParaRPr lang="ar-SA" sz="2400" dirty="0"/>
          </a:p>
        </p:txBody>
      </p:sp>
      <p:sp>
        <p:nvSpPr>
          <p:cNvPr id="4" name="مربع نص 3"/>
          <p:cNvSpPr txBox="1"/>
          <p:nvPr/>
        </p:nvSpPr>
        <p:spPr>
          <a:xfrm>
            <a:off x="284358" y="1467303"/>
            <a:ext cx="8640960" cy="1200329"/>
          </a:xfrm>
          <a:prstGeom prst="rect">
            <a:avLst/>
          </a:prstGeom>
          <a:noFill/>
        </p:spPr>
        <p:txBody>
          <a:bodyPr wrap="square" rtlCol="1">
            <a:spAutoFit/>
          </a:bodyPr>
          <a:lstStyle/>
          <a:p>
            <a:pPr algn="ctr"/>
            <a:r>
              <a:rPr lang="ar-SA" sz="2400" b="1" dirty="0" smtClean="0"/>
              <a:t>إعداد </a:t>
            </a:r>
            <a:r>
              <a:rPr lang="ar-SA" sz="2400" b="1" dirty="0"/>
              <a:t>القوة المادية : </a:t>
            </a:r>
            <a:r>
              <a:rPr lang="ar-SA" sz="2400" dirty="0"/>
              <a:t>حث </a:t>
            </a:r>
            <a:r>
              <a:rPr lang="ar-SA" sz="2400" dirty="0" smtClean="0"/>
              <a:t>الإسلام على إعداد </a:t>
            </a:r>
            <a:r>
              <a:rPr lang="ar-SA" sz="2400" dirty="0"/>
              <a:t>ناحيتين : القوة </a:t>
            </a:r>
            <a:r>
              <a:rPr lang="ar-SA" sz="2400" dirty="0" smtClean="0"/>
              <a:t>والرباط</a:t>
            </a:r>
          </a:p>
          <a:p>
            <a:pPr algn="ctr"/>
            <a:r>
              <a:rPr lang="ar-SA" sz="2400" dirty="0"/>
              <a:t>فالقوة تتناول العدد والعُدة ؛ </a:t>
            </a:r>
            <a:r>
              <a:rPr lang="ar-SA" sz="2400" dirty="0" smtClean="0"/>
              <a:t>من آلات </a:t>
            </a:r>
            <a:r>
              <a:rPr lang="ar-SA" sz="2400" dirty="0"/>
              <a:t>الحرب </a:t>
            </a:r>
            <a:r>
              <a:rPr lang="ar-SA" sz="2400" dirty="0" smtClean="0"/>
              <a:t>و وسائل </a:t>
            </a:r>
            <a:r>
              <a:rPr lang="ar-SA" sz="2400" dirty="0"/>
              <a:t>التموين، والرباط </a:t>
            </a:r>
            <a:r>
              <a:rPr lang="ar-SA" sz="2400" dirty="0" smtClean="0"/>
              <a:t>يتسع </a:t>
            </a:r>
            <a:r>
              <a:rPr lang="ar-SA" sz="2400" dirty="0"/>
              <a:t>لكل ما عُرف من </a:t>
            </a:r>
            <a:r>
              <a:rPr lang="ar-SA" sz="2400" dirty="0" smtClean="0"/>
              <a:t>تحصين </a:t>
            </a:r>
            <a:r>
              <a:rPr lang="ar-SA" sz="2400" dirty="0"/>
              <a:t>الحدود والثغور</a:t>
            </a:r>
          </a:p>
        </p:txBody>
      </p:sp>
      <p:sp>
        <p:nvSpPr>
          <p:cNvPr id="5" name="مربع نص 4"/>
          <p:cNvSpPr txBox="1"/>
          <p:nvPr/>
        </p:nvSpPr>
        <p:spPr>
          <a:xfrm>
            <a:off x="374368" y="2831129"/>
            <a:ext cx="8460941" cy="2308324"/>
          </a:xfrm>
          <a:prstGeom prst="rect">
            <a:avLst/>
          </a:prstGeom>
          <a:noFill/>
        </p:spPr>
        <p:txBody>
          <a:bodyPr wrap="square" rtlCol="1">
            <a:spAutoFit/>
          </a:bodyPr>
          <a:lstStyle/>
          <a:p>
            <a:pPr algn="ctr"/>
            <a:r>
              <a:rPr lang="ar-SA" sz="2400" b="1" dirty="0" smtClean="0"/>
              <a:t>تطوير أساليب القتال </a:t>
            </a:r>
            <a:r>
              <a:rPr lang="ar-SA" sz="2400" b="1" dirty="0"/>
              <a:t>: </a:t>
            </a:r>
            <a:r>
              <a:rPr lang="ar-SA" sz="2400" dirty="0" smtClean="0"/>
              <a:t>وتمثل في عدة أمور منها </a:t>
            </a:r>
            <a:r>
              <a:rPr lang="ar-SA" sz="2400" dirty="0"/>
              <a:t>:</a:t>
            </a:r>
          </a:p>
          <a:p>
            <a:pPr algn="ctr"/>
            <a:r>
              <a:rPr lang="ar-SA" sz="2400" dirty="0" smtClean="0"/>
              <a:t>أ سلوب الرسائل </a:t>
            </a:r>
            <a:r>
              <a:rPr lang="ar-SA" sz="2400" dirty="0"/>
              <a:t>المكتومة </a:t>
            </a:r>
            <a:r>
              <a:rPr lang="ar-SA" sz="2400" dirty="0" smtClean="0"/>
              <a:t>في سرية </a:t>
            </a:r>
            <a:r>
              <a:rPr lang="ar-SA" sz="2400" dirty="0"/>
              <a:t>عبدالله بن </a:t>
            </a:r>
            <a:r>
              <a:rPr lang="ar-SA" sz="2400" dirty="0" smtClean="0"/>
              <a:t>جحش</a:t>
            </a:r>
            <a:r>
              <a:rPr lang="ar-SA" sz="2400" dirty="0"/>
              <a:t>.</a:t>
            </a:r>
          </a:p>
          <a:p>
            <a:pPr algn="ctr"/>
            <a:r>
              <a:rPr lang="ar-SA" sz="2400" dirty="0"/>
              <a:t>ب- </a:t>
            </a:r>
            <a:r>
              <a:rPr lang="ar-SA" sz="2400" dirty="0" smtClean="0"/>
              <a:t>أسلوب القتال بالصف في غزوة بدر </a:t>
            </a:r>
            <a:r>
              <a:rPr lang="ar-SA" sz="2400" dirty="0"/>
              <a:t>.</a:t>
            </a:r>
          </a:p>
          <a:p>
            <a:pPr algn="ctr"/>
            <a:r>
              <a:rPr lang="ar-SA" sz="2400" dirty="0"/>
              <a:t>ج- </a:t>
            </a:r>
            <a:r>
              <a:rPr lang="ar-SA" sz="2400" dirty="0" smtClean="0"/>
              <a:t>أسلوب </a:t>
            </a:r>
            <a:r>
              <a:rPr lang="ar-SA" sz="2400" dirty="0"/>
              <a:t>التعبئة في غزوة بدر .</a:t>
            </a:r>
          </a:p>
          <a:p>
            <a:pPr algn="ctr"/>
            <a:r>
              <a:rPr lang="ar-SA" sz="2400" dirty="0"/>
              <a:t>د- </a:t>
            </a:r>
            <a:r>
              <a:rPr lang="ar-SA" sz="2400" dirty="0" smtClean="0"/>
              <a:t>أسلوب </a:t>
            </a:r>
            <a:r>
              <a:rPr lang="ar-SA" sz="2400" dirty="0"/>
              <a:t>قتال المدن </a:t>
            </a:r>
            <a:r>
              <a:rPr lang="ar-SA" sz="2400" dirty="0" smtClean="0"/>
              <a:t>والأحراش </a:t>
            </a:r>
            <a:r>
              <a:rPr lang="ar-SA" sz="2400" dirty="0"/>
              <a:t>في غزوة بني </a:t>
            </a:r>
            <a:r>
              <a:rPr lang="ar-SA" sz="2400" dirty="0" smtClean="0"/>
              <a:t>النضير</a:t>
            </a:r>
            <a:r>
              <a:rPr lang="ar-SA" sz="2400" dirty="0"/>
              <a:t>.</a:t>
            </a:r>
          </a:p>
          <a:p>
            <a:pPr algn="ctr"/>
            <a:r>
              <a:rPr lang="ar-SA" sz="2400" dirty="0"/>
              <a:t>ه - </a:t>
            </a:r>
            <a:r>
              <a:rPr lang="ar-SA" sz="2400" dirty="0" smtClean="0"/>
              <a:t>أسلوب </a:t>
            </a:r>
            <a:r>
              <a:rPr lang="ar-SA" sz="2400" dirty="0"/>
              <a:t>حفر الخندق في غزوة الأحزاب</a:t>
            </a:r>
          </a:p>
        </p:txBody>
      </p:sp>
      <p:sp>
        <p:nvSpPr>
          <p:cNvPr id="6" name="مربع نص 5"/>
          <p:cNvSpPr txBox="1"/>
          <p:nvPr/>
        </p:nvSpPr>
        <p:spPr>
          <a:xfrm>
            <a:off x="374368" y="5302949"/>
            <a:ext cx="8460941" cy="830997"/>
          </a:xfrm>
          <a:prstGeom prst="rect">
            <a:avLst/>
          </a:prstGeom>
          <a:noFill/>
        </p:spPr>
        <p:txBody>
          <a:bodyPr wrap="square" rtlCol="1">
            <a:spAutoFit/>
          </a:bodyPr>
          <a:lstStyle/>
          <a:p>
            <a:pPr algn="ctr"/>
            <a:r>
              <a:rPr lang="ar-SA" sz="2400" b="1" dirty="0" smtClean="0"/>
              <a:t>استثمار جمع الطاقات </a:t>
            </a:r>
            <a:r>
              <a:rPr lang="ar-SA" sz="2400" b="1" dirty="0"/>
              <a:t>: </a:t>
            </a:r>
            <a:r>
              <a:rPr lang="ar-SA" sz="2400" dirty="0"/>
              <a:t>كان </a:t>
            </a:r>
            <a:r>
              <a:rPr lang="ar-SA" sz="2400" dirty="0" smtClean="0"/>
              <a:t>يحضر </a:t>
            </a:r>
            <a:r>
              <a:rPr lang="ar-SA" sz="2400" dirty="0"/>
              <a:t>الغزوة </a:t>
            </a:r>
            <a:r>
              <a:rPr lang="ar-SA" sz="2400" dirty="0" smtClean="0"/>
              <a:t>مع </a:t>
            </a:r>
            <a:r>
              <a:rPr lang="ar-SA" sz="2400" dirty="0"/>
              <a:t>المجاهدين: كبار </a:t>
            </a:r>
            <a:r>
              <a:rPr lang="ar-SA" sz="2400" dirty="0" smtClean="0"/>
              <a:t>السن </a:t>
            </a:r>
            <a:r>
              <a:rPr lang="ar-SA" sz="2400" dirty="0"/>
              <a:t>ليقاتلوا، والغلمان </a:t>
            </a:r>
            <a:r>
              <a:rPr lang="ar-SA" sz="2400" dirty="0" smtClean="0"/>
              <a:t>صغار السن ليمدوا المجاهدين بالسلاح</a:t>
            </a:r>
            <a:r>
              <a:rPr lang="ar-SA" sz="2400" dirty="0"/>
              <a:t>، </a:t>
            </a:r>
            <a:r>
              <a:rPr lang="ar-SA" sz="2400" dirty="0" smtClean="0"/>
              <a:t>والنساء </a:t>
            </a:r>
            <a:r>
              <a:rPr lang="ar-SA" sz="2400" dirty="0"/>
              <a:t>لمداواة الجرحى </a:t>
            </a:r>
            <a:r>
              <a:rPr lang="ar-SA" sz="2400" dirty="0" smtClean="0"/>
              <a:t>والسقيا</a:t>
            </a:r>
            <a:endParaRPr lang="ar-SA" sz="2400" dirty="0"/>
          </a:p>
        </p:txBody>
      </p:sp>
    </p:spTree>
    <p:extLst>
      <p:ext uri="{BB962C8B-B14F-4D97-AF65-F5344CB8AC3E}">
        <p14:creationId xmlns:p14="http://schemas.microsoft.com/office/powerpoint/2010/main" val="813583145"/>
      </p:ext>
    </p:extLst>
  </p:cSld>
  <p:clrMapOvr>
    <a:masterClrMapping/>
  </p:clrMapOvr>
  <mc:AlternateContent xmlns:mc="http://schemas.openxmlformats.org/markup-compatibility/2006" xmlns:p14="http://schemas.microsoft.com/office/powerpoint/2010/main">
    <mc:Choice Requires="p14">
      <p:transition spd="slow" p14:dur="1200">
        <p:dissolve/>
      </p:transition>
    </mc:Choice>
    <mc:Fallback xmlns="">
      <p:transition spd="slow">
        <p:dissolve/>
      </p:transition>
    </mc:Fallback>
  </mc:AlternateContent>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ربع نص 1"/>
          <p:cNvSpPr txBox="1"/>
          <p:nvPr/>
        </p:nvSpPr>
        <p:spPr>
          <a:xfrm>
            <a:off x="872277" y="620688"/>
            <a:ext cx="7272808" cy="584775"/>
          </a:xfrm>
          <a:prstGeom prst="rect">
            <a:avLst/>
          </a:prstGeom>
          <a:noFill/>
        </p:spPr>
        <p:txBody>
          <a:bodyPr wrap="square" rtlCol="1">
            <a:spAutoFit/>
          </a:bodyPr>
          <a:lstStyle/>
          <a:p>
            <a:pPr lvl="0" algn="ctr"/>
            <a:r>
              <a:rPr lang="ar-SA" sz="3200" b="1" dirty="0">
                <a:solidFill>
                  <a:srgbClr val="C00000"/>
                </a:solidFill>
              </a:rPr>
              <a:t>صفات النبي صلى الله عليه وسلم </a:t>
            </a:r>
            <a:r>
              <a:rPr lang="ar-SA" sz="3200" b="1" dirty="0" smtClean="0">
                <a:solidFill>
                  <a:srgbClr val="C00000"/>
                </a:solidFill>
              </a:rPr>
              <a:t>القيادية</a:t>
            </a:r>
            <a:endParaRPr lang="ar-SA" sz="3200" b="1" dirty="0">
              <a:solidFill>
                <a:srgbClr val="C00000"/>
              </a:solidFill>
            </a:endParaRPr>
          </a:p>
        </p:txBody>
      </p:sp>
      <p:sp>
        <p:nvSpPr>
          <p:cNvPr id="3" name="مربع نص 2"/>
          <p:cNvSpPr txBox="1"/>
          <p:nvPr/>
        </p:nvSpPr>
        <p:spPr>
          <a:xfrm>
            <a:off x="284397" y="1600214"/>
            <a:ext cx="8448569" cy="523220"/>
          </a:xfrm>
          <a:prstGeom prst="rect">
            <a:avLst/>
          </a:prstGeom>
          <a:noFill/>
        </p:spPr>
        <p:txBody>
          <a:bodyPr wrap="square" rtlCol="1">
            <a:spAutoFit/>
          </a:bodyPr>
          <a:lstStyle/>
          <a:p>
            <a:pPr algn="ctr"/>
            <a:r>
              <a:rPr lang="ar-SA" sz="2800" b="1" dirty="0" smtClean="0"/>
              <a:t>1- بُعْد </a:t>
            </a:r>
            <a:r>
              <a:rPr lang="ar-SA" sz="2800" b="1" dirty="0"/>
              <a:t>النظر : </a:t>
            </a:r>
            <a:r>
              <a:rPr lang="ar-SA" sz="2800" dirty="0"/>
              <a:t>هو </a:t>
            </a:r>
            <a:r>
              <a:rPr lang="ar-SA" sz="2800" dirty="0" smtClean="0"/>
              <a:t>تأمل مستقبل الشيء </a:t>
            </a:r>
            <a:r>
              <a:rPr lang="ar-SA" sz="2800" dirty="0"/>
              <a:t>والتفكير فيه</a:t>
            </a:r>
          </a:p>
        </p:txBody>
      </p:sp>
      <p:sp>
        <p:nvSpPr>
          <p:cNvPr id="4" name="مربع نص 3"/>
          <p:cNvSpPr txBox="1"/>
          <p:nvPr/>
        </p:nvSpPr>
        <p:spPr>
          <a:xfrm>
            <a:off x="556932" y="2507732"/>
            <a:ext cx="7903499" cy="954107"/>
          </a:xfrm>
          <a:prstGeom prst="rect">
            <a:avLst/>
          </a:prstGeom>
          <a:noFill/>
        </p:spPr>
        <p:txBody>
          <a:bodyPr wrap="square" rtlCol="1">
            <a:spAutoFit/>
          </a:bodyPr>
          <a:lstStyle/>
          <a:p>
            <a:pPr algn="ctr"/>
            <a:r>
              <a:rPr lang="ar-SA" sz="2800" b="1" dirty="0" smtClean="0"/>
              <a:t>2- حسن التصرف </a:t>
            </a:r>
            <a:r>
              <a:rPr lang="ar-SA" sz="2800" b="1" dirty="0"/>
              <a:t>: </a:t>
            </a:r>
            <a:r>
              <a:rPr lang="ar-SA" sz="2800" dirty="0" smtClean="0"/>
              <a:t>هو سرعة </a:t>
            </a:r>
            <a:r>
              <a:rPr lang="ar-SA" sz="2800" dirty="0"/>
              <a:t>اتخاذ القرار </a:t>
            </a:r>
            <a:r>
              <a:rPr lang="ar-SA" sz="2800" dirty="0" smtClean="0"/>
              <a:t>الصحيح</a:t>
            </a:r>
            <a:r>
              <a:rPr lang="ar-SA" sz="2800" dirty="0"/>
              <a:t>، ولا </a:t>
            </a:r>
            <a:r>
              <a:rPr lang="ar-SA" sz="2800" dirty="0" smtClean="0"/>
              <a:t>يظهر إلا في المعضلات من </a:t>
            </a:r>
            <a:r>
              <a:rPr lang="ar-SA" sz="2800" dirty="0"/>
              <a:t>الأمور، وفي المواقف </a:t>
            </a:r>
            <a:r>
              <a:rPr lang="ar-SA" sz="2800" dirty="0" smtClean="0"/>
              <a:t>الصعبة .</a:t>
            </a:r>
            <a:endParaRPr lang="ar-SA" sz="2800" dirty="0"/>
          </a:p>
        </p:txBody>
      </p:sp>
      <p:sp>
        <p:nvSpPr>
          <p:cNvPr id="5" name="مربع نص 4"/>
          <p:cNvSpPr txBox="1"/>
          <p:nvPr/>
        </p:nvSpPr>
        <p:spPr>
          <a:xfrm>
            <a:off x="874889" y="3846137"/>
            <a:ext cx="7267585" cy="523220"/>
          </a:xfrm>
          <a:prstGeom prst="rect">
            <a:avLst/>
          </a:prstGeom>
          <a:noFill/>
        </p:spPr>
        <p:txBody>
          <a:bodyPr wrap="square" rtlCol="1">
            <a:spAutoFit/>
          </a:bodyPr>
          <a:lstStyle/>
          <a:p>
            <a:pPr algn="ctr"/>
            <a:r>
              <a:rPr lang="ar-SA" sz="2800" b="1" dirty="0" smtClean="0"/>
              <a:t>3-الاستشارة</a:t>
            </a:r>
            <a:r>
              <a:rPr lang="ar-SA" sz="2800" b="1" dirty="0"/>
              <a:t>: </a:t>
            </a:r>
            <a:r>
              <a:rPr lang="ar-SA" sz="2800" dirty="0"/>
              <a:t>كان </a:t>
            </a:r>
            <a:r>
              <a:rPr lang="ar-SA" sz="2800" dirty="0" smtClean="0"/>
              <a:t>الرسول </a:t>
            </a:r>
            <a:r>
              <a:rPr lang="ar-SA" sz="2800" dirty="0"/>
              <a:t>كثير </a:t>
            </a:r>
            <a:r>
              <a:rPr lang="ar-SA" sz="2800" dirty="0" smtClean="0"/>
              <a:t>الاستشارة لأصحابه</a:t>
            </a:r>
            <a:endParaRPr lang="ar-SA" sz="2800" dirty="0"/>
          </a:p>
        </p:txBody>
      </p:sp>
      <p:sp>
        <p:nvSpPr>
          <p:cNvPr id="6" name="مربع نص 5"/>
          <p:cNvSpPr txBox="1"/>
          <p:nvPr/>
        </p:nvSpPr>
        <p:spPr>
          <a:xfrm>
            <a:off x="602354" y="4753656"/>
            <a:ext cx="7812655" cy="954107"/>
          </a:xfrm>
          <a:prstGeom prst="rect">
            <a:avLst/>
          </a:prstGeom>
          <a:noFill/>
        </p:spPr>
        <p:txBody>
          <a:bodyPr wrap="square" rtlCol="1">
            <a:spAutoFit/>
          </a:bodyPr>
          <a:lstStyle/>
          <a:p>
            <a:pPr algn="ctr"/>
            <a:r>
              <a:rPr lang="ar-SA" sz="2800" b="1" dirty="0" smtClean="0"/>
              <a:t>4-الشجاعة </a:t>
            </a:r>
            <a:r>
              <a:rPr lang="ar-SA" sz="2800" b="1" dirty="0"/>
              <a:t>: </a:t>
            </a:r>
            <a:r>
              <a:rPr lang="ar-SA" sz="2800" dirty="0" smtClean="0"/>
              <a:t>إن </a:t>
            </a:r>
            <a:r>
              <a:rPr lang="ar-SA" sz="2800" dirty="0"/>
              <a:t>ثبات المرء في مواقف الخطر، واقتحامه </a:t>
            </a:r>
            <a:r>
              <a:rPr lang="ar-SA" sz="2800" dirty="0" smtClean="0"/>
              <a:t>الموت ؛ شجاعة</a:t>
            </a:r>
            <a:r>
              <a:rPr lang="ar-SA" sz="2800" dirty="0"/>
              <a:t>، وهكذا كان النبي </a:t>
            </a:r>
            <a:r>
              <a:rPr lang="ar-SA" sz="2800" dirty="0" smtClean="0"/>
              <a:t>صلى الله عليه وسلم </a:t>
            </a:r>
            <a:endParaRPr lang="ar-SA" sz="2800" dirty="0"/>
          </a:p>
        </p:txBody>
      </p:sp>
    </p:spTree>
    <p:extLst>
      <p:ext uri="{BB962C8B-B14F-4D97-AF65-F5344CB8AC3E}">
        <p14:creationId xmlns:p14="http://schemas.microsoft.com/office/powerpoint/2010/main" val="3216324874"/>
      </p:ext>
    </p:extLst>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ربع نص 1"/>
          <p:cNvSpPr txBox="1"/>
          <p:nvPr/>
        </p:nvSpPr>
        <p:spPr>
          <a:xfrm>
            <a:off x="1619672" y="1044025"/>
            <a:ext cx="6192688" cy="584775"/>
          </a:xfrm>
          <a:prstGeom prst="rect">
            <a:avLst/>
          </a:prstGeom>
          <a:noFill/>
        </p:spPr>
        <p:txBody>
          <a:bodyPr wrap="square" rtlCol="1">
            <a:spAutoFit/>
          </a:bodyPr>
          <a:lstStyle/>
          <a:p>
            <a:pPr algn="ctr"/>
            <a:r>
              <a:rPr lang="ar-SA" sz="3200" dirty="0" smtClean="0">
                <a:solidFill>
                  <a:srgbClr val="C00000"/>
                </a:solidFill>
              </a:rPr>
              <a:t>  شمائل النبي صلى الله عليه وسلم </a:t>
            </a:r>
            <a:endParaRPr lang="ar-SA" sz="3200" dirty="0">
              <a:solidFill>
                <a:srgbClr val="C00000"/>
              </a:solidFill>
            </a:endParaRPr>
          </a:p>
        </p:txBody>
      </p:sp>
      <p:sp>
        <p:nvSpPr>
          <p:cNvPr id="3" name="مربع نص 2"/>
          <p:cNvSpPr txBox="1"/>
          <p:nvPr/>
        </p:nvSpPr>
        <p:spPr>
          <a:xfrm>
            <a:off x="1835696" y="2204864"/>
            <a:ext cx="6192688" cy="523220"/>
          </a:xfrm>
          <a:prstGeom prst="rect">
            <a:avLst/>
          </a:prstGeom>
          <a:noFill/>
        </p:spPr>
        <p:txBody>
          <a:bodyPr wrap="square" rtlCol="1">
            <a:spAutoFit/>
          </a:bodyPr>
          <a:lstStyle/>
          <a:p>
            <a:pPr algn="ctr"/>
            <a:r>
              <a:rPr lang="ar-SA" sz="2800" b="1" dirty="0" smtClean="0">
                <a:hlinkClick r:id="rId2" action="ppaction://hlinksldjump"/>
              </a:rPr>
              <a:t>1 -أهمية دراسة الشمائل </a:t>
            </a:r>
            <a:r>
              <a:rPr lang="ar-SA" sz="2800" b="1" dirty="0">
                <a:hlinkClick r:id="rId2" action="ppaction://hlinksldjump"/>
              </a:rPr>
              <a:t>النبوية</a:t>
            </a:r>
            <a:endParaRPr lang="ar-SA" sz="2800" b="1" dirty="0"/>
          </a:p>
        </p:txBody>
      </p:sp>
      <p:sp>
        <p:nvSpPr>
          <p:cNvPr id="4" name="مربع نص 3"/>
          <p:cNvSpPr txBox="1"/>
          <p:nvPr/>
        </p:nvSpPr>
        <p:spPr>
          <a:xfrm>
            <a:off x="1943708" y="3212976"/>
            <a:ext cx="5976664" cy="523220"/>
          </a:xfrm>
          <a:prstGeom prst="rect">
            <a:avLst/>
          </a:prstGeom>
          <a:noFill/>
        </p:spPr>
        <p:txBody>
          <a:bodyPr wrap="square" rtlCol="1">
            <a:spAutoFit/>
          </a:bodyPr>
          <a:lstStyle/>
          <a:p>
            <a:pPr algn="ctr"/>
            <a:r>
              <a:rPr lang="ar-SA" sz="2800" b="1" dirty="0" smtClean="0">
                <a:hlinkClick r:id="rId3" action="ppaction://hlinksldjump"/>
              </a:rPr>
              <a:t>2- صفات النبي صلى الله عليه وسلم الخَلْقية</a:t>
            </a:r>
            <a:endParaRPr lang="ar-SA" sz="2800" b="1" dirty="0"/>
          </a:p>
        </p:txBody>
      </p:sp>
      <p:sp>
        <p:nvSpPr>
          <p:cNvPr id="5" name="مربع نص 4"/>
          <p:cNvSpPr txBox="1"/>
          <p:nvPr/>
        </p:nvSpPr>
        <p:spPr>
          <a:xfrm>
            <a:off x="2663788" y="4221088"/>
            <a:ext cx="4536504" cy="523220"/>
          </a:xfrm>
          <a:prstGeom prst="rect">
            <a:avLst/>
          </a:prstGeom>
          <a:noFill/>
        </p:spPr>
        <p:txBody>
          <a:bodyPr wrap="square" rtlCol="1">
            <a:spAutoFit/>
          </a:bodyPr>
          <a:lstStyle/>
          <a:p>
            <a:pPr algn="ctr"/>
            <a:r>
              <a:rPr lang="ar-SA" sz="2800" b="1" dirty="0" smtClean="0">
                <a:hlinkClick r:id="rId4" action="ppaction://hlinksldjump"/>
              </a:rPr>
              <a:t>3-خصائص </a:t>
            </a:r>
            <a:r>
              <a:rPr lang="ar-SA" sz="2800" b="1" dirty="0">
                <a:hlinkClick r:id="rId4" action="ppaction://hlinksldjump"/>
              </a:rPr>
              <a:t>النبي</a:t>
            </a:r>
            <a:endParaRPr lang="ar-SA" sz="2800" b="1" dirty="0"/>
          </a:p>
        </p:txBody>
      </p:sp>
      <p:sp>
        <p:nvSpPr>
          <p:cNvPr id="6" name="مربع نص 5"/>
          <p:cNvSpPr txBox="1"/>
          <p:nvPr/>
        </p:nvSpPr>
        <p:spPr>
          <a:xfrm>
            <a:off x="2879812" y="5229200"/>
            <a:ext cx="4104456" cy="523220"/>
          </a:xfrm>
          <a:prstGeom prst="rect">
            <a:avLst/>
          </a:prstGeom>
          <a:noFill/>
        </p:spPr>
        <p:txBody>
          <a:bodyPr wrap="square" rtlCol="1">
            <a:spAutoFit/>
          </a:bodyPr>
          <a:lstStyle/>
          <a:p>
            <a:pPr algn="ctr"/>
            <a:r>
              <a:rPr lang="ar-SA" sz="2800" b="1" dirty="0" smtClean="0">
                <a:hlinkClick r:id="rId5" action="ppaction://hlinksldjump"/>
              </a:rPr>
              <a:t>4-معجزات </a:t>
            </a:r>
            <a:r>
              <a:rPr lang="ar-SA" sz="2800" b="1" dirty="0">
                <a:hlinkClick r:id="rId5" action="ppaction://hlinksldjump"/>
              </a:rPr>
              <a:t>النبي</a:t>
            </a:r>
            <a:endParaRPr lang="ar-SA" sz="2800" b="1" dirty="0"/>
          </a:p>
        </p:txBody>
      </p:sp>
    </p:spTree>
    <p:extLst>
      <p:ext uri="{BB962C8B-B14F-4D97-AF65-F5344CB8AC3E}">
        <p14:creationId xmlns:p14="http://schemas.microsoft.com/office/powerpoint/2010/main" val="975054286"/>
      </p:ext>
    </p:extLst>
  </p:cSld>
  <p:clrMapOvr>
    <a:masterClrMapping/>
  </p:clrMapOvr>
  <mc:AlternateContent xmlns:mc="http://schemas.openxmlformats.org/markup-compatibility/2006" xmlns:p14="http://schemas.microsoft.com/office/powerpoint/2010/main">
    <mc:Choice Requires="p14">
      <p:transition spd="slow" p14:dur="1100">
        <p14:switch dir="l"/>
      </p:transition>
    </mc:Choice>
    <mc:Fallback xmlns="">
      <p:transition spd="slow">
        <p:fade/>
      </p:transition>
    </mc:Fallback>
  </mc:AlternateContent>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ربع نص 1"/>
          <p:cNvSpPr txBox="1"/>
          <p:nvPr/>
        </p:nvSpPr>
        <p:spPr>
          <a:xfrm>
            <a:off x="1763688" y="476672"/>
            <a:ext cx="5904656" cy="584775"/>
          </a:xfrm>
          <a:prstGeom prst="rect">
            <a:avLst/>
          </a:prstGeom>
          <a:noFill/>
        </p:spPr>
        <p:txBody>
          <a:bodyPr wrap="square" rtlCol="1">
            <a:spAutoFit/>
          </a:bodyPr>
          <a:lstStyle/>
          <a:p>
            <a:pPr algn="ctr"/>
            <a:r>
              <a:rPr lang="ar-SA" sz="3200" b="1" dirty="0">
                <a:solidFill>
                  <a:srgbClr val="C00000"/>
                </a:solidFill>
              </a:rPr>
              <a:t>أهمية دراسة الشمائل النبوية</a:t>
            </a:r>
            <a:endParaRPr lang="ar-SA" sz="2000" dirty="0">
              <a:solidFill>
                <a:srgbClr val="C00000"/>
              </a:solidFill>
            </a:endParaRPr>
          </a:p>
        </p:txBody>
      </p:sp>
      <p:sp>
        <p:nvSpPr>
          <p:cNvPr id="3" name="مربع نص 2"/>
          <p:cNvSpPr txBox="1"/>
          <p:nvPr/>
        </p:nvSpPr>
        <p:spPr>
          <a:xfrm>
            <a:off x="1223628" y="1484784"/>
            <a:ext cx="6840760" cy="1200329"/>
          </a:xfrm>
          <a:prstGeom prst="rect">
            <a:avLst/>
          </a:prstGeom>
          <a:noFill/>
        </p:spPr>
        <p:txBody>
          <a:bodyPr wrap="square" rtlCol="1">
            <a:spAutoFit/>
          </a:bodyPr>
          <a:lstStyle/>
          <a:p>
            <a:r>
              <a:rPr lang="ar-SA" sz="2400" b="1" dirty="0" smtClean="0"/>
              <a:t>الاقتداء بالرسول صلى الله عليه وسلم : </a:t>
            </a:r>
            <a:r>
              <a:rPr lang="ar-SA" sz="2400" dirty="0"/>
              <a:t>ففي </a:t>
            </a:r>
            <a:r>
              <a:rPr lang="ar-SA" sz="2400" dirty="0" smtClean="0"/>
              <a:t>الشمائل تجد صفته </a:t>
            </a:r>
            <a:r>
              <a:rPr lang="ar-SA" sz="2400" dirty="0"/>
              <a:t>و </a:t>
            </a:r>
            <a:r>
              <a:rPr lang="ar-SA" sz="2400" dirty="0" smtClean="0"/>
              <a:t>أحواله وأخلاقه؛ لنقتدي به </a:t>
            </a:r>
            <a:r>
              <a:rPr lang="ar-SA" sz="2400" dirty="0"/>
              <a:t>ونتبعه فمعرفة الله تعالى والعمل </a:t>
            </a:r>
            <a:r>
              <a:rPr lang="ar-SA" sz="2400" dirty="0" smtClean="0"/>
              <a:t>بدينه وشرعه </a:t>
            </a:r>
            <a:r>
              <a:rPr lang="ar-SA" sz="2400" dirty="0"/>
              <a:t>متوقف على </a:t>
            </a:r>
            <a:r>
              <a:rPr lang="ar-SA" sz="2400" dirty="0" smtClean="0"/>
              <a:t>معرفة هدي رسول الله وسلوكه</a:t>
            </a:r>
            <a:endParaRPr lang="ar-SA" sz="2400" dirty="0"/>
          </a:p>
        </p:txBody>
      </p:sp>
      <p:sp>
        <p:nvSpPr>
          <p:cNvPr id="4" name="مربع نص 3"/>
          <p:cNvSpPr txBox="1"/>
          <p:nvPr/>
        </p:nvSpPr>
        <p:spPr>
          <a:xfrm>
            <a:off x="647564" y="3068960"/>
            <a:ext cx="7992888" cy="1200329"/>
          </a:xfrm>
          <a:prstGeom prst="rect">
            <a:avLst/>
          </a:prstGeom>
          <a:noFill/>
        </p:spPr>
        <p:txBody>
          <a:bodyPr wrap="square" rtlCol="1">
            <a:spAutoFit/>
          </a:bodyPr>
          <a:lstStyle/>
          <a:p>
            <a:r>
              <a:rPr lang="ar-SA" sz="2400" b="1" dirty="0" smtClean="0"/>
              <a:t>الإصلاح  والأخلاق </a:t>
            </a:r>
            <a:r>
              <a:rPr lang="ar-SA" sz="2400" b="1" dirty="0"/>
              <a:t>: </a:t>
            </a:r>
            <a:r>
              <a:rPr lang="ar-SA" sz="2400" b="1" dirty="0" smtClean="0"/>
              <a:t> </a:t>
            </a:r>
            <a:r>
              <a:rPr lang="ar-SA" sz="2400" dirty="0" smtClean="0"/>
              <a:t>كما أنه </a:t>
            </a:r>
            <a:r>
              <a:rPr lang="ar-SA" sz="2400" dirty="0"/>
              <a:t>كلما </a:t>
            </a:r>
            <a:r>
              <a:rPr lang="ar-SA" sz="2400" dirty="0" smtClean="0"/>
              <a:t>انتشرت الأمراض </a:t>
            </a:r>
            <a:r>
              <a:rPr lang="ar-SA" sz="2400" dirty="0"/>
              <a:t>احتاج </a:t>
            </a:r>
            <a:r>
              <a:rPr lang="ar-SA" sz="2400" dirty="0" smtClean="0"/>
              <a:t>الناس إلى </a:t>
            </a:r>
            <a:r>
              <a:rPr lang="ar-SA" sz="2400" dirty="0"/>
              <a:t>الطب ؛ فكذلك </a:t>
            </a:r>
            <a:r>
              <a:rPr lang="ar-SA" sz="2400" dirty="0" smtClean="0"/>
              <a:t>كلما ازدادت المفاسد وانتشرت أخلاق السوء </a:t>
            </a:r>
            <a:r>
              <a:rPr lang="ar-SA" sz="2400" dirty="0"/>
              <a:t>ازدادت الحاجة إ</a:t>
            </a:r>
            <a:r>
              <a:rPr lang="ar-SA" sz="2400" dirty="0" smtClean="0"/>
              <a:t>لى التمسك </a:t>
            </a:r>
            <a:r>
              <a:rPr lang="ar-SA" sz="2400" dirty="0"/>
              <a:t>بالأخلاق. </a:t>
            </a:r>
            <a:r>
              <a:rPr lang="ar-SA" sz="2400" dirty="0" smtClean="0"/>
              <a:t>وشمائل الرسول كلها أخلاق </a:t>
            </a:r>
            <a:r>
              <a:rPr lang="ar-SA" sz="2400" dirty="0"/>
              <a:t>عملية، وهو الكامل </a:t>
            </a:r>
            <a:r>
              <a:rPr lang="ar-SA" sz="2400" dirty="0" smtClean="0"/>
              <a:t>الذي يُقتدى </a:t>
            </a:r>
            <a:r>
              <a:rPr lang="ar-SA" sz="2400" dirty="0"/>
              <a:t>به.</a:t>
            </a:r>
          </a:p>
        </p:txBody>
      </p:sp>
      <p:sp>
        <p:nvSpPr>
          <p:cNvPr id="5" name="مربع نص 4"/>
          <p:cNvSpPr txBox="1"/>
          <p:nvPr/>
        </p:nvSpPr>
        <p:spPr>
          <a:xfrm>
            <a:off x="467544" y="4869160"/>
            <a:ext cx="8352928" cy="1569660"/>
          </a:xfrm>
          <a:prstGeom prst="rect">
            <a:avLst/>
          </a:prstGeom>
          <a:noFill/>
        </p:spPr>
        <p:txBody>
          <a:bodyPr wrap="square" rtlCol="1">
            <a:spAutoFit/>
          </a:bodyPr>
          <a:lstStyle/>
          <a:p>
            <a:r>
              <a:rPr lang="ar-SA" sz="2400" b="1" dirty="0" smtClean="0"/>
              <a:t>تقوية </a:t>
            </a:r>
            <a:r>
              <a:rPr lang="ar-SA" sz="2400" b="1" dirty="0"/>
              <a:t>ا </a:t>
            </a:r>
            <a:r>
              <a:rPr lang="ar-SA" sz="2400" b="1" dirty="0" smtClean="0"/>
              <a:t>لإيمان: </a:t>
            </a:r>
            <a:r>
              <a:rPr lang="ar-SA" sz="2400" dirty="0" smtClean="0"/>
              <a:t>الدارس للسيرة يشعر </a:t>
            </a:r>
            <a:r>
              <a:rPr lang="ar-SA" sz="2400" dirty="0"/>
              <a:t>بلذة الإيمان، </a:t>
            </a:r>
            <a:r>
              <a:rPr lang="ar-SA" sz="2400" dirty="0" smtClean="0"/>
              <a:t>ويستشعر </a:t>
            </a:r>
            <a:r>
              <a:rPr lang="ar-SA" sz="2400" dirty="0"/>
              <a:t>عظم الر </a:t>
            </a:r>
            <a:r>
              <a:rPr lang="ar-SA" sz="2400" dirty="0" smtClean="0"/>
              <a:t>سالة</a:t>
            </a:r>
            <a:r>
              <a:rPr lang="ar-SA" sz="2400" dirty="0"/>
              <a:t>، </a:t>
            </a:r>
            <a:r>
              <a:rPr lang="ar-SA" sz="2400" dirty="0" smtClean="0"/>
              <a:t>ويقرأ </a:t>
            </a:r>
            <a:r>
              <a:rPr lang="ar-SA" sz="2400" dirty="0"/>
              <a:t>المعجزات النبوية، </a:t>
            </a:r>
            <a:r>
              <a:rPr lang="ar-SA" sz="2400" dirty="0" smtClean="0"/>
              <a:t>ويعيش</a:t>
            </a:r>
            <a:endParaRPr lang="ar-SA" sz="2400" dirty="0"/>
          </a:p>
          <a:p>
            <a:r>
              <a:rPr lang="ar-SA" sz="2400" dirty="0" smtClean="0"/>
              <a:t>كأنه </a:t>
            </a:r>
            <a:r>
              <a:rPr lang="ar-SA" sz="2400" dirty="0"/>
              <a:t>في طرقات المدينة وبين </a:t>
            </a:r>
            <a:r>
              <a:rPr lang="ar-SA" sz="2400" dirty="0" smtClean="0"/>
              <a:t>الصحابة </a:t>
            </a:r>
            <a:r>
              <a:rPr lang="ar-SA" sz="2400" dirty="0"/>
              <a:t>و </a:t>
            </a:r>
            <a:r>
              <a:rPr lang="ar-SA" sz="2400" dirty="0" smtClean="0"/>
              <a:t>أمام الرسول </a:t>
            </a:r>
            <a:r>
              <a:rPr lang="ar-SA" sz="2400" dirty="0"/>
              <a:t>عليه </a:t>
            </a:r>
            <a:r>
              <a:rPr lang="ar-SA" sz="2400" dirty="0" smtClean="0"/>
              <a:t>الصلاة والسلام</a:t>
            </a:r>
            <a:r>
              <a:rPr lang="ar-SA" sz="2400" dirty="0"/>
              <a:t>، </a:t>
            </a:r>
            <a:r>
              <a:rPr lang="ar-SA" sz="2400" dirty="0" smtClean="0"/>
              <a:t>فيتأسى </a:t>
            </a:r>
            <a:r>
              <a:rPr lang="ar-SA" sz="2400" dirty="0"/>
              <a:t>به ويتبع </a:t>
            </a:r>
            <a:r>
              <a:rPr lang="ar-SA" sz="2400" dirty="0" smtClean="0"/>
              <a:t>أوامره</a:t>
            </a:r>
            <a:r>
              <a:rPr lang="ar-SA" sz="2400" dirty="0"/>
              <a:t>؛ </a:t>
            </a:r>
            <a:r>
              <a:rPr lang="ar-SA" sz="2400" dirty="0" smtClean="0"/>
              <a:t>فيزيد إيمانه</a:t>
            </a:r>
            <a:endParaRPr lang="ar-SA" sz="2400" dirty="0"/>
          </a:p>
        </p:txBody>
      </p:sp>
    </p:spTree>
    <p:extLst>
      <p:ext uri="{BB962C8B-B14F-4D97-AF65-F5344CB8AC3E}">
        <p14:creationId xmlns:p14="http://schemas.microsoft.com/office/powerpoint/2010/main" val="2019380286"/>
      </p:ext>
    </p:extLst>
  </p:cSld>
  <p:clrMapOvr>
    <a:masterClrMapping/>
  </p:clrMapOvr>
  <mc:AlternateContent xmlns:mc="http://schemas.openxmlformats.org/markup-compatibility/2006" xmlns:p14="http://schemas.microsoft.com/office/powerpoint/2010/main">
    <mc:Choice Requires="p14">
      <p:transition spd="slow" p14:dur="1300">
        <p14:pan dir="u"/>
      </p:transition>
    </mc:Choice>
    <mc:Fallback xmlns="">
      <p:transition spd="slow">
        <p:fade/>
      </p:transition>
    </mc:Fallback>
  </mc:AlternateContent>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ربع نص 1"/>
          <p:cNvSpPr txBox="1"/>
          <p:nvPr/>
        </p:nvSpPr>
        <p:spPr>
          <a:xfrm>
            <a:off x="1907704" y="980728"/>
            <a:ext cx="6048672" cy="584775"/>
          </a:xfrm>
          <a:prstGeom prst="rect">
            <a:avLst/>
          </a:prstGeom>
          <a:noFill/>
        </p:spPr>
        <p:txBody>
          <a:bodyPr wrap="square" rtlCol="1">
            <a:spAutoFit/>
          </a:bodyPr>
          <a:lstStyle/>
          <a:p>
            <a:pPr algn="ctr"/>
            <a:r>
              <a:rPr lang="ar-SA" sz="3200" b="1" dirty="0">
                <a:solidFill>
                  <a:srgbClr val="C00000"/>
                </a:solidFill>
              </a:rPr>
              <a:t>صفات النبي صلى الله عليه وسلم الخَلْقية</a:t>
            </a:r>
          </a:p>
        </p:txBody>
      </p:sp>
      <p:sp>
        <p:nvSpPr>
          <p:cNvPr id="3" name="مربع نص 2"/>
          <p:cNvSpPr txBox="1"/>
          <p:nvPr/>
        </p:nvSpPr>
        <p:spPr>
          <a:xfrm>
            <a:off x="2195736" y="1772816"/>
            <a:ext cx="5184576" cy="523220"/>
          </a:xfrm>
          <a:prstGeom prst="rect">
            <a:avLst/>
          </a:prstGeom>
          <a:noFill/>
        </p:spPr>
        <p:txBody>
          <a:bodyPr wrap="square" rtlCol="1">
            <a:spAutoFit/>
          </a:bodyPr>
          <a:lstStyle/>
          <a:p>
            <a:pPr algn="ctr"/>
            <a:r>
              <a:rPr lang="ar-SA" sz="2800" b="1" dirty="0" smtClean="0">
                <a:hlinkClick r:id="rId2" action="ppaction://hlinksldjump"/>
              </a:rPr>
              <a:t>جماله صلى </a:t>
            </a:r>
            <a:r>
              <a:rPr lang="ar-SA" sz="2800" b="1" dirty="0">
                <a:hlinkClick r:id="rId2" action="ppaction://hlinksldjump"/>
              </a:rPr>
              <a:t>الله عليه وسلم </a:t>
            </a:r>
            <a:endParaRPr lang="ar-SA" sz="2800" b="1" dirty="0"/>
          </a:p>
        </p:txBody>
      </p:sp>
      <p:sp>
        <p:nvSpPr>
          <p:cNvPr id="4" name="مربع نص 3"/>
          <p:cNvSpPr txBox="1"/>
          <p:nvPr/>
        </p:nvSpPr>
        <p:spPr>
          <a:xfrm>
            <a:off x="2195736" y="2492896"/>
            <a:ext cx="5184576" cy="523220"/>
          </a:xfrm>
          <a:prstGeom prst="rect">
            <a:avLst/>
          </a:prstGeom>
          <a:noFill/>
        </p:spPr>
        <p:txBody>
          <a:bodyPr wrap="square" rtlCol="1">
            <a:spAutoFit/>
          </a:bodyPr>
          <a:lstStyle/>
          <a:p>
            <a:pPr algn="ctr"/>
            <a:r>
              <a:rPr lang="ar-SA" sz="2800" b="1" dirty="0">
                <a:hlinkClick r:id="rId3" action="ppaction://hlinksldjump"/>
              </a:rPr>
              <a:t>وصفه صلى الله عليه وسلم </a:t>
            </a:r>
            <a:endParaRPr lang="ar-SA" sz="2800" b="1" dirty="0"/>
          </a:p>
        </p:txBody>
      </p:sp>
      <p:sp>
        <p:nvSpPr>
          <p:cNvPr id="5" name="مربع نص 4"/>
          <p:cNvSpPr txBox="1"/>
          <p:nvPr/>
        </p:nvSpPr>
        <p:spPr>
          <a:xfrm>
            <a:off x="2843808" y="3212976"/>
            <a:ext cx="3888432" cy="523220"/>
          </a:xfrm>
          <a:prstGeom prst="rect">
            <a:avLst/>
          </a:prstGeom>
          <a:noFill/>
        </p:spPr>
        <p:txBody>
          <a:bodyPr wrap="square" rtlCol="1">
            <a:spAutoFit/>
          </a:bodyPr>
          <a:lstStyle/>
          <a:p>
            <a:pPr algn="ctr"/>
            <a:r>
              <a:rPr lang="ar-SA" sz="2800" b="1" dirty="0">
                <a:hlinkClick r:id="rId4" action="ppaction://hlinksldjump"/>
              </a:rPr>
              <a:t>هيئة النبي صلى الله عليه وسلم </a:t>
            </a:r>
            <a:endParaRPr lang="ar-SA" sz="2800" b="1" dirty="0"/>
          </a:p>
        </p:txBody>
      </p:sp>
      <p:sp>
        <p:nvSpPr>
          <p:cNvPr id="6" name="مربع نص 5"/>
          <p:cNvSpPr txBox="1"/>
          <p:nvPr/>
        </p:nvSpPr>
        <p:spPr>
          <a:xfrm>
            <a:off x="3020555" y="3933056"/>
            <a:ext cx="3534938" cy="523220"/>
          </a:xfrm>
          <a:prstGeom prst="rect">
            <a:avLst/>
          </a:prstGeom>
          <a:noFill/>
        </p:spPr>
        <p:txBody>
          <a:bodyPr wrap="square" rtlCol="1">
            <a:spAutoFit/>
          </a:bodyPr>
          <a:lstStyle/>
          <a:p>
            <a:pPr algn="ctr"/>
            <a:r>
              <a:rPr lang="ar-SA" sz="2800" b="1" dirty="0">
                <a:hlinkClick r:id="rId5" action="ppaction://hlinksldjump"/>
              </a:rPr>
              <a:t>رائحته صلى الله عليه وسلم </a:t>
            </a:r>
            <a:endParaRPr lang="ar-SA" sz="2800" b="1" dirty="0"/>
          </a:p>
        </p:txBody>
      </p:sp>
      <p:sp>
        <p:nvSpPr>
          <p:cNvPr id="7" name="مربع نص 6"/>
          <p:cNvSpPr txBox="1"/>
          <p:nvPr/>
        </p:nvSpPr>
        <p:spPr>
          <a:xfrm>
            <a:off x="2608146" y="4653136"/>
            <a:ext cx="4359757" cy="523220"/>
          </a:xfrm>
          <a:prstGeom prst="rect">
            <a:avLst/>
          </a:prstGeom>
          <a:noFill/>
        </p:spPr>
        <p:txBody>
          <a:bodyPr wrap="square" rtlCol="1">
            <a:spAutoFit/>
          </a:bodyPr>
          <a:lstStyle/>
          <a:p>
            <a:pPr algn="ctr"/>
            <a:r>
              <a:rPr lang="ar-SA" sz="2800" b="1" dirty="0">
                <a:hlinkClick r:id="rId6" action="ppaction://hlinksldjump"/>
              </a:rPr>
              <a:t>قوته ونشاطه صلى الله عليه وسلم </a:t>
            </a:r>
            <a:endParaRPr lang="ar-SA" sz="2800" b="1" dirty="0"/>
          </a:p>
        </p:txBody>
      </p:sp>
      <p:sp>
        <p:nvSpPr>
          <p:cNvPr id="8" name="مربع نص 7"/>
          <p:cNvSpPr txBox="1"/>
          <p:nvPr/>
        </p:nvSpPr>
        <p:spPr>
          <a:xfrm>
            <a:off x="2696519" y="5373216"/>
            <a:ext cx="4183010" cy="523220"/>
          </a:xfrm>
          <a:prstGeom prst="rect">
            <a:avLst/>
          </a:prstGeom>
          <a:noFill/>
        </p:spPr>
        <p:txBody>
          <a:bodyPr wrap="square" rtlCol="1">
            <a:spAutoFit/>
          </a:bodyPr>
          <a:lstStyle/>
          <a:p>
            <a:pPr algn="ctr"/>
            <a:r>
              <a:rPr lang="ar-SA" sz="2800" b="1" dirty="0">
                <a:hlinkClick r:id="rId7" action="ppaction://hlinksldjump"/>
              </a:rPr>
              <a:t>طلاقة وجهه صلى الله عليه وسلم </a:t>
            </a:r>
            <a:endParaRPr lang="ar-SA" sz="2800" b="1" dirty="0"/>
          </a:p>
        </p:txBody>
      </p:sp>
      <p:sp>
        <p:nvSpPr>
          <p:cNvPr id="9" name="مربع نص 8"/>
          <p:cNvSpPr txBox="1"/>
          <p:nvPr/>
        </p:nvSpPr>
        <p:spPr>
          <a:xfrm>
            <a:off x="2578688" y="6093296"/>
            <a:ext cx="4418673" cy="523220"/>
          </a:xfrm>
          <a:prstGeom prst="rect">
            <a:avLst/>
          </a:prstGeom>
          <a:noFill/>
        </p:spPr>
        <p:txBody>
          <a:bodyPr wrap="square" rtlCol="1">
            <a:spAutoFit/>
          </a:bodyPr>
          <a:lstStyle/>
          <a:p>
            <a:pPr algn="ctr"/>
            <a:r>
              <a:rPr lang="ar-SA" sz="2800" b="1" dirty="0">
                <a:hlinkClick r:id="rId8" action="ppaction://hlinksldjump"/>
              </a:rPr>
              <a:t>ضحكه وبكاؤه صلى الله عليه وسلم </a:t>
            </a:r>
            <a:endParaRPr lang="ar-SA" sz="2800" b="1" dirty="0"/>
          </a:p>
        </p:txBody>
      </p:sp>
    </p:spTree>
    <p:extLst>
      <p:ext uri="{BB962C8B-B14F-4D97-AF65-F5344CB8AC3E}">
        <p14:creationId xmlns:p14="http://schemas.microsoft.com/office/powerpoint/2010/main" val="3871160945"/>
      </p:ext>
    </p:extLst>
  </p:cSld>
  <p:clrMapOvr>
    <a:masterClrMapping/>
  </p:clrMapOvr>
  <mc:AlternateContent xmlns:mc="http://schemas.openxmlformats.org/markup-compatibility/2006" xmlns:p14="http://schemas.microsoft.com/office/powerpoint/2010/main">
    <mc:Choice Requires="p14">
      <p:transition spd="slow" p14:dur="1600">
        <p14:prism dir="r" isContent="1"/>
      </p:transition>
    </mc:Choice>
    <mc:Fallback xmlns="">
      <p:transition spd="slow">
        <p:fade/>
      </p:transition>
    </mc:Fallback>
  </mc:AlternateContent>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ربع نص 1"/>
          <p:cNvSpPr txBox="1"/>
          <p:nvPr/>
        </p:nvSpPr>
        <p:spPr>
          <a:xfrm>
            <a:off x="2167136" y="1033572"/>
            <a:ext cx="5400600" cy="584775"/>
          </a:xfrm>
          <a:prstGeom prst="rect">
            <a:avLst/>
          </a:prstGeom>
          <a:noFill/>
        </p:spPr>
        <p:txBody>
          <a:bodyPr wrap="square" rtlCol="1">
            <a:spAutoFit/>
          </a:bodyPr>
          <a:lstStyle/>
          <a:p>
            <a:pPr lvl="0" algn="ctr"/>
            <a:r>
              <a:rPr lang="ar-SA" sz="3200" b="1" dirty="0">
                <a:solidFill>
                  <a:srgbClr val="C00000"/>
                </a:solidFill>
              </a:rPr>
              <a:t>جماله صلى الله عليه وسلم </a:t>
            </a:r>
          </a:p>
        </p:txBody>
      </p:sp>
      <p:sp>
        <p:nvSpPr>
          <p:cNvPr id="3" name="مربع نص 2"/>
          <p:cNvSpPr txBox="1"/>
          <p:nvPr/>
        </p:nvSpPr>
        <p:spPr>
          <a:xfrm>
            <a:off x="899592" y="2478375"/>
            <a:ext cx="7632848" cy="2246769"/>
          </a:xfrm>
          <a:prstGeom prst="rect">
            <a:avLst/>
          </a:prstGeom>
          <a:noFill/>
        </p:spPr>
        <p:txBody>
          <a:bodyPr wrap="square" rtlCol="1">
            <a:spAutoFit/>
          </a:bodyPr>
          <a:lstStyle/>
          <a:p>
            <a:pPr algn="ctr"/>
            <a:r>
              <a:rPr lang="ar-SA" sz="2800" b="1" dirty="0" smtClean="0"/>
              <a:t>تُجمع الرواي</a:t>
            </a:r>
            <a:r>
              <a:rPr lang="ar-SA" sz="2800" b="1" dirty="0"/>
              <a:t>ا</a:t>
            </a:r>
            <a:r>
              <a:rPr lang="ar-SA" sz="2800" b="1" dirty="0" smtClean="0"/>
              <a:t>ت </a:t>
            </a:r>
            <a:r>
              <a:rPr lang="ar-SA" sz="2800" b="1" dirty="0"/>
              <a:t>على </a:t>
            </a:r>
            <a:r>
              <a:rPr lang="ar-SA" sz="2800" b="1" dirty="0" smtClean="0"/>
              <a:t>تأكيد </a:t>
            </a:r>
            <a:r>
              <a:rPr lang="ar-SA" sz="2800" b="1" dirty="0"/>
              <a:t>كمال خِلْقته </a:t>
            </a:r>
            <a:r>
              <a:rPr lang="ar-SA" sz="2800" b="1" dirty="0" smtClean="0"/>
              <a:t>وجمال صورته</a:t>
            </a:r>
            <a:r>
              <a:rPr lang="ar-SA" sz="2800" b="1" dirty="0"/>
              <a:t>، </a:t>
            </a:r>
            <a:r>
              <a:rPr lang="ar-SA" sz="2800" b="1" dirty="0" smtClean="0"/>
              <a:t>وتؤكد </a:t>
            </a:r>
            <a:r>
              <a:rPr lang="ar-SA" sz="2800" b="1" dirty="0"/>
              <a:t>على </a:t>
            </a:r>
            <a:r>
              <a:rPr lang="ar-SA" sz="2800" b="1" dirty="0" smtClean="0"/>
              <a:t>أمرين </a:t>
            </a:r>
            <a:r>
              <a:rPr lang="ar-SA" sz="2800" b="1" dirty="0"/>
              <a:t>الاعتدال </a:t>
            </a:r>
            <a:r>
              <a:rPr lang="ar-SA" sz="2800" b="1" dirty="0" smtClean="0"/>
              <a:t>والتوسط والتناسق </a:t>
            </a:r>
            <a:r>
              <a:rPr lang="ar-SA" sz="2800" b="1" dirty="0"/>
              <a:t>بين </a:t>
            </a:r>
            <a:r>
              <a:rPr lang="ar-SA" sz="2800" b="1" dirty="0" smtClean="0"/>
              <a:t>أعضاء جسمه</a:t>
            </a:r>
            <a:r>
              <a:rPr lang="ar-SA" sz="2800" b="1" dirty="0"/>
              <a:t>؛ فقد كان النبي جميل الخلْق جداً، قال </a:t>
            </a:r>
            <a:r>
              <a:rPr lang="ar-SA" sz="2800" b="1" dirty="0" smtClean="0"/>
              <a:t>حسان </a:t>
            </a:r>
            <a:r>
              <a:rPr lang="ar-SA" sz="2800" b="1" dirty="0"/>
              <a:t>بن </a:t>
            </a:r>
            <a:r>
              <a:rPr lang="ar-SA" sz="2800" b="1" dirty="0" smtClean="0"/>
              <a:t>ثابت :في </a:t>
            </a:r>
            <a:r>
              <a:rPr lang="ar-SA" sz="2800" b="1" dirty="0"/>
              <a:t>خلق </a:t>
            </a:r>
            <a:r>
              <a:rPr lang="ar-SA" sz="2800" b="1" dirty="0" smtClean="0"/>
              <a:t>الرسول </a:t>
            </a:r>
          </a:p>
          <a:p>
            <a:pPr algn="ctr"/>
            <a:r>
              <a:rPr lang="ar-SA" sz="2800" b="1" dirty="0" smtClean="0"/>
              <a:t>     </a:t>
            </a:r>
          </a:p>
          <a:p>
            <a:pPr algn="ctr"/>
            <a:r>
              <a:rPr lang="ar-SA" sz="2800" b="1" dirty="0" smtClean="0"/>
              <a:t>خُلقت مبرأ </a:t>
            </a:r>
            <a:r>
              <a:rPr lang="ar-SA" sz="2800" b="1" dirty="0"/>
              <a:t>من كل عيب </a:t>
            </a:r>
            <a:r>
              <a:rPr lang="ar-SA" sz="2800" b="1" dirty="0" smtClean="0"/>
              <a:t>             كأنك </a:t>
            </a:r>
            <a:r>
              <a:rPr lang="ar-SA" sz="2800" b="1" dirty="0"/>
              <a:t>قد خُلقت كما </a:t>
            </a:r>
            <a:r>
              <a:rPr lang="ar-SA" sz="2800" b="1" dirty="0" smtClean="0"/>
              <a:t>تشاء</a:t>
            </a:r>
            <a:endParaRPr lang="ar-SA" sz="2800" b="1" dirty="0"/>
          </a:p>
        </p:txBody>
      </p:sp>
    </p:spTree>
    <p:extLst>
      <p:ext uri="{BB962C8B-B14F-4D97-AF65-F5344CB8AC3E}">
        <p14:creationId xmlns:p14="http://schemas.microsoft.com/office/powerpoint/2010/main" val="116972401"/>
      </p:ext>
    </p:extLst>
  </p:cSld>
  <p:clrMapOvr>
    <a:masterClrMapping/>
  </p:clrMapOvr>
  <mc:AlternateContent xmlns:mc="http://schemas.openxmlformats.org/markup-compatibility/2006" xmlns:p14="http://schemas.microsoft.com/office/powerpoint/2010/main">
    <mc:Choice Requires="p14">
      <p:transition spd="slow" p14:dur="1600">
        <p14:prism dir="r" isInverted="1"/>
      </p:transition>
    </mc:Choice>
    <mc:Fallback xmlns="">
      <p:transition spd="slow">
        <p:fade/>
      </p:transition>
    </mc:Fallback>
  </mc:AlternateContent>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ربع نص 1"/>
          <p:cNvSpPr txBox="1"/>
          <p:nvPr/>
        </p:nvSpPr>
        <p:spPr>
          <a:xfrm>
            <a:off x="2555776" y="404664"/>
            <a:ext cx="4680520" cy="861774"/>
          </a:xfrm>
          <a:prstGeom prst="rect">
            <a:avLst/>
          </a:prstGeom>
          <a:noFill/>
        </p:spPr>
        <p:txBody>
          <a:bodyPr wrap="square" rtlCol="1">
            <a:spAutoFit/>
          </a:bodyPr>
          <a:lstStyle/>
          <a:p>
            <a:pPr algn="ctr"/>
            <a:r>
              <a:rPr lang="ar-SA" sz="3200" b="1" dirty="0">
                <a:solidFill>
                  <a:srgbClr val="C00000"/>
                </a:solidFill>
              </a:rPr>
              <a:t>وصفه صلى الله عليه وسلم </a:t>
            </a:r>
          </a:p>
          <a:p>
            <a:pPr algn="ctr"/>
            <a:endParaRPr lang="ar-SA" dirty="0">
              <a:solidFill>
                <a:srgbClr val="C00000"/>
              </a:solidFill>
            </a:endParaRPr>
          </a:p>
        </p:txBody>
      </p:sp>
      <p:sp>
        <p:nvSpPr>
          <p:cNvPr id="3" name="مربع نص 2"/>
          <p:cNvSpPr txBox="1"/>
          <p:nvPr/>
        </p:nvSpPr>
        <p:spPr>
          <a:xfrm>
            <a:off x="323528" y="1334373"/>
            <a:ext cx="8640960" cy="5262979"/>
          </a:xfrm>
          <a:prstGeom prst="rect">
            <a:avLst/>
          </a:prstGeom>
          <a:noFill/>
        </p:spPr>
        <p:txBody>
          <a:bodyPr wrap="square" rtlCol="1">
            <a:spAutoFit/>
          </a:bodyPr>
          <a:lstStyle/>
          <a:p>
            <a:r>
              <a:rPr lang="ar-SA" sz="2800" b="1" dirty="0" smtClean="0"/>
              <a:t>- كان حسن الجسم</a:t>
            </a:r>
            <a:r>
              <a:rPr lang="ar-SA" sz="2800" b="1" dirty="0"/>
              <a:t>، مربوعاً </a:t>
            </a:r>
            <a:r>
              <a:rPr lang="ar-SA" sz="2800" b="1" dirty="0" smtClean="0"/>
              <a:t>(المربوع </a:t>
            </a:r>
            <a:r>
              <a:rPr lang="ar-SA" sz="2800" b="1" dirty="0"/>
              <a:t>هو: </a:t>
            </a:r>
            <a:r>
              <a:rPr lang="ar-SA" sz="2800" b="1" dirty="0" smtClean="0"/>
              <a:t>متوسط </a:t>
            </a:r>
            <a:r>
              <a:rPr lang="ar-SA" sz="2800" b="1" dirty="0"/>
              <a:t>القامة </a:t>
            </a:r>
            <a:r>
              <a:rPr lang="ar-SA" sz="2800" b="1" dirty="0" smtClean="0"/>
              <a:t>ليس </a:t>
            </a:r>
            <a:r>
              <a:rPr lang="ar-SA" sz="2800" b="1" dirty="0"/>
              <a:t>بالطويل ولا </a:t>
            </a:r>
            <a:r>
              <a:rPr lang="ar-SA" sz="2800" b="1" dirty="0" smtClean="0"/>
              <a:t>بالقصير).</a:t>
            </a:r>
            <a:endParaRPr lang="ar-SA" sz="2800" b="1" dirty="0"/>
          </a:p>
          <a:p>
            <a:r>
              <a:rPr lang="ar-SA" sz="2800" b="1" dirty="0"/>
              <a:t>- كان </a:t>
            </a:r>
            <a:r>
              <a:rPr lang="ar-SA" sz="2800" b="1" dirty="0" smtClean="0"/>
              <a:t>أبيضاً مشرباً </a:t>
            </a:r>
            <a:r>
              <a:rPr lang="ar-SA" sz="2800" b="1" dirty="0"/>
              <a:t>بحمرة ؛ </a:t>
            </a:r>
            <a:r>
              <a:rPr lang="ar-SA" sz="2800" b="1" dirty="0" smtClean="0"/>
              <a:t>ليس بالشديد البياض ولا أسمر شديد السمرة</a:t>
            </a:r>
            <a:r>
              <a:rPr lang="ar-SA" sz="2800" b="1" dirty="0"/>
              <a:t>.</a:t>
            </a:r>
          </a:p>
          <a:p>
            <a:r>
              <a:rPr lang="ar-SA" sz="2800" b="1" dirty="0"/>
              <a:t>- كان عظيم </a:t>
            </a:r>
            <a:r>
              <a:rPr lang="ar-SA" sz="2800" b="1" dirty="0" smtClean="0"/>
              <a:t>الساعدين</a:t>
            </a:r>
            <a:r>
              <a:rPr lang="ar-SA" sz="2800" b="1" dirty="0"/>
              <a:t>، بعيد ما بين المنكبين.</a:t>
            </a:r>
          </a:p>
          <a:p>
            <a:r>
              <a:rPr lang="ar-SA" sz="2800" b="1" dirty="0"/>
              <a:t>- كان </a:t>
            </a:r>
            <a:r>
              <a:rPr lang="ar-SA" sz="2800" b="1" dirty="0" smtClean="0"/>
              <a:t>شعره شديد السواد</a:t>
            </a:r>
            <a:r>
              <a:rPr lang="ar-SA" sz="2800" b="1" dirty="0"/>
              <a:t>، قليل </a:t>
            </a:r>
            <a:r>
              <a:rPr lang="ar-SA" sz="2800" b="1" dirty="0" smtClean="0"/>
              <a:t>الشيب </a:t>
            </a:r>
            <a:r>
              <a:rPr lang="ar-SA" sz="2800" b="1" dirty="0"/>
              <a:t>رجِلاً </a:t>
            </a:r>
            <a:r>
              <a:rPr lang="ar-SA" sz="2800" b="1" dirty="0" smtClean="0"/>
              <a:t>(رجل الشعر</a:t>
            </a:r>
            <a:r>
              <a:rPr lang="ar-SA" sz="2800" b="1" dirty="0"/>
              <a:t>: </a:t>
            </a:r>
            <a:r>
              <a:rPr lang="ar-SA" sz="2800" b="1" dirty="0" smtClean="0"/>
              <a:t>شعره ليس </a:t>
            </a:r>
            <a:r>
              <a:rPr lang="ar-SA" sz="2800" b="1" dirty="0"/>
              <a:t>جعدًا ولا </a:t>
            </a:r>
            <a:r>
              <a:rPr lang="ar-SA" sz="2800" b="1" dirty="0" smtClean="0"/>
              <a:t>مسترسلا) .</a:t>
            </a:r>
            <a:endParaRPr lang="ar-SA" sz="2800" b="1" dirty="0"/>
          </a:p>
          <a:p>
            <a:r>
              <a:rPr lang="ar-SA" sz="2800" b="1" dirty="0"/>
              <a:t>- كان مفلّج </a:t>
            </a:r>
            <a:r>
              <a:rPr lang="ar-SA" sz="2800" b="1" dirty="0" smtClean="0"/>
              <a:t>الأسنان (مفلج الأسنان</a:t>
            </a:r>
            <a:r>
              <a:rPr lang="ar-SA" sz="2800" b="1" dirty="0"/>
              <a:t>: تباعد </a:t>
            </a:r>
            <a:r>
              <a:rPr lang="ar-SA" sz="2800" b="1" dirty="0" smtClean="0"/>
              <a:t>بينها)  </a:t>
            </a:r>
            <a:r>
              <a:rPr lang="ar-SA" sz="2800" b="1" dirty="0"/>
              <a:t>كثير </a:t>
            </a:r>
            <a:r>
              <a:rPr lang="ar-SA" sz="2800" b="1" dirty="0" smtClean="0"/>
              <a:t>شعر اللحية ،سواء </a:t>
            </a:r>
            <a:r>
              <a:rPr lang="ar-SA" sz="2800" b="1" dirty="0"/>
              <a:t>البطن </a:t>
            </a:r>
            <a:r>
              <a:rPr lang="ar-SA" sz="2800" b="1" dirty="0" smtClean="0"/>
              <a:t>والصدر</a:t>
            </a:r>
            <a:r>
              <a:rPr lang="ar-SA" sz="2800" b="1" dirty="0"/>
              <a:t>.</a:t>
            </a:r>
          </a:p>
          <a:p>
            <a:r>
              <a:rPr lang="ar-SA" sz="2800" b="1" dirty="0"/>
              <a:t>- كان </a:t>
            </a:r>
            <a:r>
              <a:rPr lang="ar-SA" sz="2800" b="1" dirty="0" smtClean="0"/>
              <a:t>واسع الجبين، سهل </a:t>
            </a:r>
            <a:r>
              <a:rPr lang="ar-SA" sz="2800" b="1" dirty="0"/>
              <a:t>الخدين، </a:t>
            </a:r>
            <a:r>
              <a:rPr lang="ar-SA" sz="2800" b="1" dirty="0" smtClean="0"/>
              <a:t>أزج </a:t>
            </a:r>
            <a:r>
              <a:rPr lang="ar-SA" sz="2800" b="1" dirty="0"/>
              <a:t>الحاجبين غير مقترنهما </a:t>
            </a:r>
            <a:r>
              <a:rPr lang="ar-SA" sz="2800" b="1" dirty="0" smtClean="0"/>
              <a:t>( </a:t>
            </a:r>
            <a:r>
              <a:rPr lang="ar-SA" sz="2800" b="1" dirty="0"/>
              <a:t>الزج: </a:t>
            </a:r>
            <a:r>
              <a:rPr lang="ar-SA" sz="2800" b="1" dirty="0" smtClean="0"/>
              <a:t>التقوس </a:t>
            </a:r>
            <a:r>
              <a:rPr lang="ar-SA" sz="2800" b="1" dirty="0"/>
              <a:t>مع الطول في الأطراف </a:t>
            </a:r>
            <a:r>
              <a:rPr lang="ar-SA" sz="2800" b="1" dirty="0" smtClean="0"/>
              <a:t>والامتداد).</a:t>
            </a:r>
            <a:endParaRPr lang="ar-SA" sz="2800" b="1" dirty="0"/>
          </a:p>
          <a:p>
            <a:r>
              <a:rPr lang="ar-SA" sz="2800" b="1" dirty="0"/>
              <a:t>- كان </a:t>
            </a:r>
            <a:r>
              <a:rPr lang="ar-SA" sz="2800" b="1" dirty="0" smtClean="0"/>
              <a:t>أدعج </a:t>
            </a:r>
            <a:r>
              <a:rPr lang="ar-SA" sz="2800" b="1" dirty="0"/>
              <a:t>العينين </a:t>
            </a:r>
            <a:r>
              <a:rPr lang="ar-SA" sz="2800" b="1" dirty="0" smtClean="0"/>
              <a:t>(شدة سواد الحدقة) أحور (شدة البياض والسواد)  أكحل (أسود </a:t>
            </a:r>
            <a:r>
              <a:rPr lang="ar-SA" sz="2800" b="1" dirty="0"/>
              <a:t>الجفن من غير </a:t>
            </a:r>
            <a:r>
              <a:rPr lang="ar-SA" sz="2800" b="1" dirty="0" smtClean="0"/>
              <a:t>كحل</a:t>
            </a:r>
            <a:r>
              <a:rPr lang="ar-SA" b="1" dirty="0" smtClean="0"/>
              <a:t>).</a:t>
            </a:r>
            <a:endParaRPr lang="ar-SA" b="1" dirty="0"/>
          </a:p>
        </p:txBody>
      </p:sp>
    </p:spTree>
    <p:extLst>
      <p:ext uri="{BB962C8B-B14F-4D97-AF65-F5344CB8AC3E}">
        <p14:creationId xmlns:p14="http://schemas.microsoft.com/office/powerpoint/2010/main" val="2142911458"/>
      </p:ext>
    </p:extLst>
  </p:cSld>
  <p:clrMapOvr>
    <a:masterClrMapping/>
  </p:clrMapOvr>
  <mc:AlternateContent xmlns:mc="http://schemas.openxmlformats.org/markup-compatibility/2006" xmlns:p14="http://schemas.microsoft.com/office/powerpoint/2010/main">
    <mc:Choice Requires="p14">
      <p:transition spd="slow" p14:dur="1200">
        <p14:prism dir="r"/>
      </p:transition>
    </mc:Choice>
    <mc:Fallback xmlns="">
      <p:transition spd="slow">
        <p:fade/>
      </p:transition>
    </mc:Fallback>
  </mc:AlternateContent>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ربع نص 1"/>
          <p:cNvSpPr txBox="1"/>
          <p:nvPr/>
        </p:nvSpPr>
        <p:spPr>
          <a:xfrm>
            <a:off x="2411760" y="1055058"/>
            <a:ext cx="5040560" cy="861774"/>
          </a:xfrm>
          <a:prstGeom prst="rect">
            <a:avLst/>
          </a:prstGeom>
          <a:noFill/>
        </p:spPr>
        <p:txBody>
          <a:bodyPr wrap="square" rtlCol="1">
            <a:spAutoFit/>
          </a:bodyPr>
          <a:lstStyle/>
          <a:p>
            <a:pPr lvl="0" algn="ctr"/>
            <a:r>
              <a:rPr lang="ar-SA" sz="3200" b="1" dirty="0">
                <a:solidFill>
                  <a:srgbClr val="C00000"/>
                </a:solidFill>
              </a:rPr>
              <a:t>هيئة النبي صلى الله عليه وسلم </a:t>
            </a:r>
          </a:p>
          <a:p>
            <a:endParaRPr lang="ar-SA" dirty="0">
              <a:solidFill>
                <a:srgbClr val="C00000"/>
              </a:solidFill>
            </a:endParaRPr>
          </a:p>
        </p:txBody>
      </p:sp>
      <p:sp>
        <p:nvSpPr>
          <p:cNvPr id="3" name="مربع نص 2"/>
          <p:cNvSpPr txBox="1"/>
          <p:nvPr/>
        </p:nvSpPr>
        <p:spPr>
          <a:xfrm>
            <a:off x="1259632" y="2060848"/>
            <a:ext cx="6624736" cy="2246769"/>
          </a:xfrm>
          <a:prstGeom prst="rect">
            <a:avLst/>
          </a:prstGeom>
          <a:noFill/>
        </p:spPr>
        <p:txBody>
          <a:bodyPr wrap="square" rtlCol="1">
            <a:spAutoFit/>
          </a:bodyPr>
          <a:lstStyle/>
          <a:p>
            <a:r>
              <a:rPr lang="ar-SA" sz="2800" b="1" dirty="0" smtClean="0"/>
              <a:t>مشية الرسول </a:t>
            </a:r>
            <a:r>
              <a:rPr lang="ar-SA" sz="2800" b="1" dirty="0"/>
              <a:t>: كانت </a:t>
            </a:r>
            <a:r>
              <a:rPr lang="ar-SA" sz="2800" b="1" dirty="0" smtClean="0"/>
              <a:t>مشيته مشية </a:t>
            </a:r>
            <a:r>
              <a:rPr lang="ar-SA" sz="2800" b="1" dirty="0"/>
              <a:t>رجل مملوء حيوية </a:t>
            </a:r>
            <a:r>
              <a:rPr lang="ar-SA" sz="2800" b="1" dirty="0" smtClean="0"/>
              <a:t>ونشاطًا</a:t>
            </a:r>
            <a:r>
              <a:rPr lang="ar-SA" sz="2800" b="1" dirty="0"/>
              <a:t>: فلا هي </a:t>
            </a:r>
            <a:r>
              <a:rPr lang="ar-SA" sz="2800" b="1" dirty="0" smtClean="0"/>
              <a:t>مشية </a:t>
            </a:r>
            <a:r>
              <a:rPr lang="ar-SA" sz="2800" b="1" dirty="0"/>
              <a:t>التماوت ولا هي </a:t>
            </a:r>
            <a:r>
              <a:rPr lang="ar-SA" sz="2800" b="1" dirty="0" smtClean="0"/>
              <a:t>مشية </a:t>
            </a:r>
            <a:r>
              <a:rPr lang="ar-SA" sz="2800" b="1" dirty="0"/>
              <a:t>التكبر: </a:t>
            </a:r>
            <a:r>
              <a:rPr lang="ar-SA" sz="2800" b="1" dirty="0" smtClean="0"/>
              <a:t>فإذا مشى تكفَّأ( تمايل) إلى قُدّام</a:t>
            </a:r>
            <a:r>
              <a:rPr lang="ar-SA" sz="2800" b="1" dirty="0"/>
              <a:t>؛ </a:t>
            </a:r>
            <a:r>
              <a:rPr lang="ar-SA" sz="2800" b="1" dirty="0" smtClean="0"/>
              <a:t>كالسفينة </a:t>
            </a:r>
            <a:r>
              <a:rPr lang="ar-SA" sz="2800" b="1" dirty="0"/>
              <a:t>في جريها، </a:t>
            </a:r>
            <a:r>
              <a:rPr lang="ar-SA" sz="2800" b="1" dirty="0" smtClean="0"/>
              <a:t>وكان سريع المشي كأنما الأرض تُطوى </a:t>
            </a:r>
            <a:r>
              <a:rPr lang="ar-SA" sz="2800" b="1" dirty="0"/>
              <a:t>له، يقول </a:t>
            </a:r>
            <a:r>
              <a:rPr lang="ar-SA" sz="2800" b="1" dirty="0" smtClean="0"/>
              <a:t>أبو </a:t>
            </a:r>
            <a:r>
              <a:rPr lang="ar-SA" sz="2800" b="1" dirty="0"/>
              <a:t>هريرة </a:t>
            </a:r>
            <a:r>
              <a:rPr lang="ar-SA" sz="2800" b="1" dirty="0" smtClean="0"/>
              <a:t> </a:t>
            </a:r>
            <a:r>
              <a:rPr lang="ar-SA" sz="2800" b="1" dirty="0" smtClean="0">
                <a:sym typeface="Wingdings" pitchFamily="2" charset="2"/>
              </a:rPr>
              <a:t>:« </a:t>
            </a:r>
            <a:r>
              <a:rPr lang="ar-SA" sz="2800" b="1" dirty="0" smtClean="0"/>
              <a:t>إنا لنجهد أنفسنا وإنه </a:t>
            </a:r>
            <a:r>
              <a:rPr lang="ar-SA" sz="2800" b="1" dirty="0"/>
              <a:t>لغير </a:t>
            </a:r>
            <a:r>
              <a:rPr lang="ar-SA" sz="2800" b="1" dirty="0" smtClean="0"/>
              <a:t>مكترث»</a:t>
            </a:r>
            <a:endParaRPr lang="ar-SA" sz="2800" b="1" dirty="0"/>
          </a:p>
        </p:txBody>
      </p:sp>
    </p:spTree>
    <p:extLst>
      <p:ext uri="{BB962C8B-B14F-4D97-AF65-F5344CB8AC3E}">
        <p14:creationId xmlns:p14="http://schemas.microsoft.com/office/powerpoint/2010/main" val="2447143185"/>
      </p:ext>
    </p:extLst>
  </p:cSld>
  <p:clrMapOvr>
    <a:masterClrMapping/>
  </p:clrMapOvr>
  <mc:AlternateContent xmlns:mc="http://schemas.openxmlformats.org/markup-compatibility/2006" xmlns:p14="http://schemas.microsoft.com/office/powerpoint/2010/main">
    <mc:Choice Requires="p14">
      <p:transition spd="slow" p14:dur="1400">
        <p14:doors dir="vert"/>
      </p:transition>
    </mc:Choice>
    <mc:Fallback xmlns="">
      <p:transition spd="slow">
        <p:fade/>
      </p:transition>
    </mc:Fallback>
  </mc:AlternateContent>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ربع نص 1"/>
          <p:cNvSpPr txBox="1"/>
          <p:nvPr/>
        </p:nvSpPr>
        <p:spPr>
          <a:xfrm>
            <a:off x="2339752" y="1055058"/>
            <a:ext cx="4752528" cy="861774"/>
          </a:xfrm>
          <a:prstGeom prst="rect">
            <a:avLst/>
          </a:prstGeom>
          <a:noFill/>
        </p:spPr>
        <p:txBody>
          <a:bodyPr wrap="square" rtlCol="1">
            <a:spAutoFit/>
          </a:bodyPr>
          <a:lstStyle/>
          <a:p>
            <a:pPr algn="ctr"/>
            <a:r>
              <a:rPr lang="ar-SA" sz="3200" b="1" dirty="0">
                <a:solidFill>
                  <a:srgbClr val="C00000"/>
                </a:solidFill>
              </a:rPr>
              <a:t>رائحته صلى الله عليه وسلم </a:t>
            </a:r>
          </a:p>
          <a:p>
            <a:pPr algn="ctr"/>
            <a:endParaRPr lang="ar-SA" dirty="0"/>
          </a:p>
        </p:txBody>
      </p:sp>
      <p:sp>
        <p:nvSpPr>
          <p:cNvPr id="3" name="مربع نص 2"/>
          <p:cNvSpPr txBox="1"/>
          <p:nvPr/>
        </p:nvSpPr>
        <p:spPr>
          <a:xfrm>
            <a:off x="1475656" y="2132856"/>
            <a:ext cx="6048672" cy="2677656"/>
          </a:xfrm>
          <a:prstGeom prst="rect">
            <a:avLst/>
          </a:prstGeom>
          <a:noFill/>
        </p:spPr>
        <p:txBody>
          <a:bodyPr wrap="square" rtlCol="1">
            <a:spAutoFit/>
          </a:bodyPr>
          <a:lstStyle/>
          <a:p>
            <a:pPr algn="ctr"/>
            <a:r>
              <a:rPr lang="ar-SA" sz="2800" b="1" dirty="0"/>
              <a:t>كان </a:t>
            </a:r>
            <a:r>
              <a:rPr lang="ar-SA" sz="2800" b="1" dirty="0" smtClean="0"/>
              <a:t>حسن الرائحة حتى إنه لو سلك </a:t>
            </a:r>
            <a:r>
              <a:rPr lang="ar-SA" sz="2800" b="1" dirty="0"/>
              <a:t>طريقاً </a:t>
            </a:r>
            <a:r>
              <a:rPr lang="ar-SA" sz="2800" b="1" dirty="0" smtClean="0"/>
              <a:t>لعُرف أنه سلكه من آثار </a:t>
            </a:r>
            <a:r>
              <a:rPr lang="ar-SA" sz="2800" b="1" dirty="0"/>
              <a:t>الرائحة </a:t>
            </a:r>
            <a:r>
              <a:rPr lang="ar-SA" sz="2800" b="1" dirty="0" smtClean="0"/>
              <a:t>التي </a:t>
            </a:r>
            <a:r>
              <a:rPr lang="ar-SA" sz="2800" b="1" dirty="0"/>
              <a:t>تبقى في ذلك الطريق، </a:t>
            </a:r>
            <a:r>
              <a:rPr lang="ar-SA" sz="2800" b="1" dirty="0" smtClean="0"/>
              <a:t>قال أنس رضي الله عنه :(ما شممت </a:t>
            </a:r>
            <a:r>
              <a:rPr lang="ar-SA" sz="2800" b="1" dirty="0"/>
              <a:t>عنبرًا قط ولا </a:t>
            </a:r>
            <a:r>
              <a:rPr lang="ar-SA" sz="2800" b="1" dirty="0" smtClean="0"/>
              <a:t>مسكًا ولا شيئًا أطيب </a:t>
            </a:r>
            <a:r>
              <a:rPr lang="ar-SA" sz="2800" b="1" dirty="0"/>
              <a:t>من ريح </a:t>
            </a:r>
            <a:r>
              <a:rPr lang="ar-SA" sz="2800" b="1" dirty="0" smtClean="0"/>
              <a:t>رسول </a:t>
            </a:r>
            <a:r>
              <a:rPr lang="ar-SA" sz="2800" b="1" dirty="0"/>
              <a:t>الله </a:t>
            </a:r>
            <a:r>
              <a:rPr lang="ar-SA" sz="2800" b="1" dirty="0" smtClean="0"/>
              <a:t>) </a:t>
            </a:r>
          </a:p>
          <a:p>
            <a:pPr algn="ctr"/>
            <a:r>
              <a:rPr lang="ar-SA" sz="2800" b="1" dirty="0" smtClean="0"/>
              <a:t>ويقول </a:t>
            </a:r>
            <a:r>
              <a:rPr lang="ar-SA" sz="2800" b="1" dirty="0"/>
              <a:t>جابر </a:t>
            </a:r>
            <a:r>
              <a:rPr lang="ar-SA" sz="2800" b="1" dirty="0" smtClean="0"/>
              <a:t>بن سمرة  :(فمسح خدي قال </a:t>
            </a:r>
            <a:r>
              <a:rPr lang="ar-SA" sz="2800" b="1" dirty="0"/>
              <a:t>فوجدت ليده بردًا </a:t>
            </a:r>
            <a:r>
              <a:rPr lang="ar-SA" sz="2800" b="1" dirty="0" smtClean="0"/>
              <a:t>أو </a:t>
            </a:r>
            <a:r>
              <a:rPr lang="ar-SA" sz="2800" b="1" dirty="0"/>
              <a:t>ريحًا </a:t>
            </a:r>
            <a:r>
              <a:rPr lang="ar-SA" sz="2800" b="1" dirty="0" smtClean="0"/>
              <a:t>كأنما أخرجها </a:t>
            </a:r>
            <a:r>
              <a:rPr lang="ar-SA" sz="2800" b="1" dirty="0"/>
              <a:t>من </a:t>
            </a:r>
            <a:r>
              <a:rPr lang="ar-SA" sz="2800" b="1" dirty="0" smtClean="0"/>
              <a:t>جؤنة عطار)</a:t>
            </a:r>
            <a:endParaRPr lang="ar-SA" sz="2800" b="1" dirty="0"/>
          </a:p>
        </p:txBody>
      </p:sp>
    </p:spTree>
    <p:extLst>
      <p:ext uri="{BB962C8B-B14F-4D97-AF65-F5344CB8AC3E}">
        <p14:creationId xmlns:p14="http://schemas.microsoft.com/office/powerpoint/2010/main" val="2179123540"/>
      </p:ext>
    </p:extLst>
  </p:cSld>
  <p:clrMapOvr>
    <a:masterClrMapping/>
  </p:clrMapOvr>
  <mc:AlternateContent xmlns:mc="http://schemas.openxmlformats.org/markup-compatibility/2006" xmlns:p14="http://schemas.microsoft.com/office/powerpoint/2010/main">
    <mc:Choice Requires="p14">
      <p:transition spd="slow" p14:dur="1500">
        <p14:window dir="vert"/>
      </p:transition>
    </mc:Choice>
    <mc:Fallback xmlns="">
      <p:transition spd="slow">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ربع نص 1"/>
          <p:cNvSpPr txBox="1"/>
          <p:nvPr/>
        </p:nvSpPr>
        <p:spPr>
          <a:xfrm>
            <a:off x="1763688" y="2606525"/>
            <a:ext cx="6192688" cy="1384995"/>
          </a:xfrm>
          <a:prstGeom prst="rect">
            <a:avLst/>
          </a:prstGeom>
          <a:noFill/>
        </p:spPr>
        <p:txBody>
          <a:bodyPr wrap="square" rtlCol="1">
            <a:spAutoFit/>
          </a:bodyPr>
          <a:lstStyle/>
          <a:p>
            <a:pPr algn="ctr"/>
            <a:r>
              <a:rPr lang="ar-SA" sz="2800" b="1" dirty="0"/>
              <a:t>إتباع </a:t>
            </a:r>
            <a:r>
              <a:rPr lang="ar-SA" sz="2800" b="1" dirty="0" smtClean="0"/>
              <a:t>الرسول صلى الله عليه وسلم  والتأسي به في أقواله وأفعاله وأحواله .</a:t>
            </a:r>
          </a:p>
          <a:p>
            <a:r>
              <a:rPr lang="ar-SA" sz="2800" b="1" dirty="0" smtClean="0"/>
              <a:t>قال تعالى :(لقد كان لكم في رسول الله أسوة حسنة )</a:t>
            </a:r>
            <a:endParaRPr lang="ar-SA" sz="2800" b="1" dirty="0"/>
          </a:p>
        </p:txBody>
      </p:sp>
      <p:sp>
        <p:nvSpPr>
          <p:cNvPr id="4" name="مربع نص 3"/>
          <p:cNvSpPr txBox="1"/>
          <p:nvPr/>
        </p:nvSpPr>
        <p:spPr>
          <a:xfrm>
            <a:off x="2627784" y="905023"/>
            <a:ext cx="3672408" cy="584775"/>
          </a:xfrm>
          <a:prstGeom prst="rect">
            <a:avLst/>
          </a:prstGeom>
          <a:noFill/>
        </p:spPr>
        <p:txBody>
          <a:bodyPr wrap="square" rtlCol="1">
            <a:spAutoFit/>
          </a:bodyPr>
          <a:lstStyle/>
          <a:p>
            <a:pPr algn="ctr"/>
            <a:r>
              <a:rPr lang="ar-SA" sz="3200" b="1" dirty="0">
                <a:solidFill>
                  <a:srgbClr val="C00000"/>
                </a:solidFill>
              </a:rPr>
              <a:t>الاتباع والتأسي</a:t>
            </a:r>
          </a:p>
        </p:txBody>
      </p:sp>
    </p:spTree>
    <p:extLst>
      <p:ext uri="{BB962C8B-B14F-4D97-AF65-F5344CB8AC3E}">
        <p14:creationId xmlns:p14="http://schemas.microsoft.com/office/powerpoint/2010/main" val="2931100969"/>
      </p:ext>
    </p:extLst>
  </p:cSld>
  <p:clrMapOvr>
    <a:masterClrMapping/>
  </p:clrMapOvr>
  <p:transition spd="slow">
    <p:wheel spokes="1"/>
  </p:transition>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ربع نص 1"/>
          <p:cNvSpPr txBox="1"/>
          <p:nvPr/>
        </p:nvSpPr>
        <p:spPr>
          <a:xfrm>
            <a:off x="1547664" y="764704"/>
            <a:ext cx="6336704" cy="861774"/>
          </a:xfrm>
          <a:prstGeom prst="rect">
            <a:avLst/>
          </a:prstGeom>
          <a:noFill/>
        </p:spPr>
        <p:txBody>
          <a:bodyPr wrap="square" rtlCol="1">
            <a:spAutoFit/>
          </a:bodyPr>
          <a:lstStyle/>
          <a:p>
            <a:pPr lvl="0" algn="ctr"/>
            <a:r>
              <a:rPr lang="ar-SA" sz="3200" b="1" dirty="0">
                <a:solidFill>
                  <a:srgbClr val="C00000"/>
                </a:solidFill>
              </a:rPr>
              <a:t>قوته ونشاطه صلى الله عليه وسلم </a:t>
            </a:r>
          </a:p>
          <a:p>
            <a:endParaRPr lang="ar-SA" dirty="0"/>
          </a:p>
        </p:txBody>
      </p:sp>
      <p:sp>
        <p:nvSpPr>
          <p:cNvPr id="3" name="مربع نص 2"/>
          <p:cNvSpPr txBox="1"/>
          <p:nvPr/>
        </p:nvSpPr>
        <p:spPr>
          <a:xfrm>
            <a:off x="1115616" y="1412776"/>
            <a:ext cx="7056784" cy="5262979"/>
          </a:xfrm>
          <a:prstGeom prst="rect">
            <a:avLst/>
          </a:prstGeom>
          <a:noFill/>
        </p:spPr>
        <p:txBody>
          <a:bodyPr wrap="square" rtlCol="1">
            <a:spAutoFit/>
          </a:bodyPr>
          <a:lstStyle/>
          <a:p>
            <a:pPr algn="ctr"/>
            <a:r>
              <a:rPr lang="ar-SA" sz="2800" b="1" dirty="0"/>
              <a:t>كان </a:t>
            </a:r>
            <a:r>
              <a:rPr lang="ar-SA" sz="2800" b="1" dirty="0" smtClean="0"/>
              <a:t>النبي يتمتع </a:t>
            </a:r>
            <a:r>
              <a:rPr lang="ar-SA" sz="2800" b="1" dirty="0"/>
              <a:t>بالقوة </a:t>
            </a:r>
            <a:r>
              <a:rPr lang="ar-SA" sz="2800" b="1" dirty="0" smtClean="0"/>
              <a:t>والنشاط </a:t>
            </a:r>
            <a:r>
              <a:rPr lang="ar-SA" sz="2800" b="1" dirty="0"/>
              <a:t>رغم </a:t>
            </a:r>
            <a:r>
              <a:rPr lang="ar-SA" sz="2800" b="1" dirty="0" smtClean="0"/>
              <a:t>تقدم سنه</a:t>
            </a:r>
            <a:r>
              <a:rPr lang="ar-SA" sz="2800" b="1" dirty="0"/>
              <a:t>، </a:t>
            </a:r>
            <a:r>
              <a:rPr lang="ar-SA" sz="2800" b="1" dirty="0" smtClean="0"/>
              <a:t>فقد شارك أصحابه </a:t>
            </a:r>
            <a:r>
              <a:rPr lang="ar-SA" sz="2800" b="1" dirty="0"/>
              <a:t>حفر الخندق - وهو في الثامنة </a:t>
            </a:r>
            <a:r>
              <a:rPr lang="ar-SA" sz="2800" b="1" dirty="0" smtClean="0"/>
              <a:t>والخمسين من عمره </a:t>
            </a:r>
            <a:r>
              <a:rPr lang="ar-SA" sz="2800" b="1" dirty="0"/>
              <a:t>- </a:t>
            </a:r>
            <a:r>
              <a:rPr lang="ar-SA" sz="2800" b="1" dirty="0" smtClean="0"/>
              <a:t>يقول </a:t>
            </a:r>
            <a:r>
              <a:rPr lang="ar-SA" sz="2800" b="1" dirty="0"/>
              <a:t>جابر بن عبدالله : " </a:t>
            </a:r>
            <a:r>
              <a:rPr lang="ar-SA" sz="2800" b="1" dirty="0" smtClean="0"/>
              <a:t>إنا </a:t>
            </a:r>
            <a:r>
              <a:rPr lang="ar-SA" sz="2800" b="1" dirty="0"/>
              <a:t>يوم الخندق نحفر </a:t>
            </a:r>
            <a:r>
              <a:rPr lang="ar-SA" sz="2800" b="1" dirty="0" smtClean="0"/>
              <a:t>فعرضت كدية شديدة</a:t>
            </a:r>
            <a:r>
              <a:rPr lang="ar-SA" sz="2800" b="1" dirty="0"/>
              <a:t>، </a:t>
            </a:r>
            <a:r>
              <a:rPr lang="ar-SA" sz="2800" b="1" dirty="0" smtClean="0"/>
              <a:t>فجاؤوا </a:t>
            </a:r>
            <a:r>
              <a:rPr lang="ar-SA" sz="2800" b="1" dirty="0"/>
              <a:t>النبي فقالوا : هذه </a:t>
            </a:r>
            <a:r>
              <a:rPr lang="ar-SA" sz="2800" b="1" dirty="0" smtClean="0"/>
              <a:t>كدية عرضت </a:t>
            </a:r>
            <a:r>
              <a:rPr lang="ar-SA" sz="2800" b="1" dirty="0"/>
              <a:t>في الخندق، فقال </a:t>
            </a:r>
            <a:r>
              <a:rPr lang="ar-SA" sz="2800" b="1" dirty="0" smtClean="0"/>
              <a:t>: أنا </a:t>
            </a:r>
            <a:r>
              <a:rPr lang="ar-SA" sz="2800" b="1" dirty="0"/>
              <a:t>نازل، ثم قام وبطنه </a:t>
            </a:r>
            <a:r>
              <a:rPr lang="ar-SA" sz="2800" b="1" dirty="0" smtClean="0"/>
              <a:t>معصوب </a:t>
            </a:r>
            <a:r>
              <a:rPr lang="ar-SA" sz="2800" b="1" dirty="0"/>
              <a:t>بحجر، ولبثنا ثلاثة </a:t>
            </a:r>
            <a:r>
              <a:rPr lang="ar-SA" sz="2800" b="1" dirty="0" smtClean="0"/>
              <a:t>أيام </a:t>
            </a:r>
            <a:r>
              <a:rPr lang="ar-SA" sz="2800" b="1" dirty="0"/>
              <a:t>لا نذوق ذواقاً، </a:t>
            </a:r>
            <a:r>
              <a:rPr lang="ar-SA" sz="2800" b="1" dirty="0" smtClean="0"/>
              <a:t>فأخذ </a:t>
            </a:r>
            <a:r>
              <a:rPr lang="ar-SA" sz="2800" b="1" dirty="0"/>
              <a:t>النبي </a:t>
            </a:r>
            <a:r>
              <a:rPr lang="ar-SA" sz="2800" b="1" dirty="0" smtClean="0"/>
              <a:t>المعول فضرب </a:t>
            </a:r>
            <a:r>
              <a:rPr lang="ar-SA" sz="2800" b="1" dirty="0"/>
              <a:t>في الكدية فعاد </a:t>
            </a:r>
            <a:r>
              <a:rPr lang="ar-SA" sz="2800" b="1" dirty="0" smtClean="0"/>
              <a:t>كثيبا أهيل أو أهيم»</a:t>
            </a:r>
          </a:p>
          <a:p>
            <a:pPr algn="ctr"/>
            <a:r>
              <a:rPr lang="ar-SA" sz="2800" b="1" dirty="0" smtClean="0"/>
              <a:t>وفي أواخر </a:t>
            </a:r>
            <a:r>
              <a:rPr lang="ar-SA" sz="2800" b="1" dirty="0"/>
              <a:t>حياته - وعمره قد تجاوز </a:t>
            </a:r>
            <a:r>
              <a:rPr lang="ar-SA" sz="2800" b="1" dirty="0" smtClean="0"/>
              <a:t>الستين </a:t>
            </a:r>
            <a:r>
              <a:rPr lang="ar-SA" sz="2800" b="1" dirty="0"/>
              <a:t>- يروي عمر بن الخطاب - </a:t>
            </a:r>
            <a:r>
              <a:rPr lang="ar-SA" sz="2800" b="1" dirty="0" smtClean="0"/>
              <a:t>أن </a:t>
            </a:r>
            <a:r>
              <a:rPr lang="ar-SA" sz="2800" b="1" dirty="0"/>
              <a:t>النبي كان في </a:t>
            </a:r>
            <a:r>
              <a:rPr lang="ar-SA" sz="2800" b="1" dirty="0" smtClean="0"/>
              <a:t>مشربة </a:t>
            </a:r>
            <a:r>
              <a:rPr lang="ar-SA" sz="2800" b="1" dirty="0"/>
              <a:t>مرتفعة </a:t>
            </a:r>
            <a:r>
              <a:rPr lang="ar-SA" sz="2800" b="1" dirty="0" smtClean="0"/>
              <a:t>يرتقى إليها </a:t>
            </a:r>
            <a:r>
              <a:rPr lang="ar-SA" sz="2800" b="1" dirty="0"/>
              <a:t>بجذع جُعل </a:t>
            </a:r>
            <a:r>
              <a:rPr lang="ar-SA" sz="2800" b="1" dirty="0" smtClean="0"/>
              <a:t>كالسلم</a:t>
            </a:r>
            <a:r>
              <a:rPr lang="ar-SA" sz="2800" b="1" dirty="0"/>
              <a:t>، قال عمر : «ثم نزل نبي الله ونزلت، فنزلت </a:t>
            </a:r>
            <a:r>
              <a:rPr lang="ar-SA" sz="2800" b="1" dirty="0" smtClean="0"/>
              <a:t>أتشبث </a:t>
            </a:r>
            <a:r>
              <a:rPr lang="ar-SA" sz="2800" b="1" dirty="0"/>
              <a:t>بالجذع، ونزل </a:t>
            </a:r>
            <a:r>
              <a:rPr lang="ar-SA" sz="2800" b="1" dirty="0" smtClean="0"/>
              <a:t>رسول </a:t>
            </a:r>
            <a:r>
              <a:rPr lang="ar-SA" sz="2800" b="1" dirty="0"/>
              <a:t>الله </a:t>
            </a:r>
            <a:r>
              <a:rPr lang="ar-SA" sz="2800" b="1" dirty="0" smtClean="0"/>
              <a:t>كأنما يمشي على الأرض </a:t>
            </a:r>
            <a:r>
              <a:rPr lang="ar-SA" sz="2800" b="1" dirty="0"/>
              <a:t>ما </a:t>
            </a:r>
            <a:r>
              <a:rPr lang="ar-SA" sz="2800" b="1" dirty="0" smtClean="0"/>
              <a:t>يمسه </a:t>
            </a:r>
            <a:r>
              <a:rPr lang="ar-SA" sz="2800" b="1" dirty="0"/>
              <a:t>بيده </a:t>
            </a:r>
            <a:r>
              <a:rPr lang="ar-SA" sz="2800" b="1" dirty="0" smtClean="0"/>
              <a:t>»</a:t>
            </a:r>
            <a:endParaRPr lang="ar-SA" sz="2800" b="1" dirty="0"/>
          </a:p>
        </p:txBody>
      </p:sp>
    </p:spTree>
    <p:extLst>
      <p:ext uri="{BB962C8B-B14F-4D97-AF65-F5344CB8AC3E}">
        <p14:creationId xmlns:p14="http://schemas.microsoft.com/office/powerpoint/2010/main" val="934092997"/>
      </p:ext>
    </p:extLst>
  </p:cSld>
  <p:clrMapOvr>
    <a:masterClrMapping/>
  </p:clrMapOvr>
  <mc:AlternateContent xmlns:mc="http://schemas.openxmlformats.org/markup-compatibility/2006" xmlns:p14="http://schemas.microsoft.com/office/powerpoint/2010/main">
    <mc:Choice Requires="p14">
      <p:transition spd="slow" p14:dur="1600">
        <p14:prism dir="r" isContent="1" isInverted="1"/>
      </p:transition>
    </mc:Choice>
    <mc:Fallback xmlns="">
      <p:transition spd="slow">
        <p:fade/>
      </p:transition>
    </mc:Fallback>
  </mc:AlternateContent>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ربع نص 1"/>
          <p:cNvSpPr txBox="1"/>
          <p:nvPr/>
        </p:nvSpPr>
        <p:spPr>
          <a:xfrm>
            <a:off x="2195736" y="1052736"/>
            <a:ext cx="4680520" cy="861774"/>
          </a:xfrm>
          <a:prstGeom prst="rect">
            <a:avLst/>
          </a:prstGeom>
          <a:noFill/>
        </p:spPr>
        <p:txBody>
          <a:bodyPr wrap="square" rtlCol="1">
            <a:spAutoFit/>
          </a:bodyPr>
          <a:lstStyle/>
          <a:p>
            <a:pPr lvl="0" algn="ctr"/>
            <a:r>
              <a:rPr lang="ar-SA" sz="3200" b="1" dirty="0">
                <a:solidFill>
                  <a:srgbClr val="C00000"/>
                </a:solidFill>
              </a:rPr>
              <a:t>طلاقة وجهه صلى الله عليه وسلم </a:t>
            </a:r>
          </a:p>
          <a:p>
            <a:endParaRPr lang="ar-SA" dirty="0"/>
          </a:p>
        </p:txBody>
      </p:sp>
      <p:sp>
        <p:nvSpPr>
          <p:cNvPr id="3" name="مربع نص 2"/>
          <p:cNvSpPr txBox="1"/>
          <p:nvPr/>
        </p:nvSpPr>
        <p:spPr>
          <a:xfrm>
            <a:off x="1547664" y="2405206"/>
            <a:ext cx="6624736" cy="1815882"/>
          </a:xfrm>
          <a:prstGeom prst="rect">
            <a:avLst/>
          </a:prstGeom>
          <a:noFill/>
        </p:spPr>
        <p:txBody>
          <a:bodyPr wrap="square" rtlCol="1">
            <a:spAutoFit/>
          </a:bodyPr>
          <a:lstStyle/>
          <a:p>
            <a:pPr algn="ctr"/>
            <a:r>
              <a:rPr lang="ar-SA" sz="2800" b="1" dirty="0" smtClean="0"/>
              <a:t>كان أكثر الناس تبسماً وضحكاً </a:t>
            </a:r>
            <a:r>
              <a:rPr lang="ar-SA" sz="2800" b="1" dirty="0"/>
              <a:t>في وجوه </a:t>
            </a:r>
            <a:r>
              <a:rPr lang="ar-SA" sz="2800" b="1" dirty="0" smtClean="0"/>
              <a:t>أصحابه</a:t>
            </a:r>
            <a:r>
              <a:rPr lang="ar-SA" sz="2800" b="1" dirty="0"/>
              <a:t>؛ </a:t>
            </a:r>
            <a:r>
              <a:rPr lang="ar-SA" sz="2800" b="1" dirty="0" smtClean="0"/>
              <a:t>يستقبل الناس </a:t>
            </a:r>
            <a:r>
              <a:rPr lang="ar-SA" sz="2800" b="1" dirty="0"/>
              <a:t>بوجه طلق </a:t>
            </a:r>
            <a:r>
              <a:rPr lang="ar-SA" sz="2800" b="1" dirty="0" smtClean="0"/>
              <a:t>وصدر رحب</a:t>
            </a:r>
            <a:r>
              <a:rPr lang="ar-SA" sz="2800" b="1" dirty="0"/>
              <a:t>، </a:t>
            </a:r>
            <a:r>
              <a:rPr lang="ar-SA" sz="2800" b="1" dirty="0" smtClean="0"/>
              <a:t>ووسع ببشره الناس </a:t>
            </a:r>
            <a:r>
              <a:rPr lang="ar-SA" sz="2800" b="1" dirty="0"/>
              <a:t>جميعاً، وكان يقول: «لا تحقرن من </a:t>
            </a:r>
            <a:r>
              <a:rPr lang="ar-SA" sz="2800" b="1" dirty="0" smtClean="0"/>
              <a:t>المعروف شيئا ولو أن تلقى أخاك </a:t>
            </a:r>
            <a:r>
              <a:rPr lang="ar-SA" sz="2800" b="1" dirty="0"/>
              <a:t>بوجه </a:t>
            </a:r>
            <a:r>
              <a:rPr lang="ar-SA" sz="2800" b="1" dirty="0" smtClean="0"/>
              <a:t>طلق».</a:t>
            </a:r>
            <a:endParaRPr lang="ar-SA" sz="2800" b="1" dirty="0"/>
          </a:p>
        </p:txBody>
      </p:sp>
    </p:spTree>
    <p:extLst>
      <p:ext uri="{BB962C8B-B14F-4D97-AF65-F5344CB8AC3E}">
        <p14:creationId xmlns:p14="http://schemas.microsoft.com/office/powerpoint/2010/main" val="2502815737"/>
      </p:ext>
    </p:extLst>
  </p:cSld>
  <p:clrMapOvr>
    <a:masterClrMapping/>
  </p:clrMapOvr>
  <mc:AlternateContent xmlns:mc="http://schemas.openxmlformats.org/markup-compatibility/2006" xmlns:p14="http://schemas.microsoft.com/office/powerpoint/2010/main">
    <mc:Choice Requires="p14">
      <p:transition spd="slow" p14:dur="3900">
        <p14:glitter dir="r"/>
      </p:transition>
    </mc:Choice>
    <mc:Fallback xmlns="">
      <p:transition spd="slow">
        <p:fade/>
      </p:transition>
    </mc:Fallback>
  </mc:AlternateContent>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ربع نص 1"/>
          <p:cNvSpPr txBox="1"/>
          <p:nvPr/>
        </p:nvSpPr>
        <p:spPr>
          <a:xfrm>
            <a:off x="1907704" y="548680"/>
            <a:ext cx="5616624" cy="861774"/>
          </a:xfrm>
          <a:prstGeom prst="rect">
            <a:avLst/>
          </a:prstGeom>
          <a:noFill/>
        </p:spPr>
        <p:txBody>
          <a:bodyPr wrap="square" rtlCol="1">
            <a:spAutoFit/>
          </a:bodyPr>
          <a:lstStyle/>
          <a:p>
            <a:pPr lvl="0" algn="ctr"/>
            <a:r>
              <a:rPr lang="ar-SA" sz="3200" b="1" dirty="0">
                <a:solidFill>
                  <a:srgbClr val="C00000"/>
                </a:solidFill>
              </a:rPr>
              <a:t>ضحكه وبكاؤه صلى الله عليه وسلم </a:t>
            </a:r>
          </a:p>
          <a:p>
            <a:endParaRPr lang="ar-SA" dirty="0">
              <a:solidFill>
                <a:srgbClr val="C00000"/>
              </a:solidFill>
            </a:endParaRPr>
          </a:p>
        </p:txBody>
      </p:sp>
      <p:sp>
        <p:nvSpPr>
          <p:cNvPr id="3" name="مربع نص 2"/>
          <p:cNvSpPr txBox="1"/>
          <p:nvPr/>
        </p:nvSpPr>
        <p:spPr>
          <a:xfrm>
            <a:off x="611560" y="1484784"/>
            <a:ext cx="8064896" cy="4832092"/>
          </a:xfrm>
          <a:prstGeom prst="rect">
            <a:avLst/>
          </a:prstGeom>
          <a:noFill/>
        </p:spPr>
        <p:txBody>
          <a:bodyPr wrap="square" rtlCol="1">
            <a:spAutoFit/>
          </a:bodyPr>
          <a:lstStyle/>
          <a:p>
            <a:pPr algn="ctr"/>
            <a:r>
              <a:rPr lang="ar-SA" sz="2800" b="1" dirty="0" smtClean="0"/>
              <a:t>الضحك </a:t>
            </a:r>
            <a:r>
              <a:rPr lang="ar-SA" sz="2800" b="1" dirty="0"/>
              <a:t>والبكاء </a:t>
            </a:r>
            <a:r>
              <a:rPr lang="ar-SA" sz="2800" b="1" dirty="0" smtClean="0"/>
              <a:t>خاص بالإنسان </a:t>
            </a:r>
            <a:r>
              <a:rPr lang="ar-SA" sz="2800" b="1" dirty="0"/>
              <a:t>وكان </a:t>
            </a:r>
            <a:r>
              <a:rPr lang="ar-SA" sz="2800" b="1" dirty="0" smtClean="0"/>
              <a:t>النبي صلى الله عليه وسلم يضحك </a:t>
            </a:r>
            <a:r>
              <a:rPr lang="ar-SA" sz="2800" b="1" dirty="0"/>
              <a:t>مما </a:t>
            </a:r>
            <a:r>
              <a:rPr lang="ar-SA" sz="2800" b="1" dirty="0" smtClean="0"/>
              <a:t>يضحك </a:t>
            </a:r>
            <a:r>
              <a:rPr lang="ar-SA" sz="2800" b="1" dirty="0"/>
              <a:t>منه </a:t>
            </a:r>
            <a:r>
              <a:rPr lang="ar-SA" sz="2800" b="1" dirty="0" smtClean="0"/>
              <a:t>أصحابه</a:t>
            </a:r>
            <a:r>
              <a:rPr lang="ar-SA" sz="2800" b="1" dirty="0"/>
              <a:t>، وكانوا </a:t>
            </a:r>
            <a:r>
              <a:rPr lang="ar-SA" sz="2800" b="1" dirty="0" smtClean="0"/>
              <a:t>يعرفون السرور </a:t>
            </a:r>
            <a:r>
              <a:rPr lang="ar-SA" sz="2800" b="1" dirty="0"/>
              <a:t>في وجهه قال كعب بن مالك : "كان </a:t>
            </a:r>
            <a:r>
              <a:rPr lang="ar-SA" sz="2800" b="1" dirty="0" smtClean="0"/>
              <a:t>رسول </a:t>
            </a:r>
            <a:r>
              <a:rPr lang="ar-SA" sz="2800" b="1" dirty="0"/>
              <a:t>الله </a:t>
            </a:r>
            <a:r>
              <a:rPr lang="ar-SA" sz="2800" b="1" dirty="0" smtClean="0"/>
              <a:t>إذا سرّ استنار وجهه </a:t>
            </a:r>
            <a:r>
              <a:rPr lang="ar-SA" sz="2800" b="1" dirty="0"/>
              <a:t>حتى </a:t>
            </a:r>
            <a:r>
              <a:rPr lang="ar-SA" sz="2800" b="1" dirty="0" smtClean="0"/>
              <a:t>كأنه </a:t>
            </a:r>
            <a:r>
              <a:rPr lang="ar-SA" sz="2800" b="1" dirty="0"/>
              <a:t>قطعة قمر"، قال ابن القيم </a:t>
            </a:r>
            <a:r>
              <a:rPr lang="ar-SA" sz="2800" b="1" dirty="0" smtClean="0"/>
              <a:t>واصفاً ضحكه </a:t>
            </a:r>
            <a:r>
              <a:rPr lang="ar-SA" sz="2800" b="1" dirty="0"/>
              <a:t>وبكاءه : وكان </a:t>
            </a:r>
            <a:r>
              <a:rPr lang="ar-SA" sz="2800" b="1" dirty="0" smtClean="0"/>
              <a:t>جُل ضحكه التبسم بل كله تبسم</a:t>
            </a:r>
            <a:r>
              <a:rPr lang="ar-SA" sz="2800" b="1" dirty="0"/>
              <a:t>، فكان </a:t>
            </a:r>
            <a:r>
              <a:rPr lang="ar-SA" sz="2800" b="1" dirty="0" smtClean="0"/>
              <a:t>نهاية ضحكه أن </a:t>
            </a:r>
            <a:r>
              <a:rPr lang="ar-SA" sz="2800" b="1" dirty="0"/>
              <a:t>تبدو نواجذه ... </a:t>
            </a:r>
            <a:r>
              <a:rPr lang="ar-SA" sz="2800" b="1" dirty="0" smtClean="0"/>
              <a:t>وأما بكاؤه </a:t>
            </a:r>
            <a:r>
              <a:rPr lang="ar-SA" sz="2800" b="1" dirty="0"/>
              <a:t>فكان م</a:t>
            </a:r>
            <a:r>
              <a:rPr lang="ar-SA" sz="2800" b="1" dirty="0" smtClean="0"/>
              <a:t>ن جنس ضحكه</a:t>
            </a:r>
            <a:r>
              <a:rPr lang="ar-SA" sz="2800" b="1" dirty="0"/>
              <a:t>، لم يكن </a:t>
            </a:r>
            <a:r>
              <a:rPr lang="ar-SA" sz="2800" b="1" dirty="0" smtClean="0"/>
              <a:t>بشهيق ورفع صوت</a:t>
            </a:r>
            <a:r>
              <a:rPr lang="ar-SA" sz="2800" b="1" dirty="0"/>
              <a:t>، كما لم </a:t>
            </a:r>
            <a:r>
              <a:rPr lang="ar-SA" sz="2800" b="1" dirty="0" smtClean="0"/>
              <a:t>يكن ضحكه قهقهة </a:t>
            </a:r>
            <a:r>
              <a:rPr lang="ar-SA" sz="2800" b="1" dirty="0"/>
              <a:t>.</a:t>
            </a:r>
          </a:p>
          <a:p>
            <a:pPr algn="ctr"/>
            <a:r>
              <a:rPr lang="ar-SA" sz="2800" b="1" dirty="0"/>
              <a:t>وكان يبكي - كما </a:t>
            </a:r>
            <a:r>
              <a:rPr lang="ar-SA" sz="2800" b="1" dirty="0" smtClean="0"/>
              <a:t>تقتضي </a:t>
            </a:r>
            <a:r>
              <a:rPr lang="ar-SA" sz="2800" b="1" dirty="0"/>
              <a:t>الفطرة </a:t>
            </a:r>
            <a:r>
              <a:rPr lang="ar-SA" sz="2800" b="1" dirty="0" smtClean="0"/>
              <a:t>الإنسانية </a:t>
            </a:r>
            <a:r>
              <a:rPr lang="ar-SA" sz="2800" b="1" dirty="0"/>
              <a:t>- عند موت قريب </a:t>
            </a:r>
            <a:r>
              <a:rPr lang="ar-SA" sz="2800" b="1" dirty="0" smtClean="0"/>
              <a:t>أو </a:t>
            </a:r>
            <a:r>
              <a:rPr lang="ar-SA" sz="2800" b="1" dirty="0"/>
              <a:t>عزيز؛ دمعت عيناه عند وفاة ابنه </a:t>
            </a:r>
            <a:r>
              <a:rPr lang="ar-SA" sz="2800" b="1" dirty="0" smtClean="0"/>
              <a:t>إبراهيم </a:t>
            </a:r>
            <a:r>
              <a:rPr lang="ar-SA" sz="2800" b="1" dirty="0"/>
              <a:t>وقال </a:t>
            </a:r>
            <a:r>
              <a:rPr lang="ar-SA" sz="2800" b="1" dirty="0" smtClean="0"/>
              <a:t>:« إن العين </a:t>
            </a:r>
            <a:r>
              <a:rPr lang="ar-SA" sz="2800" b="1" dirty="0"/>
              <a:t>لتدمع </a:t>
            </a:r>
            <a:r>
              <a:rPr lang="ar-SA" sz="2800" b="1" dirty="0" smtClean="0"/>
              <a:t>وإن </a:t>
            </a:r>
            <a:r>
              <a:rPr lang="ar-SA" sz="2800" b="1" dirty="0"/>
              <a:t>القلب ليحزن، ولا نقول </a:t>
            </a:r>
            <a:r>
              <a:rPr lang="ar-SA" sz="2800" b="1" dirty="0" smtClean="0"/>
              <a:t>إلا </a:t>
            </a:r>
            <a:r>
              <a:rPr lang="ar-SA" sz="2800" b="1" dirty="0"/>
              <a:t>ما </a:t>
            </a:r>
            <a:r>
              <a:rPr lang="ar-SA" sz="2800" b="1" dirty="0" smtClean="0"/>
              <a:t>يرضي </a:t>
            </a:r>
            <a:r>
              <a:rPr lang="ar-SA" sz="2800" b="1" dirty="0"/>
              <a:t>ربنا، </a:t>
            </a:r>
            <a:r>
              <a:rPr lang="ar-SA" sz="2800" b="1" dirty="0" smtClean="0"/>
              <a:t>وإنا </a:t>
            </a:r>
            <a:r>
              <a:rPr lang="ar-SA" sz="2800" b="1" dirty="0"/>
              <a:t>لفراقك </a:t>
            </a:r>
            <a:r>
              <a:rPr lang="ar-SA" sz="2800" b="1" dirty="0" smtClean="0"/>
              <a:t>يا إبراهيم لمحزونون»</a:t>
            </a:r>
            <a:endParaRPr lang="ar-SA" sz="2800" b="1" dirty="0"/>
          </a:p>
        </p:txBody>
      </p:sp>
    </p:spTree>
    <p:extLst>
      <p:ext uri="{BB962C8B-B14F-4D97-AF65-F5344CB8AC3E}">
        <p14:creationId xmlns:p14="http://schemas.microsoft.com/office/powerpoint/2010/main" val="1379555763"/>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ربع نص 1"/>
          <p:cNvSpPr txBox="1"/>
          <p:nvPr/>
        </p:nvSpPr>
        <p:spPr>
          <a:xfrm>
            <a:off x="971600" y="836712"/>
            <a:ext cx="7128792" cy="861774"/>
          </a:xfrm>
          <a:prstGeom prst="rect">
            <a:avLst/>
          </a:prstGeom>
          <a:noFill/>
        </p:spPr>
        <p:txBody>
          <a:bodyPr wrap="square" rtlCol="1">
            <a:spAutoFit/>
          </a:bodyPr>
          <a:lstStyle/>
          <a:p>
            <a:pPr algn="ctr"/>
            <a:r>
              <a:rPr lang="ar-SA" sz="3200" b="1" dirty="0">
                <a:solidFill>
                  <a:srgbClr val="C00000"/>
                </a:solidFill>
              </a:rPr>
              <a:t>شمائل النبي صلى الله عليه وسلم</a:t>
            </a:r>
          </a:p>
          <a:p>
            <a:endParaRPr lang="ar-SA" dirty="0"/>
          </a:p>
        </p:txBody>
      </p:sp>
      <p:sp>
        <p:nvSpPr>
          <p:cNvPr id="3" name="مربع نص 2"/>
          <p:cNvSpPr txBox="1"/>
          <p:nvPr/>
        </p:nvSpPr>
        <p:spPr>
          <a:xfrm>
            <a:off x="1707026" y="2204864"/>
            <a:ext cx="5817302" cy="954107"/>
          </a:xfrm>
          <a:prstGeom prst="rect">
            <a:avLst/>
          </a:prstGeom>
          <a:noFill/>
        </p:spPr>
        <p:txBody>
          <a:bodyPr wrap="square" rtlCol="1">
            <a:spAutoFit/>
          </a:bodyPr>
          <a:lstStyle/>
          <a:p>
            <a:pPr algn="ctr"/>
            <a:r>
              <a:rPr lang="ar-SA" sz="2800" b="1" dirty="0" smtClean="0"/>
              <a:t>1-خصائص </a:t>
            </a:r>
            <a:r>
              <a:rPr lang="ar-SA" sz="2800" b="1" dirty="0"/>
              <a:t>النبي صلى الله عليه وسلم</a:t>
            </a:r>
          </a:p>
          <a:p>
            <a:pPr algn="ctr"/>
            <a:endParaRPr lang="ar-SA" sz="2800" b="1" dirty="0"/>
          </a:p>
        </p:txBody>
      </p:sp>
      <p:sp>
        <p:nvSpPr>
          <p:cNvPr id="4" name="مربع نص 3"/>
          <p:cNvSpPr txBox="1"/>
          <p:nvPr/>
        </p:nvSpPr>
        <p:spPr>
          <a:xfrm>
            <a:off x="2339752" y="3338989"/>
            <a:ext cx="4608512" cy="1384995"/>
          </a:xfrm>
          <a:prstGeom prst="rect">
            <a:avLst/>
          </a:prstGeom>
          <a:noFill/>
        </p:spPr>
        <p:txBody>
          <a:bodyPr wrap="square" rtlCol="1">
            <a:spAutoFit/>
          </a:bodyPr>
          <a:lstStyle/>
          <a:p>
            <a:pPr algn="ctr"/>
            <a:r>
              <a:rPr lang="ar-SA" sz="2800" b="1" dirty="0" smtClean="0"/>
              <a:t>2- من معجزات النبي </a:t>
            </a:r>
            <a:r>
              <a:rPr lang="ar-SA" sz="2800" b="1" dirty="0"/>
              <a:t>صلى الله عليه وسلم</a:t>
            </a:r>
          </a:p>
          <a:p>
            <a:pPr algn="ctr"/>
            <a:endParaRPr lang="ar-SA" sz="2800" b="1" dirty="0"/>
          </a:p>
        </p:txBody>
      </p:sp>
    </p:spTree>
    <p:extLst>
      <p:ext uri="{BB962C8B-B14F-4D97-AF65-F5344CB8AC3E}">
        <p14:creationId xmlns:p14="http://schemas.microsoft.com/office/powerpoint/2010/main" val="3542570228"/>
      </p:ext>
    </p:extLst>
  </p:cSld>
  <p:clrMapOvr>
    <a:masterClrMapping/>
  </p:clrMapOvr>
  <p:transition spd="slow">
    <p:pull dir="r"/>
  </p:transition>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مستطيل 18"/>
          <p:cNvSpPr/>
          <p:nvPr/>
        </p:nvSpPr>
        <p:spPr>
          <a:xfrm>
            <a:off x="3435009" y="1268760"/>
            <a:ext cx="2268570" cy="523220"/>
          </a:xfrm>
          <a:prstGeom prst="rect">
            <a:avLst/>
          </a:prstGeom>
        </p:spPr>
        <p:txBody>
          <a:bodyPr wrap="none">
            <a:spAutoFit/>
          </a:bodyPr>
          <a:lstStyle/>
          <a:p>
            <a:r>
              <a:rPr lang="ar-SA" sz="2800" b="1" dirty="0"/>
              <a:t>1-الرسالة والنبوة</a:t>
            </a:r>
          </a:p>
        </p:txBody>
      </p:sp>
      <p:sp>
        <p:nvSpPr>
          <p:cNvPr id="21" name="مستطيل 20"/>
          <p:cNvSpPr/>
          <p:nvPr/>
        </p:nvSpPr>
        <p:spPr>
          <a:xfrm>
            <a:off x="3055899" y="2106932"/>
            <a:ext cx="2872902" cy="523220"/>
          </a:xfrm>
          <a:prstGeom prst="rect">
            <a:avLst/>
          </a:prstGeom>
        </p:spPr>
        <p:txBody>
          <a:bodyPr wrap="none">
            <a:spAutoFit/>
          </a:bodyPr>
          <a:lstStyle/>
          <a:p>
            <a:r>
              <a:rPr lang="ar-SA" sz="2800" b="1" dirty="0"/>
              <a:t>2-نزول الوحي والقران</a:t>
            </a:r>
          </a:p>
        </p:txBody>
      </p:sp>
      <p:sp>
        <p:nvSpPr>
          <p:cNvPr id="23" name="مستطيل 22"/>
          <p:cNvSpPr/>
          <p:nvPr/>
        </p:nvSpPr>
        <p:spPr>
          <a:xfrm>
            <a:off x="2790602" y="2945104"/>
            <a:ext cx="3196709" cy="523220"/>
          </a:xfrm>
          <a:prstGeom prst="rect">
            <a:avLst/>
          </a:prstGeom>
        </p:spPr>
        <p:txBody>
          <a:bodyPr wrap="none">
            <a:spAutoFit/>
          </a:bodyPr>
          <a:lstStyle/>
          <a:p>
            <a:r>
              <a:rPr lang="ar-SA" sz="2800" b="1" dirty="0"/>
              <a:t>3-سيد ولد أدم يوم القيامة</a:t>
            </a:r>
          </a:p>
        </p:txBody>
      </p:sp>
      <p:sp>
        <p:nvSpPr>
          <p:cNvPr id="26" name="مستطيل 25"/>
          <p:cNvSpPr/>
          <p:nvPr/>
        </p:nvSpPr>
        <p:spPr>
          <a:xfrm>
            <a:off x="2764954" y="3783276"/>
            <a:ext cx="3257623" cy="523220"/>
          </a:xfrm>
          <a:prstGeom prst="rect">
            <a:avLst/>
          </a:prstGeom>
        </p:spPr>
        <p:txBody>
          <a:bodyPr wrap="none">
            <a:spAutoFit/>
          </a:bodyPr>
          <a:lstStyle/>
          <a:p>
            <a:r>
              <a:rPr lang="ar-SA" sz="2800" b="1" dirty="0" smtClean="0"/>
              <a:t>4-أول </a:t>
            </a:r>
            <a:r>
              <a:rPr lang="ar-SA" sz="2800" b="1" dirty="0"/>
              <a:t>من ينشق عنه القبر</a:t>
            </a:r>
          </a:p>
        </p:txBody>
      </p:sp>
      <p:sp>
        <p:nvSpPr>
          <p:cNvPr id="28" name="مستطيل 27"/>
          <p:cNvSpPr/>
          <p:nvPr/>
        </p:nvSpPr>
        <p:spPr>
          <a:xfrm>
            <a:off x="2874759" y="4621448"/>
            <a:ext cx="3103735" cy="523220"/>
          </a:xfrm>
          <a:prstGeom prst="rect">
            <a:avLst/>
          </a:prstGeom>
        </p:spPr>
        <p:txBody>
          <a:bodyPr wrap="none">
            <a:spAutoFit/>
          </a:bodyPr>
          <a:lstStyle/>
          <a:p>
            <a:r>
              <a:rPr lang="ar-SA" sz="2800" b="1" dirty="0"/>
              <a:t>5-أول شافع و أول مشفع</a:t>
            </a:r>
          </a:p>
        </p:txBody>
      </p:sp>
      <p:sp>
        <p:nvSpPr>
          <p:cNvPr id="30" name="مستطيل 29"/>
          <p:cNvSpPr/>
          <p:nvPr/>
        </p:nvSpPr>
        <p:spPr>
          <a:xfrm>
            <a:off x="3073532" y="5459620"/>
            <a:ext cx="2826415" cy="523220"/>
          </a:xfrm>
          <a:prstGeom prst="rect">
            <a:avLst/>
          </a:prstGeom>
        </p:spPr>
        <p:txBody>
          <a:bodyPr wrap="none">
            <a:spAutoFit/>
          </a:bodyPr>
          <a:lstStyle/>
          <a:p>
            <a:r>
              <a:rPr lang="ar-SA" sz="2800" b="1" dirty="0"/>
              <a:t>6-جمعه أكثر من نسوة</a:t>
            </a:r>
          </a:p>
        </p:txBody>
      </p:sp>
      <p:sp>
        <p:nvSpPr>
          <p:cNvPr id="1024" name="مستطيل 1023"/>
          <p:cNvSpPr/>
          <p:nvPr/>
        </p:nvSpPr>
        <p:spPr>
          <a:xfrm>
            <a:off x="3303564" y="6297795"/>
            <a:ext cx="2512226" cy="523220"/>
          </a:xfrm>
          <a:prstGeom prst="rect">
            <a:avLst/>
          </a:prstGeom>
        </p:spPr>
        <p:txBody>
          <a:bodyPr wrap="none">
            <a:spAutoFit/>
          </a:bodyPr>
          <a:lstStyle/>
          <a:p>
            <a:r>
              <a:rPr lang="ar-SA" sz="2800" b="1" dirty="0"/>
              <a:t>7-وصاله في الصوم</a:t>
            </a:r>
          </a:p>
        </p:txBody>
      </p:sp>
      <p:sp>
        <p:nvSpPr>
          <p:cNvPr id="1025" name="مستطيل 1024"/>
          <p:cNvSpPr/>
          <p:nvPr/>
        </p:nvSpPr>
        <p:spPr>
          <a:xfrm>
            <a:off x="1835696" y="476672"/>
            <a:ext cx="4896544" cy="584775"/>
          </a:xfrm>
          <a:prstGeom prst="rect">
            <a:avLst/>
          </a:prstGeom>
        </p:spPr>
        <p:txBody>
          <a:bodyPr wrap="square">
            <a:spAutoFit/>
          </a:bodyPr>
          <a:lstStyle/>
          <a:p>
            <a:pPr algn="ctr"/>
            <a:r>
              <a:rPr lang="ar-SA" sz="3200" b="1" dirty="0" smtClean="0">
                <a:solidFill>
                  <a:srgbClr val="C00000"/>
                </a:solidFill>
              </a:rPr>
              <a:t>خصائص </a:t>
            </a:r>
            <a:r>
              <a:rPr lang="ar-SA" sz="3200" b="1" dirty="0">
                <a:solidFill>
                  <a:srgbClr val="C00000"/>
                </a:solidFill>
              </a:rPr>
              <a:t>النبي صلى الله عليه وسلم</a:t>
            </a:r>
          </a:p>
        </p:txBody>
      </p:sp>
    </p:spTree>
    <p:extLst>
      <p:ext uri="{BB962C8B-B14F-4D97-AF65-F5344CB8AC3E}">
        <p14:creationId xmlns:p14="http://schemas.microsoft.com/office/powerpoint/2010/main" val="2324400500"/>
      </p:ext>
    </p:extLst>
  </p:cSld>
  <p:clrMapOvr>
    <a:masterClrMapping/>
  </p:clrMapOvr>
  <p:transition spd="slow">
    <p:cover dir="r"/>
  </p:transition>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مستطيل 2"/>
          <p:cNvSpPr/>
          <p:nvPr/>
        </p:nvSpPr>
        <p:spPr>
          <a:xfrm>
            <a:off x="2166374" y="116632"/>
            <a:ext cx="5245347" cy="584775"/>
          </a:xfrm>
          <a:prstGeom prst="rect">
            <a:avLst/>
          </a:prstGeom>
        </p:spPr>
        <p:txBody>
          <a:bodyPr wrap="none">
            <a:spAutoFit/>
          </a:bodyPr>
          <a:lstStyle/>
          <a:p>
            <a:pPr lvl="0" algn="ctr"/>
            <a:r>
              <a:rPr lang="ar-SA" sz="3200" b="1" dirty="0">
                <a:solidFill>
                  <a:srgbClr val="C00000"/>
                </a:solidFill>
              </a:rPr>
              <a:t>من معجزات النبي صلى الله عليه وسلم</a:t>
            </a:r>
          </a:p>
        </p:txBody>
      </p:sp>
      <p:sp>
        <p:nvSpPr>
          <p:cNvPr id="4" name="مستطيل 3"/>
          <p:cNvSpPr/>
          <p:nvPr/>
        </p:nvSpPr>
        <p:spPr>
          <a:xfrm>
            <a:off x="3899956" y="1772816"/>
            <a:ext cx="2141753" cy="523220"/>
          </a:xfrm>
          <a:prstGeom prst="rect">
            <a:avLst/>
          </a:prstGeom>
        </p:spPr>
        <p:txBody>
          <a:bodyPr wrap="square">
            <a:spAutoFit/>
          </a:bodyPr>
          <a:lstStyle/>
          <a:p>
            <a:pPr algn="ctr"/>
            <a:r>
              <a:rPr lang="ar-SA" sz="2800" b="1" dirty="0" smtClean="0">
                <a:hlinkClick r:id="rId2" action="ppaction://hlinksldjump"/>
              </a:rPr>
              <a:t>1-القرآن الكريم</a:t>
            </a:r>
            <a:endParaRPr lang="ar-SA" sz="2800" b="1" dirty="0"/>
          </a:p>
        </p:txBody>
      </p:sp>
      <p:sp>
        <p:nvSpPr>
          <p:cNvPr id="5" name="مستطيل 4"/>
          <p:cNvSpPr/>
          <p:nvPr/>
        </p:nvSpPr>
        <p:spPr>
          <a:xfrm>
            <a:off x="2048620" y="2400314"/>
            <a:ext cx="5844424" cy="523220"/>
          </a:xfrm>
          <a:prstGeom prst="rect">
            <a:avLst/>
          </a:prstGeom>
        </p:spPr>
        <p:txBody>
          <a:bodyPr wrap="square">
            <a:spAutoFit/>
          </a:bodyPr>
          <a:lstStyle/>
          <a:p>
            <a:pPr algn="ctr"/>
            <a:r>
              <a:rPr lang="ar-SA" sz="2800" b="1" dirty="0" smtClean="0">
                <a:hlinkClick r:id="rId3" action="ppaction://hlinksldjump"/>
              </a:rPr>
              <a:t>2-انشقاق القمر فرقتين</a:t>
            </a:r>
            <a:endParaRPr lang="ar-SA" sz="2800" b="1" dirty="0"/>
          </a:p>
        </p:txBody>
      </p:sp>
      <p:sp>
        <p:nvSpPr>
          <p:cNvPr id="7" name="مستطيل 6"/>
          <p:cNvSpPr/>
          <p:nvPr/>
        </p:nvSpPr>
        <p:spPr>
          <a:xfrm>
            <a:off x="2048620" y="3027812"/>
            <a:ext cx="5844424" cy="523220"/>
          </a:xfrm>
          <a:prstGeom prst="rect">
            <a:avLst/>
          </a:prstGeom>
        </p:spPr>
        <p:txBody>
          <a:bodyPr wrap="square">
            <a:spAutoFit/>
          </a:bodyPr>
          <a:lstStyle/>
          <a:p>
            <a:pPr algn="ctr"/>
            <a:r>
              <a:rPr lang="ar-SA" sz="2800" b="1" dirty="0" smtClean="0">
                <a:hlinkClick r:id="rId4" action="ppaction://hlinksldjump"/>
              </a:rPr>
              <a:t>3- كسر ساق عبدالله بن عتيك رضي الله عنه</a:t>
            </a:r>
            <a:endParaRPr lang="ar-SA" sz="2800" b="1" dirty="0"/>
          </a:p>
        </p:txBody>
      </p:sp>
      <p:sp>
        <p:nvSpPr>
          <p:cNvPr id="8" name="مستطيل 7"/>
          <p:cNvSpPr/>
          <p:nvPr/>
        </p:nvSpPr>
        <p:spPr>
          <a:xfrm>
            <a:off x="2562898" y="3655310"/>
            <a:ext cx="4815869" cy="523220"/>
          </a:xfrm>
          <a:prstGeom prst="rect">
            <a:avLst/>
          </a:prstGeom>
        </p:spPr>
        <p:txBody>
          <a:bodyPr wrap="square">
            <a:spAutoFit/>
          </a:bodyPr>
          <a:lstStyle/>
          <a:p>
            <a:pPr algn="ctr"/>
            <a:r>
              <a:rPr lang="ar-SA" sz="2800" b="1" dirty="0" smtClean="0">
                <a:hlinkClick r:id="rId5" action="ppaction://hlinksldjump"/>
              </a:rPr>
              <a:t>4- رمد عين علي –رضي الله عنه-</a:t>
            </a:r>
            <a:endParaRPr lang="ar-SA" sz="2800" b="1" dirty="0"/>
          </a:p>
        </p:txBody>
      </p:sp>
      <p:sp>
        <p:nvSpPr>
          <p:cNvPr id="9" name="مستطيل 8"/>
          <p:cNvSpPr/>
          <p:nvPr/>
        </p:nvSpPr>
        <p:spPr>
          <a:xfrm>
            <a:off x="3446073" y="4282808"/>
            <a:ext cx="3049518" cy="523220"/>
          </a:xfrm>
          <a:prstGeom prst="rect">
            <a:avLst/>
          </a:prstGeom>
        </p:spPr>
        <p:txBody>
          <a:bodyPr wrap="square">
            <a:spAutoFit/>
          </a:bodyPr>
          <a:lstStyle/>
          <a:p>
            <a:pPr algn="ctr"/>
            <a:r>
              <a:rPr lang="ar-SA" sz="2800" b="1" dirty="0" smtClean="0">
                <a:hlinkClick r:id="rId6" action="ppaction://hlinksldjump"/>
              </a:rPr>
              <a:t>5-تكثير </a:t>
            </a:r>
            <a:r>
              <a:rPr lang="ar-SA" sz="2800" b="1" dirty="0">
                <a:hlinkClick r:id="rId6" action="ppaction://hlinksldjump"/>
              </a:rPr>
              <a:t>الماء والطعام</a:t>
            </a:r>
            <a:endParaRPr lang="ar-SA" sz="2800" b="1" dirty="0"/>
          </a:p>
        </p:txBody>
      </p:sp>
      <p:sp>
        <p:nvSpPr>
          <p:cNvPr id="10" name="مستطيل 9"/>
          <p:cNvSpPr/>
          <p:nvPr/>
        </p:nvSpPr>
        <p:spPr>
          <a:xfrm>
            <a:off x="3942988" y="4910306"/>
            <a:ext cx="2055688" cy="523220"/>
          </a:xfrm>
          <a:prstGeom prst="rect">
            <a:avLst/>
          </a:prstGeom>
        </p:spPr>
        <p:txBody>
          <a:bodyPr wrap="square">
            <a:spAutoFit/>
          </a:bodyPr>
          <a:lstStyle/>
          <a:p>
            <a:pPr algn="ctr"/>
            <a:r>
              <a:rPr lang="ar-SA" sz="2800" b="1" dirty="0" smtClean="0">
                <a:hlinkClick r:id="rId7" action="ppaction://hlinksldjump"/>
              </a:rPr>
              <a:t>6-انقياد الشجر</a:t>
            </a:r>
            <a:endParaRPr lang="ar-SA" sz="2800" b="1" dirty="0"/>
          </a:p>
        </p:txBody>
      </p:sp>
      <p:sp>
        <p:nvSpPr>
          <p:cNvPr id="11" name="مستطيل 10"/>
          <p:cNvSpPr/>
          <p:nvPr/>
        </p:nvSpPr>
        <p:spPr>
          <a:xfrm>
            <a:off x="3993191" y="5537804"/>
            <a:ext cx="1955282" cy="523220"/>
          </a:xfrm>
          <a:prstGeom prst="rect">
            <a:avLst/>
          </a:prstGeom>
        </p:spPr>
        <p:txBody>
          <a:bodyPr wrap="square">
            <a:spAutoFit/>
          </a:bodyPr>
          <a:lstStyle/>
          <a:p>
            <a:pPr algn="ctr"/>
            <a:r>
              <a:rPr lang="ar-SA" sz="2800" b="1" dirty="0" smtClean="0">
                <a:hlinkClick r:id="rId8" action="ppaction://hlinksldjump"/>
              </a:rPr>
              <a:t>7-حنين الجذع</a:t>
            </a:r>
            <a:endParaRPr lang="ar-SA" sz="2800" b="1" dirty="0"/>
          </a:p>
        </p:txBody>
      </p:sp>
      <p:sp>
        <p:nvSpPr>
          <p:cNvPr id="12" name="مستطيل 11"/>
          <p:cNvSpPr/>
          <p:nvPr/>
        </p:nvSpPr>
        <p:spPr>
          <a:xfrm>
            <a:off x="1709435" y="6165304"/>
            <a:ext cx="6522795" cy="523220"/>
          </a:xfrm>
          <a:prstGeom prst="rect">
            <a:avLst/>
          </a:prstGeom>
        </p:spPr>
        <p:txBody>
          <a:bodyPr wrap="square">
            <a:spAutoFit/>
          </a:bodyPr>
          <a:lstStyle/>
          <a:p>
            <a:pPr algn="ctr"/>
            <a:r>
              <a:rPr lang="ar-SA" sz="2800" b="1" dirty="0" smtClean="0">
                <a:hlinkClick r:id="rId9" action="ppaction://hlinksldjump"/>
              </a:rPr>
              <a:t>8-الإخبار </a:t>
            </a:r>
            <a:r>
              <a:rPr lang="ar-SA" sz="2800" b="1" dirty="0">
                <a:hlinkClick r:id="rId9" action="ppaction://hlinksldjump"/>
              </a:rPr>
              <a:t>بالكائنات </a:t>
            </a:r>
            <a:r>
              <a:rPr lang="ar-SA" sz="2800" b="1" dirty="0" smtClean="0">
                <a:hlinkClick r:id="rId9" action="ppaction://hlinksldjump"/>
              </a:rPr>
              <a:t>المستقبلة </a:t>
            </a:r>
            <a:r>
              <a:rPr lang="ar-SA" sz="2800" b="1" dirty="0">
                <a:hlinkClick r:id="rId9" action="ppaction://hlinksldjump"/>
              </a:rPr>
              <a:t>في حياته وبعده</a:t>
            </a:r>
            <a:endParaRPr lang="ar-SA" sz="2800" b="1" dirty="0"/>
          </a:p>
        </p:txBody>
      </p:sp>
      <p:sp>
        <p:nvSpPr>
          <p:cNvPr id="14" name="مستطيل 13"/>
          <p:cNvSpPr/>
          <p:nvPr/>
        </p:nvSpPr>
        <p:spPr>
          <a:xfrm>
            <a:off x="683568" y="764704"/>
            <a:ext cx="8064896" cy="954107"/>
          </a:xfrm>
          <a:prstGeom prst="rect">
            <a:avLst/>
          </a:prstGeom>
        </p:spPr>
        <p:txBody>
          <a:bodyPr wrap="square">
            <a:spAutoFit/>
          </a:bodyPr>
          <a:lstStyle/>
          <a:p>
            <a:r>
              <a:rPr lang="ar-SA" sz="2800" b="1" dirty="0"/>
              <a:t>المعجزة هي: ما يجري الله </a:t>
            </a:r>
            <a:r>
              <a:rPr lang="ar-SA" sz="2800" b="1" dirty="0" smtClean="0"/>
              <a:t> على </a:t>
            </a:r>
            <a:r>
              <a:rPr lang="ar-SA" sz="2800" b="1" dirty="0"/>
              <a:t>يد رسله من أمور خارقة لا </a:t>
            </a:r>
            <a:r>
              <a:rPr lang="ar-SA" sz="2800" b="1" dirty="0" smtClean="0"/>
              <a:t>قدرة للبشر </a:t>
            </a:r>
            <a:r>
              <a:rPr lang="ar-SA" sz="2800" b="1" dirty="0"/>
              <a:t>عليها تأييدا لرسله وحجة على </a:t>
            </a:r>
            <a:r>
              <a:rPr lang="ar-SA" sz="2800" b="1" dirty="0" smtClean="0"/>
              <a:t>قومهم ومعجزات الرسول هي :</a:t>
            </a:r>
            <a:endParaRPr lang="ar-SA" sz="2800" b="1" dirty="0"/>
          </a:p>
        </p:txBody>
      </p:sp>
    </p:spTree>
    <p:extLst>
      <p:ext uri="{BB962C8B-B14F-4D97-AF65-F5344CB8AC3E}">
        <p14:creationId xmlns:p14="http://schemas.microsoft.com/office/powerpoint/2010/main" val="3321073140"/>
      </p:ext>
    </p:extLst>
  </p:cSld>
  <p:clrMapOvr>
    <a:masterClrMapping/>
  </p:clrMapOvr>
  <mc:AlternateContent xmlns:mc="http://schemas.openxmlformats.org/markup-compatibility/2006" xmlns:p14="http://schemas.microsoft.com/office/powerpoint/2010/main">
    <mc:Choice Requires="p14">
      <p:transition spd="slow" p14:dur="1600">
        <p14:prism dir="r" isContent="1" isInverted="1"/>
      </p:transition>
    </mc:Choice>
    <mc:Fallback xmlns="">
      <p:transition spd="slow">
        <p:fade/>
      </p:transition>
    </mc:Fallback>
  </mc:AlternateContent>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مستطيل 2"/>
          <p:cNvSpPr/>
          <p:nvPr/>
        </p:nvSpPr>
        <p:spPr>
          <a:xfrm>
            <a:off x="3635896" y="985083"/>
            <a:ext cx="2111851" cy="584775"/>
          </a:xfrm>
          <a:prstGeom prst="rect">
            <a:avLst/>
          </a:prstGeom>
        </p:spPr>
        <p:txBody>
          <a:bodyPr wrap="square">
            <a:spAutoFit/>
          </a:bodyPr>
          <a:lstStyle/>
          <a:p>
            <a:pPr algn="ctr"/>
            <a:r>
              <a:rPr lang="ar-SA" sz="3200" b="1" dirty="0" smtClean="0">
                <a:solidFill>
                  <a:srgbClr val="C00000"/>
                </a:solidFill>
              </a:rPr>
              <a:t>القران </a:t>
            </a:r>
            <a:r>
              <a:rPr lang="ar-SA" sz="3200" b="1" dirty="0">
                <a:solidFill>
                  <a:srgbClr val="C00000"/>
                </a:solidFill>
              </a:rPr>
              <a:t>الكريم</a:t>
            </a:r>
          </a:p>
        </p:txBody>
      </p:sp>
      <p:sp>
        <p:nvSpPr>
          <p:cNvPr id="5" name="مستطيل 4"/>
          <p:cNvSpPr/>
          <p:nvPr/>
        </p:nvSpPr>
        <p:spPr>
          <a:xfrm>
            <a:off x="1187624" y="2132856"/>
            <a:ext cx="6552728" cy="3539430"/>
          </a:xfrm>
          <a:prstGeom prst="rect">
            <a:avLst/>
          </a:prstGeom>
        </p:spPr>
        <p:txBody>
          <a:bodyPr wrap="square">
            <a:spAutoFit/>
          </a:bodyPr>
          <a:lstStyle/>
          <a:p>
            <a:pPr algn="ctr"/>
            <a:r>
              <a:rPr lang="ar-SA" sz="2800" b="1" dirty="0"/>
              <a:t>وهو أعظم المعجزات تحدى الله </a:t>
            </a:r>
            <a:r>
              <a:rPr lang="ar-SA" sz="2800" b="1" dirty="0" smtClean="0"/>
              <a:t>الإنس والجن </a:t>
            </a:r>
            <a:r>
              <a:rPr lang="ar-SA" sz="2800" b="1" dirty="0"/>
              <a:t>أن يأتوا بمثله فعجزوا عن ذلك </a:t>
            </a:r>
            <a:r>
              <a:rPr lang="ar-SA" sz="2800" b="1" dirty="0" smtClean="0"/>
              <a:t>ثم </a:t>
            </a:r>
            <a:r>
              <a:rPr lang="ar-SA" sz="2800" b="1" dirty="0"/>
              <a:t>تحداهم بعشر سور مثله فعجزوا ثم </a:t>
            </a:r>
            <a:r>
              <a:rPr lang="ar-SA" sz="2800" b="1" dirty="0" smtClean="0"/>
              <a:t>تنازل </a:t>
            </a:r>
            <a:r>
              <a:rPr lang="ar-SA" sz="2800" b="1" dirty="0"/>
              <a:t>إلى التحدي بسورة من مثله فعجزوا </a:t>
            </a:r>
            <a:r>
              <a:rPr lang="ar-SA" sz="2800" b="1" dirty="0" smtClean="0"/>
              <a:t>عنه قال </a:t>
            </a:r>
            <a:r>
              <a:rPr lang="ar-SA" sz="2800" b="1" dirty="0"/>
              <a:t>النبي صلى الله عليه وسلم:(( ما من الأنبياء من </a:t>
            </a:r>
            <a:r>
              <a:rPr lang="ar-SA" sz="2800" b="1" dirty="0" smtClean="0"/>
              <a:t>نبي إلا </a:t>
            </a:r>
            <a:r>
              <a:rPr lang="ar-SA" sz="2800" b="1" dirty="0"/>
              <a:t>قد أعطي من الآيات ما مثله أمن عليه البشر وإنما كان </a:t>
            </a:r>
            <a:r>
              <a:rPr lang="ar-SA" sz="2800" b="1" dirty="0" smtClean="0"/>
              <a:t>الذي </a:t>
            </a:r>
            <a:r>
              <a:rPr lang="ar-SA" sz="2800" b="1" dirty="0"/>
              <a:t>أوتيت وحيا اوحى الله إلي فأرجوا أن أكون </a:t>
            </a:r>
            <a:r>
              <a:rPr lang="ar-SA" sz="2800" b="1" dirty="0" smtClean="0"/>
              <a:t>أكثرهم تابعا </a:t>
            </a:r>
            <a:r>
              <a:rPr lang="ar-SA" sz="2800" b="1" dirty="0"/>
              <a:t>يوم القيامة ))</a:t>
            </a:r>
          </a:p>
          <a:p>
            <a:pPr algn="ctr"/>
            <a:endParaRPr lang="ar-SA" sz="2800" b="1" dirty="0"/>
          </a:p>
        </p:txBody>
      </p:sp>
    </p:spTree>
    <p:extLst>
      <p:ext uri="{BB962C8B-B14F-4D97-AF65-F5344CB8AC3E}">
        <p14:creationId xmlns:p14="http://schemas.microsoft.com/office/powerpoint/2010/main" val="378267900"/>
      </p:ext>
    </p:extLst>
  </p:cSld>
  <p:clrMapOvr>
    <a:masterClrMapping/>
  </p:clrMapOvr>
  <p:transition spd="slow">
    <p:wheel spokes="1"/>
  </p:transition>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مستطيل 2"/>
          <p:cNvSpPr/>
          <p:nvPr/>
        </p:nvSpPr>
        <p:spPr>
          <a:xfrm>
            <a:off x="3779912" y="764704"/>
            <a:ext cx="1898277" cy="584775"/>
          </a:xfrm>
          <a:prstGeom prst="rect">
            <a:avLst/>
          </a:prstGeom>
        </p:spPr>
        <p:txBody>
          <a:bodyPr wrap="none">
            <a:spAutoFit/>
          </a:bodyPr>
          <a:lstStyle/>
          <a:p>
            <a:pPr algn="ctr"/>
            <a:r>
              <a:rPr lang="ar-SA" sz="3200" b="1" dirty="0" smtClean="0">
                <a:solidFill>
                  <a:srgbClr val="C00000"/>
                </a:solidFill>
              </a:rPr>
              <a:t>انشقاق </a:t>
            </a:r>
            <a:r>
              <a:rPr lang="ar-SA" sz="3200" b="1" dirty="0">
                <a:solidFill>
                  <a:srgbClr val="C00000"/>
                </a:solidFill>
              </a:rPr>
              <a:t>القمر</a:t>
            </a:r>
          </a:p>
        </p:txBody>
      </p:sp>
      <p:sp>
        <p:nvSpPr>
          <p:cNvPr id="5" name="مستطيل 4"/>
          <p:cNvSpPr/>
          <p:nvPr/>
        </p:nvSpPr>
        <p:spPr>
          <a:xfrm>
            <a:off x="2123728" y="1988840"/>
            <a:ext cx="5688631" cy="2677656"/>
          </a:xfrm>
          <a:prstGeom prst="rect">
            <a:avLst/>
          </a:prstGeom>
        </p:spPr>
        <p:txBody>
          <a:bodyPr wrap="square">
            <a:spAutoFit/>
          </a:bodyPr>
          <a:lstStyle/>
          <a:p>
            <a:pPr algn="ctr"/>
            <a:r>
              <a:rPr lang="ar-SA" sz="2800" b="1" dirty="0"/>
              <a:t>قال تعالى </a:t>
            </a:r>
            <a:r>
              <a:rPr lang="ar-SA" sz="2800" b="1" dirty="0">
                <a:solidFill>
                  <a:srgbClr val="024E02"/>
                </a:solidFill>
              </a:rPr>
              <a:t>(اقتربت الساعة وانشق القمر(1)</a:t>
            </a:r>
          </a:p>
          <a:p>
            <a:pPr algn="ctr"/>
            <a:r>
              <a:rPr lang="ar-SA" sz="2800" b="1" dirty="0">
                <a:solidFill>
                  <a:srgbClr val="024E02"/>
                </a:solidFill>
              </a:rPr>
              <a:t>وإن يروا ءاية يعرضوا ويقولو سحر مستمر) </a:t>
            </a:r>
            <a:r>
              <a:rPr lang="ar-SA" sz="2800" b="1" dirty="0"/>
              <a:t>قال انس بن مالك رضي الله عنه “ أن أهل</a:t>
            </a:r>
          </a:p>
          <a:p>
            <a:pPr algn="ctr"/>
            <a:r>
              <a:rPr lang="ar-SA" sz="2800" b="1" dirty="0"/>
              <a:t>مكة سألوا رسول الله صلى الله عليه وسلم</a:t>
            </a:r>
          </a:p>
          <a:p>
            <a:pPr algn="ctr"/>
            <a:r>
              <a:rPr lang="ar-SA" sz="2800" b="1" dirty="0"/>
              <a:t>أن يريهم أية فأراهم القمر شقتين حتى رأوا </a:t>
            </a:r>
          </a:p>
          <a:p>
            <a:pPr algn="ctr"/>
            <a:r>
              <a:rPr lang="ar-SA" sz="2800" b="1" dirty="0"/>
              <a:t>حراء </a:t>
            </a:r>
            <a:r>
              <a:rPr lang="ar-SA" sz="2800" b="1" dirty="0" smtClean="0"/>
              <a:t>بينهما.</a:t>
            </a:r>
            <a:endParaRPr lang="ar-SA" sz="2800" b="1" dirty="0"/>
          </a:p>
        </p:txBody>
      </p:sp>
    </p:spTree>
    <p:extLst>
      <p:ext uri="{BB962C8B-B14F-4D97-AF65-F5344CB8AC3E}">
        <p14:creationId xmlns:p14="http://schemas.microsoft.com/office/powerpoint/2010/main" val="2101891771"/>
      </p:ext>
    </p:extLst>
  </p:cSld>
  <p:clrMapOvr>
    <a:masterClrMapping/>
  </p:clrMapOvr>
  <p:transition spd="slow">
    <p:randomBar dir="vert"/>
  </p:transition>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مستطيل 2"/>
          <p:cNvSpPr/>
          <p:nvPr/>
        </p:nvSpPr>
        <p:spPr>
          <a:xfrm>
            <a:off x="1983589" y="1188041"/>
            <a:ext cx="5572359" cy="584775"/>
          </a:xfrm>
          <a:prstGeom prst="rect">
            <a:avLst/>
          </a:prstGeom>
        </p:spPr>
        <p:txBody>
          <a:bodyPr wrap="none">
            <a:spAutoFit/>
          </a:bodyPr>
          <a:lstStyle/>
          <a:p>
            <a:pPr algn="ctr"/>
            <a:r>
              <a:rPr lang="ar-SA" sz="3200" b="1" dirty="0">
                <a:solidFill>
                  <a:srgbClr val="C00000"/>
                </a:solidFill>
              </a:rPr>
              <a:t>كسر ساق عبدالله بن عتيك رضي الله عنه</a:t>
            </a:r>
          </a:p>
        </p:txBody>
      </p:sp>
      <p:sp>
        <p:nvSpPr>
          <p:cNvPr id="5" name="مستطيل 4"/>
          <p:cNvSpPr/>
          <p:nvPr/>
        </p:nvSpPr>
        <p:spPr>
          <a:xfrm>
            <a:off x="1763688" y="2478375"/>
            <a:ext cx="5832648" cy="2246769"/>
          </a:xfrm>
          <a:prstGeom prst="rect">
            <a:avLst/>
          </a:prstGeom>
        </p:spPr>
        <p:txBody>
          <a:bodyPr wrap="square">
            <a:spAutoFit/>
          </a:bodyPr>
          <a:lstStyle/>
          <a:p>
            <a:pPr algn="ctr"/>
            <a:r>
              <a:rPr lang="ar-SA" sz="2800" b="1" dirty="0"/>
              <a:t>لما بعث رسول الله صلى الله عليه وسلم عبدالله بن عتيك رضي الله </a:t>
            </a:r>
            <a:r>
              <a:rPr lang="ar-SA" sz="2800" b="1" dirty="0" smtClean="0"/>
              <a:t>عنه لقتل </a:t>
            </a:r>
            <a:r>
              <a:rPr lang="ar-SA" sz="2800" b="1" dirty="0"/>
              <a:t>أبي رافع اليهودي انكسرت </a:t>
            </a:r>
            <a:r>
              <a:rPr lang="ar-SA" sz="2800" b="1" dirty="0" smtClean="0"/>
              <a:t>ساقه يقول </a:t>
            </a:r>
            <a:r>
              <a:rPr lang="ar-SA" sz="2800" b="1" dirty="0"/>
              <a:t>رضي الله عنه :فقال رسول الله صلى الله عليه وسلم ابسط رجلك فبسطت رجلي </a:t>
            </a:r>
            <a:r>
              <a:rPr lang="ar-SA" sz="2800" b="1" dirty="0" smtClean="0"/>
              <a:t>فمسحها </a:t>
            </a:r>
            <a:r>
              <a:rPr lang="ar-SA" sz="2800" b="1" dirty="0"/>
              <a:t>فكأنها لم أشتكها قط </a:t>
            </a:r>
          </a:p>
        </p:txBody>
      </p:sp>
    </p:spTree>
    <p:extLst>
      <p:ext uri="{BB962C8B-B14F-4D97-AF65-F5344CB8AC3E}">
        <p14:creationId xmlns:p14="http://schemas.microsoft.com/office/powerpoint/2010/main" val="988355232"/>
      </p:ext>
    </p:extLst>
  </p:cSld>
  <p:clrMapOvr>
    <a:masterClrMapping/>
  </p:clrMapOvr>
  <p:transition spd="slow">
    <p:push dir="u"/>
  </p:transition>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مستطيل 2"/>
          <p:cNvSpPr/>
          <p:nvPr/>
        </p:nvSpPr>
        <p:spPr>
          <a:xfrm>
            <a:off x="2771800" y="1476073"/>
            <a:ext cx="3982180" cy="584775"/>
          </a:xfrm>
          <a:prstGeom prst="rect">
            <a:avLst/>
          </a:prstGeom>
        </p:spPr>
        <p:txBody>
          <a:bodyPr wrap="none">
            <a:spAutoFit/>
          </a:bodyPr>
          <a:lstStyle/>
          <a:p>
            <a:pPr algn="ctr"/>
            <a:r>
              <a:rPr lang="ar-SA" sz="3200" b="1" dirty="0">
                <a:solidFill>
                  <a:srgbClr val="C00000"/>
                </a:solidFill>
              </a:rPr>
              <a:t>رمد عين علي رضي الله </a:t>
            </a:r>
            <a:r>
              <a:rPr lang="ar-SA" sz="3200" b="1" dirty="0" smtClean="0">
                <a:solidFill>
                  <a:srgbClr val="C00000"/>
                </a:solidFill>
              </a:rPr>
              <a:t>عنه</a:t>
            </a:r>
            <a:endParaRPr lang="ar-SA" dirty="0"/>
          </a:p>
        </p:txBody>
      </p:sp>
      <p:sp>
        <p:nvSpPr>
          <p:cNvPr id="5" name="مستطيل 4"/>
          <p:cNvSpPr/>
          <p:nvPr/>
        </p:nvSpPr>
        <p:spPr>
          <a:xfrm>
            <a:off x="1187624" y="2550383"/>
            <a:ext cx="6624736" cy="2246769"/>
          </a:xfrm>
          <a:prstGeom prst="rect">
            <a:avLst/>
          </a:prstGeom>
        </p:spPr>
        <p:txBody>
          <a:bodyPr wrap="square">
            <a:spAutoFit/>
          </a:bodyPr>
          <a:lstStyle/>
          <a:p>
            <a:pPr algn="ctr"/>
            <a:r>
              <a:rPr lang="ar-SA" sz="2800" b="1" dirty="0"/>
              <a:t>قال النبي صلى الله عليه وسلم يوم خيبر:((لأعطين الراية غدا يفتح على يديه يحب الله و رسوله ويحبه الله ورسوله فبات الناس ليلتهم أيهم يعطى فغدوا كلهم يرجوه فقال: اين علي؟ فقيل : يشتكي عينيه ,فبصق </a:t>
            </a:r>
          </a:p>
          <a:p>
            <a:pPr algn="ctr"/>
            <a:r>
              <a:rPr lang="ar-SA" sz="2800" b="1" dirty="0"/>
              <a:t>في عينيه ,ودعا له : فبرأ, كأن لم يكن به </a:t>
            </a:r>
            <a:r>
              <a:rPr lang="ar-SA" sz="2800" b="1" dirty="0" smtClean="0"/>
              <a:t>وجع))</a:t>
            </a:r>
            <a:endParaRPr lang="ar-SA" sz="2800" b="1" dirty="0"/>
          </a:p>
        </p:txBody>
      </p:sp>
    </p:spTree>
    <p:extLst>
      <p:ext uri="{BB962C8B-B14F-4D97-AF65-F5344CB8AC3E}">
        <p14:creationId xmlns:p14="http://schemas.microsoft.com/office/powerpoint/2010/main" val="3457066772"/>
      </p:ext>
    </p:extLst>
  </p:cSld>
  <p:clrMapOvr>
    <a:masterClrMapping/>
  </p:clrMapOvr>
  <mc:AlternateContent xmlns:mc="http://schemas.openxmlformats.org/markup-compatibility/2006" xmlns:p14="http://schemas.microsoft.com/office/powerpoint/2010/main">
    <mc:Choice Requires="p14">
      <p:transition spd="slow" p14:dur="1400">
        <p:blinds/>
      </p:transition>
    </mc:Choice>
    <mc:Fallback xmlns="">
      <p:transition spd="slow">
        <p:blinds/>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ربع نص 1"/>
          <p:cNvSpPr txBox="1"/>
          <p:nvPr/>
        </p:nvSpPr>
        <p:spPr>
          <a:xfrm>
            <a:off x="2483768" y="756131"/>
            <a:ext cx="4896544" cy="523220"/>
          </a:xfrm>
          <a:prstGeom prst="rect">
            <a:avLst/>
          </a:prstGeom>
          <a:noFill/>
        </p:spPr>
        <p:txBody>
          <a:bodyPr wrap="square" rtlCol="1">
            <a:spAutoFit/>
          </a:bodyPr>
          <a:lstStyle/>
          <a:p>
            <a:pPr algn="ctr"/>
            <a:r>
              <a:rPr lang="ar-SA" sz="2800" b="1" dirty="0">
                <a:solidFill>
                  <a:srgbClr val="C00000"/>
                </a:solidFill>
              </a:rPr>
              <a:t>التطبيق العملي لإحكام الاسلام</a:t>
            </a:r>
          </a:p>
        </p:txBody>
      </p:sp>
      <p:sp>
        <p:nvSpPr>
          <p:cNvPr id="3" name="مربع نص 2"/>
          <p:cNvSpPr txBox="1"/>
          <p:nvPr/>
        </p:nvSpPr>
        <p:spPr>
          <a:xfrm>
            <a:off x="1115616" y="2204864"/>
            <a:ext cx="7200800" cy="2677656"/>
          </a:xfrm>
          <a:prstGeom prst="rect">
            <a:avLst/>
          </a:prstGeom>
          <a:noFill/>
        </p:spPr>
        <p:txBody>
          <a:bodyPr wrap="square" rtlCol="1">
            <a:spAutoFit/>
          </a:bodyPr>
          <a:lstStyle/>
          <a:p>
            <a:pPr algn="ctr"/>
            <a:r>
              <a:rPr lang="ar-SA" dirty="0" smtClean="0"/>
              <a:t> </a:t>
            </a:r>
            <a:r>
              <a:rPr lang="ar-SA" sz="2400" dirty="0" smtClean="0"/>
              <a:t>نجد في السيرة أفعال الرسول صلى الله عليه وسلم التي تدل على كيفية أدائه لشعائر الاسلام مثل :</a:t>
            </a:r>
          </a:p>
          <a:p>
            <a:pPr algn="ctr"/>
            <a:r>
              <a:rPr lang="ar-SA" sz="2400" dirty="0" smtClean="0"/>
              <a:t>1-عبادته : من إخلاص </a:t>
            </a:r>
            <a:r>
              <a:rPr lang="ar-SA" sz="2400" dirty="0"/>
              <a:t>واجتهاد وإتقان ومداومة وتيسير.</a:t>
            </a:r>
          </a:p>
          <a:p>
            <a:pPr algn="ctr"/>
            <a:r>
              <a:rPr lang="ar-SA" sz="2400" dirty="0" smtClean="0"/>
              <a:t>2-دعوته </a:t>
            </a:r>
            <a:r>
              <a:rPr lang="ar-SA" sz="2400" dirty="0"/>
              <a:t>إلى </a:t>
            </a:r>
            <a:r>
              <a:rPr lang="ar-SA" sz="2400" dirty="0" smtClean="0"/>
              <a:t>الله </a:t>
            </a:r>
            <a:r>
              <a:rPr lang="ar-SA" sz="2400" dirty="0"/>
              <a:t>؛ من حرص على نشرها، وحكمة في تبليغها، وتعدد </a:t>
            </a:r>
            <a:r>
              <a:rPr lang="ar-SA" sz="2400" dirty="0" smtClean="0"/>
              <a:t>لأساليبها.</a:t>
            </a:r>
            <a:endParaRPr lang="ar-SA" sz="2400" dirty="0"/>
          </a:p>
          <a:p>
            <a:pPr algn="ctr"/>
            <a:r>
              <a:rPr lang="ar-SA" sz="2400" dirty="0" smtClean="0"/>
              <a:t>3- جهاده </a:t>
            </a:r>
            <a:r>
              <a:rPr lang="ar-SA" sz="2400" dirty="0"/>
              <a:t>في سبيل </a:t>
            </a:r>
            <a:r>
              <a:rPr lang="ar-SA" sz="2400" dirty="0" smtClean="0"/>
              <a:t>الله : </a:t>
            </a:r>
            <a:r>
              <a:rPr lang="ar-SA" sz="2400" dirty="0"/>
              <a:t>من تخطيط وإعداد.</a:t>
            </a:r>
          </a:p>
          <a:p>
            <a:pPr algn="ctr"/>
            <a:r>
              <a:rPr lang="ar-SA" sz="2400" dirty="0" smtClean="0"/>
              <a:t>4- معاملاته الاجتماعية </a:t>
            </a:r>
            <a:r>
              <a:rPr lang="ar-SA" sz="2400" dirty="0"/>
              <a:t>في بيته ومع أصحابه وأعدائه</a:t>
            </a:r>
          </a:p>
        </p:txBody>
      </p:sp>
    </p:spTree>
    <p:extLst>
      <p:ext uri="{BB962C8B-B14F-4D97-AF65-F5344CB8AC3E}">
        <p14:creationId xmlns:p14="http://schemas.microsoft.com/office/powerpoint/2010/main" val="2743882924"/>
      </p:ext>
    </p:extLst>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مستطيل 2"/>
          <p:cNvSpPr/>
          <p:nvPr/>
        </p:nvSpPr>
        <p:spPr>
          <a:xfrm>
            <a:off x="3426198" y="260648"/>
            <a:ext cx="2696572" cy="584775"/>
          </a:xfrm>
          <a:prstGeom prst="rect">
            <a:avLst/>
          </a:prstGeom>
        </p:spPr>
        <p:txBody>
          <a:bodyPr wrap="none">
            <a:spAutoFit/>
          </a:bodyPr>
          <a:lstStyle/>
          <a:p>
            <a:pPr algn="ctr"/>
            <a:r>
              <a:rPr lang="ar-SA" sz="3200" b="1" dirty="0">
                <a:solidFill>
                  <a:srgbClr val="C00000"/>
                </a:solidFill>
              </a:rPr>
              <a:t>تكثير الماء </a:t>
            </a:r>
            <a:r>
              <a:rPr lang="ar-SA" sz="3200" b="1" dirty="0" smtClean="0">
                <a:solidFill>
                  <a:srgbClr val="C00000"/>
                </a:solidFill>
              </a:rPr>
              <a:t>والطعام</a:t>
            </a:r>
            <a:endParaRPr lang="ar-SA" sz="3200" b="1" dirty="0">
              <a:solidFill>
                <a:srgbClr val="C00000"/>
              </a:solidFill>
            </a:endParaRPr>
          </a:p>
        </p:txBody>
      </p:sp>
      <p:sp>
        <p:nvSpPr>
          <p:cNvPr id="5" name="مستطيل 4"/>
          <p:cNvSpPr/>
          <p:nvPr/>
        </p:nvSpPr>
        <p:spPr>
          <a:xfrm>
            <a:off x="395536" y="1038215"/>
            <a:ext cx="8136905" cy="2246769"/>
          </a:xfrm>
          <a:prstGeom prst="rect">
            <a:avLst/>
          </a:prstGeom>
        </p:spPr>
        <p:txBody>
          <a:bodyPr wrap="square">
            <a:spAutoFit/>
          </a:bodyPr>
          <a:lstStyle/>
          <a:p>
            <a:pPr algn="ctr"/>
            <a:r>
              <a:rPr lang="ar-SA" sz="2800" b="1" dirty="0"/>
              <a:t>فمن تكثير الماء انه عطش الناس يوم </a:t>
            </a:r>
            <a:r>
              <a:rPr lang="ar-SA" sz="2800" b="1" dirty="0" smtClean="0"/>
              <a:t>الحديبية والنبي </a:t>
            </a:r>
            <a:r>
              <a:rPr lang="ar-SA" sz="2800" b="1" dirty="0"/>
              <a:t>صلى الله عليه وسلم بين يديه ركوة </a:t>
            </a:r>
            <a:r>
              <a:rPr lang="ar-SA" sz="2800" b="1" dirty="0" smtClean="0"/>
              <a:t>يتوضأ فجهش </a:t>
            </a:r>
            <a:r>
              <a:rPr lang="ar-SA" sz="2800" b="1" dirty="0"/>
              <a:t>الناس نحوه قال : ما لكم ؟قالوا : ليس </a:t>
            </a:r>
            <a:r>
              <a:rPr lang="ar-SA" sz="2800" b="1" dirty="0" smtClean="0"/>
              <a:t>عندنا ماء </a:t>
            </a:r>
            <a:r>
              <a:rPr lang="ar-SA" sz="2800" b="1" dirty="0"/>
              <a:t>نتوضأ ولا نشرب إلا بين يديك. فوضع </a:t>
            </a:r>
            <a:r>
              <a:rPr lang="ar-SA" sz="2800" b="1" dirty="0" smtClean="0"/>
              <a:t>يده في </a:t>
            </a:r>
            <a:r>
              <a:rPr lang="ar-SA" sz="2800" b="1" dirty="0"/>
              <a:t>ركوة ,فجعل الماء يفور بين أصابعه </a:t>
            </a:r>
            <a:r>
              <a:rPr lang="ar-SA" sz="2800" b="1" dirty="0" smtClean="0"/>
              <a:t>كأمثال </a:t>
            </a:r>
            <a:r>
              <a:rPr lang="ar-SA" sz="2800" b="1" dirty="0"/>
              <a:t>العيون ,فشربنا وتوضأنا قلت : كم </a:t>
            </a:r>
            <a:r>
              <a:rPr lang="ar-SA" sz="2800" b="1" dirty="0" smtClean="0"/>
              <a:t>كنتم قال </a:t>
            </a:r>
            <a:r>
              <a:rPr lang="ar-SA" sz="2800" b="1" dirty="0"/>
              <a:t>: لو كنا مائة ألف لكفانا ,كنا خمس عشرة مائه</a:t>
            </a:r>
            <a:r>
              <a:rPr lang="ar-SA" dirty="0"/>
              <a:t>.</a:t>
            </a:r>
          </a:p>
        </p:txBody>
      </p:sp>
      <p:sp>
        <p:nvSpPr>
          <p:cNvPr id="7" name="مستطيل 6"/>
          <p:cNvSpPr/>
          <p:nvPr/>
        </p:nvSpPr>
        <p:spPr>
          <a:xfrm>
            <a:off x="35496" y="3201938"/>
            <a:ext cx="8856984" cy="3539430"/>
          </a:xfrm>
          <a:prstGeom prst="rect">
            <a:avLst/>
          </a:prstGeom>
        </p:spPr>
        <p:txBody>
          <a:bodyPr wrap="square">
            <a:spAutoFit/>
          </a:bodyPr>
          <a:lstStyle/>
          <a:p>
            <a:pPr algn="ctr"/>
            <a:r>
              <a:rPr lang="ar-SA" sz="2800" b="1" dirty="0"/>
              <a:t>ومن تكثير الطعام أنه لما كانت غزوة تبوك أصاب الناس مجاعة ,فقالوا  يا رسول الله لو أذنت لنا فنحرنا نواضحنا فأكلنا </a:t>
            </a:r>
            <a:r>
              <a:rPr lang="ar-SA" sz="2800" b="1" dirty="0" smtClean="0"/>
              <a:t>وادهنا فقال </a:t>
            </a:r>
            <a:r>
              <a:rPr lang="ar-SA" sz="2800" b="1" dirty="0"/>
              <a:t>: افعلوا فجاء عمر فقال : يا رسول الله إنهم </a:t>
            </a:r>
            <a:r>
              <a:rPr lang="ar-SA" sz="2800" b="1" dirty="0" smtClean="0"/>
              <a:t>إن </a:t>
            </a:r>
            <a:r>
              <a:rPr lang="ar-SA" sz="2800" b="1" dirty="0"/>
              <a:t>فعلوا قل الظهر ولكن ادعهم بفضل أزوادهم </a:t>
            </a:r>
            <a:r>
              <a:rPr lang="ar-SA" sz="2800" b="1" dirty="0" smtClean="0"/>
              <a:t>, ثم </a:t>
            </a:r>
            <a:r>
              <a:rPr lang="ar-SA" sz="2800" b="1" dirty="0"/>
              <a:t>ادع لهم عليها بالبركة لعل الله أن يجعل في </a:t>
            </a:r>
            <a:r>
              <a:rPr lang="ar-SA" sz="2800" b="1" dirty="0" smtClean="0"/>
              <a:t>ذلك بركة </a:t>
            </a:r>
            <a:r>
              <a:rPr lang="ar-SA" sz="2800" b="1" dirty="0"/>
              <a:t>فدعا رسول الله بنطع فبسط ثم دعا يفضل </a:t>
            </a:r>
            <a:r>
              <a:rPr lang="ar-SA" sz="2800" b="1" dirty="0" smtClean="0"/>
              <a:t>أزوادهم </a:t>
            </a:r>
            <a:r>
              <a:rPr lang="ar-SA" sz="2800" b="1" dirty="0"/>
              <a:t>قال: فجعل الرجل يجئ بكف الذرة والأخر </a:t>
            </a:r>
            <a:r>
              <a:rPr lang="ar-SA" sz="2800" b="1" dirty="0" smtClean="0"/>
              <a:t>بكف </a:t>
            </a:r>
            <a:r>
              <a:rPr lang="ar-SA" sz="2800" b="1" dirty="0"/>
              <a:t>التمر , الأخر بالكسرة حتى اجتمع من النطع </a:t>
            </a:r>
            <a:r>
              <a:rPr lang="ar-SA" sz="2800" b="1" dirty="0" smtClean="0"/>
              <a:t>شيء </a:t>
            </a:r>
            <a:r>
              <a:rPr lang="ar-SA" sz="2800" b="1" dirty="0"/>
              <a:t>من ذلك يسير فدعا عليه بالبركة ثم قال : خذوا في أوعيتكم فأخذوا في أوعيتهم حتى ما تركوا في العسكر وعاء إلا ملئوه وأكلوه </a:t>
            </a:r>
            <a:r>
              <a:rPr lang="ar-SA" sz="2800" b="1" dirty="0" smtClean="0"/>
              <a:t>حتى </a:t>
            </a:r>
            <a:r>
              <a:rPr lang="ar-SA" sz="2800" b="1" dirty="0"/>
              <a:t>شبعوا ,وفضلت فضله» </a:t>
            </a:r>
          </a:p>
        </p:txBody>
      </p:sp>
    </p:spTree>
    <p:extLst>
      <p:ext uri="{BB962C8B-B14F-4D97-AF65-F5344CB8AC3E}">
        <p14:creationId xmlns:p14="http://schemas.microsoft.com/office/powerpoint/2010/main" val="1850740477"/>
      </p:ext>
    </p:extLst>
  </p:cSld>
  <p:clrMapOvr>
    <a:masterClrMapping/>
  </p:clrMapOvr>
  <mc:AlternateContent xmlns:mc="http://schemas.openxmlformats.org/markup-compatibility/2006" xmlns:p14="http://schemas.microsoft.com/office/powerpoint/2010/main">
    <mc:Choice Requires="p14">
      <p:transition spd="slow" p14:dur="4400">
        <p14:honeycomb/>
      </p:transition>
    </mc:Choice>
    <mc:Fallback xmlns="">
      <p:transition spd="slow">
        <p:fade/>
      </p:transition>
    </mc:Fallback>
  </mc:AlternateContent>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مستطيل 2"/>
          <p:cNvSpPr/>
          <p:nvPr/>
        </p:nvSpPr>
        <p:spPr>
          <a:xfrm>
            <a:off x="3779912" y="828001"/>
            <a:ext cx="1811714" cy="584775"/>
          </a:xfrm>
          <a:prstGeom prst="rect">
            <a:avLst/>
          </a:prstGeom>
        </p:spPr>
        <p:txBody>
          <a:bodyPr wrap="none">
            <a:spAutoFit/>
          </a:bodyPr>
          <a:lstStyle/>
          <a:p>
            <a:r>
              <a:rPr lang="ar-SA" sz="3200" b="1" dirty="0">
                <a:solidFill>
                  <a:srgbClr val="C00000"/>
                </a:solidFill>
              </a:rPr>
              <a:t>انقياد الشجر</a:t>
            </a:r>
          </a:p>
        </p:txBody>
      </p:sp>
      <p:sp>
        <p:nvSpPr>
          <p:cNvPr id="5" name="مستطيل 4"/>
          <p:cNvSpPr/>
          <p:nvPr/>
        </p:nvSpPr>
        <p:spPr>
          <a:xfrm>
            <a:off x="179512" y="1700808"/>
            <a:ext cx="8640959" cy="3108543"/>
          </a:xfrm>
          <a:prstGeom prst="rect">
            <a:avLst/>
          </a:prstGeom>
        </p:spPr>
        <p:txBody>
          <a:bodyPr wrap="square">
            <a:spAutoFit/>
          </a:bodyPr>
          <a:lstStyle/>
          <a:p>
            <a:pPr algn="ctr"/>
            <a:r>
              <a:rPr lang="ar-SA" sz="2800" b="1" dirty="0"/>
              <a:t>أتى النبي صلى الله عليه وسلم رجل من بني عامر فقال:</a:t>
            </a:r>
          </a:p>
          <a:p>
            <a:pPr algn="ctr"/>
            <a:r>
              <a:rPr lang="ar-SA" sz="2800" b="1" dirty="0"/>
              <a:t>يا رسول الله أرني الخاتم الذي بين كتفيك فإني من أطب الناس.</a:t>
            </a:r>
          </a:p>
          <a:p>
            <a:pPr algn="ctr"/>
            <a:r>
              <a:rPr lang="ar-SA" sz="2800" b="1" dirty="0"/>
              <a:t>فقال له رسول الله صلى الله عليه وسلم : ألا أريك أية: قال:</a:t>
            </a:r>
          </a:p>
          <a:p>
            <a:pPr algn="ctr"/>
            <a:r>
              <a:rPr lang="ar-SA" sz="2800" b="1" dirty="0"/>
              <a:t>بلى . قال : فنظر إلى النخلة فقال : أدع ذلك العذق فدعا فجاء</a:t>
            </a:r>
          </a:p>
          <a:p>
            <a:pPr algn="ctr"/>
            <a:r>
              <a:rPr lang="ar-SA" sz="2800" b="1" dirty="0"/>
              <a:t>ينقز حتى قام بين يديه فقال له رسول الله صلى الله عليه وسلم </a:t>
            </a:r>
          </a:p>
          <a:p>
            <a:pPr algn="ctr"/>
            <a:r>
              <a:rPr lang="ar-SA" sz="2800" b="1" dirty="0"/>
              <a:t>ارجع فرجع مكانه فقال العامري: يا أل بني عامر ,ما رأيت</a:t>
            </a:r>
          </a:p>
          <a:p>
            <a:pPr algn="ctr"/>
            <a:r>
              <a:rPr lang="ar-SA" sz="2800" b="1" dirty="0"/>
              <a:t>كاليوم رجلا أسحر من هذا </a:t>
            </a:r>
          </a:p>
        </p:txBody>
      </p:sp>
    </p:spTree>
    <p:extLst>
      <p:ext uri="{BB962C8B-B14F-4D97-AF65-F5344CB8AC3E}">
        <p14:creationId xmlns:p14="http://schemas.microsoft.com/office/powerpoint/2010/main" val="1537247772"/>
      </p:ext>
    </p:extLst>
  </p:cSld>
  <p:clrMapOvr>
    <a:masterClrMapping/>
  </p:clrMapOvr>
  <mc:AlternateContent xmlns:mc="http://schemas.openxmlformats.org/markup-compatibility/2006" xmlns:p14="http://schemas.microsoft.com/office/powerpoint/2010/main">
    <mc:Choice Requires="p14">
      <p:transition spd="slow" p14:dur="1100">
        <p14:switch dir="l"/>
      </p:transition>
    </mc:Choice>
    <mc:Fallback xmlns="">
      <p:transition spd="slow">
        <p:fade/>
      </p:transition>
    </mc:Fallback>
  </mc:AlternateContent>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مستطيل 2"/>
          <p:cNvSpPr/>
          <p:nvPr/>
        </p:nvSpPr>
        <p:spPr>
          <a:xfrm>
            <a:off x="3347864" y="539969"/>
            <a:ext cx="2448272" cy="584775"/>
          </a:xfrm>
          <a:prstGeom prst="rect">
            <a:avLst/>
          </a:prstGeom>
        </p:spPr>
        <p:txBody>
          <a:bodyPr wrap="square">
            <a:spAutoFit/>
          </a:bodyPr>
          <a:lstStyle/>
          <a:p>
            <a:pPr algn="ctr"/>
            <a:r>
              <a:rPr lang="ar-SA" sz="3200" b="1" dirty="0">
                <a:solidFill>
                  <a:srgbClr val="C00000"/>
                </a:solidFill>
              </a:rPr>
              <a:t>حنين الجذع</a:t>
            </a:r>
          </a:p>
        </p:txBody>
      </p:sp>
      <p:sp>
        <p:nvSpPr>
          <p:cNvPr id="5" name="مستطيل 4"/>
          <p:cNvSpPr/>
          <p:nvPr/>
        </p:nvSpPr>
        <p:spPr>
          <a:xfrm>
            <a:off x="323528" y="1340768"/>
            <a:ext cx="8640960" cy="5109091"/>
          </a:xfrm>
          <a:prstGeom prst="rect">
            <a:avLst/>
          </a:prstGeom>
        </p:spPr>
        <p:txBody>
          <a:bodyPr wrap="square">
            <a:spAutoFit/>
          </a:bodyPr>
          <a:lstStyle/>
          <a:p>
            <a:pPr algn="ctr"/>
            <a:r>
              <a:rPr lang="ar-SA" sz="2800" b="1" dirty="0"/>
              <a:t>كان النبي صلى الله عليه وسلم يصلي إلى </a:t>
            </a:r>
            <a:r>
              <a:rPr lang="ar-SA" sz="2800" b="1" dirty="0" smtClean="0"/>
              <a:t>الجذع-إذ </a:t>
            </a:r>
            <a:r>
              <a:rPr lang="ar-SA" sz="2800" b="1" dirty="0"/>
              <a:t>كان المسجد عريشا-وكان يخطب إلى ذلك الجذع </a:t>
            </a:r>
            <a:r>
              <a:rPr lang="ar-SA" sz="2800" b="1" dirty="0" smtClean="0"/>
              <a:t>فقال </a:t>
            </a:r>
            <a:r>
              <a:rPr lang="ar-SA" sz="2800" b="1" dirty="0"/>
              <a:t>رجل من أصحابه :يا رسول الله ,هل لك ان </a:t>
            </a:r>
            <a:r>
              <a:rPr lang="ar-SA" sz="2800" b="1" dirty="0" smtClean="0"/>
              <a:t>نجعل لك </a:t>
            </a:r>
            <a:r>
              <a:rPr lang="ar-SA" sz="2800" b="1" dirty="0"/>
              <a:t>منبرا تقوم عليه يوم الجمعة ,وتسمع الناس </a:t>
            </a:r>
            <a:r>
              <a:rPr lang="ar-SA" sz="2800" b="1" dirty="0" smtClean="0"/>
              <a:t>يوم الجمعة خطبك</a:t>
            </a:r>
            <a:r>
              <a:rPr lang="ar-SA" sz="2800" b="1" dirty="0"/>
              <a:t>؟ قال : نعم , فصنع له ثلاث </a:t>
            </a:r>
            <a:r>
              <a:rPr lang="ar-SA" sz="2800" b="1" dirty="0" smtClean="0"/>
              <a:t>درجات فلما </a:t>
            </a:r>
            <a:r>
              <a:rPr lang="ar-SA" sz="2800" b="1" dirty="0"/>
              <a:t>صنع المنبر ,وضع موضعه الذي وضعه فيه </a:t>
            </a:r>
            <a:r>
              <a:rPr lang="ar-SA" sz="2800" b="1" dirty="0" smtClean="0"/>
              <a:t>رسول </a:t>
            </a:r>
            <a:r>
              <a:rPr lang="ar-SA" sz="2800" b="1" dirty="0"/>
              <a:t>الله صلى الله عليه </a:t>
            </a:r>
            <a:r>
              <a:rPr lang="ar-SA" sz="2800" b="1" dirty="0" smtClean="0"/>
              <a:t>وسلم, بدا </a:t>
            </a:r>
            <a:r>
              <a:rPr lang="ar-SA" sz="2800" b="1" dirty="0"/>
              <a:t>للنبي صلى الله عليه وسلم أن يقوم على ذلك </a:t>
            </a:r>
            <a:r>
              <a:rPr lang="ar-SA" sz="2800" b="1" dirty="0" smtClean="0"/>
              <a:t>المنبر </a:t>
            </a:r>
            <a:r>
              <a:rPr lang="ar-SA" sz="2800" b="1" dirty="0"/>
              <a:t>فيخطب فمر إليه ,فلما جاوز ذلك الجذع الذي كان يخطب إليه خار حتى تصدع </a:t>
            </a:r>
            <a:r>
              <a:rPr lang="ar-SA" sz="2800" b="1" dirty="0" smtClean="0"/>
              <a:t>وانشق فنزل </a:t>
            </a:r>
            <a:r>
              <a:rPr lang="ar-SA" sz="2800" b="1" dirty="0"/>
              <a:t>النبي صلى الله عليه </a:t>
            </a:r>
            <a:r>
              <a:rPr lang="ar-SA" sz="2800" b="1" dirty="0" smtClean="0"/>
              <a:t>وسلم لما </a:t>
            </a:r>
            <a:r>
              <a:rPr lang="ar-SA" sz="2800" b="1" dirty="0"/>
              <a:t>سمع صوت الجذع </a:t>
            </a:r>
            <a:r>
              <a:rPr lang="ar-SA" sz="2800" b="1" dirty="0" smtClean="0"/>
              <a:t>فمسحه بيده </a:t>
            </a:r>
            <a:r>
              <a:rPr lang="ar-SA" sz="2800" b="1" dirty="0"/>
              <a:t>,ثم رجع إلى المنبر.</a:t>
            </a:r>
          </a:p>
          <a:p>
            <a:pPr algn="ctr"/>
            <a:r>
              <a:rPr lang="ar-SA" sz="2800" b="1" dirty="0"/>
              <a:t>كان الحسن البصري رحمه الله إذا حدث بهذا </a:t>
            </a:r>
            <a:r>
              <a:rPr lang="ar-SA" sz="2800" b="1" dirty="0" smtClean="0"/>
              <a:t>الحديث بكى </a:t>
            </a:r>
            <a:r>
              <a:rPr lang="ar-SA" sz="2800" b="1" dirty="0"/>
              <a:t>, ثم قال : يا عباد الله ,الخشبة تحن </a:t>
            </a:r>
            <a:r>
              <a:rPr lang="ar-SA" sz="2800" b="1" dirty="0" smtClean="0"/>
              <a:t>إلى رسول </a:t>
            </a:r>
            <a:r>
              <a:rPr lang="ar-SA" sz="2800" b="1" dirty="0"/>
              <a:t>الله صلى الله عليه وسلم شوقا إليه</a:t>
            </a:r>
          </a:p>
          <a:p>
            <a:pPr algn="ctr"/>
            <a:r>
              <a:rPr lang="ar-SA" sz="2800" b="1" dirty="0"/>
              <a:t>لمكانه , فأنتم أحق أن تشتاقوا إلى لقائه</a:t>
            </a:r>
          </a:p>
          <a:p>
            <a:pPr algn="ctr"/>
            <a:endParaRPr lang="ar-SA" dirty="0"/>
          </a:p>
        </p:txBody>
      </p:sp>
    </p:spTree>
    <p:extLst>
      <p:ext uri="{BB962C8B-B14F-4D97-AF65-F5344CB8AC3E}">
        <p14:creationId xmlns:p14="http://schemas.microsoft.com/office/powerpoint/2010/main" val="2714742697"/>
      </p:ext>
    </p:extLst>
  </p:cSld>
  <p:clrMapOvr>
    <a:masterClrMapping/>
  </p:clrMapOvr>
  <mc:AlternateContent xmlns:mc="http://schemas.openxmlformats.org/markup-compatibility/2006" xmlns:p14="http://schemas.microsoft.com/office/powerpoint/2010/main">
    <mc:Choice Requires="p14">
      <p:transition spd="slow" p14:dur="1400">
        <p14:doors/>
      </p:transition>
    </mc:Choice>
    <mc:Fallback xmlns="">
      <p:transition spd="slow">
        <p:fade/>
      </p:transition>
    </mc:Fallback>
  </mc:AlternateContent>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مستطيل 2"/>
          <p:cNvSpPr/>
          <p:nvPr/>
        </p:nvSpPr>
        <p:spPr>
          <a:xfrm>
            <a:off x="1521318" y="404664"/>
            <a:ext cx="5804794" cy="584775"/>
          </a:xfrm>
          <a:prstGeom prst="rect">
            <a:avLst/>
          </a:prstGeom>
        </p:spPr>
        <p:txBody>
          <a:bodyPr wrap="none">
            <a:spAutoFit/>
          </a:bodyPr>
          <a:lstStyle/>
          <a:p>
            <a:r>
              <a:rPr lang="ar-SA" sz="3200" b="1" dirty="0">
                <a:solidFill>
                  <a:srgbClr val="C00000"/>
                </a:solidFill>
              </a:rPr>
              <a:t>الاخبار بالكائنات المستقبلة في حياته وبعده</a:t>
            </a:r>
          </a:p>
        </p:txBody>
      </p:sp>
      <p:sp>
        <p:nvSpPr>
          <p:cNvPr id="5" name="مستطيل 4"/>
          <p:cNvSpPr/>
          <p:nvPr/>
        </p:nvSpPr>
        <p:spPr>
          <a:xfrm>
            <a:off x="251520" y="1844824"/>
            <a:ext cx="8712968" cy="4247317"/>
          </a:xfrm>
          <a:prstGeom prst="rect">
            <a:avLst/>
          </a:prstGeom>
        </p:spPr>
        <p:txBody>
          <a:bodyPr wrap="square">
            <a:spAutoFit/>
          </a:bodyPr>
          <a:lstStyle/>
          <a:p>
            <a:pPr algn="ctr"/>
            <a:r>
              <a:rPr lang="ar-SA" b="1" dirty="0"/>
              <a:t>(</a:t>
            </a:r>
            <a:r>
              <a:rPr lang="ar-SA" sz="2800" b="1" dirty="0"/>
              <a:t>أ) إخباره عن مصارع القتلى يوم بدر : فقد جعل يشير </a:t>
            </a:r>
            <a:r>
              <a:rPr lang="ar-SA" sz="2800" b="1" dirty="0" smtClean="0"/>
              <a:t>قبل الغزوة </a:t>
            </a:r>
            <a:r>
              <a:rPr lang="ar-SA" sz="2800" b="1" dirty="0"/>
              <a:t>,</a:t>
            </a:r>
            <a:r>
              <a:rPr lang="ar-SA" sz="2800" b="1" dirty="0" smtClean="0"/>
              <a:t>ويقول :” هذا </a:t>
            </a:r>
            <a:r>
              <a:rPr lang="ar-SA" sz="2800" b="1" dirty="0"/>
              <a:t>مصرع </a:t>
            </a:r>
            <a:r>
              <a:rPr lang="ar-SA" sz="2800" b="1" dirty="0" smtClean="0"/>
              <a:t>فلان</a:t>
            </a:r>
            <a:r>
              <a:rPr lang="en-US" sz="2800" b="1" dirty="0" smtClean="0"/>
              <a:t>"</a:t>
            </a:r>
            <a:r>
              <a:rPr lang="ar-SA" sz="2800" b="1" dirty="0" smtClean="0"/>
              <a:t> ويضع </a:t>
            </a:r>
            <a:r>
              <a:rPr lang="ar-SA" sz="2800" b="1" dirty="0"/>
              <a:t>يده على الأرض </a:t>
            </a:r>
            <a:r>
              <a:rPr lang="ar-SA" sz="2800" b="1" dirty="0" smtClean="0"/>
              <a:t>ها </a:t>
            </a:r>
            <a:r>
              <a:rPr lang="ar-SA" sz="2800" b="1" dirty="0"/>
              <a:t>هنا وها هنا , فما ماط أحدهم عن موضع يد </a:t>
            </a:r>
            <a:r>
              <a:rPr lang="ar-SA" sz="2800" b="1" dirty="0" smtClean="0"/>
              <a:t>رسول الله </a:t>
            </a:r>
            <a:r>
              <a:rPr lang="ar-SA" sz="2800" b="1" dirty="0"/>
              <a:t>صلى الله عليه </a:t>
            </a:r>
            <a:r>
              <a:rPr lang="ar-SA" sz="2800" b="1" dirty="0" smtClean="0"/>
              <a:t>وسلم</a:t>
            </a:r>
          </a:p>
          <a:p>
            <a:pPr algn="ctr"/>
            <a:r>
              <a:rPr lang="ar-SA" sz="2800" b="1" dirty="0" smtClean="0"/>
              <a:t> </a:t>
            </a:r>
            <a:r>
              <a:rPr lang="ar-SA" sz="2800" b="1" dirty="0"/>
              <a:t>(ب) الدعاء لأنس بن مالك وعروة البارقي رضي الله </a:t>
            </a:r>
            <a:r>
              <a:rPr lang="ar-SA" sz="2800" b="1" dirty="0" smtClean="0"/>
              <a:t>عنهما: عن </a:t>
            </a:r>
            <a:r>
              <a:rPr lang="ar-SA" sz="2800" b="1" dirty="0"/>
              <a:t>أنس بن مالك رضي الله عنه قال: قالت أمي –أم سليم-</a:t>
            </a:r>
            <a:r>
              <a:rPr lang="ar-SA" sz="2800" b="1" dirty="0" smtClean="0"/>
              <a:t>: يا </a:t>
            </a:r>
            <a:r>
              <a:rPr lang="ar-SA" sz="2800" b="1" dirty="0"/>
              <a:t>رسول الله ,هذا أنيس أبني , أتيتك به يخدمك ,فأدع الله له ,</a:t>
            </a:r>
            <a:r>
              <a:rPr lang="ar-SA" sz="2800" b="1" dirty="0" smtClean="0"/>
              <a:t>فقال: اللهم </a:t>
            </a:r>
            <a:r>
              <a:rPr lang="ar-SA" sz="2800" b="1" dirty="0"/>
              <a:t>أكثر وولده, قال أنس رضي الله عنه </a:t>
            </a:r>
            <a:r>
              <a:rPr lang="ar-SA" sz="2800" b="1" dirty="0" smtClean="0"/>
              <a:t>فو الله </a:t>
            </a:r>
            <a:r>
              <a:rPr lang="ar-SA" sz="2800" b="1" dirty="0"/>
              <a:t>إن مالي لكثير </a:t>
            </a:r>
            <a:r>
              <a:rPr lang="ar-SA" sz="2800" b="1" dirty="0" smtClean="0"/>
              <a:t>, وإن </a:t>
            </a:r>
            <a:r>
              <a:rPr lang="ar-SA" sz="2800" b="1" dirty="0"/>
              <a:t>ولدي وولد ولدي ليتعادون على نحو المائة </a:t>
            </a:r>
            <a:r>
              <a:rPr lang="ar-SA" sz="2800" b="1" dirty="0" smtClean="0"/>
              <a:t>اليوم. ودعا </a:t>
            </a:r>
            <a:r>
              <a:rPr lang="ar-SA" sz="2800" b="1" dirty="0"/>
              <a:t>رسول الله لعروه البارقي بالبركة في بيعه وكان لو اشترى التراب لربح به </a:t>
            </a:r>
          </a:p>
          <a:p>
            <a:pPr algn="ctr"/>
            <a:endParaRPr lang="ar-SA" b="1" dirty="0"/>
          </a:p>
        </p:txBody>
      </p:sp>
    </p:spTree>
    <p:extLst>
      <p:ext uri="{BB962C8B-B14F-4D97-AF65-F5344CB8AC3E}">
        <p14:creationId xmlns:p14="http://schemas.microsoft.com/office/powerpoint/2010/main" val="579369033"/>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2466680" y="1301410"/>
            <a:ext cx="4392487" cy="584775"/>
          </a:xfrm>
          <a:prstGeom prst="rect">
            <a:avLst/>
          </a:prstGeom>
        </p:spPr>
        <p:txBody>
          <a:bodyPr wrap="square">
            <a:spAutoFit/>
          </a:bodyPr>
          <a:lstStyle/>
          <a:p>
            <a:pPr algn="ctr"/>
            <a:r>
              <a:rPr lang="ar-SA" sz="3200" b="1" dirty="0" smtClean="0">
                <a:solidFill>
                  <a:srgbClr val="C00000"/>
                </a:solidFill>
              </a:rPr>
              <a:t>سيرة النبي صلى الله الشخصية</a:t>
            </a:r>
            <a:endParaRPr lang="ar-SA" sz="3200" b="1" dirty="0">
              <a:solidFill>
                <a:srgbClr val="C00000"/>
              </a:solidFill>
            </a:endParaRPr>
          </a:p>
        </p:txBody>
      </p:sp>
      <p:sp>
        <p:nvSpPr>
          <p:cNvPr id="3" name="مستطيل 2"/>
          <p:cNvSpPr/>
          <p:nvPr/>
        </p:nvSpPr>
        <p:spPr>
          <a:xfrm>
            <a:off x="2240625" y="2818449"/>
            <a:ext cx="4844596" cy="523220"/>
          </a:xfrm>
          <a:prstGeom prst="rect">
            <a:avLst/>
          </a:prstGeom>
        </p:spPr>
        <p:txBody>
          <a:bodyPr wrap="none">
            <a:spAutoFit/>
          </a:bodyPr>
          <a:lstStyle/>
          <a:p>
            <a:pPr algn="ctr"/>
            <a:r>
              <a:rPr lang="ar-SA" sz="2800" dirty="0" smtClean="0">
                <a:hlinkClick r:id="rId2" action="ppaction://hlinksldjump"/>
              </a:rPr>
              <a:t>1</a:t>
            </a:r>
            <a:r>
              <a:rPr lang="ar-SA" sz="2800" b="1" dirty="0" smtClean="0">
                <a:hlinkClick r:id="rId2" action="ppaction://hlinksldjump"/>
              </a:rPr>
              <a:t>-عظيم </a:t>
            </a:r>
            <a:r>
              <a:rPr lang="ar-SA" sz="2800" b="1" dirty="0">
                <a:hlinkClick r:id="rId2" action="ppaction://hlinksldjump"/>
              </a:rPr>
              <a:t>خلق </a:t>
            </a:r>
            <a:r>
              <a:rPr lang="ar-SA" sz="2800" b="1" dirty="0" smtClean="0">
                <a:hlinkClick r:id="rId2" action="ppaction://hlinksldjump"/>
              </a:rPr>
              <a:t>النبي صلى الله عليه وسلم </a:t>
            </a:r>
            <a:endParaRPr lang="ar-SA" b="1" dirty="0"/>
          </a:p>
        </p:txBody>
      </p:sp>
      <p:sp>
        <p:nvSpPr>
          <p:cNvPr id="4" name="مستطيل 3"/>
          <p:cNvSpPr/>
          <p:nvPr/>
        </p:nvSpPr>
        <p:spPr>
          <a:xfrm>
            <a:off x="1835066" y="4273932"/>
            <a:ext cx="5655715" cy="523220"/>
          </a:xfrm>
          <a:prstGeom prst="rect">
            <a:avLst/>
          </a:prstGeom>
        </p:spPr>
        <p:txBody>
          <a:bodyPr wrap="none">
            <a:spAutoFit/>
          </a:bodyPr>
          <a:lstStyle/>
          <a:p>
            <a:pPr algn="ctr"/>
            <a:r>
              <a:rPr lang="ar-SA" sz="2800" b="1" dirty="0" smtClean="0">
                <a:hlinkClick r:id="rId3" action="ppaction://hlinksldjump"/>
              </a:rPr>
              <a:t>2-من أخلاق </a:t>
            </a:r>
            <a:r>
              <a:rPr lang="ar-SA" sz="2800" b="1" dirty="0">
                <a:hlinkClick r:id="rId3" action="ppaction://hlinksldjump"/>
              </a:rPr>
              <a:t>النبي </a:t>
            </a:r>
            <a:r>
              <a:rPr lang="ar-SA" sz="2800" b="1" dirty="0" smtClean="0">
                <a:hlinkClick r:id="rId3" action="ppaction://hlinksldjump"/>
              </a:rPr>
              <a:t>صلى الله عليه وسلم العظيمة</a:t>
            </a:r>
            <a:endParaRPr lang="ar-SA" sz="2800" b="1" dirty="0"/>
          </a:p>
        </p:txBody>
      </p:sp>
    </p:spTree>
    <p:extLst>
      <p:ext uri="{BB962C8B-B14F-4D97-AF65-F5344CB8AC3E}">
        <p14:creationId xmlns:p14="http://schemas.microsoft.com/office/powerpoint/2010/main" val="682176172"/>
      </p:ext>
    </p:extLst>
  </p:cSld>
  <p:clrMapOvr>
    <a:masterClrMapping/>
  </p:clrMapOvr>
  <mc:AlternateContent xmlns:mc="http://schemas.openxmlformats.org/markup-compatibility/2006" xmlns:p14="http://schemas.microsoft.com/office/powerpoint/2010/main">
    <mc:Choice Requires="p14">
      <p:transition spd="slow" p14:dur="1600">
        <p14:conveyor dir="l"/>
      </p:transition>
    </mc:Choice>
    <mc:Fallback xmlns="">
      <p:transition spd="slow">
        <p:fade/>
      </p:transition>
    </mc:Fallback>
  </mc:AlternateContent>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1000629" y="2265077"/>
            <a:ext cx="7056784" cy="2677656"/>
          </a:xfrm>
          <a:prstGeom prst="rect">
            <a:avLst/>
          </a:prstGeom>
        </p:spPr>
        <p:txBody>
          <a:bodyPr wrap="square">
            <a:spAutoFit/>
          </a:bodyPr>
          <a:lstStyle/>
          <a:p>
            <a:r>
              <a:rPr lang="ar-SA" sz="2800" b="1" dirty="0"/>
              <a:t>كان </a:t>
            </a:r>
            <a:r>
              <a:rPr lang="ar-SA" sz="2800" b="1" dirty="0" smtClean="0"/>
              <a:t>رسول </a:t>
            </a:r>
            <a:r>
              <a:rPr lang="ar-SA" sz="2800" b="1" dirty="0"/>
              <a:t>الله </a:t>
            </a:r>
            <a:r>
              <a:rPr lang="ar-SA" sz="2800" b="1" dirty="0" smtClean="0"/>
              <a:t>أحسن الناس </a:t>
            </a:r>
            <a:r>
              <a:rPr lang="ar-SA" sz="2800" b="1" dirty="0"/>
              <a:t>خُلُقاً، </a:t>
            </a:r>
            <a:r>
              <a:rPr lang="ar-SA" sz="2800" b="1" dirty="0" smtClean="0"/>
              <a:t>لما سئلت عائشة رضي </a:t>
            </a:r>
            <a:r>
              <a:rPr lang="ar-SA" sz="2800" b="1" dirty="0"/>
              <a:t>الله عنها عن خُلق ر</a:t>
            </a:r>
            <a:r>
              <a:rPr lang="ar-SA" sz="2800" b="1" dirty="0" smtClean="0"/>
              <a:t>سول </a:t>
            </a:r>
            <a:r>
              <a:rPr lang="ar-SA" sz="2800" b="1" dirty="0"/>
              <a:t>قالت: كان خلقه </a:t>
            </a:r>
            <a:r>
              <a:rPr lang="ar-SA" sz="2800" b="1" dirty="0" smtClean="0"/>
              <a:t>القرآن </a:t>
            </a:r>
            <a:r>
              <a:rPr lang="ar-SA" sz="2800" b="1" dirty="0"/>
              <a:t>فقد كان ملتزماً </a:t>
            </a:r>
            <a:r>
              <a:rPr lang="ar-SA" sz="2800" b="1" dirty="0" smtClean="0"/>
              <a:t>بما أمر به القرآن</a:t>
            </a:r>
            <a:r>
              <a:rPr lang="ar-SA" sz="2800" b="1" dirty="0"/>
              <a:t>، مبتعداً عما </a:t>
            </a:r>
            <a:r>
              <a:rPr lang="ar-SA" sz="2800" b="1" dirty="0" smtClean="0"/>
              <a:t>نهى عنه</a:t>
            </a:r>
            <a:r>
              <a:rPr lang="ar-SA" sz="2800" b="1" dirty="0"/>
              <a:t>، </a:t>
            </a:r>
            <a:r>
              <a:rPr lang="ar-SA" sz="2800" b="1" dirty="0" smtClean="0"/>
              <a:t>وبذلك أتم </a:t>
            </a:r>
            <a:r>
              <a:rPr lang="ar-SA" sz="2800" b="1" dirty="0"/>
              <a:t>مكارم الأخلاق </a:t>
            </a:r>
            <a:r>
              <a:rPr lang="ar-SA" sz="2800" b="1" dirty="0" smtClean="0"/>
              <a:t>وصالحها بأخلاقه </a:t>
            </a:r>
            <a:r>
              <a:rPr lang="ar-SA" sz="2800" b="1" dirty="0"/>
              <a:t>العظيمة، وكان </a:t>
            </a:r>
            <a:r>
              <a:rPr lang="ar-SA" sz="2800" b="1" dirty="0" smtClean="0"/>
              <a:t>إتمامها </a:t>
            </a:r>
            <a:r>
              <a:rPr lang="ar-SA" sz="2800" b="1" dirty="0"/>
              <a:t>من مهمات بعثته فقال : « </a:t>
            </a:r>
            <a:r>
              <a:rPr lang="ar-SA" sz="2800" b="1" dirty="0" smtClean="0"/>
              <a:t>إنما بعثت لأتمم صالح الأخلاق ) وفي </a:t>
            </a:r>
            <a:r>
              <a:rPr lang="ar-SA" sz="2800" b="1" dirty="0"/>
              <a:t>رواية «مكارم الأخلاق </a:t>
            </a:r>
            <a:r>
              <a:rPr lang="ar-SA" sz="2800" b="1" dirty="0" smtClean="0"/>
              <a:t>»</a:t>
            </a:r>
            <a:endParaRPr lang="ar-SA" sz="2800" b="1" dirty="0"/>
          </a:p>
        </p:txBody>
      </p:sp>
      <p:sp>
        <p:nvSpPr>
          <p:cNvPr id="3" name="مستطيل 2"/>
          <p:cNvSpPr/>
          <p:nvPr/>
        </p:nvSpPr>
        <p:spPr>
          <a:xfrm>
            <a:off x="2195736" y="1268760"/>
            <a:ext cx="5112568" cy="584775"/>
          </a:xfrm>
          <a:prstGeom prst="rect">
            <a:avLst/>
          </a:prstGeom>
        </p:spPr>
        <p:txBody>
          <a:bodyPr wrap="square">
            <a:spAutoFit/>
          </a:bodyPr>
          <a:lstStyle/>
          <a:p>
            <a:pPr algn="ctr"/>
            <a:r>
              <a:rPr lang="ar-SA" sz="3200" b="1" dirty="0">
                <a:solidFill>
                  <a:srgbClr val="C00000"/>
                </a:solidFill>
              </a:rPr>
              <a:t>عظيم خلق النبي صلى الله عليه وسلم </a:t>
            </a:r>
          </a:p>
        </p:txBody>
      </p:sp>
    </p:spTree>
    <p:extLst>
      <p:ext uri="{BB962C8B-B14F-4D97-AF65-F5344CB8AC3E}">
        <p14:creationId xmlns:p14="http://schemas.microsoft.com/office/powerpoint/2010/main" val="2022653874"/>
      </p:ext>
    </p:extLst>
  </p:cSld>
  <p:clrMapOvr>
    <a:masterClrMapping/>
  </p:clrMapOvr>
  <mc:AlternateContent xmlns:mc="http://schemas.openxmlformats.org/markup-compatibility/2006" xmlns:p14="http://schemas.microsoft.com/office/powerpoint/2010/main">
    <mc:Choice Requires="p14">
      <p:transition spd="slow" p14:dur="3000">
        <p14:shred dir="out"/>
      </p:transition>
    </mc:Choice>
    <mc:Fallback xmlns="">
      <p:transition spd="slow">
        <p:fade/>
      </p:transition>
    </mc:Fallback>
  </mc:AlternateContent>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1739864" y="332656"/>
            <a:ext cx="6072496" cy="584775"/>
          </a:xfrm>
          <a:prstGeom prst="rect">
            <a:avLst/>
          </a:prstGeom>
        </p:spPr>
        <p:txBody>
          <a:bodyPr wrap="none">
            <a:spAutoFit/>
          </a:bodyPr>
          <a:lstStyle/>
          <a:p>
            <a:r>
              <a:rPr lang="ar-SA" sz="3200" b="1" dirty="0">
                <a:solidFill>
                  <a:srgbClr val="C00000"/>
                </a:solidFill>
              </a:rPr>
              <a:t>من أخلاق النبي صلى الله عليه وسلم العظيمة</a:t>
            </a:r>
          </a:p>
        </p:txBody>
      </p:sp>
      <p:sp>
        <p:nvSpPr>
          <p:cNvPr id="4" name="مستطيل 3"/>
          <p:cNvSpPr/>
          <p:nvPr/>
        </p:nvSpPr>
        <p:spPr>
          <a:xfrm>
            <a:off x="1534381" y="1124744"/>
            <a:ext cx="6782035" cy="769441"/>
          </a:xfrm>
          <a:prstGeom prst="rect">
            <a:avLst/>
          </a:prstGeom>
        </p:spPr>
        <p:txBody>
          <a:bodyPr wrap="square">
            <a:spAutoFit/>
          </a:bodyPr>
          <a:lstStyle/>
          <a:p>
            <a:r>
              <a:rPr lang="ar-SA" sz="2400" b="1" dirty="0" smtClean="0"/>
              <a:t>الزهد والتواضع </a:t>
            </a:r>
            <a:r>
              <a:rPr lang="ar-SA" sz="2400" b="1" dirty="0"/>
              <a:t>: </a:t>
            </a:r>
            <a:r>
              <a:rPr lang="ar-SA" sz="2000" dirty="0"/>
              <a:t>كان </a:t>
            </a:r>
            <a:r>
              <a:rPr lang="ar-SA" sz="2000" dirty="0" smtClean="0"/>
              <a:t>النبي صلى الله عليه وسلم أزهد الناس </a:t>
            </a:r>
            <a:r>
              <a:rPr lang="ar-SA" sz="2000" dirty="0"/>
              <a:t>في الدنيا، فقد </a:t>
            </a:r>
            <a:r>
              <a:rPr lang="ar-SA" sz="2000" dirty="0" smtClean="0"/>
              <a:t>جلس على حصير </a:t>
            </a:r>
            <a:r>
              <a:rPr lang="ar-SA" sz="2000" dirty="0"/>
              <a:t>حتى </a:t>
            </a:r>
            <a:r>
              <a:rPr lang="ar-SA" sz="2000" dirty="0" smtClean="0"/>
              <a:t>أثّر </a:t>
            </a:r>
            <a:r>
              <a:rPr lang="ar-SA" sz="2000" dirty="0"/>
              <a:t>في جنبه، </a:t>
            </a:r>
            <a:r>
              <a:rPr lang="ar-SA" sz="2000" dirty="0" smtClean="0"/>
              <a:t>وقُبض </a:t>
            </a:r>
            <a:r>
              <a:rPr lang="ar-SA" sz="2000" dirty="0"/>
              <a:t>في </a:t>
            </a:r>
            <a:r>
              <a:rPr lang="ar-SA" sz="2000" dirty="0" smtClean="0"/>
              <a:t>كساء وإزار غليظين .</a:t>
            </a:r>
            <a:endParaRPr lang="ar-SA" sz="2000" dirty="0"/>
          </a:p>
        </p:txBody>
      </p:sp>
      <p:sp>
        <p:nvSpPr>
          <p:cNvPr id="5" name="مستطيل 4"/>
          <p:cNvSpPr/>
          <p:nvPr/>
        </p:nvSpPr>
        <p:spPr>
          <a:xfrm>
            <a:off x="755576" y="1988840"/>
            <a:ext cx="7848872" cy="1015663"/>
          </a:xfrm>
          <a:prstGeom prst="rect">
            <a:avLst/>
          </a:prstGeom>
        </p:spPr>
        <p:txBody>
          <a:bodyPr wrap="square">
            <a:spAutoFit/>
          </a:bodyPr>
          <a:lstStyle/>
          <a:p>
            <a:r>
              <a:rPr lang="ar-SA" sz="2000" b="1" dirty="0" smtClean="0"/>
              <a:t>الحلم والصبر </a:t>
            </a:r>
            <a:r>
              <a:rPr lang="ar-SA" sz="2000" b="1" dirty="0"/>
              <a:t>: </a:t>
            </a:r>
            <a:r>
              <a:rPr lang="ar-SA" sz="2000" dirty="0"/>
              <a:t>الحلم </a:t>
            </a:r>
            <a:r>
              <a:rPr lang="ar-SA" sz="2000" dirty="0" smtClean="0"/>
              <a:t>من صفات </a:t>
            </a:r>
            <a:r>
              <a:rPr lang="ar-SA" sz="2000" dirty="0"/>
              <a:t>الأنبياء، وكان </a:t>
            </a:r>
            <a:r>
              <a:rPr lang="ar-SA" sz="2000" dirty="0" smtClean="0"/>
              <a:t>نبينا </a:t>
            </a:r>
            <a:r>
              <a:rPr lang="ar-SA" sz="2000" dirty="0"/>
              <a:t>محمد </a:t>
            </a:r>
            <a:r>
              <a:rPr lang="ar-SA" sz="2000" dirty="0" smtClean="0"/>
              <a:t>أحلم الناس </a:t>
            </a:r>
            <a:r>
              <a:rPr lang="ar-SA" sz="2000" dirty="0"/>
              <a:t>و </a:t>
            </a:r>
            <a:r>
              <a:rPr lang="ar-SA" sz="2000" dirty="0" smtClean="0"/>
              <a:t>أصبرهم ؛ شجّ </a:t>
            </a:r>
            <a:r>
              <a:rPr lang="ar-SA" sz="2000" dirty="0"/>
              <a:t>وجهه </a:t>
            </a:r>
            <a:r>
              <a:rPr lang="ar-SA" sz="2000" dirty="0" smtClean="0"/>
              <a:t>وكسرت</a:t>
            </a:r>
            <a:r>
              <a:rPr lang="ar-SA" sz="2000" dirty="0"/>
              <a:t> </a:t>
            </a:r>
            <a:r>
              <a:rPr lang="ar-SA" sz="2000" dirty="0" smtClean="0"/>
              <a:t>رباعيته </a:t>
            </a:r>
            <a:r>
              <a:rPr lang="ar-SA" sz="2000" dirty="0"/>
              <a:t>وجرحت وجنته </a:t>
            </a:r>
            <a:r>
              <a:rPr lang="ar-SA" sz="2000" dirty="0" smtClean="0"/>
              <a:t>وشفته السفلى </a:t>
            </a:r>
            <a:r>
              <a:rPr lang="ar-SA" sz="2000" dirty="0"/>
              <a:t>يوم </a:t>
            </a:r>
            <a:r>
              <a:rPr lang="ar-SA" sz="2000" dirty="0" smtClean="0"/>
              <a:t>أُحد فمسح </a:t>
            </a:r>
            <a:r>
              <a:rPr lang="ar-SA" sz="2000" dirty="0"/>
              <a:t>الدم عن وجهه وقال </a:t>
            </a:r>
            <a:r>
              <a:rPr lang="ar-SA" sz="2000" dirty="0" smtClean="0"/>
              <a:t>: « </a:t>
            </a:r>
            <a:r>
              <a:rPr lang="ar-SA" sz="2000" dirty="0"/>
              <a:t>رب اغفر لقومي </a:t>
            </a:r>
            <a:r>
              <a:rPr lang="ar-SA" sz="2000" dirty="0" smtClean="0"/>
              <a:t>فإنهم </a:t>
            </a:r>
            <a:r>
              <a:rPr lang="ar-SA" sz="2000" dirty="0"/>
              <a:t>لا </a:t>
            </a:r>
            <a:r>
              <a:rPr lang="ar-SA" sz="2000" dirty="0" smtClean="0"/>
              <a:t>يعلمون».</a:t>
            </a:r>
            <a:endParaRPr lang="ar-SA" sz="2000" dirty="0"/>
          </a:p>
        </p:txBody>
      </p:sp>
      <p:sp>
        <p:nvSpPr>
          <p:cNvPr id="6" name="مستطيل 5"/>
          <p:cNvSpPr/>
          <p:nvPr/>
        </p:nvSpPr>
        <p:spPr>
          <a:xfrm>
            <a:off x="2541981" y="2996952"/>
            <a:ext cx="4838331" cy="1015663"/>
          </a:xfrm>
          <a:prstGeom prst="rect">
            <a:avLst/>
          </a:prstGeom>
        </p:spPr>
        <p:txBody>
          <a:bodyPr wrap="square">
            <a:spAutoFit/>
          </a:bodyPr>
          <a:lstStyle/>
          <a:p>
            <a:r>
              <a:rPr lang="ar-SA" sz="2000" b="1" dirty="0" smtClean="0"/>
              <a:t>العفو والصفح : </a:t>
            </a:r>
            <a:r>
              <a:rPr lang="ar-SA" sz="2000" dirty="0" smtClean="0"/>
              <a:t>لم يكن النبي يدفع بالسيئة السيئة، ولكن يعفو ويغفر، وقد فعل ذلك كله فعفا عن قريش في فتح مكة رغم ما أصابه منهم</a:t>
            </a:r>
            <a:endParaRPr lang="ar-SA" sz="2000" dirty="0"/>
          </a:p>
        </p:txBody>
      </p:sp>
      <p:sp>
        <p:nvSpPr>
          <p:cNvPr id="7" name="مستطيل 6"/>
          <p:cNvSpPr/>
          <p:nvPr/>
        </p:nvSpPr>
        <p:spPr>
          <a:xfrm>
            <a:off x="611560" y="4121785"/>
            <a:ext cx="8064896" cy="1323439"/>
          </a:xfrm>
          <a:prstGeom prst="rect">
            <a:avLst/>
          </a:prstGeom>
        </p:spPr>
        <p:txBody>
          <a:bodyPr wrap="square">
            <a:spAutoFit/>
          </a:bodyPr>
          <a:lstStyle/>
          <a:p>
            <a:r>
              <a:rPr lang="ar-SA" sz="2000" b="1" dirty="0" smtClean="0"/>
              <a:t>الصدق </a:t>
            </a:r>
            <a:r>
              <a:rPr lang="ar-SA" sz="2000" b="1" dirty="0"/>
              <a:t>والأمانة : </a:t>
            </a:r>
            <a:r>
              <a:rPr lang="ar-SA" sz="2000" dirty="0" smtClean="0"/>
              <a:t>الصديقون </a:t>
            </a:r>
            <a:r>
              <a:rPr lang="ar-SA" sz="2000" dirty="0"/>
              <a:t>قوم دون الأنبياء في </a:t>
            </a:r>
            <a:r>
              <a:rPr lang="ar-SA" sz="2000" dirty="0" smtClean="0"/>
              <a:t>الفضيلة </a:t>
            </a:r>
            <a:r>
              <a:rPr lang="ar-SA" sz="2000" dirty="0"/>
              <a:t>ولكن درجتهم بعد درجة النبيين، والنبي </a:t>
            </a:r>
            <a:r>
              <a:rPr lang="ar-SA" sz="2000" dirty="0" smtClean="0"/>
              <a:t>كان إمام الصادقين</a:t>
            </a:r>
            <a:r>
              <a:rPr lang="ar-SA" sz="2000" dirty="0"/>
              <a:t>، وكانت </a:t>
            </a:r>
            <a:r>
              <a:rPr lang="ar-SA" sz="2000" dirty="0" smtClean="0"/>
              <a:t>حياته أفضل </a:t>
            </a:r>
            <a:r>
              <a:rPr lang="ar-SA" sz="2000" dirty="0"/>
              <a:t>مثال </a:t>
            </a:r>
            <a:r>
              <a:rPr lang="ar-SA" sz="2000" dirty="0" smtClean="0"/>
              <a:t>للإنسان </a:t>
            </a:r>
            <a:r>
              <a:rPr lang="ar-SA" sz="2000" dirty="0"/>
              <a:t>الكامل </a:t>
            </a:r>
            <a:r>
              <a:rPr lang="ar-SA" sz="2000" dirty="0" smtClean="0"/>
              <a:t>الذي </a:t>
            </a:r>
            <a:r>
              <a:rPr lang="ar-SA" sz="2000" dirty="0"/>
              <a:t>اتخذ من </a:t>
            </a:r>
            <a:r>
              <a:rPr lang="ar-SA" sz="2000" dirty="0" smtClean="0"/>
              <a:t>الصدق </a:t>
            </a:r>
            <a:r>
              <a:rPr lang="ar-SA" sz="2000" dirty="0"/>
              <a:t>في القول </a:t>
            </a:r>
            <a:r>
              <a:rPr lang="ar-SA" sz="2000" dirty="0" smtClean="0"/>
              <a:t>والأمانة </a:t>
            </a:r>
            <a:r>
              <a:rPr lang="ar-SA" sz="2000" dirty="0"/>
              <a:t>في المعاملة </a:t>
            </a:r>
            <a:r>
              <a:rPr lang="ar-SA" sz="2000" dirty="0" smtClean="0"/>
              <a:t>خطاً ثابتاً </a:t>
            </a:r>
            <a:r>
              <a:rPr lang="ar-SA" sz="2000" dirty="0"/>
              <a:t>لا </a:t>
            </a:r>
            <a:r>
              <a:rPr lang="ar-SA" sz="2000" dirty="0" smtClean="0"/>
              <a:t>يحيد </a:t>
            </a:r>
            <a:r>
              <a:rPr lang="ar-SA" sz="2000" dirty="0"/>
              <a:t>عنه قيد </a:t>
            </a:r>
            <a:r>
              <a:rPr lang="ar-SA" sz="2000" dirty="0" smtClean="0"/>
              <a:t>أنملة</a:t>
            </a:r>
            <a:r>
              <a:rPr lang="ar-SA" sz="2000" dirty="0"/>
              <a:t>، فعرف بذلك قبل البعثة ؛ فكان يلقب </a:t>
            </a:r>
            <a:r>
              <a:rPr lang="ar-SA" sz="2000" dirty="0" smtClean="0"/>
              <a:t>بالصادق </a:t>
            </a:r>
            <a:r>
              <a:rPr lang="ar-SA" sz="2000" dirty="0"/>
              <a:t>الأمين، واعترف بذلك </a:t>
            </a:r>
            <a:r>
              <a:rPr lang="ar-SA" sz="2000" dirty="0" smtClean="0"/>
              <a:t>المشركون </a:t>
            </a:r>
            <a:r>
              <a:rPr lang="ar-SA" sz="2000" dirty="0"/>
              <a:t>فقالوا له </a:t>
            </a:r>
            <a:r>
              <a:rPr lang="ar-SA" sz="2000" dirty="0" smtClean="0"/>
              <a:t>لما أراد </a:t>
            </a:r>
            <a:r>
              <a:rPr lang="ar-SA" sz="2000" dirty="0"/>
              <a:t>الجهر بالدعوة : ما جربنا عليك </a:t>
            </a:r>
            <a:r>
              <a:rPr lang="ar-SA" sz="2000" dirty="0" smtClean="0"/>
              <a:t>كذبا.</a:t>
            </a:r>
            <a:endParaRPr lang="ar-SA" sz="2000" dirty="0"/>
          </a:p>
        </p:txBody>
      </p:sp>
      <p:sp>
        <p:nvSpPr>
          <p:cNvPr id="8" name="مستطيل 7"/>
          <p:cNvSpPr/>
          <p:nvPr/>
        </p:nvSpPr>
        <p:spPr>
          <a:xfrm>
            <a:off x="179512" y="5626408"/>
            <a:ext cx="8763303" cy="707886"/>
          </a:xfrm>
          <a:prstGeom prst="rect">
            <a:avLst/>
          </a:prstGeom>
        </p:spPr>
        <p:txBody>
          <a:bodyPr wrap="square">
            <a:spAutoFit/>
          </a:bodyPr>
          <a:lstStyle/>
          <a:p>
            <a:r>
              <a:rPr lang="ar-SA" sz="2000" b="1" dirty="0"/>
              <a:t>مزاح النبي : </a:t>
            </a:r>
            <a:r>
              <a:rPr lang="ar-SA" sz="2000" dirty="0" smtClean="0"/>
              <a:t>النفوس </a:t>
            </a:r>
            <a:r>
              <a:rPr lang="ar-SA" sz="2000" dirty="0"/>
              <a:t>تحتاج للترويح بين فترة </a:t>
            </a:r>
            <a:r>
              <a:rPr lang="ar-SA" sz="2000" dirty="0" smtClean="0"/>
              <a:t>وأخرى </a:t>
            </a:r>
            <a:r>
              <a:rPr lang="ar-SA" sz="2000" dirty="0"/>
              <a:t>؛ حتى </a:t>
            </a:r>
            <a:r>
              <a:rPr lang="ar-SA" sz="2000" dirty="0" smtClean="0"/>
              <a:t>تستعيد نشاطها..  والمزاح من </a:t>
            </a:r>
            <a:r>
              <a:rPr lang="ar-SA" sz="2000" dirty="0"/>
              <a:t>اللهو المباح، </a:t>
            </a:r>
            <a:r>
              <a:rPr lang="ar-SA" sz="2000" dirty="0" smtClean="0"/>
              <a:t>وقد </a:t>
            </a:r>
            <a:r>
              <a:rPr lang="ar-SA" sz="2000" dirty="0"/>
              <a:t>كان النبي يمازح </a:t>
            </a:r>
            <a:r>
              <a:rPr lang="ar-SA" sz="2000" dirty="0" smtClean="0"/>
              <a:t>أصحابه</a:t>
            </a:r>
            <a:r>
              <a:rPr lang="ar-SA" sz="2000" dirty="0"/>
              <a:t>، ولا </a:t>
            </a:r>
            <a:r>
              <a:rPr lang="ar-SA" sz="2000" dirty="0" smtClean="0"/>
              <a:t>يقول إلا </a:t>
            </a:r>
            <a:r>
              <a:rPr lang="ar-SA" sz="2000" dirty="0"/>
              <a:t>حقاً فلا </a:t>
            </a:r>
            <a:r>
              <a:rPr lang="ar-SA" sz="2000" dirty="0" smtClean="0"/>
              <a:t>يُخرجه المزاح عن </a:t>
            </a:r>
            <a:r>
              <a:rPr lang="ar-SA" sz="2000" dirty="0"/>
              <a:t>قول </a:t>
            </a:r>
            <a:r>
              <a:rPr lang="ar-SA" sz="2000" dirty="0" smtClean="0"/>
              <a:t>الحق والصدق</a:t>
            </a:r>
            <a:r>
              <a:rPr lang="ar-SA" sz="2000" dirty="0"/>
              <a:t>،</a:t>
            </a:r>
          </a:p>
        </p:txBody>
      </p:sp>
    </p:spTree>
    <p:extLst>
      <p:ext uri="{BB962C8B-B14F-4D97-AF65-F5344CB8AC3E}">
        <p14:creationId xmlns:p14="http://schemas.microsoft.com/office/powerpoint/2010/main" val="659320413"/>
      </p:ext>
    </p:extLst>
  </p:cSld>
  <p:clrMapOvr>
    <a:masterClrMapping/>
  </p:clrMapOvr>
  <mc:AlternateContent xmlns:mc="http://schemas.openxmlformats.org/markup-compatibility/2006" xmlns:p14="http://schemas.microsoft.com/office/powerpoint/2010/main">
    <mc:Choice Requires="p14">
      <p:transition spd="slow" p14:dur="1200">
        <p:dissolve/>
      </p:transition>
    </mc:Choice>
    <mc:Fallback xmlns="">
      <p:transition spd="slow">
        <p:dissolve/>
      </p:transition>
    </mc:Fallback>
  </mc:AlternateContent>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ربع نص 1"/>
          <p:cNvSpPr txBox="1"/>
          <p:nvPr/>
        </p:nvSpPr>
        <p:spPr>
          <a:xfrm>
            <a:off x="1691680" y="620688"/>
            <a:ext cx="6120680" cy="584775"/>
          </a:xfrm>
          <a:prstGeom prst="rect">
            <a:avLst/>
          </a:prstGeom>
          <a:noFill/>
        </p:spPr>
        <p:txBody>
          <a:bodyPr wrap="square" rtlCol="1">
            <a:spAutoFit/>
          </a:bodyPr>
          <a:lstStyle/>
          <a:p>
            <a:pPr algn="ctr"/>
            <a:r>
              <a:rPr lang="ar-SA" sz="3200" b="1" dirty="0" smtClean="0">
                <a:solidFill>
                  <a:srgbClr val="C00000"/>
                </a:solidFill>
              </a:rPr>
              <a:t>سيرة النبي صلى الله عليه وسلم الاجتماعية </a:t>
            </a:r>
            <a:endParaRPr lang="ar-SA" sz="3200" b="1" dirty="0">
              <a:solidFill>
                <a:srgbClr val="C00000"/>
              </a:solidFill>
            </a:endParaRPr>
          </a:p>
        </p:txBody>
      </p:sp>
      <p:sp>
        <p:nvSpPr>
          <p:cNvPr id="3" name="مستطيل 2"/>
          <p:cNvSpPr/>
          <p:nvPr/>
        </p:nvSpPr>
        <p:spPr>
          <a:xfrm>
            <a:off x="1995251" y="1988840"/>
            <a:ext cx="5109091" cy="523220"/>
          </a:xfrm>
          <a:prstGeom prst="rect">
            <a:avLst/>
          </a:prstGeom>
        </p:spPr>
        <p:txBody>
          <a:bodyPr wrap="none">
            <a:spAutoFit/>
          </a:bodyPr>
          <a:lstStyle/>
          <a:p>
            <a:pPr algn="ctr"/>
            <a:r>
              <a:rPr lang="ar-SA" sz="2800" b="1" dirty="0" smtClean="0">
                <a:hlinkClick r:id="rId2" action="ppaction://hlinksldjump"/>
              </a:rPr>
              <a:t>1-سيرة </a:t>
            </a:r>
            <a:r>
              <a:rPr lang="ar-SA" sz="2800" b="1" dirty="0">
                <a:hlinkClick r:id="rId2" action="ppaction://hlinksldjump"/>
              </a:rPr>
              <a:t>النبي </a:t>
            </a:r>
            <a:r>
              <a:rPr lang="ar-SA" sz="2800" b="1" dirty="0" smtClean="0">
                <a:hlinkClick r:id="rId2" action="ppaction://hlinksldjump"/>
              </a:rPr>
              <a:t>صلى الله عليه وسلم في </a:t>
            </a:r>
            <a:r>
              <a:rPr lang="ar-SA" sz="2800" b="1" dirty="0">
                <a:hlinkClick r:id="rId2" action="ppaction://hlinksldjump"/>
              </a:rPr>
              <a:t>بيته</a:t>
            </a:r>
            <a:endParaRPr lang="ar-SA" sz="2800" b="1" dirty="0"/>
          </a:p>
        </p:txBody>
      </p:sp>
      <p:sp>
        <p:nvSpPr>
          <p:cNvPr id="4" name="مستطيل 3"/>
          <p:cNvSpPr/>
          <p:nvPr/>
        </p:nvSpPr>
        <p:spPr>
          <a:xfrm>
            <a:off x="1737167" y="3392996"/>
            <a:ext cx="5625258" cy="523220"/>
          </a:xfrm>
          <a:prstGeom prst="rect">
            <a:avLst/>
          </a:prstGeom>
        </p:spPr>
        <p:txBody>
          <a:bodyPr wrap="none">
            <a:spAutoFit/>
          </a:bodyPr>
          <a:lstStyle/>
          <a:p>
            <a:pPr algn="ctr"/>
            <a:r>
              <a:rPr lang="ar-SA" sz="2800" b="1" dirty="0" smtClean="0">
                <a:hlinkClick r:id="rId3" action="ppaction://hlinksldjump"/>
              </a:rPr>
              <a:t>2-سيرة </a:t>
            </a:r>
            <a:r>
              <a:rPr lang="ar-SA" sz="2800" b="1" dirty="0">
                <a:hlinkClick r:id="rId3" action="ppaction://hlinksldjump"/>
              </a:rPr>
              <a:t>النبي صلى الله عليه وسلم</a:t>
            </a:r>
            <a:r>
              <a:rPr lang="ar-SA" sz="2800" b="1" dirty="0" smtClean="0">
                <a:hlinkClick r:id="rId3" action="ppaction://hlinksldjump"/>
              </a:rPr>
              <a:t> </a:t>
            </a:r>
            <a:r>
              <a:rPr lang="ar-SA" sz="2800" b="1" dirty="0">
                <a:hlinkClick r:id="rId3" action="ppaction://hlinksldjump"/>
              </a:rPr>
              <a:t>مع أصحابه</a:t>
            </a:r>
            <a:endParaRPr lang="ar-SA" sz="2800" b="1" dirty="0"/>
          </a:p>
        </p:txBody>
      </p:sp>
      <p:sp>
        <p:nvSpPr>
          <p:cNvPr id="5" name="مستطيل 4"/>
          <p:cNvSpPr/>
          <p:nvPr/>
        </p:nvSpPr>
        <p:spPr>
          <a:xfrm>
            <a:off x="1364469" y="4797152"/>
            <a:ext cx="6370655" cy="523220"/>
          </a:xfrm>
          <a:prstGeom prst="rect">
            <a:avLst/>
          </a:prstGeom>
        </p:spPr>
        <p:txBody>
          <a:bodyPr wrap="none">
            <a:spAutoFit/>
          </a:bodyPr>
          <a:lstStyle/>
          <a:p>
            <a:pPr algn="ctr"/>
            <a:r>
              <a:rPr lang="ar-SA" sz="2800" b="1" dirty="0" smtClean="0">
                <a:hlinkClick r:id="rId4" action="ppaction://hlinksldjump"/>
              </a:rPr>
              <a:t>3- سيرة </a:t>
            </a:r>
            <a:r>
              <a:rPr lang="ar-SA" sz="2800" b="1" dirty="0">
                <a:hlinkClick r:id="rId4" action="ppaction://hlinksldjump"/>
              </a:rPr>
              <a:t>النبي صلى الله عليه وسلم</a:t>
            </a:r>
            <a:r>
              <a:rPr lang="ar-SA" sz="2800" b="1" dirty="0" smtClean="0">
                <a:hlinkClick r:id="rId4" action="ppaction://hlinksldjump"/>
              </a:rPr>
              <a:t> </a:t>
            </a:r>
            <a:r>
              <a:rPr lang="ar-SA" sz="2800" b="1" dirty="0">
                <a:hlinkClick r:id="rId4" action="ppaction://hlinksldjump"/>
              </a:rPr>
              <a:t>مع غير </a:t>
            </a:r>
            <a:r>
              <a:rPr lang="ar-SA" sz="2800" b="1" dirty="0" smtClean="0">
                <a:hlinkClick r:id="rId4" action="ppaction://hlinksldjump"/>
              </a:rPr>
              <a:t>المسلمين</a:t>
            </a:r>
            <a:endParaRPr lang="ar-SA" sz="2800" b="1" dirty="0"/>
          </a:p>
        </p:txBody>
      </p:sp>
    </p:spTree>
    <p:extLst>
      <p:ext uri="{BB962C8B-B14F-4D97-AF65-F5344CB8AC3E}">
        <p14:creationId xmlns:p14="http://schemas.microsoft.com/office/powerpoint/2010/main" val="1237804301"/>
      </p:ext>
    </p:extLst>
  </p:cSld>
  <p:clrMapOvr>
    <a:masterClrMapping/>
  </p:clrMapOvr>
  <mc:AlternateContent xmlns:mc="http://schemas.openxmlformats.org/markup-compatibility/2006" xmlns:p14="http://schemas.microsoft.com/office/powerpoint/2010/main">
    <mc:Choice Requires="p14">
      <p:transition spd="slow" p14:dur="2500">
        <p:checker/>
      </p:transition>
    </mc:Choice>
    <mc:Fallback xmlns="">
      <p:transition spd="slow">
        <p:checker/>
      </p:transition>
    </mc:Fallback>
  </mc:AlternateContent>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1475656" y="476672"/>
            <a:ext cx="6192688" cy="584775"/>
          </a:xfrm>
          <a:prstGeom prst="rect">
            <a:avLst/>
          </a:prstGeom>
        </p:spPr>
        <p:txBody>
          <a:bodyPr wrap="square">
            <a:spAutoFit/>
          </a:bodyPr>
          <a:lstStyle/>
          <a:p>
            <a:pPr algn="ctr"/>
            <a:r>
              <a:rPr lang="ar-SA" sz="3200" b="1" dirty="0" smtClean="0">
                <a:solidFill>
                  <a:srgbClr val="C00000"/>
                </a:solidFill>
              </a:rPr>
              <a:t>سيرة </a:t>
            </a:r>
            <a:r>
              <a:rPr lang="ar-SA" sz="3200" b="1" dirty="0">
                <a:solidFill>
                  <a:srgbClr val="C00000"/>
                </a:solidFill>
              </a:rPr>
              <a:t>النبي صلى الله عليه وسلم في بيته</a:t>
            </a:r>
          </a:p>
        </p:txBody>
      </p:sp>
      <p:sp>
        <p:nvSpPr>
          <p:cNvPr id="3" name="مستطيل 2"/>
          <p:cNvSpPr/>
          <p:nvPr/>
        </p:nvSpPr>
        <p:spPr>
          <a:xfrm>
            <a:off x="595213" y="1412776"/>
            <a:ext cx="7849969" cy="1569660"/>
          </a:xfrm>
          <a:prstGeom prst="rect">
            <a:avLst/>
          </a:prstGeom>
        </p:spPr>
        <p:txBody>
          <a:bodyPr wrap="square">
            <a:spAutoFit/>
          </a:bodyPr>
          <a:lstStyle/>
          <a:p>
            <a:pPr algn="ctr"/>
            <a:r>
              <a:rPr lang="ar-SA" sz="2400" b="1" dirty="0" smtClean="0"/>
              <a:t>مع زوجاته</a:t>
            </a:r>
            <a:r>
              <a:rPr lang="ar-SA" sz="2400" b="1" dirty="0"/>
              <a:t>: </a:t>
            </a:r>
            <a:r>
              <a:rPr lang="ar-SA" sz="2400" dirty="0" smtClean="0"/>
              <a:t>كانت سيرة </a:t>
            </a:r>
            <a:r>
              <a:rPr lang="ar-SA" sz="2400" dirty="0"/>
              <a:t>النبي مع زوجاته </a:t>
            </a:r>
            <a:r>
              <a:rPr lang="ar-SA" sz="2400" dirty="0" smtClean="0"/>
              <a:t>رضي </a:t>
            </a:r>
            <a:r>
              <a:rPr lang="ar-SA" sz="2400" dirty="0"/>
              <a:t>الله عنهن البيان </a:t>
            </a:r>
            <a:r>
              <a:rPr lang="ar-SA" sz="2400" dirty="0" smtClean="0"/>
              <a:t>العملي في إعطاء الصورة </a:t>
            </a:r>
            <a:r>
              <a:rPr lang="ar-SA" sz="2400" dirty="0"/>
              <a:t>الحقة التي </a:t>
            </a:r>
            <a:r>
              <a:rPr lang="ar-SA" sz="2400" dirty="0" smtClean="0"/>
              <a:t>يريدها الإسلام </a:t>
            </a:r>
            <a:r>
              <a:rPr lang="ar-SA" sz="2400" dirty="0"/>
              <a:t>من الرجل تجاه </a:t>
            </a:r>
            <a:r>
              <a:rPr lang="ar-SA" sz="2400" dirty="0" smtClean="0"/>
              <a:t>المرأة فقد كان حسن المعاشرة لهن كما أنه كان في </a:t>
            </a:r>
            <a:r>
              <a:rPr lang="ar-SA" sz="2400" dirty="0"/>
              <a:t>مهنة </a:t>
            </a:r>
            <a:r>
              <a:rPr lang="ar-SA" sz="2400" dirty="0" smtClean="0"/>
              <a:t>أهله </a:t>
            </a:r>
            <a:r>
              <a:rPr lang="ar-SA" sz="2400" dirty="0"/>
              <a:t>- </a:t>
            </a:r>
            <a:r>
              <a:rPr lang="ar-SA" sz="2400" dirty="0" smtClean="0"/>
              <a:t>أي </a:t>
            </a:r>
            <a:r>
              <a:rPr lang="ar-SA" sz="2400" dirty="0"/>
              <a:t>خدمة </a:t>
            </a:r>
            <a:r>
              <a:rPr lang="ar-SA" sz="2400" dirty="0" smtClean="0"/>
              <a:t>أهله </a:t>
            </a:r>
            <a:r>
              <a:rPr lang="ar-SA" sz="2400" dirty="0"/>
              <a:t>- </a:t>
            </a:r>
            <a:r>
              <a:rPr lang="ar-SA" sz="2400" dirty="0" smtClean="0"/>
              <a:t>يخصف </a:t>
            </a:r>
            <a:r>
              <a:rPr lang="ar-SA" sz="2400" dirty="0"/>
              <a:t>نعله، ويخيط ثوبه، </a:t>
            </a:r>
            <a:r>
              <a:rPr lang="ar-SA" sz="2400" dirty="0" smtClean="0"/>
              <a:t>ويحلب شاته</a:t>
            </a:r>
            <a:r>
              <a:rPr lang="ar-SA" sz="2400" dirty="0"/>
              <a:t>، ويخدم </a:t>
            </a:r>
            <a:r>
              <a:rPr lang="ar-SA" sz="2400" dirty="0" smtClean="0"/>
              <a:t>نفسه</a:t>
            </a:r>
            <a:r>
              <a:rPr lang="ar-SA" sz="2400" dirty="0"/>
              <a:t>، ويعمل في بيته</a:t>
            </a:r>
          </a:p>
        </p:txBody>
      </p:sp>
      <p:sp>
        <p:nvSpPr>
          <p:cNvPr id="4" name="مستطيل 3"/>
          <p:cNvSpPr/>
          <p:nvPr/>
        </p:nvSpPr>
        <p:spPr>
          <a:xfrm>
            <a:off x="323528" y="3284984"/>
            <a:ext cx="8496944" cy="1569660"/>
          </a:xfrm>
          <a:prstGeom prst="rect">
            <a:avLst/>
          </a:prstGeom>
        </p:spPr>
        <p:txBody>
          <a:bodyPr wrap="square">
            <a:spAutoFit/>
          </a:bodyPr>
          <a:lstStyle/>
          <a:p>
            <a:pPr algn="ctr"/>
            <a:r>
              <a:rPr lang="ar-SA" sz="2400" b="1" dirty="0"/>
              <a:t>مع </a:t>
            </a:r>
            <a:r>
              <a:rPr lang="ar-SA" sz="2400" b="1" dirty="0" smtClean="0"/>
              <a:t>أولاده </a:t>
            </a:r>
            <a:r>
              <a:rPr lang="ar-SA" sz="2400" b="1" dirty="0"/>
              <a:t>: </a:t>
            </a:r>
            <a:r>
              <a:rPr lang="ar-SA" sz="2400" dirty="0"/>
              <a:t>كانت </a:t>
            </a:r>
            <a:r>
              <a:rPr lang="ar-SA" sz="2400" dirty="0" smtClean="0"/>
              <a:t>أبوة </a:t>
            </a:r>
            <a:r>
              <a:rPr lang="ar-SA" sz="2400" dirty="0"/>
              <a:t>النبي تحمل كل معاني الرحمة والعطف والحنان والرعاية والحب، فقد كان يفرح </a:t>
            </a:r>
            <a:r>
              <a:rPr lang="ar-SA" sz="2400" dirty="0" smtClean="0"/>
              <a:t>بقدوم المولود</a:t>
            </a:r>
            <a:r>
              <a:rPr lang="ar-SA" sz="2400" dirty="0"/>
              <a:t>، وكان ابنه </a:t>
            </a:r>
            <a:r>
              <a:rPr lang="ar-SA" sz="2400" dirty="0" smtClean="0"/>
              <a:t>إبراهيم مسترضعاً </a:t>
            </a:r>
            <a:r>
              <a:rPr lang="ar-SA" sz="2400" dirty="0"/>
              <a:t>فكان ينطلق </a:t>
            </a:r>
            <a:r>
              <a:rPr lang="ar-SA" sz="2400" dirty="0" smtClean="0"/>
              <a:t>إلى عوالي </a:t>
            </a:r>
            <a:r>
              <a:rPr lang="ar-SA" sz="2400" dirty="0"/>
              <a:t>المدينة </a:t>
            </a:r>
            <a:r>
              <a:rPr lang="ar-SA" sz="2400" dirty="0" smtClean="0"/>
              <a:t>فيأخذه </a:t>
            </a:r>
            <a:r>
              <a:rPr lang="ar-SA" sz="2400" dirty="0"/>
              <a:t>فيقبله ثم يرجع، وكان يذهب </a:t>
            </a:r>
            <a:r>
              <a:rPr lang="ar-SA" sz="2400" dirty="0" smtClean="0"/>
              <a:t>إلى </a:t>
            </a:r>
            <a:r>
              <a:rPr lang="ar-SA" sz="2400" dirty="0"/>
              <a:t>بيت </a:t>
            </a:r>
            <a:r>
              <a:rPr lang="ar-SA" sz="2400" dirty="0" smtClean="0"/>
              <a:t>فاطمة ويسأل </a:t>
            </a:r>
            <a:r>
              <a:rPr lang="ar-SA" sz="2400" dirty="0"/>
              <a:t>عن ولدها </a:t>
            </a:r>
            <a:r>
              <a:rPr lang="ar-SA" sz="2400" dirty="0" smtClean="0"/>
              <a:t>الحسن </a:t>
            </a:r>
            <a:r>
              <a:rPr lang="ar-SA" sz="2400" dirty="0"/>
              <a:t>ويعانقه ويقبله</a:t>
            </a:r>
          </a:p>
        </p:txBody>
      </p:sp>
      <p:sp>
        <p:nvSpPr>
          <p:cNvPr id="5" name="مستطيل 4"/>
          <p:cNvSpPr/>
          <p:nvPr/>
        </p:nvSpPr>
        <p:spPr>
          <a:xfrm>
            <a:off x="686201" y="5171708"/>
            <a:ext cx="7667992" cy="1569660"/>
          </a:xfrm>
          <a:prstGeom prst="rect">
            <a:avLst/>
          </a:prstGeom>
        </p:spPr>
        <p:txBody>
          <a:bodyPr wrap="square">
            <a:spAutoFit/>
          </a:bodyPr>
          <a:lstStyle/>
          <a:p>
            <a:pPr algn="ctr"/>
            <a:r>
              <a:rPr lang="ar-SA" sz="2400" b="1" dirty="0" smtClean="0"/>
              <a:t>مع خدمه: </a:t>
            </a:r>
            <a:r>
              <a:rPr lang="ar-SA" sz="2400" dirty="0"/>
              <a:t>وكان من </a:t>
            </a:r>
            <a:r>
              <a:rPr lang="ar-SA" sz="2400" dirty="0" smtClean="0"/>
              <a:t>لطفه صلى الله عليه وسلم أنه </a:t>
            </a:r>
            <a:r>
              <a:rPr lang="ar-SA" sz="2400" dirty="0"/>
              <a:t>كثيراً ما يقول للخادم : </a:t>
            </a:r>
            <a:r>
              <a:rPr lang="ar-SA" sz="2400" dirty="0" smtClean="0"/>
              <a:t>ألك </a:t>
            </a:r>
            <a:r>
              <a:rPr lang="ar-SA" sz="2400" dirty="0"/>
              <a:t>حاجة؟ قال </a:t>
            </a:r>
            <a:r>
              <a:rPr lang="ar-SA" sz="2400" dirty="0" smtClean="0"/>
              <a:t>أنس </a:t>
            </a:r>
            <a:r>
              <a:rPr lang="ar-SA" sz="2400" dirty="0"/>
              <a:t>: خدمت </a:t>
            </a:r>
            <a:r>
              <a:rPr lang="ar-SA" sz="2400" dirty="0" smtClean="0"/>
              <a:t>رسول </a:t>
            </a:r>
            <a:r>
              <a:rPr lang="ar-SA" sz="2400" dirty="0"/>
              <a:t>الله </a:t>
            </a:r>
            <a:r>
              <a:rPr lang="ar-SA" sz="2400" dirty="0" smtClean="0"/>
              <a:t>عشر سنين</a:t>
            </a:r>
            <a:r>
              <a:rPr lang="ar-SA" sz="2400" dirty="0"/>
              <a:t>، لا والله </a:t>
            </a:r>
            <a:r>
              <a:rPr lang="ar-SA" sz="2400" dirty="0" smtClean="0"/>
              <a:t>ما سبني سبة </a:t>
            </a:r>
            <a:r>
              <a:rPr lang="ar-SA" sz="2400" dirty="0"/>
              <a:t>قط، ولا قال لي : </a:t>
            </a:r>
            <a:r>
              <a:rPr lang="ar-SA" sz="2400" dirty="0" smtClean="0"/>
              <a:t>أف </a:t>
            </a:r>
            <a:r>
              <a:rPr lang="ar-SA" sz="2400" dirty="0"/>
              <a:t>قط، ولا قال </a:t>
            </a:r>
            <a:r>
              <a:rPr lang="ar-SA" sz="2400" dirty="0" smtClean="0"/>
              <a:t>لي لشيء </a:t>
            </a:r>
            <a:r>
              <a:rPr lang="ar-SA" sz="2400" dirty="0"/>
              <a:t>فعلته: لم فعلته؟ ولا </a:t>
            </a:r>
            <a:r>
              <a:rPr lang="ar-SA" sz="2400" dirty="0" smtClean="0"/>
              <a:t>لشيء لم أفعله : ألا فعلته؟.</a:t>
            </a:r>
            <a:endParaRPr lang="ar-SA" sz="2400" dirty="0"/>
          </a:p>
        </p:txBody>
      </p:sp>
    </p:spTree>
    <p:extLst>
      <p:ext uri="{BB962C8B-B14F-4D97-AF65-F5344CB8AC3E}">
        <p14:creationId xmlns:p14="http://schemas.microsoft.com/office/powerpoint/2010/main" val="2083686847"/>
      </p:ext>
    </p:extLst>
  </p:cSld>
  <p:clrMapOvr>
    <a:masterClrMapping/>
  </p:clrMapOvr>
  <mc:AlternateContent xmlns:mc="http://schemas.openxmlformats.org/markup-compatibility/2006" xmlns:p14="http://schemas.microsoft.com/office/powerpoint/2010/main">
    <mc:Choice Requires="p14">
      <p:transition spd="slow" p14:dur="3900">
        <p14:glitter dir="r"/>
      </p:transition>
    </mc:Choice>
    <mc:Fallback xmlns="">
      <p:transition spd="slow">
        <p:fade/>
      </p:transition>
    </mc:Fallback>
  </mc:AlternateContent>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مستطيل 2"/>
          <p:cNvSpPr/>
          <p:nvPr/>
        </p:nvSpPr>
        <p:spPr>
          <a:xfrm>
            <a:off x="1763688" y="1404065"/>
            <a:ext cx="5976664" cy="584775"/>
          </a:xfrm>
          <a:prstGeom prst="rect">
            <a:avLst/>
          </a:prstGeom>
        </p:spPr>
        <p:txBody>
          <a:bodyPr wrap="square">
            <a:spAutoFit/>
          </a:bodyPr>
          <a:lstStyle/>
          <a:p>
            <a:pPr lvl="0" algn="ctr"/>
            <a:r>
              <a:rPr lang="ar-SA" sz="3200" b="1" dirty="0" smtClean="0">
                <a:solidFill>
                  <a:srgbClr val="C00000"/>
                </a:solidFill>
              </a:rPr>
              <a:t>سيرة </a:t>
            </a:r>
            <a:r>
              <a:rPr lang="ar-SA" sz="3200" b="1" dirty="0">
                <a:solidFill>
                  <a:srgbClr val="C00000"/>
                </a:solidFill>
              </a:rPr>
              <a:t>النبي صلى الله عليه وسلم مع أصحابه</a:t>
            </a:r>
          </a:p>
        </p:txBody>
      </p:sp>
      <p:sp>
        <p:nvSpPr>
          <p:cNvPr id="4" name="مستطيل 3"/>
          <p:cNvSpPr/>
          <p:nvPr/>
        </p:nvSpPr>
        <p:spPr>
          <a:xfrm>
            <a:off x="1979712" y="2636912"/>
            <a:ext cx="5616624" cy="1815882"/>
          </a:xfrm>
          <a:prstGeom prst="rect">
            <a:avLst/>
          </a:prstGeom>
        </p:spPr>
        <p:txBody>
          <a:bodyPr wrap="square">
            <a:spAutoFit/>
          </a:bodyPr>
          <a:lstStyle/>
          <a:p>
            <a:pPr algn="ctr"/>
            <a:r>
              <a:rPr lang="ar-SA" sz="2800" b="1" dirty="0"/>
              <a:t>كان النبي قريباً من </a:t>
            </a:r>
            <a:r>
              <a:rPr lang="ar-SA" sz="2800" b="1" dirty="0" smtClean="0"/>
              <a:t>أصحابه </a:t>
            </a:r>
            <a:r>
              <a:rPr lang="ar-SA" sz="2800" b="1" dirty="0"/>
              <a:t>في كل وقت يتفقدهم في </a:t>
            </a:r>
            <a:r>
              <a:rPr lang="ar-SA" sz="2800" b="1" dirty="0" smtClean="0"/>
              <a:t>الحضر والسفر</a:t>
            </a:r>
            <a:r>
              <a:rPr lang="ar-SA" sz="2800" b="1" dirty="0"/>
              <a:t>، ويعود </a:t>
            </a:r>
            <a:r>
              <a:rPr lang="ar-SA" sz="2800" b="1" dirty="0" smtClean="0"/>
              <a:t>مريضهم</a:t>
            </a:r>
            <a:r>
              <a:rPr lang="ar-SA" sz="2800" b="1" dirty="0"/>
              <a:t>، </a:t>
            </a:r>
            <a:r>
              <a:rPr lang="ar-SA" sz="2800" b="1" dirty="0" smtClean="0"/>
              <a:t>ويسأل عنهم إذا فقدهم ، وكان كل صحابي يشعر بمكانته </a:t>
            </a:r>
            <a:r>
              <a:rPr lang="ar-SA" sz="2800" b="1" dirty="0"/>
              <a:t>عند </a:t>
            </a:r>
            <a:r>
              <a:rPr lang="ar-SA" sz="2800" b="1" dirty="0" smtClean="0"/>
              <a:t>رسول </a:t>
            </a:r>
            <a:r>
              <a:rPr lang="ar-SA" sz="2800" b="1" dirty="0"/>
              <a:t>حتى </a:t>
            </a:r>
            <a:r>
              <a:rPr lang="ar-SA" sz="2800" b="1" dirty="0" smtClean="0"/>
              <a:t>كأنه المقرب </a:t>
            </a:r>
            <a:r>
              <a:rPr lang="ar-SA" sz="2800" b="1" dirty="0"/>
              <a:t>دون غيره</a:t>
            </a:r>
          </a:p>
        </p:txBody>
      </p:sp>
    </p:spTree>
    <p:extLst>
      <p:ext uri="{BB962C8B-B14F-4D97-AF65-F5344CB8AC3E}">
        <p14:creationId xmlns:p14="http://schemas.microsoft.com/office/powerpoint/2010/main" val="3657284622"/>
      </p:ext>
    </p:extLst>
  </p:cSld>
  <p:clrMapOvr>
    <a:masterClrMapping/>
  </p:clrMapOvr>
  <p:transition spd="slow">
    <p:cover dir="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ربع نص 1"/>
          <p:cNvSpPr txBox="1"/>
          <p:nvPr/>
        </p:nvSpPr>
        <p:spPr>
          <a:xfrm>
            <a:off x="1691680" y="718538"/>
            <a:ext cx="5760640" cy="830997"/>
          </a:xfrm>
          <a:prstGeom prst="rect">
            <a:avLst/>
          </a:prstGeom>
          <a:noFill/>
        </p:spPr>
        <p:txBody>
          <a:bodyPr wrap="square" rtlCol="1" anchor="ctr">
            <a:spAutoFit/>
          </a:bodyPr>
          <a:lstStyle/>
          <a:p>
            <a:pPr lvl="0" algn="ctr"/>
            <a:r>
              <a:rPr lang="ar-SA" sz="2800" b="1" dirty="0" smtClean="0">
                <a:solidFill>
                  <a:srgbClr val="C00000"/>
                </a:solidFill>
              </a:rPr>
              <a:t>تحقيق </a:t>
            </a:r>
            <a:r>
              <a:rPr lang="ar-SA" sz="2800" b="1" dirty="0">
                <a:solidFill>
                  <a:srgbClr val="C00000"/>
                </a:solidFill>
              </a:rPr>
              <a:t>محبة الرسول صلى الله عليه وسلم</a:t>
            </a:r>
          </a:p>
          <a:p>
            <a:endParaRPr lang="ar-SA" sz="2000" b="1" dirty="0">
              <a:solidFill>
                <a:srgbClr val="C00000"/>
              </a:solidFill>
            </a:endParaRPr>
          </a:p>
        </p:txBody>
      </p:sp>
      <p:sp>
        <p:nvSpPr>
          <p:cNvPr id="3" name="مربع نص 2"/>
          <p:cNvSpPr txBox="1"/>
          <p:nvPr/>
        </p:nvSpPr>
        <p:spPr>
          <a:xfrm>
            <a:off x="755576" y="1916832"/>
            <a:ext cx="7848872" cy="2677656"/>
          </a:xfrm>
          <a:prstGeom prst="rect">
            <a:avLst/>
          </a:prstGeom>
          <a:noFill/>
        </p:spPr>
        <p:txBody>
          <a:bodyPr wrap="square" rtlCol="1">
            <a:spAutoFit/>
          </a:bodyPr>
          <a:lstStyle/>
          <a:p>
            <a:pPr algn="ctr"/>
            <a:r>
              <a:rPr lang="ar-SA" sz="2400" b="1" dirty="0"/>
              <a:t>عند قراءة سيرة النبي ينشأ إعجاب بصاحبها حتى يتحول </a:t>
            </a:r>
            <a:r>
              <a:rPr lang="ar-SA" sz="2400" b="1" dirty="0" smtClean="0"/>
              <a:t>الإعجاب </a:t>
            </a:r>
            <a:r>
              <a:rPr lang="ar-SA" sz="2400" b="1" dirty="0"/>
              <a:t>إلى حب  فنعرف - من </a:t>
            </a:r>
            <a:r>
              <a:rPr lang="ar-SA" sz="2400" b="1" dirty="0" smtClean="0"/>
              <a:t>خلالها- </a:t>
            </a:r>
            <a:r>
              <a:rPr lang="ar-SA" sz="2400" b="1" dirty="0"/>
              <a:t>كيف وصلنا </a:t>
            </a:r>
            <a:r>
              <a:rPr lang="ar-SA" sz="2400" b="1" dirty="0" smtClean="0"/>
              <a:t>الإسلام؟</a:t>
            </a:r>
            <a:endParaRPr lang="ar-SA" sz="2400" b="1" dirty="0"/>
          </a:p>
          <a:p>
            <a:pPr algn="ctr"/>
            <a:r>
              <a:rPr lang="ar-SA" sz="2400" b="1" dirty="0"/>
              <a:t>وكيف أنقذنا </a:t>
            </a:r>
            <a:r>
              <a:rPr lang="ar-SA" sz="2400" b="1" dirty="0" smtClean="0"/>
              <a:t>الله </a:t>
            </a:r>
            <a:r>
              <a:rPr lang="ar-SA" sz="2400" b="1" dirty="0"/>
              <a:t>من الشرك </a:t>
            </a:r>
            <a:r>
              <a:rPr lang="ar-SA" sz="2400" b="1" dirty="0" smtClean="0"/>
              <a:t>بسببه؟ </a:t>
            </a:r>
            <a:r>
              <a:rPr lang="ar-SA" sz="2400" b="1" dirty="0"/>
              <a:t>ونعرف عظيم فضله علينا </a:t>
            </a:r>
            <a:r>
              <a:rPr lang="ar-SA" sz="2400" b="1" dirty="0" smtClean="0"/>
              <a:t>، </a:t>
            </a:r>
            <a:r>
              <a:rPr lang="ar-SA" sz="2400" b="1" dirty="0"/>
              <a:t>ونعرف قدوتنا </a:t>
            </a:r>
            <a:r>
              <a:rPr lang="ar-SA" sz="2400" b="1" dirty="0" smtClean="0"/>
              <a:t>الأولى فالنفوس </a:t>
            </a:r>
            <a:r>
              <a:rPr lang="ar-SA" sz="2400" b="1" dirty="0"/>
              <a:t>مجبولة على التسامي، والتعلق بالقدوة </a:t>
            </a:r>
            <a:r>
              <a:rPr lang="ar-SA" sz="2400" b="1" dirty="0" smtClean="0"/>
              <a:t>الصادقة</a:t>
            </a:r>
          </a:p>
          <a:p>
            <a:pPr algn="ctr"/>
            <a:r>
              <a:rPr lang="ar-SA" sz="2400" b="1" dirty="0" smtClean="0"/>
              <a:t>وهناك </a:t>
            </a:r>
            <a:r>
              <a:rPr lang="ar-SA" sz="2400" b="1" dirty="0"/>
              <a:t>أسبابا أخرى توصلنا </a:t>
            </a:r>
            <a:r>
              <a:rPr lang="ar-SA" sz="2400" b="1" dirty="0" smtClean="0"/>
              <a:t>لمحبة </a:t>
            </a:r>
            <a:r>
              <a:rPr lang="ar-SA" sz="2400" b="1" dirty="0"/>
              <a:t>الرسول </a:t>
            </a:r>
            <a:r>
              <a:rPr lang="ar-SA" sz="2400" b="1" dirty="0" smtClean="0"/>
              <a:t>صلى الله عليه وسلم مثل :  </a:t>
            </a:r>
          </a:p>
          <a:p>
            <a:pPr algn="ctr"/>
            <a:r>
              <a:rPr lang="ar-SA" sz="2400" b="1" dirty="0" smtClean="0"/>
              <a:t>1- طاعته    2- الالتزام </a:t>
            </a:r>
            <a:r>
              <a:rPr lang="ar-SA" sz="2400" b="1" dirty="0"/>
              <a:t>بسنته.</a:t>
            </a:r>
          </a:p>
          <a:p>
            <a:pPr algn="ctr"/>
            <a:r>
              <a:rPr lang="ar-SA" sz="2400" b="1" dirty="0"/>
              <a:t> 3- </a:t>
            </a:r>
            <a:r>
              <a:rPr lang="ar-SA" sz="2400" b="1" dirty="0" smtClean="0"/>
              <a:t>الحرص </a:t>
            </a:r>
            <a:r>
              <a:rPr lang="ar-SA" sz="2400" b="1" dirty="0"/>
              <a:t>على </a:t>
            </a:r>
            <a:r>
              <a:rPr lang="ar-SA" sz="2400" b="1" dirty="0" smtClean="0"/>
              <a:t>الاقتداء </a:t>
            </a:r>
            <a:r>
              <a:rPr lang="ar-SA" sz="2400" b="1" dirty="0"/>
              <a:t>به. 4- التخلق </a:t>
            </a:r>
            <a:r>
              <a:rPr lang="ar-SA" sz="2400" b="1" dirty="0" smtClean="0"/>
              <a:t>بأخلاقه كثرة الصلاة عليه</a:t>
            </a:r>
            <a:r>
              <a:rPr lang="ar-SA" dirty="0"/>
              <a:t>.</a:t>
            </a:r>
          </a:p>
        </p:txBody>
      </p:sp>
    </p:spTree>
    <p:extLst>
      <p:ext uri="{BB962C8B-B14F-4D97-AF65-F5344CB8AC3E}">
        <p14:creationId xmlns:p14="http://schemas.microsoft.com/office/powerpoint/2010/main" val="1968927634"/>
      </p:ext>
    </p:extLst>
  </p:cSld>
  <p:clrMapOvr>
    <a:masterClrMapping/>
  </p:clrMapOvr>
  <p:transition spd="slow">
    <p:push dir="u"/>
  </p:transition>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مستطيل 2"/>
          <p:cNvSpPr/>
          <p:nvPr/>
        </p:nvSpPr>
        <p:spPr>
          <a:xfrm>
            <a:off x="1115616" y="1188041"/>
            <a:ext cx="7056784" cy="584775"/>
          </a:xfrm>
          <a:prstGeom prst="rect">
            <a:avLst/>
          </a:prstGeom>
        </p:spPr>
        <p:txBody>
          <a:bodyPr wrap="square">
            <a:spAutoFit/>
          </a:bodyPr>
          <a:lstStyle/>
          <a:p>
            <a:r>
              <a:rPr lang="ar-SA" sz="3200" b="1" dirty="0">
                <a:solidFill>
                  <a:srgbClr val="C00000"/>
                </a:solidFill>
              </a:rPr>
              <a:t>سيرة النبي صلى الله عليه وسلم </a:t>
            </a:r>
            <a:r>
              <a:rPr lang="ar-SA" sz="3200" b="1" dirty="0" smtClean="0">
                <a:solidFill>
                  <a:srgbClr val="C00000"/>
                </a:solidFill>
              </a:rPr>
              <a:t>مع غير المسلمين</a:t>
            </a:r>
            <a:endParaRPr lang="ar-SA" sz="2000" dirty="0">
              <a:solidFill>
                <a:srgbClr val="C00000"/>
              </a:solidFill>
            </a:endParaRPr>
          </a:p>
        </p:txBody>
      </p:sp>
      <p:sp>
        <p:nvSpPr>
          <p:cNvPr id="4" name="مستطيل 3"/>
          <p:cNvSpPr/>
          <p:nvPr/>
        </p:nvSpPr>
        <p:spPr>
          <a:xfrm>
            <a:off x="1115616" y="2551544"/>
            <a:ext cx="7200800" cy="2677656"/>
          </a:xfrm>
          <a:prstGeom prst="rect">
            <a:avLst/>
          </a:prstGeom>
        </p:spPr>
        <p:txBody>
          <a:bodyPr wrap="square">
            <a:spAutoFit/>
          </a:bodyPr>
          <a:lstStyle/>
          <a:p>
            <a:pPr algn="ctr"/>
            <a:r>
              <a:rPr lang="ar-SA" sz="2800" b="1" dirty="0" smtClean="0"/>
              <a:t>كان النبي صلى الله عليه وسلم يحسن التعامل مع غير المسلمين لأن الله شرع للمسلمين أن يحسنوا التعامل مع غيرهم ما لم يعتدوا عليهم كما كان صلى الله عليه وسلم يحذر من الإساءة إليهم أشد تحذير وقد </a:t>
            </a:r>
            <a:r>
              <a:rPr lang="ar-SA" sz="2800" b="1" dirty="0"/>
              <a:t>كان </a:t>
            </a:r>
            <a:r>
              <a:rPr lang="ar-SA" sz="2800" b="1" dirty="0" smtClean="0"/>
              <a:t>النبي </a:t>
            </a:r>
            <a:r>
              <a:rPr lang="ar-SA" sz="2800" b="1" dirty="0"/>
              <a:t>صلى الله عليه وسلم </a:t>
            </a:r>
            <a:r>
              <a:rPr lang="ar-SA" sz="2800" b="1" dirty="0" smtClean="0"/>
              <a:t>يتعامل </a:t>
            </a:r>
            <a:r>
              <a:rPr lang="ar-SA" sz="2800" b="1" dirty="0"/>
              <a:t>مع اليهود في البيع </a:t>
            </a:r>
            <a:r>
              <a:rPr lang="ar-SA" sz="2800" b="1" dirty="0" smtClean="0"/>
              <a:t>والشراء</a:t>
            </a:r>
            <a:r>
              <a:rPr lang="ar-SA" sz="2800" b="1" dirty="0"/>
              <a:t>، ومات ودرعه مرهونة عند </a:t>
            </a:r>
            <a:r>
              <a:rPr lang="ar-SA" sz="2800" b="1" dirty="0" smtClean="0"/>
              <a:t>يهودي </a:t>
            </a:r>
            <a:r>
              <a:rPr lang="ar-SA" sz="2800" b="1" dirty="0"/>
              <a:t>بثلاثين </a:t>
            </a:r>
            <a:r>
              <a:rPr lang="ar-SA" sz="2800" b="1" dirty="0" smtClean="0"/>
              <a:t>صاعًا من</a:t>
            </a:r>
            <a:r>
              <a:rPr lang="ar-SA" sz="2800" b="1" dirty="0"/>
              <a:t> </a:t>
            </a:r>
            <a:r>
              <a:rPr lang="ar-SA" sz="2800" b="1" dirty="0" smtClean="0"/>
              <a:t>شعير</a:t>
            </a:r>
            <a:endParaRPr lang="ar-SA" sz="2800" b="1" dirty="0"/>
          </a:p>
        </p:txBody>
      </p:sp>
    </p:spTree>
    <p:extLst>
      <p:ext uri="{BB962C8B-B14F-4D97-AF65-F5344CB8AC3E}">
        <p14:creationId xmlns:p14="http://schemas.microsoft.com/office/powerpoint/2010/main" val="307196539"/>
      </p:ext>
    </p:extLst>
  </p:cSld>
  <p:clrMapOvr>
    <a:masterClrMapping/>
  </p:clrMapOvr>
  <mc:AlternateContent xmlns:mc="http://schemas.openxmlformats.org/markup-compatibility/2006" xmlns:p14="http://schemas.microsoft.com/office/powerpoint/2010/main">
    <mc:Choice Requires="p14">
      <p:transition spd="slow" p14:dur="2500">
        <p:checker dir="vert"/>
      </p:transition>
    </mc:Choice>
    <mc:Fallback xmlns="">
      <p:transition spd="slow">
        <p:checker dir="vert"/>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ربع نص 1"/>
          <p:cNvSpPr txBox="1"/>
          <p:nvPr/>
        </p:nvSpPr>
        <p:spPr>
          <a:xfrm>
            <a:off x="2123728" y="764704"/>
            <a:ext cx="5112568" cy="800219"/>
          </a:xfrm>
          <a:prstGeom prst="rect">
            <a:avLst/>
          </a:prstGeom>
          <a:noFill/>
        </p:spPr>
        <p:txBody>
          <a:bodyPr wrap="square" rtlCol="1">
            <a:spAutoFit/>
          </a:bodyPr>
          <a:lstStyle/>
          <a:p>
            <a:pPr lvl="0" algn="ctr"/>
            <a:r>
              <a:rPr lang="ar-SA" sz="2800" b="1" dirty="0" smtClean="0">
                <a:solidFill>
                  <a:srgbClr val="C00000"/>
                </a:solidFill>
              </a:rPr>
              <a:t>     معرفة </a:t>
            </a:r>
            <a:r>
              <a:rPr lang="ar-SA" sz="2800" b="1" dirty="0">
                <a:solidFill>
                  <a:srgbClr val="C00000"/>
                </a:solidFill>
              </a:rPr>
              <a:t>أسباب النزول وتفسير الآيات</a:t>
            </a:r>
          </a:p>
          <a:p>
            <a:endParaRPr lang="ar-SA" dirty="0"/>
          </a:p>
        </p:txBody>
      </p:sp>
      <p:sp>
        <p:nvSpPr>
          <p:cNvPr id="3" name="مربع نص 2"/>
          <p:cNvSpPr txBox="1"/>
          <p:nvPr/>
        </p:nvSpPr>
        <p:spPr>
          <a:xfrm>
            <a:off x="683568" y="2276872"/>
            <a:ext cx="7560840" cy="2308324"/>
          </a:xfrm>
          <a:prstGeom prst="rect">
            <a:avLst/>
          </a:prstGeom>
          <a:noFill/>
        </p:spPr>
        <p:txBody>
          <a:bodyPr wrap="square" rtlCol="1">
            <a:spAutoFit/>
          </a:bodyPr>
          <a:lstStyle/>
          <a:p>
            <a:pPr algn="ctr"/>
            <a:r>
              <a:rPr lang="ar-SA" sz="2400" dirty="0"/>
              <a:t>أن في دراسة السيرة معرفة </a:t>
            </a:r>
            <a:r>
              <a:rPr lang="ar-SA" sz="2400" dirty="0" smtClean="0"/>
              <a:t>لأسباب </a:t>
            </a:r>
            <a:r>
              <a:rPr lang="ar-SA" sz="2400" dirty="0"/>
              <a:t>النزول </a:t>
            </a:r>
            <a:r>
              <a:rPr lang="ar-SA" sz="2400" dirty="0" smtClean="0"/>
              <a:t>وتفسيرا للآيات فقد كان القرآن ينزل متفرقاً على الاحداث خلال حياة الرسول صلى الله عليه وسلم طوال ثلاثة وعشرين عاماً</a:t>
            </a:r>
            <a:endParaRPr lang="ar-SA" sz="2400" dirty="0"/>
          </a:p>
          <a:p>
            <a:pPr algn="ctr"/>
            <a:r>
              <a:rPr lang="ar-SA" sz="2400" dirty="0" smtClean="0"/>
              <a:t>ومن </a:t>
            </a:r>
            <a:r>
              <a:rPr lang="ar-SA" sz="2400" dirty="0"/>
              <a:t>السور التي تناولت أحداث </a:t>
            </a:r>
            <a:r>
              <a:rPr lang="ar-SA" sz="2400" dirty="0" smtClean="0"/>
              <a:t>السيرة : </a:t>
            </a:r>
            <a:r>
              <a:rPr lang="ar-SA" sz="2400" dirty="0"/>
              <a:t>سورة </a:t>
            </a:r>
            <a:r>
              <a:rPr lang="ar-SA" sz="2400" dirty="0" smtClean="0"/>
              <a:t>آل عمران التي تناولت بعض آياتها عن غزوة أحد  وآيات من سورة الانفال عن غزوة بدر وفي سورة الاحزاب </a:t>
            </a:r>
            <a:r>
              <a:rPr lang="ar-SA" sz="2400" dirty="0"/>
              <a:t>عن غزوة </a:t>
            </a:r>
            <a:r>
              <a:rPr lang="ar-SA" sz="2400" dirty="0" smtClean="0"/>
              <a:t> الخندق وسورة الفتح فيها تفاصيل صلح الحديبية</a:t>
            </a:r>
            <a:endParaRPr lang="ar-SA" sz="2400" dirty="0"/>
          </a:p>
        </p:txBody>
      </p:sp>
    </p:spTree>
    <p:extLst>
      <p:ext uri="{BB962C8B-B14F-4D97-AF65-F5344CB8AC3E}">
        <p14:creationId xmlns:p14="http://schemas.microsoft.com/office/powerpoint/2010/main" val="1931740343"/>
      </p:ext>
    </p:extLst>
  </p:cSld>
  <p:clrMapOvr>
    <a:masterClrMapping/>
  </p:clrMapOvr>
  <mc:AlternateContent xmlns:mc="http://schemas.openxmlformats.org/markup-compatibility/2006" xmlns:p14="http://schemas.microsoft.com/office/powerpoint/2010/main">
    <mc:Choice Requires="p14">
      <p:transition spd="slow" p14:dur="2500">
        <p:checker/>
      </p:transition>
    </mc:Choice>
    <mc:Fallback xmlns="">
      <p:transition spd="slow">
        <p:checker/>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ربع نص 1"/>
          <p:cNvSpPr txBox="1"/>
          <p:nvPr/>
        </p:nvSpPr>
        <p:spPr>
          <a:xfrm>
            <a:off x="1331640" y="836712"/>
            <a:ext cx="6336704" cy="523220"/>
          </a:xfrm>
          <a:prstGeom prst="rect">
            <a:avLst/>
          </a:prstGeom>
          <a:noFill/>
        </p:spPr>
        <p:txBody>
          <a:bodyPr wrap="square" rtlCol="1">
            <a:spAutoFit/>
          </a:bodyPr>
          <a:lstStyle/>
          <a:p>
            <a:r>
              <a:rPr lang="ar-SA" sz="2800" b="1" dirty="0">
                <a:solidFill>
                  <a:srgbClr val="C00000"/>
                </a:solidFill>
              </a:rPr>
              <a:t>التعرف على الجيل الاول من الصحابة رضي الله عنهم</a:t>
            </a:r>
            <a:endParaRPr lang="ar-SA" sz="2000" b="1" dirty="0">
              <a:solidFill>
                <a:srgbClr val="C00000"/>
              </a:solidFill>
            </a:endParaRPr>
          </a:p>
        </p:txBody>
      </p:sp>
      <p:sp>
        <p:nvSpPr>
          <p:cNvPr id="3" name="مربع نص 2"/>
          <p:cNvSpPr txBox="1"/>
          <p:nvPr/>
        </p:nvSpPr>
        <p:spPr>
          <a:xfrm>
            <a:off x="1187624" y="2492896"/>
            <a:ext cx="7272808" cy="2308324"/>
          </a:xfrm>
          <a:prstGeom prst="rect">
            <a:avLst/>
          </a:prstGeom>
          <a:noFill/>
        </p:spPr>
        <p:txBody>
          <a:bodyPr wrap="square" rtlCol="1">
            <a:spAutoFit/>
          </a:bodyPr>
          <a:lstStyle/>
          <a:p>
            <a:pPr algn="ctr"/>
            <a:r>
              <a:rPr lang="ar-SA" dirty="0" smtClean="0"/>
              <a:t> </a:t>
            </a:r>
            <a:r>
              <a:rPr lang="ar-SA" sz="2400" b="1" dirty="0" smtClean="0"/>
              <a:t>من خلال دراسة السيرة النبوية يمكن التعرف على جيل الصحابة رضي الله عنهم </a:t>
            </a:r>
          </a:p>
          <a:p>
            <a:pPr algn="ctr"/>
            <a:r>
              <a:rPr lang="ar-SA" sz="2400" b="1" dirty="0" smtClean="0"/>
              <a:t>فجيل </a:t>
            </a:r>
            <a:r>
              <a:rPr lang="ar-SA" sz="2400" b="1" dirty="0"/>
              <a:t>الصحابة هم الذين تشرفوا برؤية النبي </a:t>
            </a:r>
            <a:r>
              <a:rPr lang="ar-SA" sz="2400" b="1" dirty="0" smtClean="0"/>
              <a:t>والأيمان </a:t>
            </a:r>
            <a:r>
              <a:rPr lang="ar-SA" sz="2400" b="1" dirty="0"/>
              <a:t>به وحملوا رسالته، عليهم نزل </a:t>
            </a:r>
            <a:r>
              <a:rPr lang="ar-SA" sz="2400" b="1" dirty="0" smtClean="0"/>
              <a:t>القرآن، وفيهم </a:t>
            </a:r>
            <a:r>
              <a:rPr lang="ar-SA" sz="2400" b="1" dirty="0"/>
              <a:t>طبق التشريع، كانوا يسألون فيأتي </a:t>
            </a:r>
            <a:r>
              <a:rPr lang="ar-SA" sz="2400" b="1" dirty="0" smtClean="0"/>
              <a:t>الجواب، </a:t>
            </a:r>
            <a:r>
              <a:rPr lang="ar-SA" sz="2400" b="1" dirty="0"/>
              <a:t>ويشتكون فتبلغ الشكوى، ويخطئون فيتوبون </a:t>
            </a:r>
            <a:r>
              <a:rPr lang="ar-SA" sz="2400" b="1" dirty="0" smtClean="0"/>
              <a:t>؛ فينزل </a:t>
            </a:r>
            <a:r>
              <a:rPr lang="ar-SA" sz="2400" b="1" dirty="0"/>
              <a:t>قبول توبتهم، أوذوا فصبروا، وابتلوا فتمحصوا، وجاهدوا فأبلوا</a:t>
            </a:r>
          </a:p>
        </p:txBody>
      </p:sp>
    </p:spTree>
    <p:extLst>
      <p:ext uri="{BB962C8B-B14F-4D97-AF65-F5344CB8AC3E}">
        <p14:creationId xmlns:p14="http://schemas.microsoft.com/office/powerpoint/2010/main" val="2182917495"/>
      </p:ext>
    </p:extLst>
  </p:cSld>
  <p:clrMapOvr>
    <a:masterClrMapping/>
  </p:clrMapOvr>
  <p:transition spd="slow">
    <p:pull dir="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ربع نص 1"/>
          <p:cNvSpPr txBox="1"/>
          <p:nvPr/>
        </p:nvSpPr>
        <p:spPr>
          <a:xfrm>
            <a:off x="2051720" y="692696"/>
            <a:ext cx="5832648" cy="523220"/>
          </a:xfrm>
          <a:prstGeom prst="rect">
            <a:avLst/>
          </a:prstGeom>
          <a:noFill/>
        </p:spPr>
        <p:txBody>
          <a:bodyPr wrap="square" rtlCol="1">
            <a:spAutoFit/>
          </a:bodyPr>
          <a:lstStyle/>
          <a:p>
            <a:pPr algn="ctr"/>
            <a:r>
              <a:rPr lang="ar-SA" sz="2800" b="1" smtClean="0">
                <a:solidFill>
                  <a:srgbClr val="C00000"/>
                </a:solidFill>
              </a:rPr>
              <a:t>     سيرة </a:t>
            </a:r>
            <a:r>
              <a:rPr lang="ar-SA" sz="2800" b="1" dirty="0" smtClean="0">
                <a:solidFill>
                  <a:srgbClr val="C00000"/>
                </a:solidFill>
              </a:rPr>
              <a:t>النبي في </a:t>
            </a:r>
            <a:r>
              <a:rPr lang="ar-SA" sz="2800" b="1" dirty="0">
                <a:solidFill>
                  <a:srgbClr val="C00000"/>
                </a:solidFill>
              </a:rPr>
              <a:t>العبادة</a:t>
            </a:r>
          </a:p>
        </p:txBody>
      </p:sp>
      <p:sp>
        <p:nvSpPr>
          <p:cNvPr id="3" name="مربع نص 2"/>
          <p:cNvSpPr txBox="1"/>
          <p:nvPr/>
        </p:nvSpPr>
        <p:spPr>
          <a:xfrm>
            <a:off x="2555776" y="1988840"/>
            <a:ext cx="4212032" cy="461665"/>
          </a:xfrm>
          <a:prstGeom prst="rect">
            <a:avLst/>
          </a:prstGeom>
          <a:noFill/>
        </p:spPr>
        <p:txBody>
          <a:bodyPr wrap="square" rtlCol="1">
            <a:spAutoFit/>
          </a:bodyPr>
          <a:lstStyle/>
          <a:p>
            <a:pPr algn="ctr"/>
            <a:r>
              <a:rPr lang="ar-SA" sz="2400" b="1" dirty="0" smtClean="0">
                <a:hlinkClick r:id="rId2" action="ppaction://hlinksldjump"/>
              </a:rPr>
              <a:t>إخلاصه صلى الله عليه وسلم في العبادة</a:t>
            </a:r>
            <a:endParaRPr lang="ar-SA" sz="2400" b="1" dirty="0"/>
          </a:p>
        </p:txBody>
      </p:sp>
      <p:sp>
        <p:nvSpPr>
          <p:cNvPr id="4" name="مربع نص 3"/>
          <p:cNvSpPr txBox="1"/>
          <p:nvPr/>
        </p:nvSpPr>
        <p:spPr>
          <a:xfrm>
            <a:off x="2555776" y="2888940"/>
            <a:ext cx="4212032" cy="523220"/>
          </a:xfrm>
          <a:prstGeom prst="rect">
            <a:avLst/>
          </a:prstGeom>
          <a:noFill/>
        </p:spPr>
        <p:txBody>
          <a:bodyPr wrap="square" rtlCol="1">
            <a:spAutoFit/>
          </a:bodyPr>
          <a:lstStyle/>
          <a:p>
            <a:pPr algn="ctr"/>
            <a:r>
              <a:rPr lang="ar-SA" sz="2800" b="1" dirty="0" smtClean="0">
                <a:hlinkClick r:id="rId3" action="ppaction://hlinksldjump"/>
              </a:rPr>
              <a:t>اجتهاده</a:t>
            </a:r>
            <a:r>
              <a:rPr lang="ar-SA" sz="2400" b="1" dirty="0" smtClean="0">
                <a:hlinkClick r:id="rId3" action="ppaction://hlinksldjump"/>
              </a:rPr>
              <a:t> </a:t>
            </a:r>
            <a:r>
              <a:rPr lang="ar-SA" sz="2400" b="1" dirty="0">
                <a:hlinkClick r:id="rId3" action="ppaction://hlinksldjump"/>
              </a:rPr>
              <a:t>صلى الله عليه وسلم في العبادة</a:t>
            </a:r>
            <a:endParaRPr lang="ar-SA" sz="2400" b="1" dirty="0"/>
          </a:p>
        </p:txBody>
      </p:sp>
      <p:sp>
        <p:nvSpPr>
          <p:cNvPr id="5" name="مربع نص 4"/>
          <p:cNvSpPr txBox="1"/>
          <p:nvPr/>
        </p:nvSpPr>
        <p:spPr>
          <a:xfrm>
            <a:off x="2555776" y="3789040"/>
            <a:ext cx="4212032" cy="769441"/>
          </a:xfrm>
          <a:prstGeom prst="rect">
            <a:avLst/>
          </a:prstGeom>
          <a:noFill/>
        </p:spPr>
        <p:txBody>
          <a:bodyPr wrap="square" rtlCol="1">
            <a:spAutoFit/>
          </a:bodyPr>
          <a:lstStyle/>
          <a:p>
            <a:pPr algn="ctr"/>
            <a:r>
              <a:rPr lang="ar-SA" sz="2400" b="1" dirty="0" smtClean="0">
                <a:hlinkClick r:id="rId4" action="ppaction://hlinksldjump"/>
              </a:rPr>
              <a:t>إتقانه </a:t>
            </a:r>
            <a:r>
              <a:rPr lang="ar-SA" sz="2400" b="1" dirty="0">
                <a:hlinkClick r:id="rId4" action="ppaction://hlinksldjump"/>
              </a:rPr>
              <a:t>صلى الله عليه وسلم في العبادة</a:t>
            </a:r>
            <a:endParaRPr lang="ar-SA" sz="2400" b="1" dirty="0"/>
          </a:p>
          <a:p>
            <a:pPr algn="ctr"/>
            <a:endParaRPr lang="ar-SA" sz="2000" b="1" dirty="0"/>
          </a:p>
        </p:txBody>
      </p:sp>
      <p:sp>
        <p:nvSpPr>
          <p:cNvPr id="6" name="مربع نص 5"/>
          <p:cNvSpPr txBox="1"/>
          <p:nvPr/>
        </p:nvSpPr>
        <p:spPr>
          <a:xfrm>
            <a:off x="2555776" y="4689140"/>
            <a:ext cx="4212032" cy="461665"/>
          </a:xfrm>
          <a:prstGeom prst="rect">
            <a:avLst/>
          </a:prstGeom>
          <a:noFill/>
        </p:spPr>
        <p:txBody>
          <a:bodyPr wrap="square" rtlCol="1">
            <a:spAutoFit/>
          </a:bodyPr>
          <a:lstStyle/>
          <a:p>
            <a:pPr algn="ctr"/>
            <a:r>
              <a:rPr lang="ar-SA" sz="2400" b="1" dirty="0" smtClean="0">
                <a:hlinkClick r:id="rId5" action="ppaction://hlinksldjump"/>
              </a:rPr>
              <a:t>مداومته صلى الله عليه وسلم على العبادة</a:t>
            </a:r>
            <a:endParaRPr lang="ar-SA" sz="2400" b="1" dirty="0"/>
          </a:p>
        </p:txBody>
      </p:sp>
      <p:sp>
        <p:nvSpPr>
          <p:cNvPr id="7" name="مربع نص 6"/>
          <p:cNvSpPr txBox="1"/>
          <p:nvPr/>
        </p:nvSpPr>
        <p:spPr>
          <a:xfrm>
            <a:off x="2555776" y="5589240"/>
            <a:ext cx="4212032" cy="461665"/>
          </a:xfrm>
          <a:prstGeom prst="rect">
            <a:avLst/>
          </a:prstGeom>
          <a:noFill/>
        </p:spPr>
        <p:txBody>
          <a:bodyPr wrap="square" rtlCol="1">
            <a:spAutoFit/>
          </a:bodyPr>
          <a:lstStyle/>
          <a:p>
            <a:pPr algn="ctr"/>
            <a:r>
              <a:rPr lang="ar-SA" sz="2400" b="1" dirty="0">
                <a:hlinkClick r:id="rId6" action="ppaction://hlinksldjump"/>
              </a:rPr>
              <a:t>التيسير في العبادة</a:t>
            </a:r>
            <a:endParaRPr lang="ar-SA" sz="2400" b="1" dirty="0"/>
          </a:p>
        </p:txBody>
      </p:sp>
    </p:spTree>
    <p:extLst>
      <p:ext uri="{BB962C8B-B14F-4D97-AF65-F5344CB8AC3E}">
        <p14:creationId xmlns:p14="http://schemas.microsoft.com/office/powerpoint/2010/main" val="2578459118"/>
      </p:ext>
    </p:extLst>
  </p:cSld>
  <p:clrMapOvr>
    <a:masterClrMapping/>
  </p:clrMapOvr>
  <mc:AlternateContent xmlns:mc="http://schemas.openxmlformats.org/markup-compatibility/2006" xmlns:p14="http://schemas.microsoft.com/office/powerpoint/2010/main">
    <mc:Choice Requires="p14">
      <p:transition spd="slow" p14:dur="3900">
        <p14:glitter dir="r"/>
      </p:transition>
    </mc:Choice>
    <mc:Fallback xmlns="">
      <p:transition spd="slow">
        <p:fade/>
      </p:transition>
    </mc:Fallback>
  </mc:AlternateContent>
  <p:timing>
    <p:tnLst>
      <p:par>
        <p:cTn id="1" dur="indefinite" restart="never" nodeType="tmRoot"/>
      </p:par>
    </p:tnLst>
  </p:timing>
</p:sld>
</file>

<file path=ppt/theme/theme1.xml><?xml version="1.0" encoding="utf-8"?>
<a:theme xmlns:a="http://schemas.openxmlformats.org/drawingml/2006/main" name="نسق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1234</TotalTime>
  <Words>4673</Words>
  <Application>Microsoft Office PowerPoint</Application>
  <PresentationFormat>عرض على الشاشة (3:4)‏</PresentationFormat>
  <Paragraphs>259</Paragraphs>
  <Slides>60</Slides>
  <Notes>0</Notes>
  <HiddenSlides>0</HiddenSlides>
  <MMClips>0</MMClips>
  <ScaleCrop>false</ScaleCrop>
  <HeadingPairs>
    <vt:vector size="4" baseType="variant">
      <vt:variant>
        <vt:lpstr>نسق</vt:lpstr>
      </vt:variant>
      <vt:variant>
        <vt:i4>1</vt:i4>
      </vt:variant>
      <vt:variant>
        <vt:lpstr>عناوين الشرائح</vt:lpstr>
      </vt:variant>
      <vt:variant>
        <vt:i4>60</vt:i4>
      </vt:variant>
    </vt:vector>
  </HeadingPairs>
  <TitlesOfParts>
    <vt:vector size="61" baseType="lpstr">
      <vt:lpstr>نسق Office</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عرض تقديمي في PowerPoint</dc:title>
  <dc:creator>WIN7</dc:creator>
  <cp:lastModifiedBy>WIN7</cp:lastModifiedBy>
  <cp:revision>110</cp:revision>
  <dcterms:created xsi:type="dcterms:W3CDTF">2015-10-09T22:31:27Z</dcterms:created>
  <dcterms:modified xsi:type="dcterms:W3CDTF">2015-10-24T01:45:32Z</dcterms:modified>
</cp:coreProperties>
</file>