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87" r:id="rId3"/>
    <p:sldId id="256" r:id="rId4"/>
    <p:sldId id="257" r:id="rId5"/>
    <p:sldId id="28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9" r:id="rId35"/>
    <p:sldId id="290" r:id="rId36"/>
    <p:sldId id="291" r:id="rId37"/>
    <p:sldId id="292" r:id="rId38"/>
    <p:sldId id="293" r:id="rId39"/>
    <p:sldId id="297" r:id="rId40"/>
    <p:sldId id="296" r:id="rId41"/>
    <p:sldId id="301" r:id="rId42"/>
    <p:sldId id="294" r:id="rId43"/>
    <p:sldId id="298" r:id="rId44"/>
    <p:sldId id="302" r:id="rId45"/>
    <p:sldId id="299" r:id="rId46"/>
    <p:sldId id="300" r:id="rId47"/>
    <p:sldId id="303" r:id="rId4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99"/>
    <a:srgbClr val="B2B2B2"/>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6" autoAdjust="0"/>
    <p:restoredTop sz="94671" autoAdjust="0"/>
  </p:normalViewPr>
  <p:slideViewPr>
    <p:cSldViewPr>
      <p:cViewPr varScale="1">
        <p:scale>
          <a:sx n="33" d="100"/>
          <a:sy n="33" d="100"/>
        </p:scale>
        <p:origin x="-78"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172116228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311006825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136852920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86422744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221990230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240954978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191997445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267635589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197199917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216563658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1CAD4-53B6-4B43-A83D-81928F2F7578}"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85085610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Gen_sberry_getpoints.wav"/>
          </p:stSnd>
        </p:sndAc>
      </p:transition>
    </mc:Choice>
    <mc:Fallback>
      <p:transition>
        <p:fade/>
        <p:sndAc>
          <p:stSnd>
            <p:snd r:embed="rId1" name="Gen_sberry_getpoint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01CAD4-53B6-4B43-A83D-81928F2F7578}" type="datetimeFigureOut">
              <a:rPr lang="ar-EG" smtClean="0"/>
              <a:pPr/>
              <a:t>22/12/1437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8206FE-31C9-4FBD-95AD-D8F19C1314A0}" type="slidenum">
              <a:rPr lang="ar-EG" smtClean="0"/>
              <a:pPr/>
              <a:t>‹#›</a:t>
            </a:fld>
            <a:endParaRPr lang="ar-EG"/>
          </a:p>
        </p:txBody>
      </p:sp>
    </p:spTree>
    <p:extLst>
      <p:ext uri="{BB962C8B-B14F-4D97-AF65-F5344CB8AC3E}">
        <p14:creationId xmlns:p14="http://schemas.microsoft.com/office/powerpoint/2010/main" xmlns="" val="125867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prism dir="u" isInverted="1"/>
        <p:sndAc>
          <p:stSnd>
            <p:snd r:embed="rId15" name="Gen_sberry_getpoints.wav"/>
          </p:stSnd>
        </p:sndAc>
      </p:transition>
    </mc:Choice>
    <mc:Fallback>
      <p:transition>
        <p:fade/>
        <p:sndAc>
          <p:stSnd>
            <p:snd r:embed="rId13" name="Gen_sberry_getpoints.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audio" Target="../media/audio14.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7.wav"/></Relationships>
</file>

<file path=ppt/slides/_rels/slide1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8.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1.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2.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4.wav"/></Relationships>
</file>

<file path=ppt/slides/_rels/slide2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4.xml.rels><?xml version="1.0" encoding="UTF-8" standalone="yes"?>
<Relationships xmlns="http://schemas.openxmlformats.org/package/2006/relationships"><Relationship Id="rId3" Type="http://schemas.openxmlformats.org/officeDocument/2006/relationships/audio" Target="../media/audio19.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audio" Target="../media/audio20.wav"/></Relationships>
</file>

<file path=ppt/slides/_rels/slide25.xml.rels><?xml version="1.0" encoding="UTF-8" standalone="yes"?>
<Relationships xmlns="http://schemas.openxmlformats.org/package/2006/relationships"><Relationship Id="rId3" Type="http://schemas.openxmlformats.org/officeDocument/2006/relationships/audio" Target="../media/audio2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audio" Target="../media/audio14.wav"/></Relationships>
</file>

<file path=ppt/slides/_rels/slide26.xml.rels><?xml version="1.0" encoding="UTF-8" standalone="yes"?>
<Relationships xmlns="http://schemas.openxmlformats.org/package/2006/relationships"><Relationship Id="rId3" Type="http://schemas.openxmlformats.org/officeDocument/2006/relationships/audio" Target="../media/audio2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audio" Target="../media/audio14.wav"/></Relationships>
</file>

<file path=ppt/slides/_rels/slide2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microsoft.com/office/2007/relationships/hdphoto" Target="../media/hdphoto1.wdp"/><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microsoft.com/office/2007/relationships/hdphoto" Target="../media/hdphoto1.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0.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14.wav"/><Relationship Id="rId4" Type="http://schemas.openxmlformats.org/officeDocument/2006/relationships/audio" Target="../media/audio21.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microsoft.com/office/2007/relationships/hdphoto" Target="../media/hdphoto1.wdp"/><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microsoft.com/office/2007/relationships/hdphoto" Target="../media/hdphoto1.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microsoft.com/office/2007/relationships/hdphoto" Target="../media/hdphoto1.wdp"/><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2.wav"/><Relationship Id="rId7"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5.wav"/><Relationship Id="rId5" Type="http://schemas.openxmlformats.org/officeDocument/2006/relationships/audio" Target="../media/audio24.wav"/><Relationship Id="rId4" Type="http://schemas.openxmlformats.org/officeDocument/2006/relationships/audio" Target="../media/audio23.wav"/></Relationships>
</file>

<file path=ppt/slides/_rels/slide3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26.wav"/><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audio" Target="../media/audio110.wav"/><Relationship Id="rId5" Type="http://schemas.openxmlformats.org/officeDocument/2006/relationships/image" Target="../media/image14.png"/><Relationship Id="rId10" Type="http://schemas.openxmlformats.org/officeDocument/2006/relationships/image" Target="../media/image18.gif"/><Relationship Id="rId4" Type="http://schemas.openxmlformats.org/officeDocument/2006/relationships/audio" Target="../media/audio27.wav"/><Relationship Id="rId9" Type="http://schemas.openxmlformats.org/officeDocument/2006/relationships/image" Target="../media/image17.gif"/></Relationships>
</file>

<file path=ppt/slides/_rels/slide3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29.wav"/><Relationship Id="rId7"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audio" Target="../media/audio30.wav"/><Relationship Id="rId4" Type="http://schemas.openxmlformats.org/officeDocument/2006/relationships/audio" Target="../media/audio21.wav"/><Relationship Id="rId9" Type="http://schemas.openxmlformats.org/officeDocument/2006/relationships/audio" Target="../media/audio110.wav"/></Relationships>
</file>

<file path=ppt/slides/_rels/slide37.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3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21.wav"/><Relationship Id="rId7"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audio" Target="../media/audio14.wav"/><Relationship Id="rId4" Type="http://schemas.openxmlformats.org/officeDocument/2006/relationships/audio" Target="../media/audio30.wav"/><Relationship Id="rId9" Type="http://schemas.openxmlformats.org/officeDocument/2006/relationships/audio" Target="../media/audio110.wav"/></Relationships>
</file>

<file path=ppt/slides/_rels/slide39.xml.rels><?xml version="1.0" encoding="UTF-8" standalone="yes"?>
<Relationships xmlns="http://schemas.openxmlformats.org/package/2006/relationships"><Relationship Id="rId3" Type="http://schemas.openxmlformats.org/officeDocument/2006/relationships/audio" Target="../media/audio30.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41.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3.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33.wav"/><Relationship Id="rId7" Type="http://schemas.openxmlformats.org/officeDocument/2006/relationships/image" Target="../media/image23.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audio" Target="../media/audio31.wav"/><Relationship Id="rId4" Type="http://schemas.openxmlformats.org/officeDocument/2006/relationships/audio" Target="../media/audio34.wav"/></Relationships>
</file>

<file path=ppt/slides/_rels/slide44.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23.gif"/><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23.gif"/><Relationship Id="rId4" Type="http://schemas.openxmlformats.org/officeDocument/2006/relationships/image" Target="../media/image22.gif"/></Relationships>
</file>

<file path=ppt/slides/_rels/slide46.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23.gif"/><Relationship Id="rId4" Type="http://schemas.openxmlformats.org/officeDocument/2006/relationships/image" Target="../media/image22.gif"/></Relationships>
</file>

<file path=ppt/slides/_rels/slide47.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23.gif"/><Relationship Id="rId4" Type="http://schemas.openxmlformats.org/officeDocument/2006/relationships/image" Target="../media/image22.gif"/></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8.wav"/><Relationship Id="rId7"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audio" Target="../media/audio9.wav"/><Relationship Id="rId9" Type="http://schemas.openxmlformats.org/officeDocument/2006/relationships/audio" Target="../media/audio110.wav"/></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3732358"/>
            <a:ext cx="8064896" cy="2448272"/>
            <a:chOff x="683568" y="1844824"/>
            <a:chExt cx="8064896" cy="2448272"/>
          </a:xfrm>
        </p:grpSpPr>
        <p:grpSp>
          <p:nvGrpSpPr>
            <p:cNvPr id="3" name="Group 2"/>
            <p:cNvGrpSpPr/>
            <p:nvPr/>
          </p:nvGrpSpPr>
          <p:grpSpPr>
            <a:xfrm>
              <a:off x="683568" y="1844824"/>
              <a:ext cx="8064896" cy="2448272"/>
              <a:chOff x="683568" y="1844824"/>
              <a:chExt cx="8064896" cy="2448272"/>
            </a:xfrm>
          </p:grpSpPr>
          <p:grpSp>
            <p:nvGrpSpPr>
              <p:cNvPr id="5" name="Group 4"/>
              <p:cNvGrpSpPr/>
              <p:nvPr/>
            </p:nvGrpSpPr>
            <p:grpSpPr>
              <a:xfrm>
                <a:off x="683568" y="1844824"/>
                <a:ext cx="8064896" cy="2448272"/>
                <a:chOff x="2123728" y="1988840"/>
                <a:chExt cx="5976664" cy="1944216"/>
              </a:xfrm>
            </p:grpSpPr>
            <p:sp>
              <p:nvSpPr>
                <p:cNvPr id="8" name="Pentagon 7"/>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9" name="Rounded Rectangle 8"/>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9832" y="4083546"/>
                <a:ext cx="4143375" cy="209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40352" y="2639194"/>
                <a:ext cx="716277" cy="859532"/>
              </a:xfrm>
              <a:prstGeom prst="rect">
                <a:avLst/>
              </a:prstGeom>
            </p:spPr>
          </p:pic>
        </p:grpSp>
        <p:sp>
          <p:nvSpPr>
            <p:cNvPr id="4" name="Rectangle 3"/>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10" name="Group 9"/>
          <p:cNvGrpSpPr/>
          <p:nvPr/>
        </p:nvGrpSpPr>
        <p:grpSpPr>
          <a:xfrm>
            <a:off x="2411760" y="522066"/>
            <a:ext cx="4824537" cy="1881304"/>
            <a:chOff x="2805291" y="332656"/>
            <a:chExt cx="3660493" cy="1881304"/>
          </a:xfrm>
        </p:grpSpPr>
        <p:sp>
          <p:nvSpPr>
            <p:cNvPr id="11" name="Oval 10"/>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19872" y="332656"/>
              <a:ext cx="2443909" cy="504056"/>
            </a:xfrm>
            <a:prstGeom prst="rect">
              <a:avLst/>
            </a:prstGeom>
          </p:spPr>
        </p:pic>
      </p:grpSp>
      <p:sp>
        <p:nvSpPr>
          <p:cNvPr id="13" name="TextBox 12"/>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p14="http://schemas.microsoft.com/office/powerpoint/2010/main" xmlns="" val="2598802044"/>
      </p:ext>
    </p:extLst>
  </p:cSld>
  <p:clrMapOvr>
    <a:masterClrMapping/>
  </p:clrMapOvr>
  <mc:AlternateContent xmlns:mc="http://schemas.openxmlformats.org/markup-compatibility/2006">
    <mc:Choice xmlns:p14="http://schemas.microsoft.com/office/powerpoint/2010/main" xmlns="" Requires="p14">
      <p:transition>
        <p14:warp dir="in"/>
        <p:sndAc>
          <p:stSnd>
            <p:snd r:embed="rId8"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
                                        <p:tgtEl>
                                          <p:spTgt spid="2"/>
                                        </p:tgtEl>
                                      </p:cBhvr>
                                    </p:animEffect>
                                    <p:anim calcmode="lin" valueType="num">
                                      <p:cBhvr>
                                        <p:cTn id="16" dur="200" fill="hold"/>
                                        <p:tgtEl>
                                          <p:spTgt spid="2"/>
                                        </p:tgtEl>
                                        <p:attrNameLst>
                                          <p:attrName>ppt_x</p:attrName>
                                        </p:attrNameLst>
                                      </p:cBhvr>
                                      <p:tavLst>
                                        <p:tav tm="0">
                                          <p:val>
                                            <p:strVal val="#ppt_x"/>
                                          </p:val>
                                        </p:tav>
                                        <p:tav tm="100000">
                                          <p:val>
                                            <p:strVal val="#ppt_x"/>
                                          </p:val>
                                        </p:tav>
                                      </p:tavLst>
                                    </p:anim>
                                    <p:anim calcmode="lin" valueType="num">
                                      <p:cBhvr>
                                        <p:cTn id="17" dur="200" fill="hold"/>
                                        <p:tgtEl>
                                          <p:spTgt spid="2"/>
                                        </p:tgtEl>
                                        <p:attrNameLst>
                                          <p:attrName>ppt_y</p:attrName>
                                        </p:attrNameLst>
                                      </p:cBhvr>
                                      <p:tavLst>
                                        <p:tav tm="0">
                                          <p:val>
                                            <p:strVal val="#ppt_y+0.31"/>
                                          </p:val>
                                        </p:tav>
                                        <p:tav tm="100000">
                                          <p:val>
                                            <p:strVal val="#ppt_y+0.31"/>
                                          </p:val>
                                        </p:tav>
                                      </p:tavLst>
                                    </p:anim>
                                    <p:anim calcmode="lin" valueType="num">
                                      <p:cBhvr>
                                        <p:cTn id="18"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2" y="169096"/>
            <a:ext cx="8748464" cy="6572272"/>
            <a:chOff x="1785918" y="71438"/>
            <a:chExt cx="5715040" cy="6572272"/>
          </a:xfrm>
        </p:grpSpPr>
        <p:grpSp>
          <p:nvGrpSpPr>
            <p:cNvPr id="4" name="Group 1"/>
            <p:cNvGrpSpPr/>
            <p:nvPr/>
          </p:nvGrpSpPr>
          <p:grpSpPr>
            <a:xfrm>
              <a:off x="1785918" y="71438"/>
              <a:ext cx="5715040" cy="6572272"/>
              <a:chOff x="1785918" y="71438"/>
              <a:chExt cx="5715040" cy="6572272"/>
            </a:xfrm>
          </p:grpSpPr>
          <p:sp>
            <p:nvSpPr>
              <p:cNvPr id="6" name="Rounded Rectangle 2"/>
              <p:cNvSpPr/>
              <p:nvPr/>
            </p:nvSpPr>
            <p:spPr>
              <a:xfrm>
                <a:off x="1785918" y="3643314"/>
                <a:ext cx="5643602" cy="3000396"/>
              </a:xfrm>
              <a:prstGeom prst="roundRect">
                <a:avLst>
                  <a:gd name="adj" fmla="val 683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1785918" y="71438"/>
                <a:ext cx="2571768" cy="450057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8" name="Rectangle 7"/>
              <p:cNvSpPr/>
              <p:nvPr/>
            </p:nvSpPr>
            <p:spPr>
              <a:xfrm>
                <a:off x="4000496" y="71438"/>
                <a:ext cx="3500462" cy="62865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Rectangle 4"/>
            <p:cNvSpPr/>
            <p:nvPr/>
          </p:nvSpPr>
          <p:spPr>
            <a:xfrm>
              <a:off x="2000232" y="214290"/>
              <a:ext cx="5286412" cy="621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2" name="Rectangle 1"/>
          <p:cNvSpPr/>
          <p:nvPr/>
        </p:nvSpPr>
        <p:spPr>
          <a:xfrm>
            <a:off x="899592" y="656104"/>
            <a:ext cx="7416824" cy="5509200"/>
          </a:xfrm>
          <a:prstGeom prst="rect">
            <a:avLst/>
          </a:prstGeom>
        </p:spPr>
        <p:txBody>
          <a:bodyPr wrap="square">
            <a:spAutoFit/>
          </a:bodyPr>
          <a:lstStyle/>
          <a:p>
            <a:pPr algn="ctr"/>
            <a:r>
              <a:rPr lang="ar-EG" sz="4400" b="1" dirty="0"/>
              <a:t>إن المقياس في صحة الخيال مردُّه إلى الذوق الأدبي، وبخاصة إذا كان الحكم صادراً من ناقد متمكن، أو قارئ مُرْهَفِ الشعور والإحساس، فليس كلّ خيال يمكن أن نسلُكَه في عداد الصورة الأدبية؛ إذ إن من الخيال ما يكون كحُلْم النائم لا يستند إلى واقع، مما يعدُّ ضرباً من الوهم.</a:t>
            </a:r>
            <a:endParaRPr lang="en-US" sz="4400" dirty="0"/>
          </a:p>
        </p:txBody>
      </p:sp>
    </p:spTree>
    <p:extLst>
      <p:ext uri="{BB962C8B-B14F-4D97-AF65-F5344CB8AC3E}">
        <p14:creationId xmlns:p14="http://schemas.microsoft.com/office/powerpoint/2010/main" xmlns="" val="41343130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سيف.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12" y="169096"/>
            <a:ext cx="8748464" cy="6572272"/>
            <a:chOff x="1785918" y="71438"/>
            <a:chExt cx="5715040" cy="6572272"/>
          </a:xfrm>
        </p:grpSpPr>
        <p:grpSp>
          <p:nvGrpSpPr>
            <p:cNvPr id="3" name="Group 1"/>
            <p:cNvGrpSpPr/>
            <p:nvPr/>
          </p:nvGrpSpPr>
          <p:grpSpPr>
            <a:xfrm>
              <a:off x="1785918" y="71438"/>
              <a:ext cx="5715040" cy="6572272"/>
              <a:chOff x="1785918" y="71438"/>
              <a:chExt cx="5715040" cy="6572272"/>
            </a:xfrm>
          </p:grpSpPr>
          <p:sp>
            <p:nvSpPr>
              <p:cNvPr id="5" name="Rounded Rectangle 2"/>
              <p:cNvSpPr/>
              <p:nvPr/>
            </p:nvSpPr>
            <p:spPr>
              <a:xfrm>
                <a:off x="1785918" y="3643314"/>
                <a:ext cx="5643602" cy="3000396"/>
              </a:xfrm>
              <a:prstGeom prst="roundRect">
                <a:avLst>
                  <a:gd name="adj" fmla="val 683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1785918" y="71438"/>
                <a:ext cx="2571768" cy="450057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7" name="Rectangle 6"/>
              <p:cNvSpPr/>
              <p:nvPr/>
            </p:nvSpPr>
            <p:spPr>
              <a:xfrm>
                <a:off x="4000496" y="71438"/>
                <a:ext cx="3500462" cy="62865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Rectangle 3"/>
            <p:cNvSpPr/>
            <p:nvPr/>
          </p:nvSpPr>
          <p:spPr>
            <a:xfrm>
              <a:off x="2000232" y="214290"/>
              <a:ext cx="5286412" cy="621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899592" y="873294"/>
            <a:ext cx="7416824" cy="2123658"/>
          </a:xfrm>
          <a:prstGeom prst="rect">
            <a:avLst/>
          </a:prstGeom>
        </p:spPr>
        <p:txBody>
          <a:bodyPr wrap="square">
            <a:spAutoFit/>
          </a:bodyPr>
          <a:lstStyle/>
          <a:p>
            <a:pPr algn="ctr"/>
            <a:r>
              <a:rPr lang="ar-EG" sz="4400" b="1" dirty="0"/>
              <a:t>ولذا لاحظ النقاد خطأ بشار بن برد حين تخيَّل للوصل رقاباً، وللبين رجلاً تلبس نَعْلاً فقال:</a:t>
            </a:r>
            <a:endParaRPr lang="en-US" sz="4400" dirty="0"/>
          </a:p>
        </p:txBody>
      </p:sp>
      <p:sp>
        <p:nvSpPr>
          <p:cNvPr id="9" name="Rectangle 8"/>
          <p:cNvSpPr/>
          <p:nvPr/>
        </p:nvSpPr>
        <p:spPr>
          <a:xfrm>
            <a:off x="971600" y="3308791"/>
            <a:ext cx="7414972" cy="1200329"/>
          </a:xfrm>
          <a:prstGeom prst="rect">
            <a:avLst/>
          </a:prstGeom>
        </p:spPr>
        <p:txBody>
          <a:bodyPr wrap="square">
            <a:spAutoFit/>
          </a:bodyPr>
          <a:lstStyle/>
          <a:p>
            <a:r>
              <a:rPr lang="ar-EG" sz="3600" b="1" dirty="0">
                <a:solidFill>
                  <a:srgbClr val="9900CC"/>
                </a:solidFill>
              </a:rPr>
              <a:t>وَجَدّتْ رِقابَ الوَصْلِ أسْيافُ هَجْرِها			</a:t>
            </a:r>
            <a:r>
              <a:rPr lang="ar-EG" sz="3600" b="1" dirty="0" smtClean="0">
                <a:solidFill>
                  <a:srgbClr val="9900CC"/>
                </a:solidFill>
              </a:rPr>
              <a:t>	وقَدّتْ </a:t>
            </a:r>
            <a:r>
              <a:rPr lang="ar-EG" sz="3600" b="1" dirty="0">
                <a:solidFill>
                  <a:srgbClr val="9900CC"/>
                </a:solidFill>
              </a:rPr>
              <a:t>لرِجْلِ البَيْنِ نعلينِ مِنْ خَدِّي</a:t>
            </a:r>
            <a:r>
              <a:rPr lang="ar-SA" sz="3600" baseline="30000" dirty="0" smtClean="0">
                <a:solidFill>
                  <a:srgbClr val="9900CC"/>
                </a:solidFill>
              </a:rPr>
              <a:t>(</a:t>
            </a:r>
            <a:r>
              <a:rPr lang="ar-EG" sz="3600" baseline="30000" dirty="0" smtClean="0">
                <a:solidFill>
                  <a:srgbClr val="9900CC"/>
                </a:solidFill>
              </a:rPr>
              <a:t>1</a:t>
            </a:r>
            <a:r>
              <a:rPr lang="ar-SA" sz="3600" baseline="30000" dirty="0" smtClean="0">
                <a:solidFill>
                  <a:srgbClr val="9900CC"/>
                </a:solidFill>
              </a:rPr>
              <a:t>)</a:t>
            </a:r>
            <a:endParaRPr lang="en-US" sz="3600" dirty="0">
              <a:solidFill>
                <a:srgbClr val="9900CC"/>
              </a:solidFill>
            </a:endParaRPr>
          </a:p>
        </p:txBody>
      </p:sp>
      <p:grpSp>
        <p:nvGrpSpPr>
          <p:cNvPr id="11" name="Group 10"/>
          <p:cNvGrpSpPr/>
          <p:nvPr/>
        </p:nvGrpSpPr>
        <p:grpSpPr>
          <a:xfrm>
            <a:off x="755576" y="5805264"/>
            <a:ext cx="7416824" cy="473278"/>
            <a:chOff x="2106406" y="5733256"/>
            <a:chExt cx="6065994" cy="473278"/>
          </a:xfrm>
        </p:grpSpPr>
        <p:sp>
          <p:nvSpPr>
            <p:cNvPr id="12" name="TextBox 11"/>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3" name="Straight Connector 12"/>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936054" y="5863005"/>
            <a:ext cx="3942105" cy="400110"/>
          </a:xfrm>
          <a:prstGeom prst="rect">
            <a:avLst/>
          </a:prstGeom>
        </p:spPr>
        <p:txBody>
          <a:bodyPr wrap="none">
            <a:spAutoFit/>
          </a:bodyPr>
          <a:lstStyle/>
          <a:p>
            <a:r>
              <a:rPr lang="ar-SA" sz="2000" b="1" dirty="0" smtClean="0"/>
              <a:t>(</a:t>
            </a:r>
            <a:r>
              <a:rPr lang="ar-EG" sz="2000" b="1" dirty="0" smtClean="0"/>
              <a:t>1</a:t>
            </a:r>
            <a:r>
              <a:rPr lang="ar-SA" sz="2000" b="1" dirty="0" smtClean="0"/>
              <a:t>)</a:t>
            </a:r>
            <a:r>
              <a:rPr lang="ar-EG" sz="2000" b="1" dirty="0" smtClean="0"/>
              <a:t> جذت: قطعت.		البين: البعد.</a:t>
            </a:r>
            <a:endParaRPr lang="en-US" sz="2000" b="1" dirty="0"/>
          </a:p>
        </p:txBody>
      </p:sp>
    </p:spTree>
    <p:extLst>
      <p:ext uri="{BB962C8B-B14F-4D97-AF65-F5344CB8AC3E}">
        <p14:creationId xmlns:p14="http://schemas.microsoft.com/office/powerpoint/2010/main" xmlns="" val="163136048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ive_baseballroll_loop.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strVal val="4*#ppt_w"/>
                                          </p:val>
                                        </p:tav>
                                        <p:tav tm="100000">
                                          <p:val>
                                            <p:strVal val="#ppt_w"/>
                                          </p:val>
                                        </p:tav>
                                      </p:tavLst>
                                    </p:anim>
                                    <p:anim calcmode="lin" valueType="num">
                                      <p:cBhvr>
                                        <p:cTn id="13" dur="500" fill="hold"/>
                                        <p:tgtEl>
                                          <p:spTgt spid="9">
                                            <p:txEl>
                                              <p:pRg st="0" end="0"/>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0941 - pop.wav"/>
                                        </p:tgtEl>
                                      </p:cMediaNode>
                                    </p:audio>
                                  </p:subTnLst>
                                </p:cTn>
                              </p:par>
                              <p:par>
                                <p:cTn id="20" presetID="2" presetClass="entr" presetSubtype="4"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1472" y="1124744"/>
            <a:ext cx="7858180" cy="5000660"/>
            <a:chOff x="571472" y="1142984"/>
            <a:chExt cx="7858180" cy="5000660"/>
          </a:xfrm>
        </p:grpSpPr>
        <p:sp>
          <p:nvSpPr>
            <p:cNvPr id="3" name="Flowchart: Punched Tape 2"/>
            <p:cNvSpPr/>
            <p:nvPr/>
          </p:nvSpPr>
          <p:spPr>
            <a:xfrm>
              <a:off x="571472" y="1142984"/>
              <a:ext cx="7858180" cy="4786346"/>
            </a:xfrm>
            <a:prstGeom prst="flowChartPunchedTape">
              <a:avLst/>
            </a:prstGeom>
            <a:ln w="57150">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grpSp>
          <p:nvGrpSpPr>
            <p:cNvPr id="4" name="Group 10"/>
            <p:cNvGrpSpPr/>
            <p:nvPr/>
          </p:nvGrpSpPr>
          <p:grpSpPr>
            <a:xfrm>
              <a:off x="928662" y="2067099"/>
              <a:ext cx="7215238" cy="4076545"/>
              <a:chOff x="928662" y="517627"/>
              <a:chExt cx="7215238" cy="3576479"/>
            </a:xfrm>
          </p:grpSpPr>
          <p:grpSp>
            <p:nvGrpSpPr>
              <p:cNvPr id="5" name="Group 8"/>
              <p:cNvGrpSpPr/>
              <p:nvPr/>
            </p:nvGrpSpPr>
            <p:grpSpPr>
              <a:xfrm>
                <a:off x="928662" y="517627"/>
                <a:ext cx="7215238" cy="3576479"/>
                <a:chOff x="928662" y="517627"/>
                <a:chExt cx="7215238" cy="3576479"/>
              </a:xfrm>
            </p:grpSpPr>
            <p:sp>
              <p:nvSpPr>
                <p:cNvPr id="7" name="Lightning Bolt 6"/>
                <p:cNvSpPr/>
                <p:nvPr/>
              </p:nvSpPr>
              <p:spPr>
                <a:xfrm rot="7847452">
                  <a:off x="4438646" y="1128170"/>
                  <a:ext cx="3576479" cy="2355394"/>
                </a:xfrm>
                <a:prstGeom prst="lightningBolt">
                  <a:avLst/>
                </a:prstGeom>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FF0066"/>
                      </a:solidFill>
                    </a:ln>
                  </a:endParaRPr>
                </a:p>
              </p:txBody>
            </p:sp>
            <p:sp>
              <p:nvSpPr>
                <p:cNvPr id="8" name="L-Shape 7"/>
                <p:cNvSpPr/>
                <p:nvPr/>
              </p:nvSpPr>
              <p:spPr>
                <a:xfrm rot="10800000">
                  <a:off x="4286248" y="571481"/>
                  <a:ext cx="3857652" cy="1714512"/>
                </a:xfrm>
                <a:prstGeom prst="corner">
                  <a:avLst>
                    <a:gd name="adj1" fmla="val 20356"/>
                    <a:gd name="adj2" fmla="val 35178"/>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189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sp>
              <p:nvSpPr>
                <p:cNvPr id="9" name="L-Shape 8"/>
                <p:cNvSpPr/>
                <p:nvPr/>
              </p:nvSpPr>
              <p:spPr>
                <a:xfrm>
                  <a:off x="928662" y="1000108"/>
                  <a:ext cx="3857652" cy="1714512"/>
                </a:xfrm>
                <a:prstGeom prst="corner">
                  <a:avLst>
                    <a:gd name="adj1" fmla="val 20356"/>
                    <a:gd name="adj2" fmla="val 35178"/>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189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grpSp>
              <p:nvGrpSpPr>
                <p:cNvPr id="10" name="Group 4"/>
                <p:cNvGrpSpPr/>
                <p:nvPr/>
              </p:nvGrpSpPr>
              <p:grpSpPr>
                <a:xfrm>
                  <a:off x="1071538" y="714356"/>
                  <a:ext cx="6858048" cy="1837742"/>
                  <a:chOff x="1785918" y="617022"/>
                  <a:chExt cx="6858048" cy="1837742"/>
                </a:xfrm>
              </p:grpSpPr>
              <p:sp>
                <p:nvSpPr>
                  <p:cNvPr id="11" name="Rounded Rectangle 10"/>
                  <p:cNvSpPr/>
                  <p:nvPr/>
                </p:nvSpPr>
                <p:spPr>
                  <a:xfrm>
                    <a:off x="1857356" y="714356"/>
                    <a:ext cx="6715172" cy="1643074"/>
                  </a:xfrm>
                  <a:prstGeom prst="round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pic>
                <p:nvPicPr>
                  <p:cNvPr id="12" name="Picture 11" descr="00434.WMF"/>
                  <p:cNvPicPr>
                    <a:picLocks noChangeAspect="1"/>
                  </p:cNvPicPr>
                  <p:nvPr/>
                </p:nvPicPr>
                <p:blipFill>
                  <a:blip r:embed="rId4" cstate="print"/>
                  <a:stretch>
                    <a:fillRect/>
                  </a:stretch>
                </p:blipFill>
                <p:spPr>
                  <a:xfrm>
                    <a:off x="7786710" y="617022"/>
                    <a:ext cx="857256" cy="1026028"/>
                  </a:xfrm>
                  <a:prstGeom prst="rect">
                    <a:avLst/>
                  </a:prstGeom>
                </p:spPr>
              </p:pic>
              <p:pic>
                <p:nvPicPr>
                  <p:cNvPr id="13" name="Picture 3" descr="00434.WMF"/>
                  <p:cNvPicPr>
                    <a:picLocks noChangeAspect="1"/>
                  </p:cNvPicPr>
                  <p:nvPr/>
                </p:nvPicPr>
                <p:blipFill>
                  <a:blip r:embed="rId4" cstate="print"/>
                  <a:stretch>
                    <a:fillRect/>
                  </a:stretch>
                </p:blipFill>
                <p:spPr>
                  <a:xfrm rot="10800000">
                    <a:off x="1785918" y="1428736"/>
                    <a:ext cx="857256" cy="1026028"/>
                  </a:xfrm>
                  <a:prstGeom prst="rect">
                    <a:avLst/>
                  </a:prstGeom>
                </p:spPr>
              </p:pic>
            </p:grpSp>
          </p:grpSp>
          <p:sp>
            <p:nvSpPr>
              <p:cNvPr id="6" name="TextBox 5"/>
              <p:cNvSpPr txBox="1"/>
              <p:nvPr/>
            </p:nvSpPr>
            <p:spPr>
              <a:xfrm>
                <a:off x="1357290" y="1117606"/>
                <a:ext cx="6215106" cy="1053086"/>
              </a:xfrm>
              <a:prstGeom prst="rect">
                <a:avLst/>
              </a:prstGeom>
              <a:noFill/>
            </p:spPr>
            <p:txBody>
              <a:bodyPr wrap="square" rtlCol="1">
                <a:spAutoFit/>
              </a:bodyPr>
              <a:lstStyle/>
              <a:p>
                <a:pPr algn="ctr"/>
                <a:r>
                  <a:rPr lang="ar-EG" sz="72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2) </a:t>
                </a:r>
                <a:r>
                  <a:rPr lang="ar-EG" sz="7200" b="1" dirty="0">
                    <a:ln w="18415" cmpd="sng">
                      <a:solidFill>
                        <a:srgbClr val="FF0000"/>
                      </a:solidFill>
                      <a:prstDash val="solid"/>
                    </a:ln>
                    <a:solidFill>
                      <a:srgbClr val="FFFFFF"/>
                    </a:solidFill>
                    <a:effectLst>
                      <a:outerShdw blurRad="63500" dir="3600000" algn="tl" rotWithShape="0">
                        <a:srgbClr val="000000">
                          <a:alpha val="70000"/>
                        </a:srgbClr>
                      </a:outerShdw>
                    </a:effectLst>
                  </a:rPr>
                  <a:t>نوع الخيال</a:t>
                </a:r>
                <a:r>
                  <a:rPr lang="ar-EG" sz="72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 </a:t>
                </a:r>
                <a:endParaRPr lang="ar-EG" sz="72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grpSp>
    </p:spTree>
    <p:extLst>
      <p:ext uri="{BB962C8B-B14F-4D97-AF65-F5344CB8AC3E}">
        <p14:creationId xmlns:p14="http://schemas.microsoft.com/office/powerpoint/2010/main" xmlns="" val="229768682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606 - heavy thum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76" y="2132856"/>
            <a:ext cx="8136904" cy="3528392"/>
            <a:chOff x="611560" y="2276872"/>
            <a:chExt cx="7344816" cy="3528392"/>
          </a:xfrm>
          <a:scene3d>
            <a:camera prst="orthographicFront">
              <a:rot lat="0" lon="0" rev="0"/>
            </a:camera>
            <a:lightRig rig="glow" dir="t">
              <a:rot lat="0" lon="0" rev="14100000"/>
            </a:lightRig>
          </a:scene3d>
        </p:grpSpPr>
        <p:sp>
          <p:nvSpPr>
            <p:cNvPr id="4" name="Down Arrow Callout 3"/>
            <p:cNvSpPr/>
            <p:nvPr/>
          </p:nvSpPr>
          <p:spPr>
            <a:xfrm>
              <a:off x="611560" y="2276872"/>
              <a:ext cx="6284617" cy="3528392"/>
            </a:xfrm>
            <a:prstGeom prst="downArrowCallout">
              <a:avLst/>
            </a:prstGeom>
            <a:solidFill>
              <a:srgbClr val="FF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5" name="Pentagon 4"/>
            <p:cNvSpPr/>
            <p:nvPr/>
          </p:nvSpPr>
          <p:spPr>
            <a:xfrm>
              <a:off x="611560" y="2348880"/>
              <a:ext cx="7344816" cy="2088232"/>
            </a:xfrm>
            <a:prstGeom prst="homePlate">
              <a:avLst/>
            </a:prstGeom>
            <a:solidFill>
              <a:schemeClr val="bg1"/>
            </a:solidFill>
            <a:ln>
              <a:solidFill>
                <a:srgbClr val="FF6699"/>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grpSp>
      <p:sp>
        <p:nvSpPr>
          <p:cNvPr id="6" name="Rectangle 5"/>
          <p:cNvSpPr/>
          <p:nvPr/>
        </p:nvSpPr>
        <p:spPr>
          <a:xfrm>
            <a:off x="1039224" y="2773377"/>
            <a:ext cx="6845144" cy="1015663"/>
          </a:xfrm>
          <a:prstGeom prst="rect">
            <a:avLst/>
          </a:prstGeom>
        </p:spPr>
        <p:txBody>
          <a:bodyPr wrap="none">
            <a:spAutoFit/>
          </a:bodyPr>
          <a:lstStyle/>
          <a:p>
            <a:pPr marL="285750" lvl="0" indent="-285750">
              <a:buFont typeface="Arial" pitchFamily="34" charset="0"/>
              <a:buChar char="•"/>
            </a:pPr>
            <a:r>
              <a:rPr lang="ar-EG" sz="6000" b="1" dirty="0">
                <a:ln>
                  <a:solidFill>
                    <a:srgbClr val="FF0000"/>
                  </a:solidFill>
                </a:ln>
                <a:solidFill>
                  <a:srgbClr val="9900CC"/>
                </a:solidFill>
              </a:rPr>
              <a:t>الصورة الخيالية البسيطة:</a:t>
            </a:r>
            <a:endParaRPr lang="en-US" sz="6000" dirty="0">
              <a:ln>
                <a:solidFill>
                  <a:srgbClr val="FF0000"/>
                </a:solidFill>
              </a:ln>
              <a:solidFill>
                <a:srgbClr val="9900CC"/>
              </a:solidFill>
            </a:endParaRPr>
          </a:p>
        </p:txBody>
      </p:sp>
    </p:spTree>
    <p:extLst>
      <p:ext uri="{BB962C8B-B14F-4D97-AF65-F5344CB8AC3E}">
        <p14:creationId xmlns:p14="http://schemas.microsoft.com/office/powerpoint/2010/main" xmlns="" val="21482039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620 - high pitched beep.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620 - high pitched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7944" y="260648"/>
            <a:ext cx="8572528" cy="6429396"/>
            <a:chOff x="142876" y="428604"/>
            <a:chExt cx="8572528" cy="6429396"/>
          </a:xfrm>
        </p:grpSpPr>
        <p:sp>
          <p:nvSpPr>
            <p:cNvPr id="4" name="Rounded Rectangle 3"/>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5"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6" name="Moon 5"/>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Moon 8"/>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Teardrop 9"/>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2" name="Rectangle 11"/>
          <p:cNvSpPr/>
          <p:nvPr/>
        </p:nvSpPr>
        <p:spPr>
          <a:xfrm>
            <a:off x="1115616" y="1076538"/>
            <a:ext cx="6840759" cy="5016758"/>
          </a:xfrm>
          <a:prstGeom prst="rect">
            <a:avLst/>
          </a:prstGeom>
        </p:spPr>
        <p:txBody>
          <a:bodyPr wrap="square">
            <a:spAutoFit/>
          </a:bodyPr>
          <a:lstStyle/>
          <a:p>
            <a:pPr algn="ctr"/>
            <a:r>
              <a:rPr lang="ar-EG" sz="4000" b="1" dirty="0"/>
              <a:t>والمراد بها تلك الصورة الأدبية التي تمثل مشهداً محدداً لموقف من الموقف، أو معنىً من المعاني التي يريد الشاعر تصويرها، وأكثر الخيال الشعري عند العرب يميل إلى هذا النوع من الصور، ويرجع ذلك إلى حبِّ العربي للفكرة وحرصه عليها مما يبعده عن الإغراق في الخيال والمبالغة فيه.</a:t>
            </a:r>
            <a:endParaRPr lang="en-US" sz="4000" dirty="0"/>
          </a:p>
        </p:txBody>
      </p:sp>
    </p:spTree>
    <p:extLst>
      <p:ext uri="{BB962C8B-B14F-4D97-AF65-F5344CB8AC3E}">
        <p14:creationId xmlns:p14="http://schemas.microsoft.com/office/powerpoint/2010/main" xmlns="" val="374283354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749 - metal drum with distort.wav"/>
                                        </p:tgtEl>
                                      </p:cMediaNode>
                                    </p:audio>
                                  </p:subTnLst>
                                </p:cTn>
                              </p:par>
                              <p:par>
                                <p:cTn id="8" presetID="1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 calcmode="lin" valueType="num">
                                      <p:cBhvr>
                                        <p:cTn id="12"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3" dur="500" fill="hold"/>
                                        <p:tgtEl>
                                          <p:spTgt spid="1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
                                            </p:cond>
                                          </p:stCondLst>
                                          <p:endCondLst>
                                            <p:cond evt="onStopAudio" delay="0">
                                              <p:tgtEl>
                                                <p:sldTgt/>
                                              </p:tgtEl>
                                            </p:cond>
                                          </p:endCondLst>
                                        </p:cTn>
                                        <p:tgtEl>
                                          <p:sndTgt r:embed="rId4"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60648"/>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15616" y="1659572"/>
            <a:ext cx="6840759" cy="3785652"/>
          </a:xfrm>
          <a:prstGeom prst="rect">
            <a:avLst/>
          </a:prstGeom>
        </p:spPr>
        <p:txBody>
          <a:bodyPr wrap="square">
            <a:spAutoFit/>
          </a:bodyPr>
          <a:lstStyle/>
          <a:p>
            <a:pPr algn="ctr"/>
            <a:r>
              <a:rPr lang="ar-EG" sz="4000" b="1" dirty="0"/>
              <a:t>ولما كانت الصورة الخيالية البسيطة تقدم المنى في وضوح وجلاء، فإننا نرى من البلغاء من يؤثر تقديم فكرة من أفكاره، أو رأي من آرائه من خلالها؛ لكي يضمن انفعال المتلقي بها، لما في تلك الصورة من بيان بديع.</a:t>
            </a:r>
            <a:endParaRPr lang="en-US" sz="4000" dirty="0"/>
          </a:p>
        </p:txBody>
      </p:sp>
    </p:spTree>
    <p:extLst>
      <p:ext uri="{BB962C8B-B14F-4D97-AF65-F5344CB8AC3E}">
        <p14:creationId xmlns:p14="http://schemas.microsoft.com/office/powerpoint/2010/main" xmlns="" val="348521666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39964"/>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15616" y="1484784"/>
            <a:ext cx="6840759" cy="4401205"/>
          </a:xfrm>
          <a:prstGeom prst="rect">
            <a:avLst/>
          </a:prstGeom>
        </p:spPr>
        <p:txBody>
          <a:bodyPr wrap="square">
            <a:spAutoFit/>
          </a:bodyPr>
          <a:lstStyle/>
          <a:p>
            <a:r>
              <a:rPr lang="ar-EG" sz="4000" b="1" dirty="0"/>
              <a:t>من ذلك أن أعرابياًّ سئل: كيف فلان؟</a:t>
            </a:r>
            <a:endParaRPr lang="en-US" sz="4000" dirty="0"/>
          </a:p>
          <a:p>
            <a:r>
              <a:rPr lang="ar-EG" sz="4000" b="1" dirty="0"/>
              <a:t>فأجاب: تركته يقطع نهاره بالمُنَى، ويتوسّدُ ذِرَاعَ الهمِّ إذا أمسى.</a:t>
            </a:r>
            <a:endParaRPr lang="en-US" sz="4000" dirty="0"/>
          </a:p>
          <a:p>
            <a:r>
              <a:rPr lang="ar-EG" sz="4000" b="1" dirty="0"/>
              <a:t>ورُوي عن الحجاج قوله: نعم امرؤ آخذ بعنان قلبه، كما يأخذ الرجل بِخِطَامِ جَمَلِه، فإن قاده إلى حق تبعه، وإن قاده إلى معصية الله كفَّه.</a:t>
            </a:r>
            <a:endParaRPr lang="en-US" sz="4000" dirty="0"/>
          </a:p>
        </p:txBody>
      </p:sp>
    </p:spTree>
    <p:extLst>
      <p:ext uri="{BB962C8B-B14F-4D97-AF65-F5344CB8AC3E}">
        <p14:creationId xmlns:p14="http://schemas.microsoft.com/office/powerpoint/2010/main" xmlns="" val="381908213"/>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60648"/>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87625" y="2132856"/>
            <a:ext cx="6840759" cy="2554545"/>
          </a:xfrm>
          <a:prstGeom prst="rect">
            <a:avLst/>
          </a:prstGeom>
        </p:spPr>
        <p:txBody>
          <a:bodyPr wrap="square">
            <a:spAutoFit/>
          </a:bodyPr>
          <a:lstStyle/>
          <a:p>
            <a:pPr algn="ctr"/>
            <a:r>
              <a:rPr lang="ar-EG" sz="4000" b="1" dirty="0"/>
              <a:t>وللشعراء في هذا المجال بدائع من القول، استطاعوا من خلالها استثمار ملكة الخيال لديهم، وتقديم صور أدبية بديعة</a:t>
            </a:r>
            <a:r>
              <a:rPr lang="ar-EG" sz="4000" b="1" dirty="0" smtClean="0"/>
              <a:t>.</a:t>
            </a:r>
          </a:p>
        </p:txBody>
      </p:sp>
    </p:spTree>
    <p:extLst>
      <p:ext uri="{BB962C8B-B14F-4D97-AF65-F5344CB8AC3E}">
        <p14:creationId xmlns:p14="http://schemas.microsoft.com/office/powerpoint/2010/main" xmlns="" val="190892003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60648"/>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87625" y="1404059"/>
            <a:ext cx="6840759" cy="4401205"/>
          </a:xfrm>
          <a:prstGeom prst="rect">
            <a:avLst/>
          </a:prstGeom>
        </p:spPr>
        <p:txBody>
          <a:bodyPr wrap="square">
            <a:spAutoFit/>
          </a:bodyPr>
          <a:lstStyle/>
          <a:p>
            <a:pPr algn="ctr"/>
            <a:r>
              <a:rPr lang="ar-EG" sz="4000" b="1" dirty="0"/>
              <a:t>فنرى الخيال يحيل الجماد إلى كائن حي، يرجو ويخاف، ويصاب بالملل فلا يقدر على الصبر والمقاومة، كما في هذه الصورة التي يكشف من خلالها المتبني كيف تسقط حصون الأعداء في أيدي المسلمين حصناً بعد حصن فيقول في ذلك:</a:t>
            </a:r>
            <a:endParaRPr lang="en-US" sz="4000" dirty="0"/>
          </a:p>
        </p:txBody>
      </p:sp>
    </p:spTree>
    <p:extLst>
      <p:ext uri="{BB962C8B-B14F-4D97-AF65-F5344CB8AC3E}">
        <p14:creationId xmlns:p14="http://schemas.microsoft.com/office/powerpoint/2010/main" xmlns="" val="163760078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39964"/>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611560" y="1052736"/>
            <a:ext cx="7704856" cy="5016758"/>
          </a:xfrm>
          <a:prstGeom prst="rect">
            <a:avLst/>
          </a:prstGeom>
        </p:spPr>
        <p:txBody>
          <a:bodyPr wrap="square">
            <a:spAutoFit/>
          </a:bodyPr>
          <a:lstStyle/>
          <a:p>
            <a:r>
              <a:rPr lang="ar-EG" sz="4000" b="1" dirty="0">
                <a:solidFill>
                  <a:srgbClr val="FF0000"/>
                </a:solidFill>
              </a:rPr>
              <a:t>تَمَلُّ الحُصُونُ الشُّمُّ طُولَ نِزالنِا			</a:t>
            </a:r>
            <a:r>
              <a:rPr lang="ar-EG" sz="4000" b="1" dirty="0" smtClean="0">
                <a:solidFill>
                  <a:srgbClr val="FF0000"/>
                </a:solidFill>
              </a:rPr>
              <a:t>			</a:t>
            </a:r>
            <a:r>
              <a:rPr lang="ar-SA" sz="4000" b="1" dirty="0" smtClean="0">
                <a:solidFill>
                  <a:srgbClr val="FF0000"/>
                </a:solidFill>
              </a:rPr>
              <a:t>      </a:t>
            </a:r>
            <a:r>
              <a:rPr lang="ar-EG" sz="4000" b="1" dirty="0" smtClean="0">
                <a:solidFill>
                  <a:srgbClr val="FF0000"/>
                </a:solidFill>
              </a:rPr>
              <a:t>فتُلْقِي </a:t>
            </a:r>
            <a:r>
              <a:rPr lang="ar-EG" sz="4000" b="1" dirty="0">
                <a:solidFill>
                  <a:srgbClr val="FF0000"/>
                </a:solidFill>
              </a:rPr>
              <a:t>إلينا أهلَها وتَزُولُ</a:t>
            </a:r>
            <a:endParaRPr lang="en-US" sz="4000" dirty="0">
              <a:solidFill>
                <a:srgbClr val="FF0000"/>
              </a:solidFill>
            </a:endParaRPr>
          </a:p>
          <a:p>
            <a:r>
              <a:rPr lang="ar-EG" sz="4000" b="1" dirty="0"/>
              <a:t>وإنك لترى الشمعة تضيء، وما تزال النار فيها مشتعلة حتى تنتهي الشمعة، لكنك ربما لا تفطن إلى ما فطن إليه السَّرِيُّ حين ربط بينها، وبين حياة الإنسان فقال:</a:t>
            </a:r>
            <a:endParaRPr lang="en-US" sz="4000" dirty="0"/>
          </a:p>
          <a:p>
            <a:r>
              <a:rPr lang="ar-EG" sz="4000" b="1" dirty="0" smtClean="0">
                <a:solidFill>
                  <a:srgbClr val="FF0000"/>
                </a:solidFill>
              </a:rPr>
              <a:t>كأنَّه</a:t>
            </a:r>
            <a:r>
              <a:rPr lang="ar-SA" sz="4000" b="1" dirty="0" smtClean="0">
                <a:solidFill>
                  <a:srgbClr val="FF0000"/>
                </a:solidFill>
              </a:rPr>
              <a:t>ــــــــــــــــــــــ</a:t>
            </a:r>
            <a:r>
              <a:rPr lang="ar-EG" sz="4000" b="1" dirty="0" smtClean="0">
                <a:solidFill>
                  <a:srgbClr val="FF0000"/>
                </a:solidFill>
              </a:rPr>
              <a:t>ا </a:t>
            </a:r>
            <a:r>
              <a:rPr lang="ar-EG" sz="4000" b="1" dirty="0">
                <a:solidFill>
                  <a:srgbClr val="FF0000"/>
                </a:solidFill>
              </a:rPr>
              <a:t>عُمْرُ الفتى			</a:t>
            </a:r>
            <a:r>
              <a:rPr lang="ar-EG" sz="4000" b="1" dirty="0" smtClean="0">
                <a:solidFill>
                  <a:srgbClr val="FF0000"/>
                </a:solidFill>
              </a:rPr>
              <a:t/>
            </a:r>
            <a:br>
              <a:rPr lang="ar-EG" sz="4000" b="1" dirty="0" smtClean="0">
                <a:solidFill>
                  <a:srgbClr val="FF0000"/>
                </a:solidFill>
              </a:rPr>
            </a:br>
            <a:r>
              <a:rPr lang="ar-EG" sz="4000" b="1" dirty="0" smtClean="0">
                <a:solidFill>
                  <a:srgbClr val="FF0000"/>
                </a:solidFill>
              </a:rPr>
              <a:t>			</a:t>
            </a:r>
            <a:r>
              <a:rPr lang="ar-EG" sz="4000" b="1" dirty="0" err="1" smtClean="0">
                <a:solidFill>
                  <a:srgbClr val="FF0000"/>
                </a:solidFill>
              </a:rPr>
              <a:t>والنّ</a:t>
            </a:r>
            <a:r>
              <a:rPr lang="ar-SA" sz="4000" b="1" dirty="0" smtClean="0">
                <a:solidFill>
                  <a:srgbClr val="FF0000"/>
                </a:solidFill>
              </a:rPr>
              <a:t>ـــــــــــــــــ</a:t>
            </a:r>
            <a:r>
              <a:rPr lang="ar-EG" sz="4000" b="1" dirty="0" smtClean="0">
                <a:solidFill>
                  <a:srgbClr val="FF0000"/>
                </a:solidFill>
              </a:rPr>
              <a:t>ار </a:t>
            </a:r>
            <a:r>
              <a:rPr lang="ar-EG" sz="4000" b="1" dirty="0">
                <a:solidFill>
                  <a:srgbClr val="FF0000"/>
                </a:solidFill>
              </a:rPr>
              <a:t>فِيها كالأَجَلْ</a:t>
            </a:r>
            <a:endParaRPr lang="en-US" sz="4000" dirty="0">
              <a:solidFill>
                <a:srgbClr val="FF0000"/>
              </a:solidFill>
            </a:endParaRPr>
          </a:p>
        </p:txBody>
      </p:sp>
    </p:spTree>
    <p:extLst>
      <p:ext uri="{BB962C8B-B14F-4D97-AF65-F5344CB8AC3E}">
        <p14:creationId xmlns:p14="http://schemas.microsoft.com/office/powerpoint/2010/main" xmlns="" val="271269353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wind.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3" dur="500"/>
                                        <p:tgtEl>
                                          <p:spTgt spid="1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7944" y="530828"/>
            <a:ext cx="4464496" cy="1962068"/>
            <a:chOff x="2857488" y="357166"/>
            <a:chExt cx="5857916" cy="2500330"/>
          </a:xfrm>
        </p:grpSpPr>
        <p:grpSp>
          <p:nvGrpSpPr>
            <p:cNvPr id="3"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5" name="Cloud 4"/>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6"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4" name="Rectangle 3"/>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1"/>
          <p:cNvSpPr txBox="1"/>
          <p:nvPr/>
        </p:nvSpPr>
        <p:spPr>
          <a:xfrm>
            <a:off x="4572000" y="1021378"/>
            <a:ext cx="3549352"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الرابع</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8" name="Group 7"/>
          <p:cNvGrpSpPr/>
          <p:nvPr/>
        </p:nvGrpSpPr>
        <p:grpSpPr>
          <a:xfrm>
            <a:off x="539554" y="3976418"/>
            <a:ext cx="7448435" cy="2225454"/>
            <a:chOff x="5072066" y="642918"/>
            <a:chExt cx="2921592" cy="2143140"/>
          </a:xfrm>
        </p:grpSpPr>
        <p:grpSp>
          <p:nvGrpSpPr>
            <p:cNvPr id="9"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1" name="Rounded Rectangle 10"/>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Rectangle 1"/>
            <p:cNvSpPr>
              <a:spLocks noChangeArrowheads="1"/>
            </p:cNvSpPr>
            <p:nvPr/>
          </p:nvSpPr>
          <p:spPr bwMode="auto">
            <a:xfrm>
              <a:off x="5229140" y="931945"/>
              <a:ext cx="2764518" cy="168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مقاييس نقد الشعر </a:t>
              </a:r>
              <a:b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مقاييس نقد الخيال)</a:t>
              </a:r>
              <a:endParaRPr lang="ar-EG"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166776146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43">
                                          <p:stCondLst>
                                            <p:cond delay="0"/>
                                          </p:stCondLst>
                                        </p:cTn>
                                        <p:tgtEl>
                                          <p:spTgt spid="8"/>
                                        </p:tgtEl>
                                      </p:cBhvr>
                                    </p:animEffect>
                                    <p:anim calcmode="lin" valueType="num">
                                      <p:cBhvr>
                                        <p:cTn id="21"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6" dur="1">
                                          <p:stCondLst>
                                            <p:cond delay="160"/>
                                          </p:stCondLst>
                                        </p:cTn>
                                        <p:tgtEl>
                                          <p:spTgt spid="8"/>
                                        </p:tgtEl>
                                      </p:cBhvr>
                                      <p:to x="100000" y="60000"/>
                                    </p:animScale>
                                    <p:animScale>
                                      <p:cBhvr>
                                        <p:cTn id="27" dur="1" decel="50000">
                                          <p:stCondLst>
                                            <p:cond delay="166"/>
                                          </p:stCondLst>
                                        </p:cTn>
                                        <p:tgtEl>
                                          <p:spTgt spid="8"/>
                                        </p:tgtEl>
                                      </p:cBhvr>
                                      <p:to x="100000" y="100000"/>
                                    </p:animScale>
                                    <p:animScale>
                                      <p:cBhvr>
                                        <p:cTn id="28" dur="1">
                                          <p:stCondLst>
                                            <p:cond delay="323"/>
                                          </p:stCondLst>
                                        </p:cTn>
                                        <p:tgtEl>
                                          <p:spTgt spid="8"/>
                                        </p:tgtEl>
                                      </p:cBhvr>
                                      <p:to x="100000" y="80000"/>
                                    </p:animScale>
                                    <p:animScale>
                                      <p:cBhvr>
                                        <p:cTn id="29" dur="1" decel="50000">
                                          <p:stCondLst>
                                            <p:cond delay="329"/>
                                          </p:stCondLst>
                                        </p:cTn>
                                        <p:tgtEl>
                                          <p:spTgt spid="8"/>
                                        </p:tgtEl>
                                      </p:cBhvr>
                                      <p:to x="100000" y="100000"/>
                                    </p:animScale>
                                    <p:animScale>
                                      <p:cBhvr>
                                        <p:cTn id="30" dur="1">
                                          <p:stCondLst>
                                            <p:cond delay="499"/>
                                          </p:stCondLst>
                                        </p:cTn>
                                        <p:tgtEl>
                                          <p:spTgt spid="8"/>
                                        </p:tgtEl>
                                      </p:cBhvr>
                                      <p:to x="100000" y="90000"/>
                                    </p:animScale>
                                    <p:animScale>
                                      <p:cBhvr>
                                        <p:cTn id="31" dur="1" decel="50000">
                                          <p:stCondLst>
                                            <p:cond delay="499"/>
                                          </p:stCondLst>
                                        </p:cTn>
                                        <p:tgtEl>
                                          <p:spTgt spid="8"/>
                                        </p:tgtEl>
                                      </p:cBhvr>
                                      <p:to x="100000" y="100000"/>
                                    </p:animScale>
                                    <p:animScale>
                                      <p:cBhvr>
                                        <p:cTn id="32" dur="1">
                                          <p:stCondLst>
                                            <p:cond delay="499"/>
                                          </p:stCondLst>
                                        </p:cTn>
                                        <p:tgtEl>
                                          <p:spTgt spid="8"/>
                                        </p:tgtEl>
                                      </p:cBhvr>
                                      <p:to x="100000" y="95000"/>
                                    </p:animScale>
                                    <p:animScale>
                                      <p:cBhvr>
                                        <p:cTn id="33" dur="1" decel="50000">
                                          <p:stCondLst>
                                            <p:cond delay="499"/>
                                          </p:stCondLst>
                                        </p:cTn>
                                        <p:tgtEl>
                                          <p:spTgt spid="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60648"/>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87625" y="2170599"/>
            <a:ext cx="6840759" cy="2554545"/>
          </a:xfrm>
          <a:prstGeom prst="rect">
            <a:avLst/>
          </a:prstGeom>
        </p:spPr>
        <p:txBody>
          <a:bodyPr wrap="square">
            <a:spAutoFit/>
          </a:bodyPr>
          <a:lstStyle/>
          <a:p>
            <a:pPr algn="ctr"/>
            <a:r>
              <a:rPr lang="ar-EG" sz="4000" b="1" dirty="0"/>
              <a:t>فإن الأجل يأخذ من العمر يوماً بعد يوم حتى يأتي عليه كله، وكذلك الشأن في نار الشمعة التي تُفنيها شيئاً فشيئاً حتى تنتهي</a:t>
            </a:r>
            <a:r>
              <a:rPr lang="ar-EG" sz="4000" b="1" dirty="0" smtClean="0"/>
              <a:t>.</a:t>
            </a:r>
            <a:endParaRPr lang="en-US" sz="4000" dirty="0"/>
          </a:p>
        </p:txBody>
      </p:sp>
    </p:spTree>
    <p:extLst>
      <p:ext uri="{BB962C8B-B14F-4D97-AF65-F5344CB8AC3E}">
        <p14:creationId xmlns:p14="http://schemas.microsoft.com/office/powerpoint/2010/main" xmlns="" val="233318935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60648"/>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1187625" y="836712"/>
            <a:ext cx="6840759" cy="5632311"/>
          </a:xfrm>
          <a:prstGeom prst="rect">
            <a:avLst/>
          </a:prstGeom>
        </p:spPr>
        <p:txBody>
          <a:bodyPr wrap="square">
            <a:spAutoFit/>
          </a:bodyPr>
          <a:lstStyle/>
          <a:p>
            <a:pPr algn="ctr"/>
            <a:r>
              <a:rPr lang="ar-EG" sz="4000" b="1" dirty="0"/>
              <a:t>ومن ذلك تصويرُ الدكتورِ أسامة عبد الرحمن شِعْرَه مبحراً في ظلمة الليل، ونجوم السماء قد تساقطت لتسكن في كل بيت من أبيات قصيدته فتصبح أبياتها مضاءة بهذه الأنجم. ثم إنه يشعر أن عطاءه </a:t>
            </a:r>
            <a:r>
              <a:rPr lang="ar-EG" sz="4000" b="1" dirty="0" smtClean="0"/>
              <a:t>الشعري </a:t>
            </a:r>
            <a:r>
              <a:rPr lang="ar-EG" sz="4000" b="1" dirty="0"/>
              <a:t>غزير، حتى إنه لا يحس بتعب ولا نصب في هذه الرحلة الشعرية التي ينتقل فيها من بيت إلى بيت، ومن معنى إلى معنى حيث يقول</a:t>
            </a:r>
            <a:r>
              <a:rPr lang="ar-EG" sz="4000" b="1" dirty="0" smtClean="0"/>
              <a:t>:</a:t>
            </a:r>
            <a:endParaRPr lang="en-US" sz="4000" dirty="0"/>
          </a:p>
        </p:txBody>
      </p:sp>
    </p:spTree>
    <p:extLst>
      <p:ext uri="{BB962C8B-B14F-4D97-AF65-F5344CB8AC3E}">
        <p14:creationId xmlns:p14="http://schemas.microsoft.com/office/powerpoint/2010/main" xmlns="" val="115736300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44" y="239964"/>
            <a:ext cx="8572528" cy="6429396"/>
            <a:chOff x="142876" y="428604"/>
            <a:chExt cx="8572528" cy="6429396"/>
          </a:xfrm>
        </p:grpSpPr>
        <p:sp>
          <p:nvSpPr>
            <p:cNvPr id="3" name="Rounded Rectangle 2"/>
            <p:cNvSpPr/>
            <p:nvPr/>
          </p:nvSpPr>
          <p:spPr>
            <a:xfrm>
              <a:off x="142876" y="571480"/>
              <a:ext cx="6000760" cy="6286520"/>
            </a:xfrm>
            <a:prstGeom prst="roundRect">
              <a:avLst>
                <a:gd name="adj" fmla="val 7082"/>
              </a:avLst>
            </a:prstGeom>
            <a:gradFill>
              <a:gsLst>
                <a:gs pos="0">
                  <a:schemeClr val="bg1">
                    <a:lumMod val="85000"/>
                  </a:schemeClr>
                </a:gs>
                <a:gs pos="50000">
                  <a:schemeClr val="bg1"/>
                </a:gs>
                <a:gs pos="100000">
                  <a:srgbClr val="336699"/>
                </a:gs>
              </a:gsLst>
              <a:lin ang="5400000" scaled="1"/>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9"/>
            <p:cNvGrpSpPr/>
            <p:nvPr/>
          </p:nvGrpSpPr>
          <p:grpSpPr>
            <a:xfrm>
              <a:off x="428596" y="428604"/>
              <a:ext cx="8286808" cy="6215082"/>
              <a:chOff x="-71470" y="642918"/>
              <a:chExt cx="8286808" cy="6215082"/>
            </a:xfrm>
            <a:scene3d>
              <a:camera prst="orthographicFront">
                <a:rot lat="0" lon="0" rev="0"/>
              </a:camera>
              <a:lightRig rig="glow" dir="t">
                <a:rot lat="0" lon="0" rev="14100000"/>
              </a:lightRig>
            </a:scene3d>
          </p:grpSpPr>
          <p:sp>
            <p:nvSpPr>
              <p:cNvPr id="5" name="Moon 4"/>
              <p:cNvSpPr/>
              <p:nvPr/>
            </p:nvSpPr>
            <p:spPr>
              <a:xfrm>
                <a:off x="4857752" y="642918"/>
                <a:ext cx="1785950" cy="2428892"/>
              </a:xfrm>
              <a:prstGeom prst="moon">
                <a:avLst/>
              </a:prstGeom>
              <a:solidFill>
                <a:srgbClr val="CC0066"/>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Moon 5"/>
              <p:cNvSpPr/>
              <p:nvPr/>
            </p:nvSpPr>
            <p:spPr>
              <a:xfrm>
                <a:off x="6286512" y="642918"/>
                <a:ext cx="1785950" cy="2428892"/>
              </a:xfrm>
              <a:prstGeom prst="moon">
                <a:avLst/>
              </a:prstGeom>
              <a:solidFill>
                <a:schemeClr val="accent2">
                  <a:lumMod val="60000"/>
                  <a:lumOff val="4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Moon 6"/>
              <p:cNvSpPr/>
              <p:nvPr/>
            </p:nvSpPr>
            <p:spPr>
              <a:xfrm>
                <a:off x="5857884" y="642918"/>
                <a:ext cx="1785950" cy="2428892"/>
              </a:xfrm>
              <a:prstGeom prst="moon">
                <a:avLst/>
              </a:prstGeom>
              <a:solidFill>
                <a:srgbClr val="FF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Moon 7"/>
              <p:cNvSpPr/>
              <p:nvPr/>
            </p:nvSpPr>
            <p:spPr>
              <a:xfrm>
                <a:off x="5429256" y="642918"/>
                <a:ext cx="1785950" cy="2428892"/>
              </a:xfrm>
              <a:prstGeom prst="moon">
                <a:avLst/>
              </a:prstGeom>
              <a:solidFill>
                <a:srgbClr val="00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Teardrop 8"/>
              <p:cNvSpPr/>
              <p:nvPr/>
            </p:nvSpPr>
            <p:spPr>
              <a:xfrm>
                <a:off x="6000760" y="857232"/>
                <a:ext cx="2214578" cy="2143140"/>
              </a:xfrm>
              <a:prstGeom prst="teardrop">
                <a:avLst/>
              </a:prstGeom>
              <a:solidFill>
                <a:schemeClr val="tx1">
                  <a:lumMod val="75000"/>
                  <a:lumOff val="2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ound Single Corner Rectangle 3"/>
              <p:cNvSpPr/>
              <p:nvPr/>
            </p:nvSpPr>
            <p:spPr>
              <a:xfrm>
                <a:off x="-71470" y="1071546"/>
                <a:ext cx="8143932" cy="5786454"/>
              </a:xfrm>
              <a:prstGeom prst="round1Rect">
                <a:avLst/>
              </a:prstGeom>
              <a:solidFill>
                <a:schemeClr val="bg1"/>
              </a:solidFill>
              <a:ln w="38100">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1" name="Rectangle 10"/>
          <p:cNvSpPr/>
          <p:nvPr/>
        </p:nvSpPr>
        <p:spPr>
          <a:xfrm>
            <a:off x="0" y="2132856"/>
            <a:ext cx="8316416" cy="2554545"/>
          </a:xfrm>
          <a:prstGeom prst="rect">
            <a:avLst/>
          </a:prstGeom>
        </p:spPr>
        <p:txBody>
          <a:bodyPr wrap="square">
            <a:spAutoFit/>
          </a:bodyPr>
          <a:lstStyle/>
          <a:p>
            <a:r>
              <a:rPr lang="ar-EG" sz="4000" b="1" dirty="0"/>
              <a:t>قَدْ أبْحَرَتْ في جُفونِ اللَّيل قَافِيتي		</a:t>
            </a:r>
            <a:br>
              <a:rPr lang="ar-EG" sz="4000" b="1" dirty="0"/>
            </a:br>
            <a:r>
              <a:rPr lang="ar-EG" sz="4000" b="1" dirty="0" smtClean="0"/>
              <a:t>	</a:t>
            </a:r>
            <a:r>
              <a:rPr lang="ar-SA" sz="4000" b="1" dirty="0" smtClean="0"/>
              <a:t>   </a:t>
            </a:r>
            <a:r>
              <a:rPr lang="ar-EG" sz="4000" b="1" dirty="0" smtClean="0"/>
              <a:t>والنَّجْمُ </a:t>
            </a:r>
            <a:r>
              <a:rPr lang="ar-EG" sz="4000" b="1" dirty="0"/>
              <a:t>في كُلِّ بَيتٍ </a:t>
            </a:r>
            <a:r>
              <a:rPr lang="ar-EG" sz="4000" b="1" dirty="0" smtClean="0"/>
              <a:t>بَينَ</a:t>
            </a:r>
            <a:r>
              <a:rPr lang="ar-SA" sz="4000" b="1" dirty="0" smtClean="0"/>
              <a:t>ـــــــ</a:t>
            </a:r>
            <a:r>
              <a:rPr lang="ar-EG" sz="4000" b="1" dirty="0" smtClean="0"/>
              <a:t>ها </a:t>
            </a:r>
            <a:r>
              <a:rPr lang="ar-EG" sz="4000" b="1" dirty="0"/>
              <a:t>انْسَكبا</a:t>
            </a:r>
            <a:endParaRPr lang="en-US" sz="4000" dirty="0"/>
          </a:p>
          <a:p>
            <a:r>
              <a:rPr lang="ar-EG" sz="4000" b="1" dirty="0"/>
              <a:t>وخاضَتِ القَفْرَ </a:t>
            </a:r>
            <a:r>
              <a:rPr lang="ar-EG" sz="4000" b="1" dirty="0" smtClean="0"/>
              <a:t>بَعْ</a:t>
            </a:r>
            <a:r>
              <a:rPr lang="ar-SA" sz="4000" b="1" dirty="0" smtClean="0"/>
              <a:t>ـــ</a:t>
            </a:r>
            <a:r>
              <a:rPr lang="ar-EG" sz="4000" b="1" dirty="0" err="1" smtClean="0"/>
              <a:t>دَ</a:t>
            </a:r>
            <a:r>
              <a:rPr lang="ar-EG" sz="4000" b="1" dirty="0" smtClean="0"/>
              <a:t> </a:t>
            </a:r>
            <a:r>
              <a:rPr lang="ar-EG" sz="4000" b="1" dirty="0"/>
              <a:t>القَفْرِ </a:t>
            </a:r>
            <a:r>
              <a:rPr lang="ar-EG" sz="4000" b="1" dirty="0" smtClean="0"/>
              <a:t>قافِلَتِي</a:t>
            </a:r>
            <a:r>
              <a:rPr lang="ar-EG" sz="4000" b="1" dirty="0" smtClean="0"/>
              <a:t/>
            </a:r>
            <a:br>
              <a:rPr lang="ar-EG" sz="4000" b="1" dirty="0" smtClean="0"/>
            </a:br>
            <a:r>
              <a:rPr lang="ar-SA" sz="4000" b="1" dirty="0" smtClean="0"/>
              <a:t>         </a:t>
            </a:r>
            <a:r>
              <a:rPr lang="ar-EG" sz="4000" b="1" dirty="0" smtClean="0"/>
              <a:t>فَمَا </a:t>
            </a:r>
            <a:r>
              <a:rPr lang="ar-EG" sz="4000" b="1" dirty="0"/>
              <a:t>شَكَتْ مِنْ رحيلٍ في الدُّجَى وَصَبا</a:t>
            </a:r>
            <a:r>
              <a:rPr lang="ar-SA" sz="4000" baseline="30000" dirty="0" smtClean="0"/>
              <a:t>(</a:t>
            </a:r>
            <a:r>
              <a:rPr lang="ar-EG" sz="4000" baseline="30000" dirty="0" smtClean="0"/>
              <a:t>1</a:t>
            </a:r>
            <a:r>
              <a:rPr lang="ar-SA" sz="4000" baseline="30000" dirty="0" smtClean="0"/>
              <a:t>)</a:t>
            </a:r>
            <a:endParaRPr lang="en-US" sz="4000" dirty="0"/>
          </a:p>
        </p:txBody>
      </p:sp>
      <p:grpSp>
        <p:nvGrpSpPr>
          <p:cNvPr id="12" name="Group 11"/>
          <p:cNvGrpSpPr/>
          <p:nvPr/>
        </p:nvGrpSpPr>
        <p:grpSpPr>
          <a:xfrm>
            <a:off x="755576" y="5805264"/>
            <a:ext cx="7416824" cy="473278"/>
            <a:chOff x="2106406" y="5733256"/>
            <a:chExt cx="6065994" cy="473278"/>
          </a:xfrm>
        </p:grpSpPr>
        <p:sp>
          <p:nvSpPr>
            <p:cNvPr id="13" name="TextBox 12"/>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4" name="Straight Connector 13"/>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6039194" y="5863005"/>
            <a:ext cx="1838965" cy="400110"/>
          </a:xfrm>
          <a:prstGeom prst="rect">
            <a:avLst/>
          </a:prstGeom>
        </p:spPr>
        <p:txBody>
          <a:bodyPr wrap="none">
            <a:spAutoFit/>
          </a:bodyPr>
          <a:lstStyle/>
          <a:p>
            <a:r>
              <a:rPr lang="ar-SA" sz="2000" b="1" dirty="0" smtClean="0"/>
              <a:t>(</a:t>
            </a:r>
            <a:r>
              <a:rPr lang="ar-EG" sz="2000" b="1" dirty="0" smtClean="0"/>
              <a:t>1</a:t>
            </a:r>
            <a:r>
              <a:rPr lang="ar-SA" sz="2000" b="1" dirty="0" smtClean="0"/>
              <a:t>) </a:t>
            </a:r>
            <a:r>
              <a:rPr lang="ar-EG" sz="2000" b="1" dirty="0"/>
              <a:t>الوصب: التعب.</a:t>
            </a:r>
            <a:endParaRPr lang="en-US" sz="2000" b="1" dirty="0"/>
          </a:p>
        </p:txBody>
      </p:sp>
    </p:spTree>
    <p:extLst>
      <p:ext uri="{BB962C8B-B14F-4D97-AF65-F5344CB8AC3E}">
        <p14:creationId xmlns:p14="http://schemas.microsoft.com/office/powerpoint/2010/main" xmlns="" val="26985289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576" y="2132856"/>
            <a:ext cx="8136904" cy="3528392"/>
            <a:chOff x="611560" y="2276872"/>
            <a:chExt cx="7344816" cy="3528392"/>
          </a:xfrm>
          <a:scene3d>
            <a:camera prst="orthographicFront">
              <a:rot lat="0" lon="0" rev="0"/>
            </a:camera>
            <a:lightRig rig="glow" dir="t">
              <a:rot lat="0" lon="0" rev="14100000"/>
            </a:lightRig>
          </a:scene3d>
        </p:grpSpPr>
        <p:sp>
          <p:nvSpPr>
            <p:cNvPr id="3" name="Down Arrow Callout 2"/>
            <p:cNvSpPr/>
            <p:nvPr/>
          </p:nvSpPr>
          <p:spPr>
            <a:xfrm>
              <a:off x="611560" y="2276872"/>
              <a:ext cx="6284617" cy="3528392"/>
            </a:xfrm>
            <a:prstGeom prst="downArrowCallout">
              <a:avLst/>
            </a:prstGeom>
            <a:solidFill>
              <a:srgbClr val="FF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4" name="Pentagon 3"/>
            <p:cNvSpPr/>
            <p:nvPr/>
          </p:nvSpPr>
          <p:spPr>
            <a:xfrm>
              <a:off x="611560" y="2348880"/>
              <a:ext cx="7344816" cy="2088232"/>
            </a:xfrm>
            <a:prstGeom prst="homePlate">
              <a:avLst/>
            </a:prstGeom>
            <a:solidFill>
              <a:schemeClr val="bg1"/>
            </a:solidFill>
            <a:ln>
              <a:solidFill>
                <a:srgbClr val="FF6699"/>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grpSp>
      <p:sp>
        <p:nvSpPr>
          <p:cNvPr id="5" name="Rectangle 4"/>
          <p:cNvSpPr/>
          <p:nvPr/>
        </p:nvSpPr>
        <p:spPr>
          <a:xfrm>
            <a:off x="981472" y="2773377"/>
            <a:ext cx="7478650" cy="1200329"/>
          </a:xfrm>
          <a:prstGeom prst="rect">
            <a:avLst/>
          </a:prstGeom>
        </p:spPr>
        <p:txBody>
          <a:bodyPr wrap="none">
            <a:spAutoFit/>
          </a:bodyPr>
          <a:lstStyle/>
          <a:p>
            <a:pPr marL="449263" lvl="0" indent="-449263" algn="ctr" defTabSz="536575">
              <a:buFont typeface="Arial" pitchFamily="34" charset="0"/>
              <a:buChar char="•"/>
            </a:pPr>
            <a:r>
              <a:rPr lang="ar-SA" sz="7200" b="1" dirty="0">
                <a:ln>
                  <a:solidFill>
                    <a:srgbClr val="FF0000"/>
                  </a:solidFill>
                </a:ln>
                <a:solidFill>
                  <a:srgbClr val="9900CC"/>
                </a:solidFill>
              </a:rPr>
              <a:t>الصور الخيالية </a:t>
            </a:r>
            <a:r>
              <a:rPr lang="ar-SA" sz="7200" b="1" dirty="0" smtClean="0">
                <a:ln>
                  <a:solidFill>
                    <a:srgbClr val="FF0000"/>
                  </a:solidFill>
                </a:ln>
                <a:solidFill>
                  <a:srgbClr val="9900CC"/>
                </a:solidFill>
              </a:rPr>
              <a:t>المركبة</a:t>
            </a:r>
            <a:endParaRPr lang="en-US" sz="7200" dirty="0">
              <a:ln>
                <a:solidFill>
                  <a:srgbClr val="FF0000"/>
                </a:solidFill>
              </a:ln>
              <a:solidFill>
                <a:srgbClr val="9900CC"/>
              </a:solidFill>
            </a:endParaRPr>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620 - high pitched beep.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620 - high pitched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971600" y="1189196"/>
            <a:ext cx="7430568" cy="4832092"/>
          </a:xfrm>
          <a:prstGeom prst="rect">
            <a:avLst/>
          </a:prstGeom>
          <a:noFill/>
        </p:spPr>
        <p:txBody>
          <a:bodyPr wrap="square" rtlCol="1">
            <a:spAutoFit/>
          </a:bodyPr>
          <a:lstStyle/>
          <a:p>
            <a:pPr lvl="0" algn="ctr"/>
            <a:r>
              <a:rPr lang="ar-SA" sz="4400" b="1" dirty="0"/>
              <a:t>وهي مجموعة مشاهد متعددة تضمُّها كلَّها صورةٌ واحدة. وفي هذا النوع من الصور نجد مشهداً فيه حركة وحيوية، وألوان مختلفة، ونحسُّ بأننا أمام منظر متكامل، كهذا المشهد الذي صوَّره أبو تَمَّام لفتح مدينة عمورية بعد حصار المسلمين الشديد لها، حيث يقول:</a:t>
            </a:r>
            <a:endParaRPr lang="en-US" sz="4400" dirty="0">
              <a:latin typeface="Times New Roman" pitchFamily="18" charset="0"/>
            </a:endParaRPr>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600 - hangup click of phone.wav"/>
                                        </p:tgtEl>
                                      </p:cMediaNode>
                                    </p:audio>
                                  </p:subTnLst>
                                </p:cTn>
                              </p:par>
                              <p:par>
                                <p:cTn id="8" presetID="2" presetClass="entr" presetSubtype="12"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مربع نص 8"/>
          <p:cNvSpPr txBox="1"/>
          <p:nvPr/>
        </p:nvSpPr>
        <p:spPr>
          <a:xfrm>
            <a:off x="689248" y="1452840"/>
            <a:ext cx="7627168" cy="3416320"/>
          </a:xfrm>
          <a:prstGeom prst="rect">
            <a:avLst/>
          </a:prstGeom>
          <a:noFill/>
        </p:spPr>
        <p:txBody>
          <a:bodyPr wrap="square" rtlCol="1">
            <a:spAutoFit/>
          </a:bodyPr>
          <a:lstStyle/>
          <a:p>
            <a:r>
              <a:rPr lang="ar-SA" sz="3600" b="1" dirty="0">
                <a:solidFill>
                  <a:srgbClr val="000099"/>
                </a:solidFill>
              </a:rPr>
              <a:t>لَقَدْ تَركْتَ </a:t>
            </a:r>
            <a:r>
              <a:rPr lang="ar-SA" sz="3600" b="1" dirty="0" smtClean="0">
                <a:solidFill>
                  <a:srgbClr val="000099"/>
                </a:solidFill>
              </a:rPr>
              <a:t>أميـــــــــرَ </a:t>
            </a:r>
            <a:r>
              <a:rPr lang="ar-SA" sz="3600" b="1" dirty="0">
                <a:solidFill>
                  <a:srgbClr val="000099"/>
                </a:solidFill>
              </a:rPr>
              <a:t>المؤمنينَ بِها			</a:t>
            </a:r>
            <a:r>
              <a:rPr lang="ar-EG" sz="3600" b="1" dirty="0">
                <a:solidFill>
                  <a:srgbClr val="000099"/>
                </a:solidFill>
              </a:rPr>
              <a:t/>
            </a:r>
            <a:br>
              <a:rPr lang="ar-EG" sz="3600" b="1" dirty="0">
                <a:solidFill>
                  <a:srgbClr val="000099"/>
                </a:solidFill>
              </a:rPr>
            </a:br>
            <a:r>
              <a:rPr lang="ar-EG" sz="3600" b="1" dirty="0" smtClean="0">
                <a:solidFill>
                  <a:srgbClr val="000099"/>
                </a:solidFill>
              </a:rPr>
              <a:t>		</a:t>
            </a:r>
            <a:r>
              <a:rPr lang="ar-SA" sz="3600" b="1" dirty="0" smtClean="0">
                <a:solidFill>
                  <a:srgbClr val="000099"/>
                </a:solidFill>
              </a:rPr>
              <a:t>للنَّار </a:t>
            </a:r>
            <a:r>
              <a:rPr lang="ar-SA" sz="3600" b="1" dirty="0">
                <a:solidFill>
                  <a:srgbClr val="000099"/>
                </a:solidFill>
              </a:rPr>
              <a:t>يَوماً ذَلِيلَ </a:t>
            </a:r>
            <a:r>
              <a:rPr lang="ar-SA" sz="3600" b="1" dirty="0" smtClean="0">
                <a:solidFill>
                  <a:srgbClr val="000099"/>
                </a:solidFill>
              </a:rPr>
              <a:t>الصَّــخْرِ </a:t>
            </a:r>
            <a:r>
              <a:rPr lang="ar-SA" sz="3600" b="1" dirty="0">
                <a:solidFill>
                  <a:srgbClr val="000099"/>
                </a:solidFill>
              </a:rPr>
              <a:t>والخَشَبِ</a:t>
            </a:r>
            <a:endParaRPr lang="en-US" sz="3600" dirty="0">
              <a:solidFill>
                <a:srgbClr val="000099"/>
              </a:solidFill>
            </a:endParaRPr>
          </a:p>
          <a:p>
            <a:r>
              <a:rPr lang="ar-SA" sz="3600" b="1" dirty="0">
                <a:solidFill>
                  <a:srgbClr val="000099"/>
                </a:solidFill>
              </a:rPr>
              <a:t>غادَرْتَ فيها بَهِيمَ اللَّيل وهو ضُحىً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يَشلُّه </a:t>
            </a:r>
            <a:r>
              <a:rPr lang="ar-SA" sz="3600" b="1" dirty="0">
                <a:solidFill>
                  <a:srgbClr val="000099"/>
                </a:solidFill>
              </a:rPr>
              <a:t>وسْطَها صُبْحٌ مِن </a:t>
            </a:r>
            <a:r>
              <a:rPr lang="ar-SA" sz="3600" b="1" dirty="0" smtClean="0">
                <a:solidFill>
                  <a:srgbClr val="000099"/>
                </a:solidFill>
              </a:rPr>
              <a:t>اللَّـــــــهَبِ</a:t>
            </a:r>
            <a:r>
              <a:rPr lang="ar-SA" sz="3600" baseline="30000" dirty="0" err="1" smtClean="0">
                <a:solidFill>
                  <a:srgbClr val="000099"/>
                </a:solidFill>
              </a:rPr>
              <a:t>(</a:t>
            </a:r>
            <a:r>
              <a:rPr lang="ar-EG" sz="3600" baseline="30000" dirty="0" smtClean="0">
                <a:solidFill>
                  <a:srgbClr val="000099"/>
                </a:solidFill>
              </a:rPr>
              <a:t>2</a:t>
            </a:r>
            <a:r>
              <a:rPr lang="ar-SA" sz="3600" baseline="30000" dirty="0" smtClean="0">
                <a:solidFill>
                  <a:srgbClr val="000099"/>
                </a:solidFill>
              </a:rPr>
              <a:t>)</a:t>
            </a:r>
            <a:endParaRPr lang="en-US" sz="3600" dirty="0">
              <a:solidFill>
                <a:srgbClr val="000099"/>
              </a:solidFill>
            </a:endParaRPr>
          </a:p>
          <a:p>
            <a:r>
              <a:rPr lang="ar-SA" sz="3600" b="1" dirty="0">
                <a:solidFill>
                  <a:srgbClr val="000099"/>
                </a:solidFill>
              </a:rPr>
              <a:t>حتَّى كأنَّ جَلابِيبَ </a:t>
            </a:r>
            <a:r>
              <a:rPr lang="ar-SA" sz="3600" b="1" dirty="0" smtClean="0">
                <a:solidFill>
                  <a:srgbClr val="000099"/>
                </a:solidFill>
              </a:rPr>
              <a:t>الدُّجــــــى </a:t>
            </a:r>
            <a:r>
              <a:rPr lang="ar-SA" sz="3600" b="1" dirty="0">
                <a:solidFill>
                  <a:srgbClr val="000099"/>
                </a:solidFill>
              </a:rPr>
              <a:t>رَغَبتْ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عَنْ </a:t>
            </a:r>
            <a:r>
              <a:rPr lang="ar-SA" sz="3600" b="1" dirty="0">
                <a:solidFill>
                  <a:srgbClr val="000099"/>
                </a:solidFill>
              </a:rPr>
              <a:t>لَونِها، أو كأنَّ الشَّمسَ لم </a:t>
            </a:r>
            <a:r>
              <a:rPr lang="ar-SA" sz="3600" b="1" dirty="0" smtClean="0">
                <a:solidFill>
                  <a:srgbClr val="000099"/>
                </a:solidFill>
              </a:rPr>
              <a:t>تَغِبِ</a:t>
            </a:r>
            <a:endParaRPr lang="en-US" sz="3600" dirty="0">
              <a:solidFill>
                <a:srgbClr val="000099"/>
              </a:solidFill>
            </a:endParaRPr>
          </a:p>
        </p:txBody>
      </p:sp>
      <p:grpSp>
        <p:nvGrpSpPr>
          <p:cNvPr id="4" name="Group 3"/>
          <p:cNvGrpSpPr/>
          <p:nvPr/>
        </p:nvGrpSpPr>
        <p:grpSpPr>
          <a:xfrm>
            <a:off x="755576" y="5805264"/>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151180" y="5863005"/>
            <a:ext cx="6877204" cy="400110"/>
          </a:xfrm>
          <a:prstGeom prst="rect">
            <a:avLst/>
          </a:prstGeom>
        </p:spPr>
        <p:txBody>
          <a:bodyPr wrap="none">
            <a:spAutoFit/>
          </a:bodyPr>
          <a:lstStyle/>
          <a:p>
            <a:r>
              <a:rPr lang="ar-SA" sz="2000" b="1" dirty="0" smtClean="0"/>
              <a:t>(</a:t>
            </a:r>
            <a:r>
              <a:rPr lang="ar-EG" sz="2000" b="1" dirty="0" smtClean="0"/>
              <a:t>2</a:t>
            </a:r>
            <a:r>
              <a:rPr lang="ar-SA" sz="2000" b="1" dirty="0" smtClean="0"/>
              <a:t>) </a:t>
            </a:r>
            <a:r>
              <a:rPr lang="ar-EG" sz="2000" b="1" dirty="0"/>
              <a:t>بهيم الليل: سواده الخالص.			يشلّه: يغلبه ويظهر عليه.</a:t>
            </a:r>
            <a:endParaRPr lang="en-US" sz="2000" b="1"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cached_warning1.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0941 - pop.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0941 - pop.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35"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مربع نص 8"/>
          <p:cNvSpPr txBox="1"/>
          <p:nvPr/>
        </p:nvSpPr>
        <p:spPr>
          <a:xfrm>
            <a:off x="689248" y="1452840"/>
            <a:ext cx="7627168" cy="2308324"/>
          </a:xfrm>
          <a:prstGeom prst="rect">
            <a:avLst/>
          </a:prstGeom>
          <a:noFill/>
        </p:spPr>
        <p:txBody>
          <a:bodyPr wrap="square" rtlCol="1">
            <a:spAutoFit/>
          </a:bodyPr>
          <a:lstStyle/>
          <a:p>
            <a:r>
              <a:rPr lang="ar-SA" sz="3600" b="1" dirty="0">
                <a:solidFill>
                  <a:srgbClr val="000099"/>
                </a:solidFill>
              </a:rPr>
              <a:t>ضَوءٌ من النّارِ، والظَّلْمَاء عاكفَةٌ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وظُلْمةٌ </a:t>
            </a:r>
            <a:r>
              <a:rPr lang="ar-SA" sz="3600" b="1" dirty="0">
                <a:solidFill>
                  <a:srgbClr val="000099"/>
                </a:solidFill>
              </a:rPr>
              <a:t>من دُخانٍ في ضُحىً </a:t>
            </a:r>
            <a:r>
              <a:rPr lang="ar-SA" sz="3600" b="1" dirty="0" smtClean="0">
                <a:solidFill>
                  <a:srgbClr val="000099"/>
                </a:solidFill>
              </a:rPr>
              <a:t>شَحِبِ</a:t>
            </a:r>
            <a:r>
              <a:rPr lang="ar-SA" sz="3600" baseline="30000" dirty="0" smtClean="0">
                <a:solidFill>
                  <a:srgbClr val="000099"/>
                </a:solidFill>
              </a:rPr>
              <a:t>(</a:t>
            </a:r>
            <a:r>
              <a:rPr lang="ar-EG" sz="3600" baseline="30000" dirty="0" smtClean="0">
                <a:solidFill>
                  <a:srgbClr val="000099"/>
                </a:solidFill>
              </a:rPr>
              <a:t>3</a:t>
            </a:r>
            <a:r>
              <a:rPr lang="ar-SA" sz="3600" baseline="30000" dirty="0" smtClean="0">
                <a:solidFill>
                  <a:srgbClr val="000099"/>
                </a:solidFill>
              </a:rPr>
              <a:t>)</a:t>
            </a:r>
            <a:endParaRPr lang="en-US" sz="3600" dirty="0">
              <a:solidFill>
                <a:srgbClr val="000099"/>
              </a:solidFill>
            </a:endParaRPr>
          </a:p>
          <a:p>
            <a:r>
              <a:rPr lang="ar-SA" sz="3600" b="1" dirty="0">
                <a:solidFill>
                  <a:srgbClr val="000099"/>
                </a:solidFill>
              </a:rPr>
              <a:t>فالشَّمسُ طالِعَةٌ مِن ذل وقد أفَلَتْ	</a:t>
            </a:r>
            <a:r>
              <a:rPr lang="ar-EG" sz="3600" b="1" dirty="0">
                <a:solidFill>
                  <a:srgbClr val="000099"/>
                </a:solidFill>
              </a:rPr>
              <a:t/>
            </a:r>
            <a:br>
              <a:rPr lang="ar-EG" sz="3600" b="1" dirty="0">
                <a:solidFill>
                  <a:srgbClr val="000099"/>
                </a:solidFill>
              </a:rPr>
            </a:br>
            <a:r>
              <a:rPr lang="ar-EG" sz="3600" b="1" dirty="0" smtClean="0">
                <a:solidFill>
                  <a:srgbClr val="000099"/>
                </a:solidFill>
              </a:rPr>
              <a:t>		</a:t>
            </a:r>
            <a:r>
              <a:rPr lang="ar-SA" sz="3600" b="1" dirty="0" smtClean="0">
                <a:solidFill>
                  <a:srgbClr val="000099"/>
                </a:solidFill>
              </a:rPr>
              <a:t>والشَّمسُ </a:t>
            </a:r>
            <a:r>
              <a:rPr lang="ar-SA" sz="3600" b="1" dirty="0" smtClean="0">
                <a:solidFill>
                  <a:srgbClr val="000099"/>
                </a:solidFill>
              </a:rPr>
              <a:t>وَاجِبَـــةٌ </a:t>
            </a:r>
            <a:r>
              <a:rPr lang="ar-SA" sz="3600" b="1" dirty="0">
                <a:solidFill>
                  <a:srgbClr val="000099"/>
                </a:solidFill>
              </a:rPr>
              <a:t>مِن ذا ولم </a:t>
            </a:r>
            <a:r>
              <a:rPr lang="ar-SA" sz="3600" b="1" dirty="0" smtClean="0">
                <a:solidFill>
                  <a:srgbClr val="000099"/>
                </a:solidFill>
              </a:rPr>
              <a:t>تَجِبِ</a:t>
            </a:r>
            <a:r>
              <a:rPr lang="ar-SA" sz="3600" baseline="30000" dirty="0" smtClean="0">
                <a:solidFill>
                  <a:srgbClr val="000099"/>
                </a:solidFill>
              </a:rPr>
              <a:t>(</a:t>
            </a:r>
            <a:r>
              <a:rPr lang="ar-EG" sz="3600" baseline="30000" dirty="0" smtClean="0">
                <a:solidFill>
                  <a:srgbClr val="000099"/>
                </a:solidFill>
              </a:rPr>
              <a:t>4</a:t>
            </a:r>
            <a:r>
              <a:rPr lang="ar-SA" sz="3600" baseline="30000" dirty="0" smtClean="0">
                <a:solidFill>
                  <a:srgbClr val="000099"/>
                </a:solidFill>
              </a:rPr>
              <a:t>)</a:t>
            </a:r>
            <a:endParaRPr lang="en-US" sz="3600" dirty="0">
              <a:solidFill>
                <a:srgbClr val="000099"/>
              </a:solidFill>
            </a:endParaRPr>
          </a:p>
        </p:txBody>
      </p:sp>
      <p:grpSp>
        <p:nvGrpSpPr>
          <p:cNvPr id="4" name="Group 3"/>
          <p:cNvGrpSpPr/>
          <p:nvPr/>
        </p:nvGrpSpPr>
        <p:grpSpPr>
          <a:xfrm>
            <a:off x="827584" y="5301208"/>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614321" y="5358949"/>
            <a:ext cx="6486071" cy="707886"/>
          </a:xfrm>
          <a:prstGeom prst="rect">
            <a:avLst/>
          </a:prstGeom>
        </p:spPr>
        <p:txBody>
          <a:bodyPr wrap="none">
            <a:spAutoFit/>
          </a:bodyPr>
          <a:lstStyle/>
          <a:p>
            <a:r>
              <a:rPr lang="ar-SA" sz="2000" b="1" dirty="0" smtClean="0"/>
              <a:t>(</a:t>
            </a:r>
            <a:r>
              <a:rPr lang="ar-EG" sz="2000" b="1" dirty="0" smtClean="0"/>
              <a:t>3</a:t>
            </a:r>
            <a:r>
              <a:rPr lang="ar-SA" sz="2000" b="1" dirty="0" smtClean="0"/>
              <a:t>) </a:t>
            </a:r>
            <a:r>
              <a:rPr lang="ar-EG" sz="2000" b="1" dirty="0"/>
              <a:t>ضحى شحب: متغير اللون.</a:t>
            </a:r>
            <a:endParaRPr lang="en-US" sz="2000" b="1" dirty="0"/>
          </a:p>
          <a:p>
            <a:r>
              <a:rPr lang="ar-SA" sz="2000" b="1" dirty="0" smtClean="0"/>
              <a:t>(</a:t>
            </a:r>
            <a:r>
              <a:rPr lang="ar-EG" sz="2000" b="1" dirty="0" smtClean="0"/>
              <a:t>4</a:t>
            </a:r>
            <a:r>
              <a:rPr lang="ar-SA" sz="2000" b="1" dirty="0" smtClean="0"/>
              <a:t>) </a:t>
            </a:r>
            <a:r>
              <a:rPr lang="ar-EG" sz="2000" b="1" dirty="0"/>
              <a:t>طالعة من ذا: من لهيب النار.		واجبة من ذا: غائبة من الدخان.</a:t>
            </a:r>
            <a:endParaRPr lang="en-US" sz="2000" b="1"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0941 - pop.wav"/>
                                        </p:tgtEl>
                                      </p:cMediaNode>
                                    </p:audio>
                                  </p:subTnLst>
                                </p:cTn>
                              </p:par>
                            </p:childTnLst>
                          </p:cTn>
                        </p:par>
                      </p:childTnLst>
                    </p:cTn>
                  </p:par>
                  <p:par>
                    <p:cTn id="21" fill="hold">
                      <p:stCondLst>
                        <p:cond delay="indefinite"/>
                      </p:stCondLst>
                      <p:childTnLst>
                        <p:par>
                          <p:cTn id="22" fill="hold">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27"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ached_warning1.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1259632" y="1700808"/>
            <a:ext cx="6768752" cy="3477875"/>
          </a:xfrm>
          <a:prstGeom prst="rect">
            <a:avLst/>
          </a:prstGeom>
          <a:noFill/>
        </p:spPr>
        <p:txBody>
          <a:bodyPr wrap="square" rtlCol="1">
            <a:spAutoFit/>
          </a:bodyPr>
          <a:lstStyle/>
          <a:p>
            <a:pPr algn="ctr"/>
            <a:r>
              <a:rPr lang="ar-SA" sz="4400" b="1" dirty="0"/>
              <a:t>حيث يجتمع في هذا المشهد: الضوء والظلمة، والنار والدخان، والشمس واللهب، يبدو بعضها بوضوح تام ويتداخل بعضها مع بعض في صورة مثيرة مروعة، </a:t>
            </a:r>
            <a:endParaRPr lang="en-US" sz="44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827584" y="1679317"/>
            <a:ext cx="7488832" cy="3477875"/>
          </a:xfrm>
          <a:prstGeom prst="rect">
            <a:avLst/>
          </a:prstGeom>
          <a:noFill/>
        </p:spPr>
        <p:txBody>
          <a:bodyPr wrap="square" rtlCol="1">
            <a:spAutoFit/>
          </a:bodyPr>
          <a:lstStyle/>
          <a:p>
            <a:pPr algn="ctr"/>
            <a:r>
              <a:rPr lang="ar-SA" sz="4400" b="1" dirty="0"/>
              <a:t>ويركز الشاعر على منظر الحرائق المدمرة، وهو مشهد يتجاوز حدود زمان الحادثة ومكانها، فلا يبدو على أنه مضى وانقضى، وإنما يحس القارئ أنه أمام ذلك المشهد يراه رأي العين.</a:t>
            </a:r>
            <a:endParaRPr lang="en-US" sz="44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BEBA8EAE-BF5A-486C-A8C5-ECC9F3942E4B}">
                <a14:imgProps xmlns:a14="http://schemas.microsoft.com/office/drawing/2010/main" xmlns="">
                  <a14:imgLayer r:embed="rId7">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827584" y="836712"/>
            <a:ext cx="7488832" cy="1446550"/>
          </a:xfrm>
          <a:prstGeom prst="rect">
            <a:avLst/>
          </a:prstGeom>
          <a:noFill/>
        </p:spPr>
        <p:txBody>
          <a:bodyPr wrap="square" rtlCol="1">
            <a:spAutoFit/>
          </a:bodyPr>
          <a:lstStyle/>
          <a:p>
            <a:r>
              <a:rPr lang="ar-SA" sz="4400" b="1" dirty="0"/>
              <a:t>ويصور البحتري مثول وفد الروم بين يدي الخليفة العباسي فيقول:</a:t>
            </a:r>
            <a:endParaRPr lang="en-US" sz="4400" dirty="0"/>
          </a:p>
        </p:txBody>
      </p:sp>
      <p:sp>
        <p:nvSpPr>
          <p:cNvPr id="4" name="مربع نص 8"/>
          <p:cNvSpPr txBox="1"/>
          <p:nvPr/>
        </p:nvSpPr>
        <p:spPr>
          <a:xfrm>
            <a:off x="-396552" y="2244928"/>
            <a:ext cx="8851304" cy="3416320"/>
          </a:xfrm>
          <a:prstGeom prst="rect">
            <a:avLst/>
          </a:prstGeom>
          <a:noFill/>
        </p:spPr>
        <p:txBody>
          <a:bodyPr wrap="square" rtlCol="1">
            <a:spAutoFit/>
          </a:bodyPr>
          <a:lstStyle/>
          <a:p>
            <a:r>
              <a:rPr lang="ar-SA" sz="3600" b="1" dirty="0">
                <a:solidFill>
                  <a:srgbClr val="000099"/>
                </a:solidFill>
              </a:rPr>
              <a:t>حضروا السِّماطَ فكلما راموا القرى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                </a:t>
            </a:r>
            <a:r>
              <a:rPr lang="ar-SA" sz="3600" b="1" dirty="0" smtClean="0">
                <a:solidFill>
                  <a:srgbClr val="000099"/>
                </a:solidFill>
              </a:rPr>
              <a:t>    </a:t>
            </a:r>
            <a:r>
              <a:rPr lang="ar-SA" sz="3600" b="1" dirty="0" smtClean="0">
                <a:solidFill>
                  <a:srgbClr val="000099"/>
                </a:solidFill>
              </a:rPr>
              <a:t>جالتْ </a:t>
            </a:r>
            <a:r>
              <a:rPr lang="ar-SA" sz="3600" b="1" dirty="0">
                <a:solidFill>
                  <a:srgbClr val="000099"/>
                </a:solidFill>
              </a:rPr>
              <a:t>بأيديِهمْ </a:t>
            </a:r>
            <a:r>
              <a:rPr lang="ar-SA" sz="3600" b="1" dirty="0" smtClean="0">
                <a:solidFill>
                  <a:srgbClr val="000099"/>
                </a:solidFill>
              </a:rPr>
              <a:t>عُقــــــــولٌ </a:t>
            </a:r>
            <a:r>
              <a:rPr lang="ar-SA" sz="3600" b="1" dirty="0" smtClean="0">
                <a:solidFill>
                  <a:srgbClr val="000099"/>
                </a:solidFill>
              </a:rPr>
              <a:t>ذُهَّلُ</a:t>
            </a:r>
            <a:r>
              <a:rPr lang="ar-SA" sz="2800" baseline="30000" dirty="0" smtClean="0">
                <a:solidFill>
                  <a:srgbClr val="000099"/>
                </a:solidFill>
              </a:rPr>
              <a:t>(</a:t>
            </a:r>
            <a:r>
              <a:rPr lang="ar-EG" sz="2800" baseline="30000" dirty="0" smtClean="0">
                <a:solidFill>
                  <a:srgbClr val="000099"/>
                </a:solidFill>
              </a:rPr>
              <a:t>5</a:t>
            </a:r>
            <a:r>
              <a:rPr lang="ar-SA" sz="2800" baseline="30000" dirty="0" smtClean="0">
                <a:solidFill>
                  <a:srgbClr val="000099"/>
                </a:solidFill>
              </a:rPr>
              <a:t>)</a:t>
            </a:r>
            <a:endParaRPr lang="en-US" sz="3600" dirty="0">
              <a:solidFill>
                <a:srgbClr val="000099"/>
              </a:solidFill>
            </a:endParaRPr>
          </a:p>
          <a:p>
            <a:r>
              <a:rPr lang="ar-SA" sz="3600" b="1" dirty="0">
                <a:solidFill>
                  <a:srgbClr val="000099"/>
                </a:solidFill>
              </a:rPr>
              <a:t>تَهْوي </a:t>
            </a:r>
            <a:r>
              <a:rPr lang="ar-SA" sz="3600" b="1" dirty="0" smtClean="0">
                <a:solidFill>
                  <a:srgbClr val="000099"/>
                </a:solidFill>
              </a:rPr>
              <a:t>أكُفُّـــــــــــــــهُمُ </a:t>
            </a:r>
            <a:r>
              <a:rPr lang="ar-SA" sz="3600" b="1" dirty="0">
                <a:solidFill>
                  <a:srgbClr val="000099"/>
                </a:solidFill>
              </a:rPr>
              <a:t>إلى أفواهِهمْ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             فتجُوزُ </a:t>
            </a:r>
            <a:r>
              <a:rPr lang="ar-SA" sz="3600" b="1" dirty="0">
                <a:solidFill>
                  <a:srgbClr val="000099"/>
                </a:solidFill>
              </a:rPr>
              <a:t>عن قَصْدِ السّبيلِ وتَعْدِلُ</a:t>
            </a:r>
            <a:endParaRPr lang="en-US" sz="3600" dirty="0">
              <a:solidFill>
                <a:srgbClr val="000099"/>
              </a:solidFill>
            </a:endParaRPr>
          </a:p>
          <a:p>
            <a:r>
              <a:rPr lang="ar-SA" sz="3600" b="1" dirty="0">
                <a:solidFill>
                  <a:srgbClr val="000099"/>
                </a:solidFill>
              </a:rPr>
              <a:t>مُتَحَيرِّونَ </a:t>
            </a:r>
            <a:r>
              <a:rPr lang="ar-SA" sz="3600" b="1" dirty="0" smtClean="0">
                <a:solidFill>
                  <a:srgbClr val="000099"/>
                </a:solidFill>
              </a:rPr>
              <a:t>فَبــــــــــــــــاهِتٌ </a:t>
            </a:r>
            <a:r>
              <a:rPr lang="ar-SA" sz="3600" b="1" dirty="0">
                <a:solidFill>
                  <a:srgbClr val="000099"/>
                </a:solidFill>
              </a:rPr>
              <a:t>مُتَعجِّبٌ				</a:t>
            </a:r>
            <a:r>
              <a:rPr lang="ar-EG" sz="3600" b="1" dirty="0" smtClean="0">
                <a:solidFill>
                  <a:srgbClr val="000099"/>
                </a:solidFill>
              </a:rPr>
              <a:t/>
            </a:r>
            <a:br>
              <a:rPr lang="ar-EG" sz="3600" b="1" dirty="0" smtClean="0">
                <a:solidFill>
                  <a:srgbClr val="000099"/>
                </a:solidFill>
              </a:rPr>
            </a:br>
            <a:r>
              <a:rPr lang="ar-EG" sz="3600" b="1" dirty="0" smtClean="0">
                <a:solidFill>
                  <a:srgbClr val="000099"/>
                </a:solidFill>
              </a:rPr>
              <a:t>		</a:t>
            </a:r>
            <a:r>
              <a:rPr lang="ar-SA" sz="3600" b="1" dirty="0" smtClean="0">
                <a:solidFill>
                  <a:srgbClr val="000099"/>
                </a:solidFill>
              </a:rPr>
              <a:t>             مما </a:t>
            </a:r>
            <a:r>
              <a:rPr lang="ar-SA" sz="3600" b="1" dirty="0">
                <a:solidFill>
                  <a:srgbClr val="000099"/>
                </a:solidFill>
              </a:rPr>
              <a:t>يَراه </a:t>
            </a:r>
            <a:r>
              <a:rPr lang="ar-SA" sz="3600" b="1" dirty="0" smtClean="0">
                <a:solidFill>
                  <a:srgbClr val="000099"/>
                </a:solidFill>
              </a:rPr>
              <a:t>ونــــــــــــاظرٌ </a:t>
            </a:r>
            <a:r>
              <a:rPr lang="ar-SA" sz="3600" b="1" dirty="0" smtClean="0">
                <a:solidFill>
                  <a:srgbClr val="000099"/>
                </a:solidFill>
              </a:rPr>
              <a:t>مُتأملُ</a:t>
            </a:r>
            <a:endParaRPr lang="en-US" sz="3600" dirty="0">
              <a:solidFill>
                <a:srgbClr val="000099"/>
              </a:solidFill>
            </a:endParaRPr>
          </a:p>
        </p:txBody>
      </p:sp>
      <p:grpSp>
        <p:nvGrpSpPr>
          <p:cNvPr id="5" name="Group 4"/>
          <p:cNvGrpSpPr/>
          <p:nvPr/>
        </p:nvGrpSpPr>
        <p:grpSpPr>
          <a:xfrm>
            <a:off x="399383" y="5733320"/>
            <a:ext cx="8208000" cy="576000"/>
            <a:chOff x="1458583" y="5733256"/>
            <a:chExt cx="6713066" cy="473278"/>
          </a:xfrm>
        </p:grpSpPr>
        <p:sp>
          <p:nvSpPr>
            <p:cNvPr id="6" name="TextBox 5"/>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7" name="Straight Connector 6"/>
            <p:cNvCxnSpPr/>
            <p:nvPr/>
          </p:nvCxnSpPr>
          <p:spPr>
            <a:xfrm flipH="1">
              <a:off x="1458583" y="5733256"/>
              <a:ext cx="6713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23528" y="5791061"/>
            <a:ext cx="8356775" cy="400110"/>
          </a:xfrm>
          <a:prstGeom prst="rect">
            <a:avLst/>
          </a:prstGeom>
        </p:spPr>
        <p:txBody>
          <a:bodyPr wrap="none">
            <a:spAutoFit/>
          </a:bodyPr>
          <a:lstStyle/>
          <a:p>
            <a:r>
              <a:rPr lang="ar-SA" sz="2000" dirty="0" smtClean="0"/>
              <a:t>(</a:t>
            </a:r>
            <a:r>
              <a:rPr lang="ar-EG" sz="2000" dirty="0" smtClean="0"/>
              <a:t>5</a:t>
            </a:r>
            <a:r>
              <a:rPr lang="ar-SA" sz="2000" dirty="0" smtClean="0"/>
              <a:t>)</a:t>
            </a:r>
            <a:r>
              <a:rPr lang="ar-EG" sz="2000" dirty="0" smtClean="0"/>
              <a:t> </a:t>
            </a:r>
            <a:r>
              <a:rPr lang="ar-EG" sz="2000" dirty="0"/>
              <a:t>السماط: ما يمد ليوضع عليه الطعام.	</a:t>
            </a:r>
            <a:r>
              <a:rPr lang="ar-EG" sz="2000" dirty="0" smtClean="0"/>
              <a:t>رموا</a:t>
            </a:r>
            <a:r>
              <a:rPr lang="ar-EG" sz="2000" dirty="0"/>
              <a:t>: </a:t>
            </a:r>
            <a:r>
              <a:rPr lang="ar-EG" sz="2000" dirty="0" smtClean="0"/>
              <a:t>قصدوا	القِرى</a:t>
            </a:r>
            <a:r>
              <a:rPr lang="ar-EG" sz="2000" dirty="0"/>
              <a:t>: الطعام الذي يقدم للضيف.</a:t>
            </a:r>
            <a:endParaRPr lang="en-US" sz="20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8"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cached_warning1.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0941 - pop.wav"/>
                                        </p:tgtEl>
                                      </p:cMediaNode>
                                    </p:audio>
                                  </p:subTnLst>
                                </p:cTn>
                              </p:par>
                              <p:par>
                                <p:cTn id="23" presetID="2" presetClass="entr" presetSubtype="4"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0941 - pop.wav"/>
                                        </p:tgtEl>
                                      </p:cMediaNode>
                                    </p:audio>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4">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cached_warning1.wav"/>
                                        </p:tgtEl>
                                      </p:cMediaNode>
                                    </p:audio>
                                  </p:sub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41"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42" dur="500" fill="hold"/>
                                        <p:tgtEl>
                                          <p:spTgt spid="4">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116632"/>
            <a:ext cx="8928992" cy="6624736"/>
            <a:chOff x="107504" y="116632"/>
            <a:chExt cx="8928992" cy="6624736"/>
          </a:xfrm>
        </p:grpSpPr>
        <p:sp>
          <p:nvSpPr>
            <p:cNvPr id="4" name="Rectangle 3"/>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5" name="Group 4"/>
            <p:cNvGrpSpPr/>
            <p:nvPr/>
          </p:nvGrpSpPr>
          <p:grpSpPr>
            <a:xfrm>
              <a:off x="107504" y="116632"/>
              <a:ext cx="8712968" cy="6624736"/>
              <a:chOff x="107504" y="116632"/>
              <a:chExt cx="8712968" cy="6624736"/>
            </a:xfrm>
          </p:grpSpPr>
          <p:grpSp>
            <p:nvGrpSpPr>
              <p:cNvPr id="6" name="Group 5"/>
              <p:cNvGrpSpPr/>
              <p:nvPr/>
            </p:nvGrpSpPr>
            <p:grpSpPr>
              <a:xfrm>
                <a:off x="107504" y="188640"/>
                <a:ext cx="8712967" cy="6552728"/>
                <a:chOff x="107504" y="188640"/>
                <a:chExt cx="8712967" cy="6552728"/>
              </a:xfrm>
            </p:grpSpPr>
            <p:grpSp>
              <p:nvGrpSpPr>
                <p:cNvPr id="10" name="Group 9"/>
                <p:cNvGrpSpPr/>
                <p:nvPr/>
              </p:nvGrpSpPr>
              <p:grpSpPr>
                <a:xfrm>
                  <a:off x="107504" y="188640"/>
                  <a:ext cx="8712967" cy="6552728"/>
                  <a:chOff x="107504" y="188640"/>
                  <a:chExt cx="8712967" cy="6552728"/>
                </a:xfrm>
              </p:grpSpPr>
              <p:grpSp>
                <p:nvGrpSpPr>
                  <p:cNvPr id="12" name="Group 11"/>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4" name="Round Single Corner Rectangle 13"/>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5" name="Rounded Rectangle 14"/>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7" name="Group 6"/>
              <p:cNvGrpSpPr/>
              <p:nvPr/>
            </p:nvGrpSpPr>
            <p:grpSpPr>
              <a:xfrm>
                <a:off x="3006482" y="116632"/>
                <a:ext cx="5813990" cy="747720"/>
                <a:chOff x="3006482" y="116632"/>
                <a:chExt cx="5813990" cy="747720"/>
              </a:xfrm>
            </p:grpSpPr>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6" name="TextBox 15"/>
          <p:cNvSpPr txBox="1"/>
          <p:nvPr/>
        </p:nvSpPr>
        <p:spPr>
          <a:xfrm>
            <a:off x="467544" y="908720"/>
            <a:ext cx="8280920" cy="5509200"/>
          </a:xfrm>
          <a:prstGeom prst="rect">
            <a:avLst/>
          </a:prstGeom>
          <a:noFill/>
        </p:spPr>
        <p:txBody>
          <a:bodyPr wrap="square" rtlCol="1">
            <a:spAutoFit/>
          </a:bodyPr>
          <a:lstStyle/>
          <a:p>
            <a:pPr algn="ctr"/>
            <a:r>
              <a:rPr lang="ar-EG" sz="4400" b="1" dirty="0" smtClean="0">
                <a:solidFill>
                  <a:srgbClr val="C00000"/>
                </a:solidFill>
              </a:rPr>
              <a:t>الخيال: </a:t>
            </a:r>
            <a:r>
              <a:rPr lang="ar-EG" sz="4400" b="1" dirty="0" smtClean="0"/>
              <a:t>هو الملكة الفنية التي تصنع الصورة الأدبية، وهو عنصر أصيل في الأدب كله، وفي الشعر بوجه خاص، ولكن أهميته تتفاوت من جنس أدبي إلى آخر، فهو في الخطبة والموعظة أقل منه في الشعر الذي يحلق فيه الشاعر في عوالم خيالية بعيدة، أو في القصة التي تستدعي اختراع شخصيات متعددةٍ، وحوادثَ مُتَخَيَّلةٍ كثيرة.</a:t>
            </a:r>
            <a:endParaRPr lang="en-US" sz="4400" dirty="0"/>
          </a:p>
        </p:txBody>
      </p:sp>
    </p:spTree>
    <p:extLst>
      <p:ext uri="{BB962C8B-B14F-4D97-AF65-F5344CB8AC3E}">
        <p14:creationId xmlns:p14="http://schemas.microsoft.com/office/powerpoint/2010/main" xmlns="" val="195705399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26.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827584" y="1679317"/>
            <a:ext cx="7488832" cy="3477875"/>
          </a:xfrm>
          <a:prstGeom prst="rect">
            <a:avLst/>
          </a:prstGeom>
          <a:noFill/>
        </p:spPr>
        <p:txBody>
          <a:bodyPr wrap="square" rtlCol="1">
            <a:spAutoFit/>
          </a:bodyPr>
          <a:lstStyle/>
          <a:p>
            <a:pPr algn="ctr"/>
            <a:r>
              <a:rPr lang="ar-SA" sz="4400" b="1" dirty="0"/>
              <a:t>لقد أصيبوا بالدهشة والحيرة مما رأوا من العظمة في قصور الخلافة، وما رأوه من جند المسلمين الذين حشدهم الخليفة بصورة مثيرة؛ ليرى الوفد ما عليه المسلمون من القوة والبأس، </a:t>
            </a:r>
            <a:endParaRPr lang="en-US" sz="44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827584" y="1679317"/>
            <a:ext cx="7488832" cy="3477875"/>
          </a:xfrm>
          <a:prstGeom prst="rect">
            <a:avLst/>
          </a:prstGeom>
          <a:noFill/>
        </p:spPr>
        <p:txBody>
          <a:bodyPr wrap="square" rtlCol="1">
            <a:spAutoFit/>
          </a:bodyPr>
          <a:lstStyle/>
          <a:p>
            <a:pPr algn="ctr"/>
            <a:r>
              <a:rPr lang="ar-SA" sz="4400" b="1" dirty="0"/>
              <a:t>وحتى عندما دُعُوا لتناول الطعام كانت نظرات التعجُّب والانبهار سبباً في جعل أيديهم تخطئ سبيلها إلى أفواههم، وهو مشهد نجد فيه عنصر الحركة واضحاً وضوحاً بارزاً.</a:t>
            </a:r>
            <a:endParaRPr lang="en-US" sz="44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 contrast="63000"/>
                    </a14:imgEffect>
                  </a14:imgLayer>
                </a14:imgProps>
              </a:ext>
              <a:ext uri="{28A0092B-C50C-407E-A947-70E740481C1C}">
                <a14:useLocalDpi xmlns:a14="http://schemas.microsoft.com/office/drawing/2010/main" xmlns="" val="0"/>
              </a:ext>
            </a:extLst>
          </a:blip>
          <a:stretch>
            <a:fillRect/>
          </a:stretch>
        </p:blipFill>
        <p:spPr>
          <a:xfrm>
            <a:off x="0" y="188640"/>
            <a:ext cx="9144000" cy="6366000"/>
          </a:xfrm>
          <a:prstGeom prst="rect">
            <a:avLst/>
          </a:prstGeom>
        </p:spPr>
      </p:pic>
      <p:sp>
        <p:nvSpPr>
          <p:cNvPr id="3" name="TextBox 2"/>
          <p:cNvSpPr txBox="1"/>
          <p:nvPr/>
        </p:nvSpPr>
        <p:spPr>
          <a:xfrm>
            <a:off x="827584" y="1679317"/>
            <a:ext cx="7488832" cy="3477875"/>
          </a:xfrm>
          <a:prstGeom prst="rect">
            <a:avLst/>
          </a:prstGeom>
          <a:noFill/>
        </p:spPr>
        <p:txBody>
          <a:bodyPr wrap="square" rtlCol="1">
            <a:spAutoFit/>
          </a:bodyPr>
          <a:lstStyle/>
          <a:p>
            <a:pPr algn="ctr"/>
            <a:r>
              <a:rPr lang="ar-SA" sz="4400" b="1" dirty="0"/>
              <a:t>وهكذا نجد الصورة الخيالية المركبة تعطي مشاهد متعاقبة، يرتبط بعضها ببعض وتتكامل عناصرها، فيغدو المشهد مؤثراً كأنما يرى الإنسان من خلاله حقيقة الشيء، لا خياله.</a:t>
            </a:r>
            <a:endParaRPr lang="en-US" sz="4400" dirty="0"/>
          </a:p>
        </p:txBody>
      </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2" y="85094"/>
            <a:ext cx="9109676" cy="6656274"/>
            <a:chOff x="214282" y="642918"/>
            <a:chExt cx="8786874" cy="5072098"/>
          </a:xfrm>
        </p:grpSpPr>
        <p:sp>
          <p:nvSpPr>
            <p:cNvPr id="3" name="Rectangle 2"/>
            <p:cNvSpPr/>
            <p:nvPr/>
          </p:nvSpPr>
          <p:spPr>
            <a:xfrm>
              <a:off x="928662" y="642918"/>
              <a:ext cx="8072494" cy="4357718"/>
            </a:xfrm>
            <a:prstGeom prst="rect">
              <a:avLst/>
            </a:prstGeom>
            <a:gradFill flip="none" rotWithShape="1">
              <a:gsLst>
                <a:gs pos="0">
                  <a:srgbClr val="990033"/>
                </a:gs>
                <a:gs pos="50000">
                  <a:schemeClr val="bg1"/>
                </a:gs>
                <a:gs pos="100000">
                  <a:schemeClr val="accent2">
                    <a:lumMod val="60000"/>
                    <a:lumOff val="40000"/>
                  </a:schemeClr>
                </a:gs>
              </a:gsLst>
              <a:lin ang="5400000" scaled="1"/>
              <a:tileRect/>
            </a:gra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grpSp>
          <p:nvGrpSpPr>
            <p:cNvPr id="4" name="Group 8"/>
            <p:cNvGrpSpPr/>
            <p:nvPr/>
          </p:nvGrpSpPr>
          <p:grpSpPr>
            <a:xfrm>
              <a:off x="214282" y="785794"/>
              <a:ext cx="8643998" cy="4929222"/>
              <a:chOff x="214282" y="785794"/>
              <a:chExt cx="8643998" cy="4929222"/>
            </a:xfrm>
          </p:grpSpPr>
          <p:sp>
            <p:nvSpPr>
              <p:cNvPr id="5" name="Rectangle 4"/>
              <p:cNvSpPr/>
              <p:nvPr/>
            </p:nvSpPr>
            <p:spPr>
              <a:xfrm>
                <a:off x="8072462" y="4071942"/>
                <a:ext cx="785818" cy="16430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sp>
            <p:nvSpPr>
              <p:cNvPr id="6" name="Rectangle 5"/>
              <p:cNvSpPr/>
              <p:nvPr/>
            </p:nvSpPr>
            <p:spPr>
              <a:xfrm>
                <a:off x="214282" y="785794"/>
                <a:ext cx="785818" cy="1643074"/>
              </a:xfrm>
              <a:prstGeom prst="rect">
                <a:avLst/>
              </a:prstGeom>
              <a:solidFill>
                <a:srgbClr val="0000F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sp>
            <p:nvSpPr>
              <p:cNvPr id="7" name="Rectangle 3"/>
              <p:cNvSpPr/>
              <p:nvPr/>
            </p:nvSpPr>
            <p:spPr>
              <a:xfrm>
                <a:off x="214282" y="1214422"/>
                <a:ext cx="8215370" cy="4500594"/>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sp>
            <p:nvSpPr>
              <p:cNvPr id="8" name="Rectangle 4"/>
              <p:cNvSpPr/>
              <p:nvPr/>
            </p:nvSpPr>
            <p:spPr>
              <a:xfrm>
                <a:off x="642910" y="785794"/>
                <a:ext cx="8215370" cy="4500594"/>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sp>
            <p:nvSpPr>
              <p:cNvPr id="9" name="Rectangle 8"/>
              <p:cNvSpPr/>
              <p:nvPr/>
            </p:nvSpPr>
            <p:spPr>
              <a:xfrm>
                <a:off x="428596" y="928670"/>
                <a:ext cx="8286808" cy="464347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solidFill>
                    <a:srgbClr val="000099"/>
                  </a:solidFill>
                  <a:latin typeface="Times New Roman" pitchFamily="18" charset="0"/>
                  <a:cs typeface="Times New Roman" pitchFamily="18" charset="0"/>
                </a:endParaRPr>
              </a:p>
            </p:txBody>
          </p:sp>
        </p:grpSp>
      </p:grpSp>
      <p:grpSp>
        <p:nvGrpSpPr>
          <p:cNvPr id="12" name="Group 11"/>
          <p:cNvGrpSpPr/>
          <p:nvPr/>
        </p:nvGrpSpPr>
        <p:grpSpPr>
          <a:xfrm>
            <a:off x="2267744" y="836712"/>
            <a:ext cx="4608512" cy="936104"/>
            <a:chOff x="1259632" y="3140968"/>
            <a:chExt cx="4608512" cy="936104"/>
          </a:xfrm>
        </p:grpSpPr>
        <p:sp>
          <p:nvSpPr>
            <p:cNvPr id="11" name="Rectangle 10"/>
            <p:cNvSpPr/>
            <p:nvPr/>
          </p:nvSpPr>
          <p:spPr>
            <a:xfrm>
              <a:off x="1259632" y="3140968"/>
              <a:ext cx="4608512" cy="936104"/>
            </a:xfrm>
            <a:prstGeom prst="rect">
              <a:avLst/>
            </a:prstGeom>
            <a:solidFill>
              <a:srgbClr val="00009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1507700" y="3244334"/>
              <a:ext cx="4019049" cy="707886"/>
            </a:xfrm>
            <a:prstGeom prst="rect">
              <a:avLst/>
            </a:prstGeom>
          </p:spPr>
          <p:txBody>
            <a:bodyPr wrap="none">
              <a:spAutoFit/>
            </a:bodyPr>
            <a:lstStyle/>
            <a:p>
              <a:r>
                <a:rPr lang="ar-SA"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أبرز مقاييس نقد الخيال</a:t>
              </a:r>
              <a:endParaRPr lang="ar-EG"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3" name="Right Brace 12"/>
          <p:cNvSpPr/>
          <p:nvPr/>
        </p:nvSpPr>
        <p:spPr>
          <a:xfrm rot="16200000">
            <a:off x="4121950" y="-225405"/>
            <a:ext cx="1080120" cy="5076564"/>
          </a:xfrm>
          <a:prstGeom prst="rightBrace">
            <a:avLst>
              <a:gd name="adj1" fmla="val 4461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grpSp>
        <p:nvGrpSpPr>
          <p:cNvPr id="19" name="Group 18"/>
          <p:cNvGrpSpPr/>
          <p:nvPr/>
        </p:nvGrpSpPr>
        <p:grpSpPr>
          <a:xfrm>
            <a:off x="5364088" y="2852936"/>
            <a:ext cx="3376158" cy="1060585"/>
            <a:chOff x="5364088" y="2852936"/>
            <a:chExt cx="3376158" cy="1060585"/>
          </a:xfrm>
        </p:grpSpPr>
        <p:sp>
          <p:nvSpPr>
            <p:cNvPr id="14" name="Rounded Rectangle 13"/>
            <p:cNvSpPr/>
            <p:nvPr/>
          </p:nvSpPr>
          <p:spPr>
            <a:xfrm>
              <a:off x="5364088" y="2852936"/>
              <a:ext cx="3376158" cy="1060585"/>
            </a:xfrm>
            <a:prstGeom prst="roundRect">
              <a:avLst/>
            </a:prstGeom>
            <a:solidFill>
              <a:schemeClr val="accent6">
                <a:lumMod val="40000"/>
                <a:lumOff val="60000"/>
              </a:schemeClr>
            </a:solidFill>
            <a:ln>
              <a:solidFill>
                <a:schemeClr val="accent6">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5796136" y="2996952"/>
              <a:ext cx="2595582" cy="830997"/>
            </a:xfrm>
            <a:prstGeom prst="rect">
              <a:avLst/>
            </a:prstGeom>
          </p:spPr>
          <p:txBody>
            <a:bodyPr wrap="none">
              <a:spAutoFit/>
            </a:bodyPr>
            <a:lstStyle/>
            <a:p>
              <a:pPr algn="ctr"/>
              <a:r>
                <a:rPr lang="ar-SA" sz="4800" b="1" dirty="0"/>
                <a:t>صحة </a:t>
              </a:r>
              <a:r>
                <a:rPr lang="ar-SA" sz="4800" b="1" dirty="0" smtClean="0"/>
                <a:t>الخيال</a:t>
              </a:r>
              <a:endParaRPr lang="ar-EG" sz="4800" dirty="0"/>
            </a:p>
          </p:txBody>
        </p:sp>
      </p:grpSp>
      <p:grpSp>
        <p:nvGrpSpPr>
          <p:cNvPr id="18" name="Group 17"/>
          <p:cNvGrpSpPr/>
          <p:nvPr/>
        </p:nvGrpSpPr>
        <p:grpSpPr>
          <a:xfrm>
            <a:off x="467544" y="2872471"/>
            <a:ext cx="3376158" cy="1060585"/>
            <a:chOff x="467544" y="2872471"/>
            <a:chExt cx="3376158" cy="1060585"/>
          </a:xfrm>
        </p:grpSpPr>
        <p:sp>
          <p:nvSpPr>
            <p:cNvPr id="15" name="Rounded Rectangle 14"/>
            <p:cNvSpPr/>
            <p:nvPr/>
          </p:nvSpPr>
          <p:spPr>
            <a:xfrm>
              <a:off x="467544" y="2872471"/>
              <a:ext cx="3376158" cy="1060585"/>
            </a:xfrm>
            <a:prstGeom prst="roundRect">
              <a:avLst/>
            </a:prstGeom>
            <a:solidFill>
              <a:schemeClr val="accent6">
                <a:lumMod val="40000"/>
                <a:lumOff val="60000"/>
              </a:schemeClr>
            </a:solidFill>
            <a:ln>
              <a:solidFill>
                <a:schemeClr val="accent6">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964640" y="2996952"/>
              <a:ext cx="2321469" cy="830997"/>
            </a:xfrm>
            <a:prstGeom prst="rect">
              <a:avLst/>
            </a:prstGeom>
          </p:spPr>
          <p:txBody>
            <a:bodyPr wrap="none">
              <a:spAutoFit/>
            </a:bodyPr>
            <a:lstStyle/>
            <a:p>
              <a:pPr algn="ctr"/>
              <a:r>
                <a:rPr lang="ar-SA" sz="4800" b="1" dirty="0"/>
                <a:t>نوع الخيال</a:t>
              </a:r>
              <a:endParaRPr lang="ar-EG" sz="4800" dirty="0"/>
            </a:p>
          </p:txBody>
        </p:sp>
      </p:grpSp>
      <p:sp>
        <p:nvSpPr>
          <p:cNvPr id="20" name="Right Brace 19"/>
          <p:cNvSpPr/>
          <p:nvPr/>
        </p:nvSpPr>
        <p:spPr>
          <a:xfrm rot="16200000">
            <a:off x="2591781" y="2096851"/>
            <a:ext cx="1080120" cy="4752529"/>
          </a:xfrm>
          <a:prstGeom prst="rightBrace">
            <a:avLst>
              <a:gd name="adj1" fmla="val 3924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grpSp>
        <p:nvGrpSpPr>
          <p:cNvPr id="21" name="Group 20"/>
          <p:cNvGrpSpPr/>
          <p:nvPr/>
        </p:nvGrpSpPr>
        <p:grpSpPr>
          <a:xfrm>
            <a:off x="4496698" y="5013176"/>
            <a:ext cx="3963734" cy="936104"/>
            <a:chOff x="5283862" y="2905409"/>
            <a:chExt cx="3637483" cy="936104"/>
          </a:xfrm>
        </p:grpSpPr>
        <p:sp>
          <p:nvSpPr>
            <p:cNvPr id="22" name="Rounded Rectangle 21"/>
            <p:cNvSpPr/>
            <p:nvPr/>
          </p:nvSpPr>
          <p:spPr>
            <a:xfrm>
              <a:off x="5283862" y="2905409"/>
              <a:ext cx="3637483" cy="936104"/>
            </a:xfrm>
            <a:prstGeom prst="roundRect">
              <a:avLst/>
            </a:prstGeom>
            <a:solidFill>
              <a:srgbClr val="B2B2B2"/>
            </a:solidFill>
            <a:ln>
              <a:solidFill>
                <a:srgbClr val="FF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3" name="Rectangle 22"/>
            <p:cNvSpPr/>
            <p:nvPr/>
          </p:nvSpPr>
          <p:spPr>
            <a:xfrm>
              <a:off x="5501179" y="3121433"/>
              <a:ext cx="3260473" cy="584775"/>
            </a:xfrm>
            <a:prstGeom prst="rect">
              <a:avLst/>
            </a:prstGeom>
          </p:spPr>
          <p:txBody>
            <a:bodyPr wrap="square">
              <a:spAutoFit/>
            </a:bodyPr>
            <a:lstStyle/>
            <a:p>
              <a:pPr algn="ctr"/>
              <a:r>
                <a:rPr lang="ar-SA" sz="3200" b="1" dirty="0"/>
                <a:t>الصورة الخيالية البسيطة</a:t>
              </a:r>
              <a:endParaRPr lang="ar-EG" sz="3200" dirty="0"/>
            </a:p>
          </p:txBody>
        </p:sp>
      </p:grpSp>
      <p:grpSp>
        <p:nvGrpSpPr>
          <p:cNvPr id="25" name="Group 24"/>
          <p:cNvGrpSpPr/>
          <p:nvPr/>
        </p:nvGrpSpPr>
        <p:grpSpPr>
          <a:xfrm>
            <a:off x="251520" y="5013176"/>
            <a:ext cx="3963734" cy="936104"/>
            <a:chOff x="5283862" y="2905409"/>
            <a:chExt cx="3637483" cy="936104"/>
          </a:xfrm>
        </p:grpSpPr>
        <p:sp>
          <p:nvSpPr>
            <p:cNvPr id="26" name="Rounded Rectangle 25"/>
            <p:cNvSpPr/>
            <p:nvPr/>
          </p:nvSpPr>
          <p:spPr>
            <a:xfrm>
              <a:off x="5283862" y="2905409"/>
              <a:ext cx="3637483" cy="936104"/>
            </a:xfrm>
            <a:prstGeom prst="roundRect">
              <a:avLst/>
            </a:prstGeom>
            <a:solidFill>
              <a:srgbClr val="B2B2B2"/>
            </a:solidFill>
            <a:ln>
              <a:solidFill>
                <a:srgbClr val="FF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7" name="Rectangle 26"/>
            <p:cNvSpPr/>
            <p:nvPr/>
          </p:nvSpPr>
          <p:spPr>
            <a:xfrm>
              <a:off x="5501179" y="3121433"/>
              <a:ext cx="3260473" cy="584775"/>
            </a:xfrm>
            <a:prstGeom prst="rect">
              <a:avLst/>
            </a:prstGeom>
          </p:spPr>
          <p:txBody>
            <a:bodyPr wrap="square">
              <a:spAutoFit/>
            </a:bodyPr>
            <a:lstStyle/>
            <a:p>
              <a:r>
                <a:rPr lang="ar-SA" sz="3200" b="1" dirty="0"/>
                <a:t>الصورة الخيالية المركبة</a:t>
              </a:r>
              <a:endParaRPr lang="ar-EG" sz="3200" dirty="0"/>
            </a:p>
          </p:txBody>
        </p:sp>
      </p:grpSp>
    </p:spTree>
    <p:extLst>
      <p:ext uri="{BB962C8B-B14F-4D97-AF65-F5344CB8AC3E}">
        <p14:creationId xmlns:p14="http://schemas.microsoft.com/office/powerpoint/2010/main" xmlns="" val="328115680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8"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FURYEND.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voltage.wav"/>
                                        </p:tgtEl>
                                      </p:cMediaNode>
                                    </p:audio>
                                  </p:sub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4" name="voltag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5" name="enm_shot_big.wav"/>
                                        </p:tgtEl>
                                      </p:cMediaNode>
                                    </p:audio>
                                  </p:sub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enm_shot_bi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6" name="push.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7" name="drive_baseballroll_loop.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ircle(in)">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7" name="drive_baseballroll_lo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47664" y="-243408"/>
            <a:ext cx="6552728" cy="3744417"/>
            <a:chOff x="157888" y="3446655"/>
            <a:chExt cx="1476610" cy="1669490"/>
          </a:xfrm>
        </p:grpSpPr>
        <p:grpSp>
          <p:nvGrpSpPr>
            <p:cNvPr id="5" name="Group 4"/>
            <p:cNvGrpSpPr/>
            <p:nvPr/>
          </p:nvGrpSpPr>
          <p:grpSpPr>
            <a:xfrm>
              <a:off x="157888" y="3446655"/>
              <a:ext cx="1476610" cy="1669490"/>
              <a:chOff x="257321" y="4100063"/>
              <a:chExt cx="1905000" cy="1905000"/>
            </a:xfrm>
          </p:grpSpPr>
          <p:pic>
            <p:nvPicPr>
              <p:cNvPr id="7" name="Picture 6"/>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257321" y="4100063"/>
                <a:ext cx="1905000" cy="1905000"/>
              </a:xfrm>
              <a:prstGeom prst="rect">
                <a:avLst/>
              </a:prstGeom>
            </p:spPr>
          </p:pic>
          <p:sp>
            <p:nvSpPr>
              <p:cNvPr id="8" name="Oval 7"/>
              <p:cNvSpPr/>
              <p:nvPr/>
            </p:nvSpPr>
            <p:spPr>
              <a:xfrm>
                <a:off x="548021" y="4628867"/>
                <a:ext cx="1215667" cy="1140686"/>
              </a:xfrm>
              <a:prstGeom prst="ellipse">
                <a:avLst/>
              </a:prstGeom>
              <a:gradFill flip="none" rotWithShape="1">
                <a:gsLst>
                  <a:gs pos="0">
                    <a:schemeClr val="tx1">
                      <a:lumMod val="50000"/>
                      <a:lumOff val="50000"/>
                    </a:schemeClr>
                  </a:gs>
                  <a:gs pos="50000">
                    <a:schemeClr val="bg1"/>
                  </a:gs>
                  <a:gs pos="100000">
                    <a:srgbClr val="FFFF00">
                      <a:tint val="23500"/>
                      <a:satMod val="160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000" dirty="0">
                  <a:ln>
                    <a:solidFill>
                      <a:srgbClr val="FF0000"/>
                    </a:solidFill>
                  </a:ln>
                  <a:solidFill>
                    <a:srgbClr val="000099"/>
                  </a:solidFill>
                  <a:latin typeface="Times New Roman" pitchFamily="18" charset="0"/>
                </a:endParaRPr>
              </a:p>
            </p:txBody>
          </p:sp>
        </p:grpSp>
        <p:sp>
          <p:nvSpPr>
            <p:cNvPr id="6" name="TextBox 5"/>
            <p:cNvSpPr txBox="1"/>
            <p:nvPr/>
          </p:nvSpPr>
          <p:spPr>
            <a:xfrm>
              <a:off x="440643" y="4207246"/>
              <a:ext cx="850268" cy="49401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a:r>
                <a:rPr lang="ar-SA" sz="6600" b="1" dirty="0">
                  <a:ln>
                    <a:solidFill>
                      <a:srgbClr val="FF0000"/>
                    </a:solidFill>
                  </a:ln>
                  <a:solidFill>
                    <a:srgbClr val="000099"/>
                  </a:solidFill>
                </a:rPr>
                <a:t>نشاط محلول</a:t>
              </a:r>
              <a:endParaRPr lang="en-US" sz="6600" dirty="0">
                <a:ln>
                  <a:solidFill>
                    <a:srgbClr val="FF0000"/>
                  </a:solidFill>
                </a:ln>
                <a:solidFill>
                  <a:srgbClr val="000099"/>
                </a:solidFill>
              </a:endParaRPr>
            </a:p>
          </p:txBody>
        </p:sp>
      </p:grpSp>
      <p:grpSp>
        <p:nvGrpSpPr>
          <p:cNvPr id="9" name="Group 8"/>
          <p:cNvGrpSpPr/>
          <p:nvPr/>
        </p:nvGrpSpPr>
        <p:grpSpPr>
          <a:xfrm>
            <a:off x="539552" y="3212976"/>
            <a:ext cx="8014989" cy="3384376"/>
            <a:chOff x="611560" y="1844824"/>
            <a:chExt cx="8014989" cy="3384376"/>
          </a:xfrm>
        </p:grpSpPr>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07904" y="3573016"/>
              <a:ext cx="561975" cy="619125"/>
            </a:xfrm>
            <a:prstGeom prst="rect">
              <a:avLst/>
            </a:prstGeom>
          </p:spPr>
        </p:pic>
        <p:grpSp>
          <p:nvGrpSpPr>
            <p:cNvPr id="10" name="Group 9"/>
            <p:cNvGrpSpPr/>
            <p:nvPr/>
          </p:nvGrpSpPr>
          <p:grpSpPr>
            <a:xfrm>
              <a:off x="611560" y="1844824"/>
              <a:ext cx="8014989" cy="3384376"/>
              <a:chOff x="611560" y="1844824"/>
              <a:chExt cx="8014989" cy="3384376"/>
            </a:xfrm>
          </p:grpSpPr>
          <p:grpSp>
            <p:nvGrpSpPr>
              <p:cNvPr id="12" name="Group 11"/>
              <p:cNvGrpSpPr/>
              <p:nvPr/>
            </p:nvGrpSpPr>
            <p:grpSpPr>
              <a:xfrm>
                <a:off x="611560" y="1844824"/>
                <a:ext cx="7992888" cy="3384376"/>
                <a:chOff x="611560" y="1844824"/>
                <a:chExt cx="7992888" cy="3384376"/>
              </a:xfrm>
            </p:grpSpPr>
            <p:pic>
              <p:nvPicPr>
                <p:cNvPr id="15" name="Picture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75656" y="2708920"/>
                  <a:ext cx="2190750" cy="42862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189144" y="4078213"/>
                  <a:ext cx="2286000" cy="285750"/>
                </a:xfrm>
                <a:prstGeom prst="rect">
                  <a:avLst/>
                </a:prstGeom>
              </p:spPr>
            </p:pic>
            <p:grpSp>
              <p:nvGrpSpPr>
                <p:cNvPr id="14" name="Group 13"/>
                <p:cNvGrpSpPr/>
                <p:nvPr/>
              </p:nvGrpSpPr>
              <p:grpSpPr>
                <a:xfrm>
                  <a:off x="611560" y="1844824"/>
                  <a:ext cx="7992888" cy="3384376"/>
                  <a:chOff x="611560" y="1844824"/>
                  <a:chExt cx="7992888" cy="3384376"/>
                </a:xfrm>
              </p:grpSpPr>
              <p:sp>
                <p:nvSpPr>
                  <p:cNvPr id="18" name="Oval 17"/>
                  <p:cNvSpPr/>
                  <p:nvPr/>
                </p:nvSpPr>
                <p:spPr>
                  <a:xfrm>
                    <a:off x="3923928" y="2852936"/>
                    <a:ext cx="1224136" cy="1152128"/>
                  </a:xfrm>
                  <a:prstGeom prst="ellipse">
                    <a:avLst/>
                  </a:prstGeom>
                  <a:solidFill>
                    <a:schemeClr val="bg1">
                      <a:lumMod val="9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6600CC"/>
                      </a:solidFill>
                      <a:latin typeface="Times New Roman" pitchFamily="18" charset="0"/>
                    </a:endParaRPr>
                  </a:p>
                </p:txBody>
              </p:sp>
              <p:grpSp>
                <p:nvGrpSpPr>
                  <p:cNvPr id="17" name="Group 16"/>
                  <p:cNvGrpSpPr/>
                  <p:nvPr/>
                </p:nvGrpSpPr>
                <p:grpSpPr>
                  <a:xfrm>
                    <a:off x="611560" y="1844824"/>
                    <a:ext cx="7992888" cy="3384376"/>
                    <a:chOff x="611560" y="1844824"/>
                    <a:chExt cx="7992888" cy="3384376"/>
                  </a:xfrm>
                  <a:scene3d>
                    <a:camera prst="orthographicFront">
                      <a:rot lat="0" lon="0" rev="0"/>
                    </a:camera>
                    <a:lightRig rig="glow" dir="t">
                      <a:rot lat="0" lon="0" rev="14100000"/>
                    </a:lightRig>
                  </a:scene3d>
                </p:grpSpPr>
                <p:sp>
                  <p:nvSpPr>
                    <p:cNvPr id="19" name="Rounded Rectangle 18"/>
                    <p:cNvSpPr/>
                    <p:nvPr/>
                  </p:nvSpPr>
                  <p:spPr>
                    <a:xfrm>
                      <a:off x="611560" y="1844824"/>
                      <a:ext cx="7992888" cy="3384376"/>
                    </a:xfrm>
                    <a:prstGeom prst="roundRect">
                      <a:avLst/>
                    </a:prstGeom>
                    <a:gradFill flip="none" rotWithShape="1">
                      <a:gsLst>
                        <a:gs pos="0">
                          <a:srgbClr val="FF0066">
                            <a:shade val="30000"/>
                            <a:satMod val="115000"/>
                          </a:srgbClr>
                        </a:gs>
                        <a:gs pos="50000">
                          <a:srgbClr val="FF0066">
                            <a:shade val="67500"/>
                            <a:satMod val="115000"/>
                          </a:srgbClr>
                        </a:gs>
                        <a:gs pos="100000">
                          <a:schemeClr val="bg1">
                            <a:lumMod val="95000"/>
                          </a:scheme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6600CC"/>
                        </a:solidFill>
                        <a:latin typeface="Times New Roman" pitchFamily="18" charset="0"/>
                      </a:endParaRPr>
                    </a:p>
                  </p:txBody>
                </p:sp>
                <p:sp>
                  <p:nvSpPr>
                    <p:cNvPr id="20" name="Heart 19"/>
                    <p:cNvSpPr/>
                    <p:nvPr/>
                  </p:nvSpPr>
                  <p:spPr>
                    <a:xfrm rot="10800000">
                      <a:off x="2843808" y="1988840"/>
                      <a:ext cx="3312368" cy="2232248"/>
                    </a:xfrm>
                    <a:prstGeom prst="heart">
                      <a:avLst/>
                    </a:prstGeom>
                    <a:solidFill>
                      <a:schemeClr val="tx1">
                        <a:lumMod val="65000"/>
                        <a:lumOff val="3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6600CC"/>
                        </a:solidFill>
                        <a:latin typeface="Times New Roman" pitchFamily="18" charset="0"/>
                      </a:endParaRPr>
                    </a:p>
                  </p:txBody>
                </p:sp>
                <p:sp>
                  <p:nvSpPr>
                    <p:cNvPr id="21" name="Down Arrow Callout 20"/>
                    <p:cNvSpPr/>
                    <p:nvPr/>
                  </p:nvSpPr>
                  <p:spPr>
                    <a:xfrm>
                      <a:off x="827584" y="2204864"/>
                      <a:ext cx="7560840" cy="2664296"/>
                    </a:xfrm>
                    <a:prstGeom prst="roundRect">
                      <a:avLst/>
                    </a:prstGeom>
                    <a:solidFill>
                      <a:schemeClr val="bg1"/>
                    </a:solidFill>
                    <a:ln>
                      <a:solidFill>
                        <a:schemeClr val="accent5">
                          <a:lumMod val="60000"/>
                          <a:lumOff val="4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6600CC"/>
                        </a:solidFill>
                        <a:latin typeface="Times New Roman" pitchFamily="18" charset="0"/>
                      </a:endParaRPr>
                    </a:p>
                  </p:txBody>
                </p:sp>
              </p:grpSp>
            </p:grpSp>
          </p:grpSp>
          <p:pic>
            <p:nvPicPr>
              <p:cNvPr id="13" name="Picture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150299" y="4121075"/>
                <a:ext cx="476250" cy="485775"/>
              </a:xfrm>
              <a:prstGeom prst="rect">
                <a:avLst/>
              </a:prstGeom>
            </p:spPr>
          </p:pic>
        </p:grpSp>
      </p:grpSp>
      <p:sp>
        <p:nvSpPr>
          <p:cNvPr id="22" name="Rectangle 21"/>
          <p:cNvSpPr/>
          <p:nvPr/>
        </p:nvSpPr>
        <p:spPr>
          <a:xfrm>
            <a:off x="971600" y="3933056"/>
            <a:ext cx="7099073" cy="1569660"/>
          </a:xfrm>
          <a:prstGeom prst="rect">
            <a:avLst/>
          </a:prstGeom>
        </p:spPr>
        <p:txBody>
          <a:bodyPr wrap="square">
            <a:spAutoFit/>
          </a:bodyPr>
          <a:lstStyle/>
          <a:p>
            <a:pPr algn="ctr"/>
            <a:r>
              <a:rPr lang="ar-SA" sz="4800" b="1" dirty="0">
                <a:ln>
                  <a:solidFill>
                    <a:srgbClr val="FF0000"/>
                  </a:solidFill>
                </a:ln>
              </a:rPr>
              <a:t>نفّذ النشاط بمفردك ثم قارن إجابتك بالحل الصحيح آخر الوحدة.</a:t>
            </a:r>
            <a:endParaRPr lang="en-US" sz="4800" dirty="0">
              <a:ln>
                <a:solidFill>
                  <a:srgbClr val="FF0000"/>
                </a:solidFill>
              </a:ln>
            </a:endParaRPr>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11"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963 - reverb.wav"/>
                                        </p:tgtEl>
                                      </p:cMediaNode>
                                    </p:audio>
                                  </p:sub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ppt_w</p:attrName>
                                        </p:attrNameLst>
                                      </p:cBhvr>
                                      <p:tavLst>
                                        <p:tav tm="0" fmla="#ppt_w*sin(2.5*pi*$)">
                                          <p:val>
                                            <p:fltVal val="0"/>
                                          </p:val>
                                        </p:tav>
                                        <p:tav tm="100000">
                                          <p:val>
                                            <p:fltVal val="1"/>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1070 - sonar pinging.wav"/>
                                        </p:tgtEl>
                                      </p:cMediaNode>
                                    </p:audio>
                                  </p:subTnLst>
                                </p:cTn>
                              </p:par>
                              <p:par>
                                <p:cTn id="15" presetID="4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ppt_w</p:attrName>
                                        </p:attrNameLst>
                                      </p:cBhvr>
                                      <p:tavLst>
                                        <p:tav tm="0" fmla="#ppt_w*sin(2.5*pi*$)">
                                          <p:val>
                                            <p:fltVal val="0"/>
                                          </p:val>
                                        </p:tav>
                                        <p:tav tm="100000">
                                          <p:val>
                                            <p:fltVal val="1"/>
                                          </p:val>
                                        </p:tav>
                                      </p:tavLst>
                                    </p:anim>
                                    <p:anim calcmode="lin" valueType="num">
                                      <p:cBhvr>
                                        <p:cTn id="19" dur="500" fill="hold"/>
                                        <p:tgtEl>
                                          <p:spTgt spid="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1070 - sonar ping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2" y="1124744"/>
            <a:ext cx="7488832" cy="4104456"/>
            <a:chOff x="1547664" y="1628800"/>
            <a:chExt cx="6393884" cy="4104456"/>
          </a:xfrm>
          <a:scene3d>
            <a:camera prst="orthographicFront">
              <a:rot lat="0" lon="0" rev="0"/>
            </a:camera>
            <a:lightRig rig="glow" dir="t">
              <a:rot lat="0" lon="0" rev="14100000"/>
            </a:lightRig>
          </a:scene3d>
        </p:grpSpPr>
        <p:sp>
          <p:nvSpPr>
            <p:cNvPr id="4" name="Flowchart: Alternate Process 3"/>
            <p:cNvSpPr/>
            <p:nvPr/>
          </p:nvSpPr>
          <p:spPr>
            <a:xfrm>
              <a:off x="1547664" y="2348880"/>
              <a:ext cx="6393884" cy="3384376"/>
            </a:xfrm>
            <a:prstGeom prst="flowChartAlternateProcess">
              <a:avLst/>
            </a:prstGeom>
            <a:gradFill flip="none" rotWithShape="1">
              <a:gsLst>
                <a:gs pos="0">
                  <a:srgbClr val="0070C0"/>
                </a:gs>
                <a:gs pos="50000">
                  <a:schemeClr val="bg1">
                    <a:lumMod val="85000"/>
                  </a:schemeClr>
                </a:gs>
                <a:gs pos="100000">
                  <a:schemeClr val="bg1"/>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C00000"/>
                </a:solidFill>
                <a:latin typeface="Times New Roman" pitchFamily="18" charset="0"/>
              </a:endParaRPr>
            </a:p>
          </p:txBody>
        </p:sp>
        <p:sp>
          <p:nvSpPr>
            <p:cNvPr id="5" name="Cloud 4"/>
            <p:cNvSpPr/>
            <p:nvPr/>
          </p:nvSpPr>
          <p:spPr>
            <a:xfrm>
              <a:off x="1549803" y="1628800"/>
              <a:ext cx="6264696" cy="3672408"/>
            </a:xfrm>
            <a:prstGeom prst="cloud">
              <a:avLst/>
            </a:prstGeom>
            <a:gradFill flip="none" rotWithShape="1">
              <a:gsLst>
                <a:gs pos="0">
                  <a:srgbClr val="9900CC">
                    <a:shade val="30000"/>
                    <a:satMod val="115000"/>
                  </a:srgbClr>
                </a:gs>
                <a:gs pos="50000">
                  <a:schemeClr val="bg1"/>
                </a:gs>
                <a:gs pos="100000">
                  <a:srgbClr val="9900CC">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C00000"/>
                </a:solidFill>
                <a:latin typeface="Times New Roman" pitchFamily="18" charset="0"/>
              </a:endParaRPr>
            </a:p>
          </p:txBody>
        </p:sp>
        <p:sp>
          <p:nvSpPr>
            <p:cNvPr id="6" name="Cloud 5"/>
            <p:cNvSpPr/>
            <p:nvPr/>
          </p:nvSpPr>
          <p:spPr>
            <a:xfrm>
              <a:off x="1562492" y="1988840"/>
              <a:ext cx="6264696" cy="3672408"/>
            </a:xfrm>
            <a:prstGeom prst="cloud">
              <a:avLst/>
            </a:prstGeom>
            <a:solidFill>
              <a:schemeClr val="bg1"/>
            </a:solidFill>
            <a:ln>
              <a:solidFill>
                <a:srgbClr val="00B0F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C00000"/>
                </a:solidFill>
                <a:latin typeface="Times New Roman" pitchFamily="18" charset="0"/>
              </a:endParaRPr>
            </a:p>
          </p:txBody>
        </p:sp>
      </p:grpSp>
      <p:sp>
        <p:nvSpPr>
          <p:cNvPr id="7" name="Rectangle 6"/>
          <p:cNvSpPr/>
          <p:nvPr/>
        </p:nvSpPr>
        <p:spPr>
          <a:xfrm>
            <a:off x="1763688" y="2132856"/>
            <a:ext cx="5832648" cy="2308324"/>
          </a:xfrm>
          <a:prstGeom prst="rect">
            <a:avLst/>
          </a:prstGeom>
        </p:spPr>
        <p:txBody>
          <a:bodyPr wrap="square">
            <a:spAutoFit/>
          </a:bodyPr>
          <a:lstStyle/>
          <a:p>
            <a:pPr algn="ctr"/>
            <a:r>
              <a:rPr lang="ar-SA" sz="4800" b="1" dirty="0">
                <a:ln>
                  <a:solidFill>
                    <a:srgbClr val="FF0000"/>
                  </a:solidFill>
                </a:ln>
                <a:solidFill>
                  <a:srgbClr val="000099"/>
                </a:solidFill>
              </a:rPr>
              <a:t>في كل من المثالين التاليين صورة خيالية، بيّنها ووضح نوعها؛ بسيطة أم مركبة.</a:t>
            </a:r>
            <a:endParaRPr lang="en-US" sz="4800" dirty="0">
              <a:ln>
                <a:solidFill>
                  <a:srgbClr val="FF0000"/>
                </a:solidFill>
              </a:ln>
              <a:solidFill>
                <a:srgbClr val="000099"/>
              </a:solidFill>
            </a:endParaRPr>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gen_click.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gen_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3068960"/>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1600" y="4725144"/>
                <a:ext cx="2575984" cy="45458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427984" y="4437112"/>
                <a:ext cx="3333750" cy="476250"/>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1" name="مربع نص 8"/>
          <p:cNvSpPr txBox="1"/>
          <p:nvPr/>
        </p:nvSpPr>
        <p:spPr>
          <a:xfrm>
            <a:off x="1913384" y="1052736"/>
            <a:ext cx="6187008" cy="830997"/>
          </a:xfrm>
          <a:prstGeom prst="rect">
            <a:avLst/>
          </a:prstGeom>
          <a:noFill/>
        </p:spPr>
        <p:txBody>
          <a:bodyPr wrap="square" rtlCol="1">
            <a:spAutoFit/>
          </a:bodyPr>
          <a:lstStyle/>
          <a:p>
            <a:pPr lvl="0" algn="r"/>
            <a:r>
              <a:rPr lang="ar-EG" sz="4800" b="1" dirty="0" smtClean="0">
                <a:solidFill>
                  <a:srgbClr val="C00000"/>
                </a:solidFill>
                <a:latin typeface="Times New Roman" pitchFamily="18" charset="0"/>
                <a:cs typeface="Times New Roman" pitchFamily="18" charset="0"/>
              </a:rPr>
              <a:t>أ- </a:t>
            </a:r>
            <a:r>
              <a:rPr lang="ar-SA" sz="4800" b="1" dirty="0">
                <a:solidFill>
                  <a:srgbClr val="C00000"/>
                </a:solidFill>
              </a:rPr>
              <a:t>قال محمد هاشم رشيد</a:t>
            </a:r>
            <a:r>
              <a:rPr lang="ar-SA" sz="4800" b="1" dirty="0" smtClean="0">
                <a:solidFill>
                  <a:srgbClr val="C00000"/>
                </a:solidFill>
              </a:rPr>
              <a:t>:</a:t>
            </a:r>
            <a:endParaRPr lang="en-US" sz="4800" dirty="0">
              <a:solidFill>
                <a:srgbClr val="C00000"/>
              </a:solidFill>
            </a:endParaRPr>
          </a:p>
        </p:txBody>
      </p:sp>
      <p:sp>
        <p:nvSpPr>
          <p:cNvPr id="12" name="TextBox 11"/>
          <p:cNvSpPr txBox="1"/>
          <p:nvPr/>
        </p:nvSpPr>
        <p:spPr>
          <a:xfrm>
            <a:off x="1145942" y="2458631"/>
            <a:ext cx="6810434" cy="2554545"/>
          </a:xfrm>
          <a:prstGeom prst="rect">
            <a:avLst/>
          </a:prstGeom>
          <a:noFill/>
        </p:spPr>
        <p:txBody>
          <a:bodyPr wrap="square" rtlCol="1">
            <a:spAutoFit/>
          </a:bodyPr>
          <a:lstStyle/>
          <a:p>
            <a:r>
              <a:rPr lang="ar-SA" sz="4000" b="1" dirty="0">
                <a:solidFill>
                  <a:srgbClr val="000099"/>
                </a:solidFill>
              </a:rPr>
              <a:t>ها هي الأنجُمُ </a:t>
            </a:r>
            <a:r>
              <a:rPr lang="ar-SA" sz="4000" b="1" dirty="0" smtClean="0">
                <a:solidFill>
                  <a:srgbClr val="000099"/>
                </a:solidFill>
              </a:rPr>
              <a:t>نَـــامتْ</a:t>
            </a:r>
            <a:r>
              <a:rPr lang="ar-SA" sz="4000" b="1" dirty="0">
                <a:solidFill>
                  <a:srgbClr val="000099"/>
                </a:solidFill>
              </a:rPr>
              <a:t>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smtClean="0">
                <a:solidFill>
                  <a:srgbClr val="000099"/>
                </a:solidFill>
              </a:rPr>
              <a:t>بَينَ </a:t>
            </a:r>
            <a:r>
              <a:rPr lang="ar-SA" sz="4000" b="1" dirty="0">
                <a:solidFill>
                  <a:srgbClr val="000099"/>
                </a:solidFill>
              </a:rPr>
              <a:t>أحضَانِ السَّحاب</a:t>
            </a:r>
            <a:endParaRPr lang="en-US" sz="4000" dirty="0">
              <a:solidFill>
                <a:srgbClr val="000099"/>
              </a:solidFill>
            </a:endParaRPr>
          </a:p>
          <a:p>
            <a:r>
              <a:rPr lang="ar-SA" sz="4000" b="1" dirty="0">
                <a:solidFill>
                  <a:srgbClr val="000099"/>
                </a:solidFill>
              </a:rPr>
              <a:t>والشَّذا النَّشْوانُ أغفَى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smtClean="0">
                <a:solidFill>
                  <a:srgbClr val="000099"/>
                </a:solidFill>
              </a:rPr>
              <a:t>حالِماً </a:t>
            </a:r>
            <a:r>
              <a:rPr lang="ar-SA" sz="4000" b="1" dirty="0">
                <a:solidFill>
                  <a:srgbClr val="000099"/>
                </a:solidFill>
              </a:rPr>
              <a:t>بَينَ </a:t>
            </a:r>
            <a:r>
              <a:rPr lang="ar-SA" sz="4000" b="1" dirty="0" smtClean="0">
                <a:solidFill>
                  <a:srgbClr val="000099"/>
                </a:solidFill>
              </a:rPr>
              <a:t>الــــرَّوابي</a:t>
            </a:r>
            <a:endParaRPr lang="en-US" sz="4000" dirty="0">
              <a:solidFill>
                <a:srgbClr val="000099"/>
              </a:solidFill>
            </a:endParaRPr>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9"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413 - diskette head noise.wav"/>
                                        </p:tgtEl>
                                      </p:cMediaNode>
                                    </p:audio>
                                  </p:subTnLst>
                                </p:cTn>
                              </p:par>
                              <p:par>
                                <p:cTn id="8" presetID="17"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
                                          </p:val>
                                        </p:tav>
                                        <p:tav tm="100000">
                                          <p:val>
                                            <p:strVal val="#ppt_x"/>
                                          </p:val>
                                        </p:tav>
                                      </p:tavLst>
                                    </p:anim>
                                    <p:anim calcmode="lin" valueType="num">
                                      <p:cBhvr>
                                        <p:cTn id="11" dur="500" fill="hold"/>
                                        <p:tgtEl>
                                          <p:spTgt spid="11"/>
                                        </p:tgtEl>
                                        <p:attrNameLst>
                                          <p:attrName>ppt_y</p:attrName>
                                        </p:attrNameLst>
                                      </p:cBhvr>
                                      <p:tavLst>
                                        <p:tav tm="0">
                                          <p:val>
                                            <p:strVal val="#ppt_y-#ppt_h/2"/>
                                          </p:val>
                                        </p:tav>
                                        <p:tav tm="100000">
                                          <p:val>
                                            <p:strVal val="#ppt_y"/>
                                          </p:val>
                                        </p:tav>
                                      </p:tavLst>
                                    </p:anim>
                                    <p:anim calcmode="lin" valueType="num">
                                      <p:cBhvr>
                                        <p:cTn id="12" dur="500" fill="hold"/>
                                        <p:tgtEl>
                                          <p:spTgt spid="11"/>
                                        </p:tgtEl>
                                        <p:attrNameLst>
                                          <p:attrName>ppt_w</p:attrName>
                                        </p:attrNameLst>
                                      </p:cBhvr>
                                      <p:tavLst>
                                        <p:tav tm="0">
                                          <p:val>
                                            <p:strVal val="#ppt_w"/>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4" name="cached_warning1.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p:cTn id="18"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1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0613 - high beep.wav"/>
                                        </p:tgtEl>
                                      </p:cMediaNode>
                                    </p:audio>
                                  </p:subTnLst>
                                </p:cTn>
                              </p:par>
                            </p:childTnLst>
                          </p:cTn>
                        </p:par>
                      </p:childTnLst>
                    </p:cTn>
                  </p:par>
                  <p:par>
                    <p:cTn id="22" fill="hold">
                      <p:stCondLst>
                        <p:cond delay="indefinite"/>
                      </p:stCondLst>
                      <p:childTnLst>
                        <p:par>
                          <p:cTn id="23" fill="hold">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p:cTn id="26"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12">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12">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7704" y="1412776"/>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75656" y="3068960"/>
                <a:ext cx="2575984" cy="4545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03848" y="4221088"/>
                <a:ext cx="3333750" cy="476250"/>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1" name="Rectangle 4"/>
          <p:cNvSpPr>
            <a:spLocks noChangeArrowheads="1"/>
          </p:cNvSpPr>
          <p:nvPr/>
        </p:nvSpPr>
        <p:spPr bwMode="auto">
          <a:xfrm>
            <a:off x="899592" y="1004530"/>
            <a:ext cx="7416824"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ar-SA" sz="4000" b="1" dirty="0"/>
              <a:t>نجد في البيتين بدلاً من أن يقول الشاعر أن النجوم قد اختفت وخبا نورها بسبب وجود السحاب وأن الرائحة العطرة قد انتشرت في الربا فإنه يقدم لنا ذلك في صورة خيالية تبدو فيها النجوم نائمة قريرة العين في أحضان السحب ويبدو فيها الشذا العطر في إغفاءة حلم لذيذ بين السهول والروابي، وهي صورة بسيطة.</a:t>
            </a:r>
            <a:endParaRPr lang="en-US" sz="4000" dirty="0"/>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91680" y="1700808"/>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7544" y="3789040"/>
                <a:ext cx="3333750" cy="47625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67744" y="4077072"/>
                <a:ext cx="2575984" cy="454585"/>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1" name="مربع نص 8"/>
          <p:cNvSpPr txBox="1"/>
          <p:nvPr/>
        </p:nvSpPr>
        <p:spPr>
          <a:xfrm>
            <a:off x="2057400" y="692696"/>
            <a:ext cx="6187008" cy="1569660"/>
          </a:xfrm>
          <a:prstGeom prst="rect">
            <a:avLst/>
          </a:prstGeom>
          <a:noFill/>
        </p:spPr>
        <p:txBody>
          <a:bodyPr wrap="square" rtlCol="1">
            <a:spAutoFit/>
          </a:bodyPr>
          <a:lstStyle/>
          <a:p>
            <a:pPr lvl="0"/>
            <a:r>
              <a:rPr lang="ar-EG" sz="4800" b="1" dirty="0" smtClean="0">
                <a:solidFill>
                  <a:srgbClr val="C00000"/>
                </a:solidFill>
                <a:latin typeface="Times New Roman" pitchFamily="18" charset="0"/>
                <a:cs typeface="Times New Roman" pitchFamily="18" charset="0"/>
              </a:rPr>
              <a:t>ب- </a:t>
            </a:r>
            <a:r>
              <a:rPr lang="ar-SA" sz="4800" b="1" dirty="0">
                <a:solidFill>
                  <a:srgbClr val="C00000"/>
                </a:solidFill>
              </a:rPr>
              <a:t>يقول ابن خفاجة واصفاً أحد أنهار الأندلس:</a:t>
            </a:r>
            <a:endParaRPr lang="en-US" sz="4800" dirty="0">
              <a:solidFill>
                <a:srgbClr val="C00000"/>
              </a:solidFill>
            </a:endParaRPr>
          </a:p>
        </p:txBody>
      </p:sp>
      <p:sp>
        <p:nvSpPr>
          <p:cNvPr id="12" name="TextBox 11"/>
          <p:cNvSpPr txBox="1"/>
          <p:nvPr/>
        </p:nvSpPr>
        <p:spPr>
          <a:xfrm>
            <a:off x="1145942" y="2746663"/>
            <a:ext cx="6810434" cy="2554545"/>
          </a:xfrm>
          <a:prstGeom prst="rect">
            <a:avLst/>
          </a:prstGeom>
          <a:noFill/>
        </p:spPr>
        <p:txBody>
          <a:bodyPr wrap="square" rtlCol="1">
            <a:spAutoFit/>
          </a:bodyPr>
          <a:lstStyle/>
          <a:p>
            <a:r>
              <a:rPr lang="ar-SA" sz="4000" b="1" dirty="0">
                <a:solidFill>
                  <a:srgbClr val="000099"/>
                </a:solidFill>
              </a:rPr>
              <a:t>مُتَعطِّفٌ مثَلُ </a:t>
            </a:r>
            <a:r>
              <a:rPr lang="ar-SA" sz="4000" b="1" dirty="0" smtClean="0">
                <a:solidFill>
                  <a:srgbClr val="000099"/>
                </a:solidFill>
              </a:rPr>
              <a:t>السِّــــــــوارِ </a:t>
            </a:r>
            <a:r>
              <a:rPr lang="ar-SA" sz="4000" b="1" dirty="0">
                <a:solidFill>
                  <a:srgbClr val="000099"/>
                </a:solidFill>
              </a:rPr>
              <a:t>كأنَّهُ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smtClean="0">
                <a:solidFill>
                  <a:srgbClr val="000099"/>
                </a:solidFill>
              </a:rPr>
              <a:t>والزَّهْرُ </a:t>
            </a:r>
            <a:r>
              <a:rPr lang="ar-SA" sz="4000" b="1" dirty="0">
                <a:solidFill>
                  <a:srgbClr val="000099"/>
                </a:solidFill>
              </a:rPr>
              <a:t>يكنُفُهُ مَجرُّ </a:t>
            </a:r>
            <a:r>
              <a:rPr lang="ar-SA" sz="4000" b="1" dirty="0" smtClean="0">
                <a:solidFill>
                  <a:srgbClr val="000099"/>
                </a:solidFill>
              </a:rPr>
              <a:t>سَماءِ</a:t>
            </a:r>
            <a:r>
              <a:rPr lang="ar-SA" sz="4000" baseline="30000" dirty="0" smtClean="0">
                <a:solidFill>
                  <a:srgbClr val="000099"/>
                </a:solidFill>
              </a:rPr>
              <a:t>(</a:t>
            </a:r>
            <a:r>
              <a:rPr lang="ar-EG" sz="4000" baseline="30000" dirty="0" smtClean="0">
                <a:solidFill>
                  <a:srgbClr val="000099"/>
                </a:solidFill>
              </a:rPr>
              <a:t>1</a:t>
            </a:r>
            <a:r>
              <a:rPr lang="ar-SA" sz="4000" baseline="30000" dirty="0" smtClean="0">
                <a:solidFill>
                  <a:srgbClr val="000099"/>
                </a:solidFill>
              </a:rPr>
              <a:t>)</a:t>
            </a:r>
            <a:endParaRPr lang="en-US" sz="4000" dirty="0">
              <a:solidFill>
                <a:srgbClr val="000099"/>
              </a:solidFill>
            </a:endParaRPr>
          </a:p>
          <a:p>
            <a:r>
              <a:rPr lang="ar-SA" sz="4000" b="1" dirty="0">
                <a:solidFill>
                  <a:srgbClr val="000099"/>
                </a:solidFill>
              </a:rPr>
              <a:t>وَغَدَتْ تَحُفُّ بِهِ الغُصونُ كأنَّها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err="1" smtClean="0">
                <a:solidFill>
                  <a:srgbClr val="000099"/>
                </a:solidFill>
              </a:rPr>
              <a:t>هُدبٌ</a:t>
            </a:r>
            <a:r>
              <a:rPr lang="ar-SA" sz="4000" b="1" dirty="0" smtClean="0">
                <a:solidFill>
                  <a:srgbClr val="000099"/>
                </a:solidFill>
              </a:rPr>
              <a:t> </a:t>
            </a:r>
            <a:r>
              <a:rPr lang="ar-SA" sz="4000" b="1" dirty="0" smtClean="0">
                <a:solidFill>
                  <a:srgbClr val="000099"/>
                </a:solidFill>
              </a:rPr>
              <a:t>تَحُــفُّ </a:t>
            </a:r>
            <a:r>
              <a:rPr lang="ar-SA" sz="4000" b="1" dirty="0">
                <a:solidFill>
                  <a:srgbClr val="000099"/>
                </a:solidFill>
              </a:rPr>
              <a:t>بِمُقْلَة </a:t>
            </a:r>
            <a:r>
              <a:rPr lang="ar-SA" sz="4000" b="1" dirty="0" smtClean="0">
                <a:solidFill>
                  <a:srgbClr val="000099"/>
                </a:solidFill>
              </a:rPr>
              <a:t>زَرقاءِ</a:t>
            </a:r>
            <a:endParaRPr lang="en-US" sz="4000" dirty="0">
              <a:solidFill>
                <a:srgbClr val="000099"/>
              </a:solidFill>
            </a:endParaRPr>
          </a:p>
        </p:txBody>
      </p:sp>
      <p:grpSp>
        <p:nvGrpSpPr>
          <p:cNvPr id="13" name="Group 12"/>
          <p:cNvGrpSpPr/>
          <p:nvPr/>
        </p:nvGrpSpPr>
        <p:grpSpPr>
          <a:xfrm>
            <a:off x="2160424" y="5949344"/>
            <a:ext cx="6228000" cy="576000"/>
            <a:chOff x="1458583" y="5733256"/>
            <a:chExt cx="6713066" cy="473278"/>
          </a:xfrm>
        </p:grpSpPr>
        <p:sp>
          <p:nvSpPr>
            <p:cNvPr id="14" name="TextBox 13"/>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5" name="Straight Connector 14"/>
            <p:cNvCxnSpPr/>
            <p:nvPr/>
          </p:nvCxnSpPr>
          <p:spPr>
            <a:xfrm flipH="1">
              <a:off x="1458583" y="5733256"/>
              <a:ext cx="6713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6372200" y="6007085"/>
            <a:ext cx="1800493" cy="400110"/>
          </a:xfrm>
          <a:prstGeom prst="rect">
            <a:avLst/>
          </a:prstGeom>
        </p:spPr>
        <p:txBody>
          <a:bodyPr wrap="none">
            <a:spAutoFit/>
          </a:bodyPr>
          <a:lstStyle/>
          <a:p>
            <a:r>
              <a:rPr lang="ar-SA" sz="2000" dirty="0"/>
              <a:t>(</a:t>
            </a:r>
            <a:r>
              <a:rPr lang="ar-EG" sz="2000" dirty="0"/>
              <a:t>1</a:t>
            </a:r>
            <a:r>
              <a:rPr lang="ar-SA" sz="2000" dirty="0"/>
              <a:t>) يكنفه: يحيط به.</a:t>
            </a:r>
            <a:endParaRPr lang="en-US" sz="2000" dirty="0"/>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9"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613 - high beep.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0941 - pop.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0941 - pop.wav"/>
                                        </p:tgtEl>
                                      </p:cMediaNode>
                                    </p:audio>
                                  </p:subTnLst>
                                </p:cTn>
                              </p:par>
                            </p:childTnLst>
                          </p:cTn>
                        </p:par>
                      </p:childTnLst>
                    </p:cTn>
                  </p:par>
                  <p:par>
                    <p:cTn id="29" fill="hold">
                      <p:stCondLst>
                        <p:cond delay="indefinite"/>
                      </p:stCondLst>
                      <p:childTnLst>
                        <p:par>
                          <p:cTn id="30" fill="hold">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p:cTn id="33"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35" dur="500" fill="hold"/>
                                        <p:tgtEl>
                                          <p:spTgt spid="12">
                                            <p:txEl>
                                              <p:pRg st="1" end="1"/>
                                            </p:txEl>
                                          </p:spTgt>
                                        </p:tgtEl>
                                        <p:attrNameLst>
                                          <p:attrName>ppt_x</p:attrName>
                                        </p:attrNameLst>
                                      </p:cBhvr>
                                      <p:tavLst>
                                        <p:tav tm="0">
                                          <p:val>
                                            <p:fltVal val="0.5"/>
                                          </p:val>
                                        </p:tav>
                                        <p:tav tm="100000">
                                          <p:val>
                                            <p:strVal val="#ppt_x"/>
                                          </p:val>
                                        </p:tav>
                                      </p:tavLst>
                                    </p:anim>
                                    <p:anim calcmode="lin" valueType="num">
                                      <p:cBhvr>
                                        <p:cTn id="36" dur="500" fill="hold"/>
                                        <p:tgtEl>
                                          <p:spTgt spid="12">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7824" y="2996952"/>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71800" y="4365104"/>
                <a:ext cx="2575984" cy="4545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32040" y="5085184"/>
                <a:ext cx="3333750" cy="476250"/>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1" name="مربع نص 8"/>
          <p:cNvSpPr txBox="1"/>
          <p:nvPr/>
        </p:nvSpPr>
        <p:spPr>
          <a:xfrm>
            <a:off x="2057400" y="692696"/>
            <a:ext cx="6187008" cy="1569660"/>
          </a:xfrm>
          <a:prstGeom prst="rect">
            <a:avLst/>
          </a:prstGeom>
          <a:noFill/>
        </p:spPr>
        <p:txBody>
          <a:bodyPr wrap="square" rtlCol="1">
            <a:spAutoFit/>
          </a:bodyPr>
          <a:lstStyle/>
          <a:p>
            <a:pPr lvl="0"/>
            <a:r>
              <a:rPr lang="ar-EG" sz="4800" b="1" dirty="0" smtClean="0">
                <a:solidFill>
                  <a:srgbClr val="C00000"/>
                </a:solidFill>
                <a:latin typeface="Times New Roman" pitchFamily="18" charset="0"/>
                <a:cs typeface="Times New Roman" pitchFamily="18" charset="0"/>
              </a:rPr>
              <a:t>ب- </a:t>
            </a:r>
            <a:r>
              <a:rPr lang="ar-SA" sz="4800" b="1" dirty="0">
                <a:solidFill>
                  <a:srgbClr val="C00000"/>
                </a:solidFill>
              </a:rPr>
              <a:t>يقول ابن خفاجة واصفاً أحد أنهار الأندلس:</a:t>
            </a:r>
            <a:endParaRPr lang="en-US" sz="4800" dirty="0">
              <a:solidFill>
                <a:srgbClr val="C00000"/>
              </a:solidFill>
            </a:endParaRPr>
          </a:p>
        </p:txBody>
      </p:sp>
      <p:sp>
        <p:nvSpPr>
          <p:cNvPr id="12" name="TextBox 11"/>
          <p:cNvSpPr txBox="1"/>
          <p:nvPr/>
        </p:nvSpPr>
        <p:spPr>
          <a:xfrm>
            <a:off x="1145942" y="2746663"/>
            <a:ext cx="6810434" cy="2554545"/>
          </a:xfrm>
          <a:prstGeom prst="rect">
            <a:avLst/>
          </a:prstGeom>
          <a:noFill/>
        </p:spPr>
        <p:txBody>
          <a:bodyPr wrap="square" rtlCol="1">
            <a:spAutoFit/>
          </a:bodyPr>
          <a:lstStyle/>
          <a:p>
            <a:r>
              <a:rPr lang="ar-SA" sz="4000" b="1" dirty="0">
                <a:solidFill>
                  <a:srgbClr val="000099"/>
                </a:solidFill>
              </a:rPr>
              <a:t>والمَاءُ أَسْرَعَ جَريُهُ </a:t>
            </a:r>
            <a:r>
              <a:rPr lang="ar-SA" sz="4000" b="1" smtClean="0">
                <a:solidFill>
                  <a:srgbClr val="000099"/>
                </a:solidFill>
              </a:rPr>
              <a:t>مُتَـــــــــحدِّراً</a:t>
            </a:r>
            <a:r>
              <a:rPr lang="ar-SA" sz="4000" b="1" dirty="0">
                <a:solidFill>
                  <a:srgbClr val="000099"/>
                </a:solidFill>
              </a:rPr>
              <a:t>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smtClean="0">
                <a:solidFill>
                  <a:srgbClr val="000099"/>
                </a:solidFill>
              </a:rPr>
              <a:t>مُتَلوِّياً </a:t>
            </a:r>
            <a:r>
              <a:rPr lang="ar-SA" sz="4000" b="1" dirty="0" smtClean="0">
                <a:solidFill>
                  <a:srgbClr val="000099"/>
                </a:solidFill>
              </a:rPr>
              <a:t>كالــــــــــــحَيَّةِ </a:t>
            </a:r>
            <a:r>
              <a:rPr lang="ar-SA" sz="4000" b="1" dirty="0">
                <a:solidFill>
                  <a:srgbClr val="000099"/>
                </a:solidFill>
              </a:rPr>
              <a:t>الرَّقطاءِ</a:t>
            </a:r>
            <a:endParaRPr lang="en-US" sz="4000" dirty="0">
              <a:solidFill>
                <a:srgbClr val="000099"/>
              </a:solidFill>
            </a:endParaRPr>
          </a:p>
          <a:p>
            <a:r>
              <a:rPr lang="ar-SA" sz="4000" b="1" dirty="0">
                <a:solidFill>
                  <a:srgbClr val="000099"/>
                </a:solidFill>
              </a:rPr>
              <a:t>والريحُ تَعْبَثُ بالغُصُونِ وقَدْ جَرى	</a:t>
            </a:r>
            <a:r>
              <a:rPr lang="ar-EG" sz="4000" b="1" dirty="0">
                <a:solidFill>
                  <a:srgbClr val="000099"/>
                </a:solidFill>
              </a:rPr>
              <a:t/>
            </a:r>
            <a:br>
              <a:rPr lang="ar-EG" sz="4000" b="1" dirty="0">
                <a:solidFill>
                  <a:srgbClr val="000099"/>
                </a:solidFill>
              </a:rPr>
            </a:br>
            <a:r>
              <a:rPr lang="ar-EG" sz="4000" b="1" dirty="0" smtClean="0">
                <a:solidFill>
                  <a:srgbClr val="000099"/>
                </a:solidFill>
              </a:rPr>
              <a:t>		</a:t>
            </a:r>
            <a:r>
              <a:rPr lang="ar-SA" sz="4000" b="1" dirty="0" smtClean="0">
                <a:solidFill>
                  <a:srgbClr val="000099"/>
                </a:solidFill>
              </a:rPr>
              <a:t>ذَهَبُ </a:t>
            </a:r>
            <a:r>
              <a:rPr lang="ar-SA" sz="4000" b="1" dirty="0">
                <a:solidFill>
                  <a:srgbClr val="000099"/>
                </a:solidFill>
              </a:rPr>
              <a:t>الأصيلِ عَلى لُجَيْنِ الماءِ</a:t>
            </a:r>
            <a:endParaRPr lang="en-US" sz="4000" dirty="0">
              <a:solidFill>
                <a:srgbClr val="000099"/>
              </a:solidFill>
            </a:endParaRPr>
          </a:p>
        </p:txBody>
      </p:sp>
    </p:spTree>
    <p:extLst>
      <p:ext uri="{BB962C8B-B14F-4D97-AF65-F5344CB8AC3E}">
        <p14:creationId xmlns:p14="http://schemas.microsoft.com/office/powerpoint/2010/main" xmlns="" val="150568719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p:cTn id="15"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467544" y="1362248"/>
            <a:ext cx="8280920" cy="4154984"/>
          </a:xfrm>
          <a:prstGeom prst="rect">
            <a:avLst/>
          </a:prstGeom>
          <a:noFill/>
        </p:spPr>
        <p:txBody>
          <a:bodyPr wrap="square" rtlCol="1">
            <a:spAutoFit/>
          </a:bodyPr>
          <a:lstStyle/>
          <a:p>
            <a:pPr algn="ctr"/>
            <a:r>
              <a:rPr lang="ar-EG" sz="4400" b="1" dirty="0"/>
              <a:t>بل إن أغراض الشعر نفسها تتفاوت فيما بينها في كثرة الخيال أو قلته، فهو يقل في شعر الحكمة، ويكثر في الأغراض الأخرى للشعر الوجداني.</a:t>
            </a:r>
            <a:endParaRPr lang="en-US" sz="4400" dirty="0"/>
          </a:p>
          <a:p>
            <a:pPr algn="ctr"/>
            <a:r>
              <a:rPr lang="ar-EG" sz="4400" b="1" dirty="0"/>
              <a:t>وفي علم البيان مرت عليك موضوعات متعددة: كالتشبيه، والاستعارة، والكناية. </a:t>
            </a:r>
            <a:endParaRPr lang="en-US" sz="4400" dirty="0"/>
          </a:p>
        </p:txBody>
      </p:sp>
    </p:spTree>
    <p:extLst>
      <p:ext uri="{BB962C8B-B14F-4D97-AF65-F5344CB8AC3E}">
        <p14:creationId xmlns:p14="http://schemas.microsoft.com/office/powerpoint/2010/main" xmlns="" val="9281324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REDROP.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FIREDR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83768" y="1844824"/>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23728" y="3068960"/>
                <a:ext cx="2575984" cy="4545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83968" y="4221088"/>
                <a:ext cx="3333750" cy="476250"/>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1" name="Rectangle 4"/>
          <p:cNvSpPr>
            <a:spLocks noChangeArrowheads="1"/>
          </p:cNvSpPr>
          <p:nvPr/>
        </p:nvSpPr>
        <p:spPr bwMode="auto">
          <a:xfrm>
            <a:off x="1403648" y="786190"/>
            <a:ext cx="6624736"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ar-SA" sz="4400" b="1" dirty="0"/>
              <a:t>نرى في الأبيات السابقة مشهداً من مشاهد الطبيعة الخلابة في الأندلس حيث يصور الخيال الأدبي نهراً من الأنهار يميل في مساره ويميط بالروضة إحاطة السوار بالمعصم وتتناثر الزهور البيضاء على جانبيه كأنها نجوم المجرة في السماء وتحف به أغصان </a:t>
            </a:r>
            <a:r>
              <a:rPr lang="ar-SA" sz="4400" b="1" dirty="0" smtClean="0"/>
              <a:t>الأشجار</a:t>
            </a:r>
            <a:endParaRPr lang="en-US" sz="4400" dirty="0"/>
          </a:p>
        </p:txBody>
      </p:sp>
    </p:spTree>
    <p:extLst>
      <p:ext uri="{BB962C8B-B14F-4D97-AF65-F5344CB8AC3E}">
        <p14:creationId xmlns:p14="http://schemas.microsoft.com/office/powerpoint/2010/main" xmlns="" val="174816399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60648"/>
            <a:ext cx="8496944" cy="6360368"/>
            <a:chOff x="323528" y="260648"/>
            <a:chExt cx="8496944" cy="636036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5776" y="2492896"/>
              <a:ext cx="647700" cy="581025"/>
            </a:xfrm>
            <a:prstGeom prst="rect">
              <a:avLst/>
            </a:prstGeom>
          </p:spPr>
        </p:pic>
        <p:grpSp>
          <p:nvGrpSpPr>
            <p:cNvPr id="3" name="Group 2"/>
            <p:cNvGrpSpPr/>
            <p:nvPr/>
          </p:nvGrpSpPr>
          <p:grpSpPr>
            <a:xfrm>
              <a:off x="323528" y="260648"/>
              <a:ext cx="8496944" cy="6360368"/>
              <a:chOff x="323528" y="260648"/>
              <a:chExt cx="8496944" cy="6360368"/>
            </a:xfrm>
          </p:grpSpPr>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5896" y="3356992"/>
                <a:ext cx="2575984" cy="4545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83968" y="4077072"/>
                <a:ext cx="3333750" cy="476250"/>
              </a:xfrm>
              <a:prstGeom prst="rect">
                <a:avLst/>
              </a:prstGeom>
            </p:spPr>
          </p:pic>
          <p:grpSp>
            <p:nvGrpSpPr>
              <p:cNvPr id="5" name="Group 4"/>
              <p:cNvGrpSpPr/>
              <p:nvPr/>
            </p:nvGrpSpPr>
            <p:grpSpPr>
              <a:xfrm>
                <a:off x="323528" y="260648"/>
                <a:ext cx="8496944" cy="6360368"/>
                <a:chOff x="533400" y="381000"/>
                <a:chExt cx="8077200" cy="5943600"/>
              </a:xfrm>
            </p:grpSpPr>
            <p:sp>
              <p:nvSpPr>
                <p:cNvPr id="8" name="Rectangle 7"/>
                <p:cNvSpPr/>
                <p:nvPr/>
              </p:nvSpPr>
              <p:spPr>
                <a:xfrm>
                  <a:off x="533400" y="457200"/>
                  <a:ext cx="685800" cy="53340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ectangle 8"/>
                <p:cNvSpPr/>
                <p:nvPr/>
              </p:nvSpPr>
              <p:spPr>
                <a:xfrm>
                  <a:off x="2667000" y="381000"/>
                  <a:ext cx="5943600" cy="5255567"/>
                </a:xfrm>
                <a:prstGeom prst="rect">
                  <a:avLst/>
                </a:prstGeom>
                <a:solidFill>
                  <a:srgbClr val="CC00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Rectangle 9"/>
                <p:cNvSpPr/>
                <p:nvPr/>
              </p:nvSpPr>
              <p:spPr>
                <a:xfrm>
                  <a:off x="685800" y="533400"/>
                  <a:ext cx="7848600" cy="5791200"/>
                </a:xfrm>
                <a:prstGeom prst="rect">
                  <a:avLst/>
                </a:prstGeom>
                <a:solidFill>
                  <a:schemeClr val="bg1"/>
                </a:solidFill>
                <a:ln>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3" name="Rectangle 4"/>
          <p:cNvSpPr>
            <a:spLocks noChangeArrowheads="1"/>
          </p:cNvSpPr>
          <p:nvPr/>
        </p:nvSpPr>
        <p:spPr bwMode="auto">
          <a:xfrm>
            <a:off x="827584" y="743218"/>
            <a:ext cx="7704856"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ar-SA" sz="4400" b="1" dirty="0"/>
              <a:t>وتظلله كعيون زرقاء تظللها الأهداب فيما يجري الماء بالنهر الذي يتلوى</a:t>
            </a:r>
            <a:endParaRPr lang="en-US" sz="4400" dirty="0"/>
          </a:p>
          <a:p>
            <a:pPr algn="ctr"/>
            <a:r>
              <a:rPr lang="ar-SA" sz="4400" b="1" dirty="0" smtClean="0"/>
              <a:t>كأنما </a:t>
            </a:r>
            <a:r>
              <a:rPr lang="ar-SA" sz="4400" b="1" dirty="0"/>
              <a:t>هو أفعى وفي البيت الأخير نرى الرياح وهي تعبث بتلك الغصون فيما انعكست أشعة شمس المغيب الذهبية على سطح ماء النهر الصافي فكأنما التقى بلقائها الذهب والفضة معاً، الصورة هنا مركبة. </a:t>
            </a:r>
            <a:endParaRPr lang="en-US" sz="4400" dirty="0"/>
          </a:p>
        </p:txBody>
      </p:sp>
    </p:spTree>
    <p:extLst>
      <p:ext uri="{BB962C8B-B14F-4D97-AF65-F5344CB8AC3E}">
        <p14:creationId xmlns:p14="http://schemas.microsoft.com/office/powerpoint/2010/main" xmlns="" val="330079583"/>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9552" y="1340768"/>
            <a:ext cx="7776864" cy="4032448"/>
            <a:chOff x="683568" y="1556792"/>
            <a:chExt cx="7272808" cy="3528392"/>
          </a:xfrm>
        </p:grpSpPr>
        <p:sp>
          <p:nvSpPr>
            <p:cNvPr id="4" name="Explosion 2 3"/>
            <p:cNvSpPr/>
            <p:nvPr/>
          </p:nvSpPr>
          <p:spPr>
            <a:xfrm>
              <a:off x="683568" y="1556792"/>
              <a:ext cx="3168352" cy="3528392"/>
            </a:xfrm>
            <a:prstGeom prst="irregularSeal2">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5" name="Group 4"/>
            <p:cNvGrpSpPr/>
            <p:nvPr/>
          </p:nvGrpSpPr>
          <p:grpSpPr>
            <a:xfrm>
              <a:off x="1619672" y="2060848"/>
              <a:ext cx="6336704" cy="2808312"/>
              <a:chOff x="1619672" y="2060848"/>
              <a:chExt cx="6336704" cy="2808312"/>
            </a:xfrm>
            <a:scene3d>
              <a:camera prst="orthographicFront">
                <a:rot lat="0" lon="0" rev="0"/>
              </a:camera>
              <a:lightRig rig="glow" dir="t">
                <a:rot lat="0" lon="0" rev="14100000"/>
              </a:lightRig>
            </a:scene3d>
          </p:grpSpPr>
          <p:sp>
            <p:nvSpPr>
              <p:cNvPr id="6" name="Round Diagonal Corner Rectangle 5"/>
              <p:cNvSpPr/>
              <p:nvPr/>
            </p:nvSpPr>
            <p:spPr>
              <a:xfrm>
                <a:off x="1907704" y="2060848"/>
                <a:ext cx="6048672" cy="2808312"/>
              </a:xfrm>
              <a:prstGeom prst="round2DiagRect">
                <a:avLst>
                  <a:gd name="adj1" fmla="val 38891"/>
                  <a:gd name="adj2" fmla="val 0"/>
                </a:avLst>
              </a:prstGeom>
              <a:gradFill flip="none" rotWithShape="1">
                <a:gsLst>
                  <a:gs pos="0">
                    <a:srgbClr val="008000"/>
                  </a:gs>
                  <a:gs pos="50000">
                    <a:srgbClr val="FFFF00"/>
                  </a:gs>
                  <a:gs pos="100000">
                    <a:srgbClr val="00206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Flowchart: Delay 6"/>
              <p:cNvSpPr/>
              <p:nvPr/>
            </p:nvSpPr>
            <p:spPr>
              <a:xfrm>
                <a:off x="1619672" y="2276872"/>
                <a:ext cx="6264696" cy="2376264"/>
              </a:xfrm>
              <a:prstGeom prst="flowChartDelay">
                <a:avLst/>
              </a:prstGeom>
              <a:solidFill>
                <a:schemeClr val="bg1"/>
              </a:solidFill>
              <a:ln w="38100">
                <a:solidFill>
                  <a:schemeClr val="bg1">
                    <a:lumMod val="65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8" name="Rectangle 7"/>
          <p:cNvSpPr/>
          <p:nvPr/>
        </p:nvSpPr>
        <p:spPr>
          <a:xfrm>
            <a:off x="1475656" y="2774538"/>
            <a:ext cx="6647201" cy="1446550"/>
          </a:xfrm>
          <a:prstGeom prst="rect">
            <a:avLst/>
          </a:prstGeom>
        </p:spPr>
        <p:txBody>
          <a:bodyPr wrap="square">
            <a:spAutoFit/>
          </a:bodyPr>
          <a:lstStyle/>
          <a:p>
            <a:pPr algn="ctr"/>
            <a:r>
              <a:rPr lang="ar-SA" sz="8800" b="1" dirty="0">
                <a:ln>
                  <a:solidFill>
                    <a:srgbClr val="FF0000"/>
                  </a:solidFill>
                </a:ln>
                <a:solidFill>
                  <a:srgbClr val="000099"/>
                </a:solidFill>
              </a:rPr>
              <a:t>نشاطات التعّلم</a:t>
            </a:r>
            <a:endParaRPr lang="en-US" sz="8800" dirty="0">
              <a:ln>
                <a:solidFill>
                  <a:srgbClr val="FF0000"/>
                </a:solidFill>
              </a:ln>
              <a:solidFill>
                <a:srgbClr val="000099"/>
              </a:solidFill>
            </a:endParaRPr>
          </a:p>
        </p:txBody>
      </p:sp>
    </p:spTree>
    <p:extLst>
      <p:ext uri="{BB962C8B-B14F-4D97-AF65-F5344CB8AC3E}">
        <p14:creationId xmlns:p14="http://schemas.microsoft.com/office/powerpoint/2010/main" xmlns="" val="16432805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448 - drum beat.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0448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5" y="116632"/>
            <a:ext cx="8820472" cy="6768752"/>
            <a:chOff x="323528" y="476672"/>
            <a:chExt cx="8424936" cy="6192688"/>
          </a:xfrm>
        </p:grpSpPr>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51654" y="5681165"/>
              <a:ext cx="381000" cy="285750"/>
            </a:xfrm>
            <a:prstGeom prst="rect">
              <a:avLst/>
            </a:prstGeom>
          </p:spPr>
        </p:pic>
        <p:grpSp>
          <p:nvGrpSpPr>
            <p:cNvPr id="3" name="Group 2"/>
            <p:cNvGrpSpPr/>
            <p:nvPr/>
          </p:nvGrpSpPr>
          <p:grpSpPr>
            <a:xfrm>
              <a:off x="323528" y="476672"/>
              <a:ext cx="8424936" cy="6192688"/>
              <a:chOff x="323528" y="476672"/>
              <a:chExt cx="8424936" cy="6192688"/>
            </a:xfrm>
          </p:grpSpPr>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3759" y="5088248"/>
                <a:ext cx="714375" cy="790575"/>
              </a:xfrm>
              <a:prstGeom prst="rect">
                <a:avLst/>
              </a:prstGeom>
            </p:spPr>
          </p:pic>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2" name="TextBox 11"/>
          <p:cNvSpPr txBox="1"/>
          <p:nvPr/>
        </p:nvSpPr>
        <p:spPr>
          <a:xfrm>
            <a:off x="467544" y="902330"/>
            <a:ext cx="8176992" cy="1446550"/>
          </a:xfrm>
          <a:prstGeom prst="rect">
            <a:avLst/>
          </a:prstGeom>
          <a:noFill/>
        </p:spPr>
        <p:txBody>
          <a:bodyPr wrap="square" rtlCol="1">
            <a:spAutoFit/>
          </a:bodyPr>
          <a:lstStyle/>
          <a:p>
            <a:pPr lvl="0" algn="ctr"/>
            <a:r>
              <a:rPr lang="ar-EG" sz="4400" b="1" dirty="0" smtClean="0">
                <a:solidFill>
                  <a:srgbClr val="000099"/>
                </a:solidFill>
              </a:rPr>
              <a:t>1- </a:t>
            </a:r>
            <a:r>
              <a:rPr lang="ar-SA" sz="4400" b="1" dirty="0" smtClean="0">
                <a:solidFill>
                  <a:srgbClr val="000099"/>
                </a:solidFill>
              </a:rPr>
              <a:t>عنصر </a:t>
            </a:r>
            <a:r>
              <a:rPr lang="ar-SA" sz="4400" b="1" dirty="0">
                <a:solidFill>
                  <a:srgbClr val="000099"/>
                </a:solidFill>
              </a:rPr>
              <a:t>الخيال عامل رئيس في التفريق بين النص العلمي والنص الأدبي. بيِّن ذلك.</a:t>
            </a:r>
            <a:endParaRPr lang="en-US" sz="4400" dirty="0">
              <a:solidFill>
                <a:srgbClr val="000099"/>
              </a:solidFill>
            </a:endParaRPr>
          </a:p>
        </p:txBody>
      </p:sp>
      <p:sp>
        <p:nvSpPr>
          <p:cNvPr id="13" name="Rectangle 4"/>
          <p:cNvSpPr>
            <a:spLocks noChangeArrowheads="1"/>
          </p:cNvSpPr>
          <p:nvPr/>
        </p:nvSpPr>
        <p:spPr bwMode="auto">
          <a:xfrm>
            <a:off x="539552" y="2820417"/>
            <a:ext cx="8064896"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ar-SA" sz="4000" b="1" dirty="0">
                <a:solidFill>
                  <a:srgbClr val="C00000"/>
                </a:solidFill>
              </a:rPr>
              <a:t>النص </a:t>
            </a:r>
            <a:r>
              <a:rPr lang="ar-SA" sz="4000" b="1" dirty="0" smtClean="0">
                <a:solidFill>
                  <a:srgbClr val="C00000"/>
                </a:solidFill>
              </a:rPr>
              <a:t>العلمي</a:t>
            </a:r>
            <a:r>
              <a:rPr lang="ar-EG" sz="4000" b="1" dirty="0" smtClean="0">
                <a:solidFill>
                  <a:srgbClr val="C00000"/>
                </a:solidFill>
              </a:rPr>
              <a:t>:</a:t>
            </a:r>
            <a:r>
              <a:rPr lang="ar-SA" sz="4000" b="1" dirty="0" smtClean="0">
                <a:solidFill>
                  <a:srgbClr val="C00000"/>
                </a:solidFill>
              </a:rPr>
              <a:t> </a:t>
            </a:r>
            <a:r>
              <a:rPr lang="ar-SA" sz="4000" b="1" dirty="0"/>
              <a:t>يتضمن حقائق مجردة من العاطفة الشخصية بعيدة عن المبالغة خالية تماماً من الخيال هدفها مجرد نقل المعلومة أما النص الأدبي فعماده العاطفة والخيار هذا الخيال الذي يبث الحياة والحركة </a:t>
            </a:r>
            <a:r>
              <a:rPr lang="ar-SA" sz="4000" b="1" dirty="0" smtClean="0"/>
              <a:t>والحيوية</a:t>
            </a:r>
            <a:endParaRPr lang="en-US" sz="4000" dirty="0"/>
          </a:p>
        </p:txBody>
      </p:sp>
    </p:spTree>
    <p:extLst>
      <p:ext uri="{BB962C8B-B14F-4D97-AF65-F5344CB8AC3E}">
        <p14:creationId xmlns:p14="http://schemas.microsoft.com/office/powerpoint/2010/main" xmlns="" val="382008073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8"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47 - computer bleep.wav"/>
                                        </p:tgtEl>
                                      </p:cMediaNode>
                                    </p:audio>
                                  </p:subTnLst>
                                </p:cTn>
                              </p:par>
                              <p:par>
                                <p:cTn id="8" presetID="4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2"/>
                                        </p:tgtEl>
                                        <p:attrNameLst>
                                          <p:attrName>ppt_y</p:attrName>
                                        </p:attrNameLst>
                                      </p:cBhvr>
                                      <p:tavLst>
                                        <p:tav tm="0">
                                          <p:val>
                                            <p:strVal val="#ppt_y"/>
                                          </p:val>
                                        </p:tav>
                                        <p:tav tm="100000">
                                          <p:val>
                                            <p:strVal val="#ppt_y"/>
                                          </p:val>
                                        </p:tav>
                                      </p:tavLst>
                                    </p:anim>
                                    <p:anim calcmode="lin" valueType="num">
                                      <p:cBhvr>
                                        <p:cTn id="1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4" name="pufferbounce.wav"/>
                                        </p:tgtEl>
                                      </p:cMediaNode>
                                    </p:audio>
                                  </p:sub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5" y="116632"/>
            <a:ext cx="8820472" cy="6768752"/>
            <a:chOff x="323528" y="476672"/>
            <a:chExt cx="8424936" cy="619268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8748" y="5417646"/>
              <a:ext cx="381000" cy="285750"/>
            </a:xfrm>
            <a:prstGeom prst="rect">
              <a:avLst/>
            </a:prstGeom>
          </p:spPr>
        </p:pic>
        <p:grpSp>
          <p:nvGrpSpPr>
            <p:cNvPr id="3" name="Group 2"/>
            <p:cNvGrpSpPr/>
            <p:nvPr/>
          </p:nvGrpSpPr>
          <p:grpSpPr>
            <a:xfrm>
              <a:off x="323528" y="476672"/>
              <a:ext cx="8424936" cy="6192688"/>
              <a:chOff x="323528" y="476672"/>
              <a:chExt cx="8424936" cy="6192688"/>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43001" y="4890609"/>
                <a:ext cx="714375" cy="790575"/>
              </a:xfrm>
              <a:prstGeom prst="rect">
                <a:avLst/>
              </a:prstGeom>
            </p:spPr>
          </p:pic>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2" name="TextBox 11"/>
          <p:cNvSpPr txBox="1"/>
          <p:nvPr/>
        </p:nvSpPr>
        <p:spPr>
          <a:xfrm>
            <a:off x="467544" y="902330"/>
            <a:ext cx="8176992" cy="1446550"/>
          </a:xfrm>
          <a:prstGeom prst="rect">
            <a:avLst/>
          </a:prstGeom>
          <a:noFill/>
        </p:spPr>
        <p:txBody>
          <a:bodyPr wrap="square" rtlCol="1">
            <a:spAutoFit/>
          </a:bodyPr>
          <a:lstStyle/>
          <a:p>
            <a:pPr lvl="0" algn="ctr"/>
            <a:r>
              <a:rPr lang="ar-EG" sz="4400" b="1" dirty="0" smtClean="0">
                <a:solidFill>
                  <a:srgbClr val="000099"/>
                </a:solidFill>
              </a:rPr>
              <a:t>1- </a:t>
            </a:r>
            <a:r>
              <a:rPr lang="ar-SA" sz="4400" b="1" dirty="0" smtClean="0">
                <a:solidFill>
                  <a:srgbClr val="000099"/>
                </a:solidFill>
              </a:rPr>
              <a:t>عنصر </a:t>
            </a:r>
            <a:r>
              <a:rPr lang="ar-SA" sz="4400" b="1" dirty="0">
                <a:solidFill>
                  <a:srgbClr val="000099"/>
                </a:solidFill>
              </a:rPr>
              <a:t>الخيال عامل رئيس في التفريق بين النص العلمي والنص الأدبي. بيِّن ذلك.</a:t>
            </a:r>
            <a:endParaRPr lang="en-US" sz="4400" dirty="0">
              <a:solidFill>
                <a:srgbClr val="000099"/>
              </a:solidFill>
            </a:endParaRPr>
          </a:p>
        </p:txBody>
      </p:sp>
      <p:sp>
        <p:nvSpPr>
          <p:cNvPr id="13" name="Rectangle 4"/>
          <p:cNvSpPr>
            <a:spLocks noChangeArrowheads="1"/>
          </p:cNvSpPr>
          <p:nvPr/>
        </p:nvSpPr>
        <p:spPr bwMode="auto">
          <a:xfrm>
            <a:off x="395536" y="2512641"/>
            <a:ext cx="8064896"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r>
              <a:rPr lang="ar-SA" sz="4000" b="1" dirty="0"/>
              <a:t>فيما يصوره لنا من مشاهد فمع الخيال نرى النهار يتثائب والليل يزحف والشمس تودع الأرض ... إلخ</a:t>
            </a:r>
            <a:r>
              <a:rPr lang="ar-SA" sz="4000" b="1" dirty="0" smtClean="0"/>
              <a:t>.</a:t>
            </a:r>
            <a:endParaRPr lang="ar-EG" sz="4000" b="1" dirty="0" smtClean="0"/>
          </a:p>
          <a:p>
            <a:r>
              <a:rPr lang="ar-SA" sz="4000" b="1" dirty="0"/>
              <a:t>فكلما مضى الشاعر محلقاً في الخيال فإنه يحمل معه قارئه إلى آفاق جديدة، وهذا هو الخيال الذي هو أساس من أسس العمل الأدبي. </a:t>
            </a:r>
            <a:endParaRPr lang="en-US" sz="4000" dirty="0"/>
          </a:p>
        </p:txBody>
      </p:sp>
    </p:spTree>
    <p:extLst>
      <p:ext uri="{BB962C8B-B14F-4D97-AF65-F5344CB8AC3E}">
        <p14:creationId xmlns:p14="http://schemas.microsoft.com/office/powerpoint/2010/main" xmlns="" val="29333595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5" y="116632"/>
            <a:ext cx="8820472" cy="6768752"/>
            <a:chOff x="323528" y="476672"/>
            <a:chExt cx="8424936" cy="619268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45317" y="5549406"/>
              <a:ext cx="381000" cy="285750"/>
            </a:xfrm>
            <a:prstGeom prst="rect">
              <a:avLst/>
            </a:prstGeom>
          </p:spPr>
        </p:pic>
        <p:grpSp>
          <p:nvGrpSpPr>
            <p:cNvPr id="3" name="Group 2"/>
            <p:cNvGrpSpPr/>
            <p:nvPr/>
          </p:nvGrpSpPr>
          <p:grpSpPr>
            <a:xfrm>
              <a:off x="323528" y="476672"/>
              <a:ext cx="8424936" cy="6192688"/>
              <a:chOff x="323528" y="476672"/>
              <a:chExt cx="8424936" cy="6192688"/>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68811" y="3309497"/>
                <a:ext cx="714375" cy="790575"/>
              </a:xfrm>
              <a:prstGeom prst="rect">
                <a:avLst/>
              </a:prstGeom>
            </p:spPr>
          </p:pic>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2" name="TextBox 11"/>
          <p:cNvSpPr txBox="1"/>
          <p:nvPr/>
        </p:nvSpPr>
        <p:spPr>
          <a:xfrm>
            <a:off x="467544" y="902330"/>
            <a:ext cx="8176992" cy="1446550"/>
          </a:xfrm>
          <a:prstGeom prst="rect">
            <a:avLst/>
          </a:prstGeom>
          <a:noFill/>
        </p:spPr>
        <p:txBody>
          <a:bodyPr wrap="square" rtlCol="1">
            <a:spAutoFit/>
          </a:bodyPr>
          <a:lstStyle/>
          <a:p>
            <a:pPr lvl="0" algn="ctr"/>
            <a:r>
              <a:rPr lang="ar-SA" sz="4400" b="1" dirty="0">
                <a:solidFill>
                  <a:srgbClr val="000099"/>
                </a:solidFill>
              </a:rPr>
              <a:t>حلّل الصورة الخيالية في البيت التالي، ثم حدّد نوعها:</a:t>
            </a:r>
            <a:endParaRPr lang="en-US" sz="4400" dirty="0">
              <a:solidFill>
                <a:srgbClr val="000099"/>
              </a:solidFill>
            </a:endParaRPr>
          </a:p>
        </p:txBody>
      </p:sp>
      <p:sp>
        <p:nvSpPr>
          <p:cNvPr id="14" name="TextBox 13"/>
          <p:cNvSpPr txBox="1"/>
          <p:nvPr/>
        </p:nvSpPr>
        <p:spPr>
          <a:xfrm>
            <a:off x="395536" y="3140968"/>
            <a:ext cx="8176992" cy="2123658"/>
          </a:xfrm>
          <a:prstGeom prst="rect">
            <a:avLst/>
          </a:prstGeom>
          <a:noFill/>
        </p:spPr>
        <p:txBody>
          <a:bodyPr wrap="square" rtlCol="1">
            <a:spAutoFit/>
          </a:bodyPr>
          <a:lstStyle/>
          <a:p>
            <a:r>
              <a:rPr lang="ar-SA" sz="4400" b="1" dirty="0">
                <a:solidFill>
                  <a:srgbClr val="9900CC"/>
                </a:solidFill>
              </a:rPr>
              <a:t>قال بشّار بن بُرد يصف معركة:</a:t>
            </a:r>
            <a:endParaRPr lang="en-US" sz="4400" dirty="0">
              <a:solidFill>
                <a:srgbClr val="9900CC"/>
              </a:solidFill>
            </a:endParaRPr>
          </a:p>
          <a:p>
            <a:r>
              <a:rPr lang="ar-SA" sz="4400" b="1" dirty="0">
                <a:solidFill>
                  <a:srgbClr val="FF0000"/>
                </a:solidFill>
              </a:rPr>
              <a:t>كأنَّ مثارَ النَّقع فوق رؤوسِنا			</a:t>
            </a:r>
            <a:r>
              <a:rPr lang="ar-EG" sz="4400" b="1" dirty="0" smtClean="0">
                <a:solidFill>
                  <a:srgbClr val="FF0000"/>
                </a:solidFill>
              </a:rPr>
              <a:t>			</a:t>
            </a:r>
            <a:r>
              <a:rPr lang="ar-SA" sz="4400" b="1" dirty="0" smtClean="0">
                <a:solidFill>
                  <a:srgbClr val="FF0000"/>
                </a:solidFill>
              </a:rPr>
              <a:t>   وأسيافَنا </a:t>
            </a:r>
            <a:r>
              <a:rPr lang="ar-SA" sz="4400" b="1" dirty="0">
                <a:solidFill>
                  <a:srgbClr val="FF0000"/>
                </a:solidFill>
              </a:rPr>
              <a:t>ليلٌ تهاوى كواكِبُهْ</a:t>
            </a:r>
            <a:endParaRPr lang="en-US" sz="4400" dirty="0">
              <a:solidFill>
                <a:srgbClr val="FF0000"/>
              </a:solidFill>
            </a:endParaRPr>
          </a:p>
        </p:txBody>
      </p:sp>
    </p:spTree>
    <p:extLst>
      <p:ext uri="{BB962C8B-B14F-4D97-AF65-F5344CB8AC3E}">
        <p14:creationId xmlns:p14="http://schemas.microsoft.com/office/powerpoint/2010/main" xmlns="" val="382008073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par>
                                <p:cTn id="12" presetID="4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4"/>
                                        </p:tgtEl>
                                        <p:attrNameLst>
                                          <p:attrName>ppt_y</p:attrName>
                                        </p:attrNameLst>
                                      </p:cBhvr>
                                      <p:tavLst>
                                        <p:tav tm="0">
                                          <p:val>
                                            <p:strVal val="#ppt_y"/>
                                          </p:val>
                                        </p:tav>
                                        <p:tav tm="100000">
                                          <p:val>
                                            <p:strVal val="#ppt_y"/>
                                          </p:val>
                                        </p:tav>
                                      </p:tavLst>
                                    </p:anim>
                                    <p:anim calcmode="lin" valueType="num">
                                      <p:cBhvr>
                                        <p:cTn id="1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puffer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5" y="116632"/>
            <a:ext cx="8820472" cy="6768752"/>
            <a:chOff x="323528" y="476672"/>
            <a:chExt cx="8424936" cy="619268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8748" y="3045979"/>
              <a:ext cx="381000" cy="285750"/>
            </a:xfrm>
            <a:prstGeom prst="rect">
              <a:avLst/>
            </a:prstGeom>
          </p:spPr>
        </p:pic>
        <p:grpSp>
          <p:nvGrpSpPr>
            <p:cNvPr id="3" name="Group 2"/>
            <p:cNvGrpSpPr/>
            <p:nvPr/>
          </p:nvGrpSpPr>
          <p:grpSpPr>
            <a:xfrm>
              <a:off x="323528" y="476672"/>
              <a:ext cx="8424936" cy="6192688"/>
              <a:chOff x="323528" y="476672"/>
              <a:chExt cx="8424936" cy="6192688"/>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49338" y="3836535"/>
                <a:ext cx="714375" cy="790575"/>
              </a:xfrm>
              <a:prstGeom prst="rect">
                <a:avLst/>
              </a:prstGeom>
            </p:spPr>
          </p:pic>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2" name="Rectangle 4"/>
          <p:cNvSpPr>
            <a:spLocks noChangeArrowheads="1"/>
          </p:cNvSpPr>
          <p:nvPr/>
        </p:nvSpPr>
        <p:spPr bwMode="auto">
          <a:xfrm>
            <a:off x="467544" y="764704"/>
            <a:ext cx="792088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ar-SA" sz="4400" b="1" dirty="0"/>
              <a:t>نجد في البيت الذي معنا الشاعر بشار بن برد يأتينا بصورة تخيلية يشبه لنا فيها الغبار المتصاعد في أجواء المعركة ولونه أسود بينما تلمع السيوف وسطه – بيضاء مشرقة متهاوية، فوق رؤوس الأعداء، يشبه هذه الصورة بصورة أخرى مماثلة وهي صورة الليل الدامس المظلم الذي راحت كواكبه تتهاوى بيضاء ناصعة. </a:t>
            </a:r>
            <a:endParaRPr lang="en-US" sz="4400" dirty="0"/>
          </a:p>
        </p:txBody>
      </p:sp>
    </p:spTree>
    <p:extLst>
      <p:ext uri="{BB962C8B-B14F-4D97-AF65-F5344CB8AC3E}">
        <p14:creationId xmlns:p14="http://schemas.microsoft.com/office/powerpoint/2010/main" xmlns="" val="382008073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5" y="116632"/>
            <a:ext cx="8820472" cy="6768752"/>
            <a:chOff x="323528" y="476672"/>
            <a:chExt cx="8424936" cy="6192688"/>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26306" y="5417646"/>
              <a:ext cx="381000" cy="285750"/>
            </a:xfrm>
            <a:prstGeom prst="rect">
              <a:avLst/>
            </a:prstGeom>
          </p:spPr>
        </p:pic>
        <p:grpSp>
          <p:nvGrpSpPr>
            <p:cNvPr id="3" name="Group 2"/>
            <p:cNvGrpSpPr/>
            <p:nvPr/>
          </p:nvGrpSpPr>
          <p:grpSpPr>
            <a:xfrm>
              <a:off x="323528" y="476672"/>
              <a:ext cx="8424936" cy="6192688"/>
              <a:chOff x="323528" y="476672"/>
              <a:chExt cx="8424936" cy="6192688"/>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67885" y="4297692"/>
                <a:ext cx="714375" cy="790575"/>
              </a:xfrm>
              <a:prstGeom prst="rect">
                <a:avLst/>
              </a:prstGeom>
            </p:spPr>
          </p:pic>
          <p:grpSp>
            <p:nvGrpSpPr>
              <p:cNvPr id="5" name="Group 4"/>
              <p:cNvGrpSpPr/>
              <p:nvPr/>
            </p:nvGrpSpPr>
            <p:grpSpPr>
              <a:xfrm>
                <a:off x="323528" y="476672"/>
                <a:ext cx="8424936" cy="6192688"/>
                <a:chOff x="323528" y="476672"/>
                <a:chExt cx="8424936" cy="6192688"/>
              </a:xfrm>
              <a:scene3d>
                <a:camera prst="orthographicFront">
                  <a:rot lat="0" lon="0" rev="0"/>
                </a:camera>
                <a:lightRig rig="glow" dir="t">
                  <a:rot lat="0" lon="0" rev="14100000"/>
                </a:lightRig>
              </a:scene3d>
            </p:grpSpPr>
            <p:sp>
              <p:nvSpPr>
                <p:cNvPr id="7" name="Rounded Rectangle 6"/>
                <p:cNvSpPr/>
                <p:nvPr/>
              </p:nvSpPr>
              <p:spPr>
                <a:xfrm>
                  <a:off x="1115616" y="476672"/>
                  <a:ext cx="7596844" cy="3312368"/>
                </a:xfrm>
                <a:prstGeom prst="roundRect">
                  <a:avLst/>
                </a:prstGeom>
                <a:solidFill>
                  <a:srgbClr val="CC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Oval 7"/>
                <p:cNvSpPr/>
                <p:nvPr/>
              </p:nvSpPr>
              <p:spPr>
                <a:xfrm>
                  <a:off x="323528" y="548680"/>
                  <a:ext cx="1656184" cy="1800200"/>
                </a:xfrm>
                <a:prstGeom prst="ellipse">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Wave 8"/>
                <p:cNvSpPr/>
                <p:nvPr/>
              </p:nvSpPr>
              <p:spPr>
                <a:xfrm>
                  <a:off x="7020272" y="3645024"/>
                  <a:ext cx="1728192" cy="3024336"/>
                </a:xfrm>
                <a:prstGeom prst="wav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0" name="Flowchart: Terminator 9"/>
                <p:cNvSpPr/>
                <p:nvPr/>
              </p:nvSpPr>
              <p:spPr>
                <a:xfrm rot="5400000">
                  <a:off x="6192180" y="1664804"/>
                  <a:ext cx="3600400" cy="1512168"/>
                </a:xfrm>
                <a:prstGeom prst="flowChartTerminator">
                  <a:avLst/>
                </a:prstGeom>
                <a:solidFill>
                  <a:srgbClr val="008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1" name="Snip and Round Single Corner Rectangle 10"/>
                <p:cNvSpPr/>
                <p:nvPr/>
              </p:nvSpPr>
              <p:spPr>
                <a:xfrm>
                  <a:off x="467544" y="692696"/>
                  <a:ext cx="8136904" cy="5760640"/>
                </a:xfrm>
                <a:prstGeom prst="snipRound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sp>
        <p:nvSpPr>
          <p:cNvPr id="12" name="Rectangle 4"/>
          <p:cNvSpPr>
            <a:spLocks noChangeArrowheads="1"/>
          </p:cNvSpPr>
          <p:nvPr/>
        </p:nvSpPr>
        <p:spPr bwMode="auto">
          <a:xfrm>
            <a:off x="467544" y="2118920"/>
            <a:ext cx="792088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r>
              <a:rPr lang="ar-SA" sz="4400" b="1" dirty="0">
                <a:solidFill>
                  <a:srgbClr val="FF0000"/>
                </a:solidFill>
              </a:rPr>
              <a:t>وجه الشبه صورة منتزعة من عدة أمور (صور):</a:t>
            </a:r>
            <a:endParaRPr lang="en-US" sz="4400" dirty="0">
              <a:solidFill>
                <a:srgbClr val="FF0000"/>
              </a:solidFill>
            </a:endParaRPr>
          </a:p>
          <a:p>
            <a:r>
              <a:rPr lang="ar-SA" sz="4400" b="1" dirty="0"/>
              <a:t>هي صورة الظلام والبياض والاشراق معاً، الصورة هنا مركبة.</a:t>
            </a:r>
            <a:endParaRPr lang="en-US" sz="4400" dirty="0"/>
          </a:p>
        </p:txBody>
      </p:sp>
    </p:spTree>
    <p:extLst>
      <p:ext uri="{BB962C8B-B14F-4D97-AF65-F5344CB8AC3E}">
        <p14:creationId xmlns:p14="http://schemas.microsoft.com/office/powerpoint/2010/main" xmlns="" val="299324477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467544" y="1261204"/>
            <a:ext cx="8280920" cy="4832092"/>
          </a:xfrm>
          <a:prstGeom prst="rect">
            <a:avLst/>
          </a:prstGeom>
          <a:noFill/>
        </p:spPr>
        <p:txBody>
          <a:bodyPr wrap="square" rtlCol="1">
            <a:spAutoFit/>
          </a:bodyPr>
          <a:lstStyle/>
          <a:p>
            <a:pPr algn="ctr"/>
            <a:r>
              <a:rPr lang="ar-EG" sz="4400" b="1" dirty="0" smtClean="0"/>
              <a:t>وسوف ترى أن الخيال الذي نتحدث عنه هنا مبني في كثير من صُوَرِهِ ونماذجه على تلك الموضوعات التي درستها.</a:t>
            </a:r>
          </a:p>
          <a:p>
            <a:pPr algn="ctr"/>
            <a:r>
              <a:rPr lang="ar-EG" sz="4400" b="1" dirty="0"/>
              <a:t>وتتجلى أهمية الخيال حينما نرى كيف يبدع الشاعر في تصوير مشاهد مألوفة في حياتنا، قد اعتدنا على رؤيتها، لكن الشاعر يبثُّ فيها الحياةَ والحركة، </a:t>
            </a:r>
            <a:endParaRPr lang="en-US" sz="4400" dirty="0"/>
          </a:p>
        </p:txBody>
      </p:sp>
    </p:spTree>
    <p:extLst>
      <p:ext uri="{BB962C8B-B14F-4D97-AF65-F5344CB8AC3E}">
        <p14:creationId xmlns:p14="http://schemas.microsoft.com/office/powerpoint/2010/main" xmlns="" val="289042727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REDROP.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FIREDR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6" name="TextBox 15"/>
          <p:cNvSpPr txBox="1"/>
          <p:nvPr/>
        </p:nvSpPr>
        <p:spPr>
          <a:xfrm>
            <a:off x="467544" y="1052736"/>
            <a:ext cx="8280920" cy="5509200"/>
          </a:xfrm>
          <a:prstGeom prst="rect">
            <a:avLst/>
          </a:prstGeom>
          <a:noFill/>
        </p:spPr>
        <p:txBody>
          <a:bodyPr wrap="square" rtlCol="1">
            <a:spAutoFit/>
          </a:bodyPr>
          <a:lstStyle/>
          <a:p>
            <a:pPr algn="ctr"/>
            <a:r>
              <a:rPr lang="ar-EG" sz="4400" b="1" dirty="0" smtClean="0"/>
              <a:t>ويتخيلها على نحو فيه إثارة وطرافة ففي مشهد </a:t>
            </a:r>
            <a:r>
              <a:rPr lang="ar-EG" sz="4400" b="1" dirty="0"/>
              <a:t>غروب الشمس نرى (النهار يتثاءب، والليل يزحف، والشمس تمدُّ في الغروب ذراعيها إلى الأرض مودعة..... وشاعر يقف بجانب بحر، فيراه يئنُّ، يلهث من التعب، ويتخيل صراعاً بين أمواجه ورمال الشاطئ، وآخر يقف في نفس الموقف في حالة وجدانية أخرى، </a:t>
            </a:r>
            <a:endParaRPr lang="en-US" sz="4400" dirty="0"/>
          </a:p>
        </p:txBody>
      </p:sp>
    </p:spTree>
    <p:extLst>
      <p:ext uri="{BB962C8B-B14F-4D97-AF65-F5344CB8AC3E}">
        <p14:creationId xmlns:p14="http://schemas.microsoft.com/office/powerpoint/2010/main" xmlns="" val="364581769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REDR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chemeClr val="accent5">
                <a:lumMod val="7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chemeClr val="tx1">
                        <a:lumMod val="50000"/>
                        <a:lumOff val="50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solidFill>
                      <a:schemeClr val="bg1"/>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323528" y="908720"/>
            <a:ext cx="8568952" cy="5509200"/>
          </a:xfrm>
          <a:prstGeom prst="rect">
            <a:avLst/>
          </a:prstGeom>
          <a:noFill/>
        </p:spPr>
        <p:txBody>
          <a:bodyPr wrap="square" rtlCol="1">
            <a:spAutoFit/>
          </a:bodyPr>
          <a:lstStyle/>
          <a:p>
            <a:pPr algn="ctr"/>
            <a:r>
              <a:rPr lang="ar-EG" sz="4400" b="1" dirty="0"/>
              <a:t>فيرى البحر يتألق ويتلألأ، ويضحك، ويتخيل لقاء مؤثراً بين أمواجه وبين الرمال، وسرعان ما تعود الأمواج من لقائها على استحياء، وقد انتشرت على وجهها حمرة الخجل</a:t>
            </a:r>
            <a:r>
              <a:rPr lang="ar-EG" sz="4400" b="1" dirty="0" smtClean="0"/>
              <a:t>).</a:t>
            </a:r>
          </a:p>
          <a:p>
            <a:pPr algn="ctr"/>
            <a:r>
              <a:rPr lang="ar-EG" sz="4400" b="1" dirty="0"/>
              <a:t>ولذا فإن الشعر الذي يخلو من الخيال يعدُّ شعراً قليل التأثير في النفوس، فكلما مضى الشاعر محلقاً في الخيال فإنه يحمل معه قارئه إلى آفاق رحبة من المعاني والصور</a:t>
            </a:r>
            <a:r>
              <a:rPr lang="ar-EG" sz="4400" b="1" dirty="0" smtClean="0"/>
              <a:t>.</a:t>
            </a:r>
            <a:endParaRPr lang="en-US" sz="4400" dirty="0"/>
          </a:p>
        </p:txBody>
      </p:sp>
    </p:spTree>
    <p:extLst>
      <p:ext uri="{BB962C8B-B14F-4D97-AF65-F5344CB8AC3E}">
        <p14:creationId xmlns:p14="http://schemas.microsoft.com/office/powerpoint/2010/main" xmlns="" val="207256648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REDROP.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FIREDR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55576" y="2821317"/>
            <a:ext cx="7745437" cy="3920051"/>
            <a:chOff x="642987" y="980728"/>
            <a:chExt cx="7745437" cy="4608512"/>
          </a:xfrm>
        </p:grpSpPr>
        <p:grpSp>
          <p:nvGrpSpPr>
            <p:cNvPr id="9" name="Group 8"/>
            <p:cNvGrpSpPr/>
            <p:nvPr/>
          </p:nvGrpSpPr>
          <p:grpSpPr>
            <a:xfrm>
              <a:off x="755576" y="980728"/>
              <a:ext cx="7632848" cy="4608512"/>
              <a:chOff x="755576" y="980728"/>
              <a:chExt cx="7632848" cy="4608512"/>
            </a:xfrm>
          </p:grpSpPr>
          <p:sp>
            <p:nvSpPr>
              <p:cNvPr id="14" name="Rounded Rectangle 13"/>
              <p:cNvSpPr/>
              <p:nvPr/>
            </p:nvSpPr>
            <p:spPr>
              <a:xfrm>
                <a:off x="755576" y="980728"/>
                <a:ext cx="3456384" cy="4608512"/>
              </a:xfrm>
              <a:prstGeom prst="roundRect">
                <a:avLst>
                  <a:gd name="adj" fmla="val 6589"/>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15" name="Group 14"/>
              <p:cNvGrpSpPr/>
              <p:nvPr/>
            </p:nvGrpSpPr>
            <p:grpSpPr>
              <a:xfrm>
                <a:off x="971600" y="1268760"/>
                <a:ext cx="7416824" cy="4176464"/>
                <a:chOff x="1331640" y="1556792"/>
                <a:chExt cx="7416824" cy="4176464"/>
              </a:xfrm>
              <a:scene3d>
                <a:camera prst="orthographicFront">
                  <a:rot lat="0" lon="0" rev="0"/>
                </a:camera>
                <a:lightRig rig="glow" dir="t">
                  <a:rot lat="0" lon="0" rev="14100000"/>
                </a:lightRig>
              </a:scene3d>
            </p:grpSpPr>
            <p:sp>
              <p:nvSpPr>
                <p:cNvPr id="16" name="Flowchart: Terminator 15"/>
                <p:cNvSpPr/>
                <p:nvPr/>
              </p:nvSpPr>
              <p:spPr>
                <a:xfrm>
                  <a:off x="1763688" y="1700808"/>
                  <a:ext cx="6984776" cy="3960440"/>
                </a:xfrm>
                <a:prstGeom prst="flowChartTerminator">
                  <a:avLst/>
                </a:prstGeom>
                <a:solidFill>
                  <a:schemeClr val="tx1">
                    <a:lumMod val="85000"/>
                    <a:lumOff val="1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7" name="Flowchart: Document 16"/>
                <p:cNvSpPr/>
                <p:nvPr/>
              </p:nvSpPr>
              <p:spPr>
                <a:xfrm>
                  <a:off x="1331640" y="1556792"/>
                  <a:ext cx="6984776" cy="4176464"/>
                </a:xfrm>
                <a:prstGeom prst="flowChartDocument">
                  <a:avLst/>
                </a:prstGeom>
                <a:gradFill flip="none" rotWithShape="1">
                  <a:gsLst>
                    <a:gs pos="0">
                      <a:schemeClr val="bg1"/>
                    </a:gs>
                    <a:gs pos="50000">
                      <a:srgbClr val="C00000"/>
                    </a:gs>
                    <a:gs pos="100000">
                      <a:srgbClr val="820000">
                        <a:shade val="100000"/>
                        <a:satMod val="115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grpSp>
          <p:nvGrpSpPr>
            <p:cNvPr id="10" name="Group 9"/>
            <p:cNvGrpSpPr/>
            <p:nvPr/>
          </p:nvGrpSpPr>
          <p:grpSpPr>
            <a:xfrm>
              <a:off x="7051500" y="4681362"/>
              <a:ext cx="904875" cy="763862"/>
              <a:chOff x="7051500" y="4681362"/>
              <a:chExt cx="904875" cy="763862"/>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51500" y="4681362"/>
                <a:ext cx="632847" cy="66675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51500" y="4835624"/>
                <a:ext cx="904875" cy="609600"/>
              </a:xfrm>
              <a:prstGeom prst="rect">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2987" y="4998690"/>
              <a:ext cx="657225" cy="590550"/>
            </a:xfrm>
            <a:prstGeom prst="rect">
              <a:avLst/>
            </a:prstGeom>
          </p:spPr>
        </p:pic>
      </p:grpSp>
      <p:sp>
        <p:nvSpPr>
          <p:cNvPr id="18" name="Rectangle 17"/>
          <p:cNvSpPr/>
          <p:nvPr/>
        </p:nvSpPr>
        <p:spPr>
          <a:xfrm>
            <a:off x="1228205" y="3356992"/>
            <a:ext cx="6534472" cy="2585323"/>
          </a:xfrm>
          <a:prstGeom prst="rect">
            <a:avLst/>
          </a:prstGeom>
        </p:spPr>
        <p:txBody>
          <a:bodyPr wrap="square">
            <a:spAutoFit/>
          </a:bodyPr>
          <a:lstStyle/>
          <a:p>
            <a:pPr algn="ctr"/>
            <a:r>
              <a:rPr lang="ar-EG" sz="5400" b="1" dirty="0" smtClean="0"/>
              <a:t>يتجه النقد الأدبي إلى دراسة الخيال من خلال جوانب متعددة، منها:</a:t>
            </a:r>
            <a:endParaRPr lang="en-US" sz="5400" dirty="0"/>
          </a:p>
        </p:txBody>
      </p:sp>
      <p:grpSp>
        <p:nvGrpSpPr>
          <p:cNvPr id="4" name="Group 3"/>
          <p:cNvGrpSpPr/>
          <p:nvPr/>
        </p:nvGrpSpPr>
        <p:grpSpPr>
          <a:xfrm>
            <a:off x="1763688" y="404664"/>
            <a:ext cx="6318901" cy="2015499"/>
            <a:chOff x="-783695" y="254548"/>
            <a:chExt cx="4806733" cy="1734292"/>
          </a:xfrm>
        </p:grpSpPr>
        <p:pic>
          <p:nvPicPr>
            <p:cNvPr id="5" name="صورة 3" descr="0000283.png"/>
            <p:cNvPicPr>
              <a:picLocks noChangeAspect="1"/>
            </p:cNvPicPr>
            <p:nvPr/>
          </p:nvPicPr>
          <p:blipFill>
            <a:blip r:embed="rId8" cstate="print">
              <a:lum bright="-18000" contrast="34000"/>
              <a:extLst>
                <a:ext uri="{28A0092B-C50C-407E-A947-70E740481C1C}">
                  <a14:useLocalDpi xmlns:a14="http://schemas.microsoft.com/office/drawing/2010/main" xmlns="" val="0"/>
                </a:ext>
              </a:extLst>
            </a:blip>
            <a:srcRect/>
            <a:stretch>
              <a:fillRect/>
            </a:stretch>
          </p:blipFill>
          <p:spPr bwMode="auto">
            <a:xfrm>
              <a:off x="-783695" y="254548"/>
              <a:ext cx="4806733" cy="1517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612576" y="819322"/>
              <a:ext cx="4248472" cy="1169518"/>
            </a:xfrm>
            <a:prstGeom prst="roundRect">
              <a:avLst/>
            </a:prstGeom>
            <a:solidFill>
              <a:schemeClr val="bg1">
                <a:lumMod val="95000"/>
              </a:schemeClr>
            </a:solidFill>
            <a:ln w="3810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7" name="Rectangle 6"/>
          <p:cNvSpPr/>
          <p:nvPr/>
        </p:nvSpPr>
        <p:spPr>
          <a:xfrm>
            <a:off x="1988640" y="1260485"/>
            <a:ext cx="5418775" cy="1015663"/>
          </a:xfrm>
          <a:prstGeom prst="rect">
            <a:avLst/>
          </a:prstGeom>
        </p:spPr>
        <p:txBody>
          <a:bodyPr wrap="square">
            <a:spAutoFit/>
          </a:bodyPr>
          <a:lstStyle/>
          <a:p>
            <a:pPr algn="ctr"/>
            <a:r>
              <a:rPr lang="ar-EG" sz="6000" b="1" dirty="0" smtClean="0">
                <a:ln>
                  <a:solidFill>
                    <a:srgbClr val="FF0000"/>
                  </a:solidFill>
                </a:ln>
                <a:solidFill>
                  <a:srgbClr val="9900CC"/>
                </a:solidFill>
              </a:rPr>
              <a:t>مقاييس نقد الخيال:</a:t>
            </a:r>
            <a:endParaRPr lang="en-US" sz="6000" dirty="0">
              <a:ln>
                <a:solidFill>
                  <a:srgbClr val="FF0000"/>
                </a:solidFill>
              </a:ln>
              <a:solidFill>
                <a:srgbClr val="9900CC"/>
              </a:solidFill>
            </a:endParaRPr>
          </a:p>
        </p:txBody>
      </p:sp>
    </p:spTree>
    <p:extLst>
      <p:ext uri="{BB962C8B-B14F-4D97-AF65-F5344CB8AC3E}">
        <p14:creationId xmlns:p14="http://schemas.microsoft.com/office/powerpoint/2010/main" xmlns="" val="143135434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9"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drive_oil_splat.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7"/>
                                        </p:tgtEl>
                                        <p:attrNameLst>
                                          <p:attrName>ppt_x</p:attrName>
                                          <p:attrName>ppt_y</p:attrName>
                                        </p:attrNameLst>
                                      </p:cBhvr>
                                    </p:animMotion>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drive_oil_splat.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2/3*#ppt_w"/>
                                          </p:val>
                                        </p:tav>
                                        <p:tav tm="100000">
                                          <p:val>
                                            <p:strVal val="#ppt_w"/>
                                          </p:val>
                                        </p:tav>
                                      </p:tavLst>
                                    </p:anim>
                                    <p:anim calcmode="lin" valueType="num">
                                      <p:cBhvr>
                                        <p:cTn id="20" dur="500" fill="hold"/>
                                        <p:tgtEl>
                                          <p:spTgt spid="8"/>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KICK_MW4.wav"/>
                                        </p:tgtEl>
                                      </p:cMediaNode>
                                    </p:audio>
                                  </p:subTnLst>
                                </p:cTn>
                              </p:par>
                              <p:par>
                                <p:cTn id="21" presetID="23" presetClass="entr" presetSubtype="27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2/3*#ppt_w"/>
                                          </p:val>
                                        </p:tav>
                                        <p:tav tm="100000">
                                          <p:val>
                                            <p:strVal val="#ppt_w"/>
                                          </p:val>
                                        </p:tav>
                                      </p:tavLst>
                                    </p:anim>
                                    <p:anim calcmode="lin" valueType="num">
                                      <p:cBhvr>
                                        <p:cTn id="24" dur="500" fill="hold"/>
                                        <p:tgtEl>
                                          <p:spTgt spid="18"/>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KICK_MW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1472" y="1124744"/>
            <a:ext cx="7858180" cy="5000660"/>
            <a:chOff x="571472" y="1142984"/>
            <a:chExt cx="7858180" cy="5000660"/>
          </a:xfrm>
        </p:grpSpPr>
        <p:sp>
          <p:nvSpPr>
            <p:cNvPr id="3" name="Flowchart: Punched Tape 2"/>
            <p:cNvSpPr/>
            <p:nvPr/>
          </p:nvSpPr>
          <p:spPr>
            <a:xfrm>
              <a:off x="571472" y="1142984"/>
              <a:ext cx="7858180" cy="4786346"/>
            </a:xfrm>
            <a:prstGeom prst="flowChartPunchedTape">
              <a:avLst/>
            </a:prstGeom>
            <a:ln w="57150">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grpSp>
          <p:nvGrpSpPr>
            <p:cNvPr id="4" name="Group 10"/>
            <p:cNvGrpSpPr/>
            <p:nvPr/>
          </p:nvGrpSpPr>
          <p:grpSpPr>
            <a:xfrm>
              <a:off x="928662" y="2067099"/>
              <a:ext cx="7215238" cy="4076545"/>
              <a:chOff x="928662" y="517627"/>
              <a:chExt cx="7215238" cy="3576479"/>
            </a:xfrm>
          </p:grpSpPr>
          <p:grpSp>
            <p:nvGrpSpPr>
              <p:cNvPr id="5" name="Group 8"/>
              <p:cNvGrpSpPr/>
              <p:nvPr/>
            </p:nvGrpSpPr>
            <p:grpSpPr>
              <a:xfrm>
                <a:off x="928662" y="517627"/>
                <a:ext cx="7215238" cy="3576479"/>
                <a:chOff x="928662" y="517627"/>
                <a:chExt cx="7215238" cy="3576479"/>
              </a:xfrm>
            </p:grpSpPr>
            <p:sp>
              <p:nvSpPr>
                <p:cNvPr id="7" name="Lightning Bolt 6"/>
                <p:cNvSpPr/>
                <p:nvPr/>
              </p:nvSpPr>
              <p:spPr>
                <a:xfrm rot="7847452">
                  <a:off x="4438646" y="1128170"/>
                  <a:ext cx="3576479" cy="2355394"/>
                </a:xfrm>
                <a:prstGeom prst="lightningBolt">
                  <a:avLst/>
                </a:prstGeom>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FF0066"/>
                      </a:solidFill>
                    </a:ln>
                  </a:endParaRPr>
                </a:p>
              </p:txBody>
            </p:sp>
            <p:sp>
              <p:nvSpPr>
                <p:cNvPr id="8" name="L-Shape 7"/>
                <p:cNvSpPr/>
                <p:nvPr/>
              </p:nvSpPr>
              <p:spPr>
                <a:xfrm rot="10800000">
                  <a:off x="4286248" y="571481"/>
                  <a:ext cx="3857652" cy="1714512"/>
                </a:xfrm>
                <a:prstGeom prst="corner">
                  <a:avLst>
                    <a:gd name="adj1" fmla="val 20356"/>
                    <a:gd name="adj2" fmla="val 35178"/>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189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sp>
              <p:nvSpPr>
                <p:cNvPr id="9" name="L-Shape 8"/>
                <p:cNvSpPr/>
                <p:nvPr/>
              </p:nvSpPr>
              <p:spPr>
                <a:xfrm>
                  <a:off x="928662" y="1000108"/>
                  <a:ext cx="3857652" cy="1714512"/>
                </a:xfrm>
                <a:prstGeom prst="corner">
                  <a:avLst>
                    <a:gd name="adj1" fmla="val 20356"/>
                    <a:gd name="adj2" fmla="val 35178"/>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189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grpSp>
              <p:nvGrpSpPr>
                <p:cNvPr id="10" name="Group 4"/>
                <p:cNvGrpSpPr/>
                <p:nvPr/>
              </p:nvGrpSpPr>
              <p:grpSpPr>
                <a:xfrm>
                  <a:off x="1071538" y="714356"/>
                  <a:ext cx="6858048" cy="1837742"/>
                  <a:chOff x="1785918" y="617022"/>
                  <a:chExt cx="6858048" cy="1837742"/>
                </a:xfrm>
              </p:grpSpPr>
              <p:sp>
                <p:nvSpPr>
                  <p:cNvPr id="11" name="Rounded Rectangle 10"/>
                  <p:cNvSpPr/>
                  <p:nvPr/>
                </p:nvSpPr>
                <p:spPr>
                  <a:xfrm>
                    <a:off x="1857356" y="714356"/>
                    <a:ext cx="6715172" cy="1643074"/>
                  </a:xfrm>
                  <a:prstGeom prst="round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66"/>
                        </a:solidFill>
                      </a:ln>
                    </a:endParaRPr>
                  </a:p>
                </p:txBody>
              </p:sp>
              <p:pic>
                <p:nvPicPr>
                  <p:cNvPr id="12" name="Picture 11" descr="00434.WMF"/>
                  <p:cNvPicPr>
                    <a:picLocks noChangeAspect="1"/>
                  </p:cNvPicPr>
                  <p:nvPr/>
                </p:nvPicPr>
                <p:blipFill>
                  <a:blip r:embed="rId4" cstate="print"/>
                  <a:stretch>
                    <a:fillRect/>
                  </a:stretch>
                </p:blipFill>
                <p:spPr>
                  <a:xfrm>
                    <a:off x="7786710" y="617022"/>
                    <a:ext cx="857256" cy="1026028"/>
                  </a:xfrm>
                  <a:prstGeom prst="rect">
                    <a:avLst/>
                  </a:prstGeom>
                </p:spPr>
              </p:pic>
              <p:pic>
                <p:nvPicPr>
                  <p:cNvPr id="13" name="Picture 3" descr="00434.WMF"/>
                  <p:cNvPicPr>
                    <a:picLocks noChangeAspect="1"/>
                  </p:cNvPicPr>
                  <p:nvPr/>
                </p:nvPicPr>
                <p:blipFill>
                  <a:blip r:embed="rId4" cstate="print"/>
                  <a:stretch>
                    <a:fillRect/>
                  </a:stretch>
                </p:blipFill>
                <p:spPr>
                  <a:xfrm rot="10800000">
                    <a:off x="1785918" y="1428736"/>
                    <a:ext cx="857256" cy="1026028"/>
                  </a:xfrm>
                  <a:prstGeom prst="rect">
                    <a:avLst/>
                  </a:prstGeom>
                </p:spPr>
              </p:pic>
            </p:grpSp>
          </p:grpSp>
          <p:sp>
            <p:nvSpPr>
              <p:cNvPr id="6" name="TextBox 5"/>
              <p:cNvSpPr txBox="1"/>
              <p:nvPr/>
            </p:nvSpPr>
            <p:spPr>
              <a:xfrm>
                <a:off x="1357290" y="1117606"/>
                <a:ext cx="6215106" cy="1053086"/>
              </a:xfrm>
              <a:prstGeom prst="rect">
                <a:avLst/>
              </a:prstGeom>
              <a:noFill/>
            </p:spPr>
            <p:txBody>
              <a:bodyPr wrap="square" rtlCol="1">
                <a:spAutoFit/>
              </a:bodyPr>
              <a:lstStyle/>
              <a:p>
                <a:pPr lvl="0" algn="ctr"/>
                <a:r>
                  <a:rPr lang="ar-EG" sz="72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1) صحة الخيال: </a:t>
                </a:r>
                <a:endParaRPr lang="ar-EG" sz="72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grpSp>
    </p:spTree>
    <p:extLst>
      <p:ext uri="{BB962C8B-B14F-4D97-AF65-F5344CB8AC3E}">
        <p14:creationId xmlns:p14="http://schemas.microsoft.com/office/powerpoint/2010/main" xmlns="" val="96408993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606 - heavy thum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1410</Words>
  <Application>Microsoft Office PowerPoint</Application>
  <PresentationFormat>عرض على الشاشة (3:4)‏</PresentationFormat>
  <Paragraphs>90</Paragraphs>
  <Slides>47</Slides>
  <Notes>0</Notes>
  <HiddenSlides>0</HiddenSlides>
  <MMClips>0</MMClips>
  <ScaleCrop>false</ScaleCrop>
  <HeadingPairs>
    <vt:vector size="4" baseType="variant">
      <vt:variant>
        <vt:lpstr>سمة</vt:lpstr>
      </vt:variant>
      <vt:variant>
        <vt:i4>1</vt:i4>
      </vt:variant>
      <vt:variant>
        <vt:lpstr>عناوين الشرائح</vt:lpstr>
      </vt:variant>
      <vt:variant>
        <vt:i4>47</vt:i4>
      </vt:variant>
    </vt:vector>
  </HeadingPairs>
  <TitlesOfParts>
    <vt:vector size="48"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4 - الدرس الرابع: مقاييس نقد الشعر (3- مقاييس نقد الخيال)</dc:subject>
  <dc:creator>أ/ بندر الحازمي</dc:creator>
  <cp:keywords>حقيبة إنجاز المعلم والمعلمة</cp:keywords>
  <cp:lastModifiedBy>secretools world</cp:lastModifiedBy>
  <cp:revision>33</cp:revision>
  <dcterms:created xsi:type="dcterms:W3CDTF">2016-08-28T14:45:10Z</dcterms:created>
  <dcterms:modified xsi:type="dcterms:W3CDTF">2016-09-25T03:48:58Z</dcterms:modified>
</cp:coreProperties>
</file>