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70" r:id="rId2"/>
    <p:sldId id="257" r:id="rId3"/>
    <p:sldId id="256" r:id="rId4"/>
    <p:sldId id="258" r:id="rId5"/>
    <p:sldId id="260" r:id="rId6"/>
    <p:sldId id="261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69" r:id="rId16"/>
    <p:sldId id="272" r:id="rId17"/>
    <p:sldId id="273" r:id="rId18"/>
    <p:sldId id="274" r:id="rId19"/>
    <p:sldId id="276" r:id="rId20"/>
    <p:sldId id="277" r:id="rId21"/>
    <p:sldId id="275" r:id="rId22"/>
    <p:sldId id="284" r:id="rId23"/>
    <p:sldId id="278" r:id="rId24"/>
    <p:sldId id="279" r:id="rId25"/>
    <p:sldId id="280" r:id="rId26"/>
    <p:sldId id="281" r:id="rId27"/>
    <p:sldId id="282" r:id="rId28"/>
    <p:sldId id="283" r:id="rId29"/>
    <p:sldId id="285" r:id="rId3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879250-30FA-4CD3-9F3A-C2BCAAB590C4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pPr rtl="1"/>
          <a:endParaRPr lang="ar-SA"/>
        </a:p>
      </dgm:t>
    </dgm:pt>
    <dgm:pt modelId="{DE431707-3B12-4897-AB60-53B25155A4F8}">
      <dgm:prSet phldrT="[Text]"/>
      <dgm:spPr/>
      <dgm:t>
        <a:bodyPr/>
        <a:lstStyle/>
        <a:p>
          <a:pPr rtl="1"/>
          <a:r>
            <a:rPr lang="ar-SA" dirty="0" smtClean="0"/>
            <a:t>تفاعلات الإحلال مزدوج  المكونة للرواسب</a:t>
          </a:r>
        </a:p>
      </dgm:t>
    </dgm:pt>
    <dgm:pt modelId="{4A50BE72-66E6-47FE-806F-C3695F591034}" type="parTrans" cxnId="{F2D734EC-6AAE-49AF-8922-D569896017CF}">
      <dgm:prSet/>
      <dgm:spPr/>
      <dgm:t>
        <a:bodyPr/>
        <a:lstStyle/>
        <a:p>
          <a:pPr rtl="1"/>
          <a:endParaRPr lang="ar-SA"/>
        </a:p>
      </dgm:t>
    </dgm:pt>
    <dgm:pt modelId="{1CD1241F-6824-49DC-9325-A22C7C6B68C6}" type="sibTrans" cxnId="{F2D734EC-6AAE-49AF-8922-D569896017CF}">
      <dgm:prSet/>
      <dgm:spPr/>
      <dgm:t>
        <a:bodyPr/>
        <a:lstStyle/>
        <a:p>
          <a:pPr rtl="1"/>
          <a:endParaRPr lang="ar-SA"/>
        </a:p>
      </dgm:t>
    </dgm:pt>
    <dgm:pt modelId="{98B9353C-BA08-4ACD-A114-2281B56272E6}">
      <dgm:prSet phldrT="[Text]"/>
      <dgm:spPr/>
      <dgm:t>
        <a:bodyPr/>
        <a:lstStyle/>
        <a:p>
          <a:pPr rtl="1"/>
          <a:r>
            <a:rPr lang="ar-SA" dirty="0" smtClean="0"/>
            <a:t>تفاعلات الإحلال مزدوج  التفاعلات المكونة للماء</a:t>
          </a:r>
          <a:endParaRPr lang="ar-SA" dirty="0"/>
        </a:p>
      </dgm:t>
    </dgm:pt>
    <dgm:pt modelId="{9734371E-548D-425F-98AE-392F1355C933}" type="parTrans" cxnId="{561DBE71-99D0-441A-954B-BF34F256BCF5}">
      <dgm:prSet/>
      <dgm:spPr/>
      <dgm:t>
        <a:bodyPr/>
        <a:lstStyle/>
        <a:p>
          <a:pPr rtl="1"/>
          <a:endParaRPr lang="ar-SA"/>
        </a:p>
      </dgm:t>
    </dgm:pt>
    <dgm:pt modelId="{95C63A07-0926-452B-9C6C-F7C591D2642B}" type="sibTrans" cxnId="{561DBE71-99D0-441A-954B-BF34F256BCF5}">
      <dgm:prSet/>
      <dgm:spPr/>
      <dgm:t>
        <a:bodyPr/>
        <a:lstStyle/>
        <a:p>
          <a:pPr rtl="1"/>
          <a:endParaRPr lang="ar-SA"/>
        </a:p>
      </dgm:t>
    </dgm:pt>
    <dgm:pt modelId="{67359C96-32B8-41E4-A773-D2A52CA71217}">
      <dgm:prSet phldrT="[Text]"/>
      <dgm:spPr/>
      <dgm:t>
        <a:bodyPr/>
        <a:lstStyle/>
        <a:p>
          <a:pPr rtl="1"/>
          <a:r>
            <a:rPr lang="ar-SA" dirty="0" smtClean="0"/>
            <a:t>تفاعلات الإحلال مزدوج  التفاعلات المكونة للغاز</a:t>
          </a:r>
          <a:endParaRPr lang="ar-SA" dirty="0"/>
        </a:p>
      </dgm:t>
    </dgm:pt>
    <dgm:pt modelId="{806E3E22-69FE-4180-8729-FFC91D5B8D1B}" type="parTrans" cxnId="{E8E7731D-2CDB-4399-8A55-60D223F455E1}">
      <dgm:prSet/>
      <dgm:spPr/>
      <dgm:t>
        <a:bodyPr/>
        <a:lstStyle/>
        <a:p>
          <a:pPr rtl="1"/>
          <a:endParaRPr lang="ar-SA"/>
        </a:p>
      </dgm:t>
    </dgm:pt>
    <dgm:pt modelId="{AF00638B-08D6-456E-A1DC-63C1D21A5A41}" type="sibTrans" cxnId="{E8E7731D-2CDB-4399-8A55-60D223F455E1}">
      <dgm:prSet/>
      <dgm:spPr/>
      <dgm:t>
        <a:bodyPr/>
        <a:lstStyle/>
        <a:p>
          <a:pPr rtl="1"/>
          <a:endParaRPr lang="ar-SA"/>
        </a:p>
      </dgm:t>
    </dgm:pt>
    <dgm:pt modelId="{D041CEF7-BA05-4617-9D39-93192407FEC3}" type="pres">
      <dgm:prSet presAssocID="{62879250-30FA-4CD3-9F3A-C2BCAAB590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8378A80-AF6E-4CF2-9047-8C2756A5E87A}" type="pres">
      <dgm:prSet presAssocID="{DE431707-3B12-4897-AB60-53B25155A4F8}" presName="parentLin" presStyleCnt="0"/>
      <dgm:spPr/>
    </dgm:pt>
    <dgm:pt modelId="{FD5A65BE-33B0-4D79-A539-6528CC731740}" type="pres">
      <dgm:prSet presAssocID="{DE431707-3B12-4897-AB60-53B25155A4F8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4F82A8BC-F39D-4E71-B07A-0D5DB1FCFF0F}" type="pres">
      <dgm:prSet presAssocID="{DE431707-3B12-4897-AB60-53B25155A4F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E4B86E6-CAC3-4DBA-ADEF-757FA7DA2515}" type="pres">
      <dgm:prSet presAssocID="{DE431707-3B12-4897-AB60-53B25155A4F8}" presName="negativeSpace" presStyleCnt="0"/>
      <dgm:spPr/>
    </dgm:pt>
    <dgm:pt modelId="{6FB16D7F-E1BE-4486-9D06-8081A6F86AEE}" type="pres">
      <dgm:prSet presAssocID="{DE431707-3B12-4897-AB60-53B25155A4F8}" presName="childText" presStyleLbl="conFgAcc1" presStyleIdx="0" presStyleCnt="3">
        <dgm:presLayoutVars>
          <dgm:bulletEnabled val="1"/>
        </dgm:presLayoutVars>
      </dgm:prSet>
      <dgm:spPr/>
    </dgm:pt>
    <dgm:pt modelId="{9BFEB90F-6DCA-419D-9FD4-99FCBC32B0C8}" type="pres">
      <dgm:prSet presAssocID="{1CD1241F-6824-49DC-9325-A22C7C6B68C6}" presName="spaceBetweenRectangles" presStyleCnt="0"/>
      <dgm:spPr/>
    </dgm:pt>
    <dgm:pt modelId="{14F7BE60-AB53-40FD-93FE-170459D47DBC}" type="pres">
      <dgm:prSet presAssocID="{98B9353C-BA08-4ACD-A114-2281B56272E6}" presName="parentLin" presStyleCnt="0"/>
      <dgm:spPr/>
    </dgm:pt>
    <dgm:pt modelId="{15D48075-E864-409E-AED1-C3F06EDDED60}" type="pres">
      <dgm:prSet presAssocID="{98B9353C-BA08-4ACD-A114-2281B56272E6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C8B47F1B-F48D-427E-A476-A61F0F9B892B}" type="pres">
      <dgm:prSet presAssocID="{98B9353C-BA08-4ACD-A114-2281B56272E6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10A2C92-030A-447E-88B9-72B9B2518947}" type="pres">
      <dgm:prSet presAssocID="{98B9353C-BA08-4ACD-A114-2281B56272E6}" presName="negativeSpace" presStyleCnt="0"/>
      <dgm:spPr/>
    </dgm:pt>
    <dgm:pt modelId="{B0791DC9-2ADA-47E1-9109-1ACEF6133961}" type="pres">
      <dgm:prSet presAssocID="{98B9353C-BA08-4ACD-A114-2281B56272E6}" presName="childText" presStyleLbl="conFgAcc1" presStyleIdx="1" presStyleCnt="3">
        <dgm:presLayoutVars>
          <dgm:bulletEnabled val="1"/>
        </dgm:presLayoutVars>
      </dgm:prSet>
      <dgm:spPr/>
    </dgm:pt>
    <dgm:pt modelId="{C27C5A98-46A6-4189-927D-4C56272B3721}" type="pres">
      <dgm:prSet presAssocID="{95C63A07-0926-452B-9C6C-F7C591D2642B}" presName="spaceBetweenRectangles" presStyleCnt="0"/>
      <dgm:spPr/>
    </dgm:pt>
    <dgm:pt modelId="{D9A601D2-DB42-457D-8A5B-783F4409AB03}" type="pres">
      <dgm:prSet presAssocID="{67359C96-32B8-41E4-A773-D2A52CA71217}" presName="parentLin" presStyleCnt="0"/>
      <dgm:spPr/>
    </dgm:pt>
    <dgm:pt modelId="{2EF9B324-1A54-49D6-9823-A5085C6C4AD4}" type="pres">
      <dgm:prSet presAssocID="{67359C96-32B8-41E4-A773-D2A52CA71217}" presName="parentLeftMargin" presStyleLbl="node1" presStyleIdx="1" presStyleCnt="3"/>
      <dgm:spPr/>
      <dgm:t>
        <a:bodyPr/>
        <a:lstStyle/>
        <a:p>
          <a:pPr rtl="1"/>
          <a:endParaRPr lang="ar-SA"/>
        </a:p>
      </dgm:t>
    </dgm:pt>
    <dgm:pt modelId="{990C7C58-E9B0-4368-B17B-8A1050949EFF}" type="pres">
      <dgm:prSet presAssocID="{67359C96-32B8-41E4-A773-D2A52CA71217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A49C858-DF70-47AA-9380-DEC3C0F79427}" type="pres">
      <dgm:prSet presAssocID="{67359C96-32B8-41E4-A773-D2A52CA71217}" presName="negativeSpace" presStyleCnt="0"/>
      <dgm:spPr/>
    </dgm:pt>
    <dgm:pt modelId="{AEBC8E01-4590-423D-AE5D-0C82E41E7373}" type="pres">
      <dgm:prSet presAssocID="{67359C96-32B8-41E4-A773-D2A52CA7121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7530990-69DE-4438-A11A-E270A2D5CE0F}" type="presOf" srcId="{DE431707-3B12-4897-AB60-53B25155A4F8}" destId="{4F82A8BC-F39D-4E71-B07A-0D5DB1FCFF0F}" srcOrd="1" destOrd="0" presId="urn:microsoft.com/office/officeart/2005/8/layout/list1"/>
    <dgm:cxn modelId="{668DBB20-6A03-44FB-B40D-E26863943EA3}" type="presOf" srcId="{62879250-30FA-4CD3-9F3A-C2BCAAB590C4}" destId="{D041CEF7-BA05-4617-9D39-93192407FEC3}" srcOrd="0" destOrd="0" presId="urn:microsoft.com/office/officeart/2005/8/layout/list1"/>
    <dgm:cxn modelId="{F2D734EC-6AAE-49AF-8922-D569896017CF}" srcId="{62879250-30FA-4CD3-9F3A-C2BCAAB590C4}" destId="{DE431707-3B12-4897-AB60-53B25155A4F8}" srcOrd="0" destOrd="0" parTransId="{4A50BE72-66E6-47FE-806F-C3695F591034}" sibTransId="{1CD1241F-6824-49DC-9325-A22C7C6B68C6}"/>
    <dgm:cxn modelId="{561DBE71-99D0-441A-954B-BF34F256BCF5}" srcId="{62879250-30FA-4CD3-9F3A-C2BCAAB590C4}" destId="{98B9353C-BA08-4ACD-A114-2281B56272E6}" srcOrd="1" destOrd="0" parTransId="{9734371E-548D-425F-98AE-392F1355C933}" sibTransId="{95C63A07-0926-452B-9C6C-F7C591D2642B}"/>
    <dgm:cxn modelId="{AF4F41BC-E81E-49D2-8CD5-79EC96A7C897}" type="presOf" srcId="{98B9353C-BA08-4ACD-A114-2281B56272E6}" destId="{15D48075-E864-409E-AED1-C3F06EDDED60}" srcOrd="0" destOrd="0" presId="urn:microsoft.com/office/officeart/2005/8/layout/list1"/>
    <dgm:cxn modelId="{E342D7B5-64A4-47BC-AE77-7F6A92FC0FB8}" type="presOf" srcId="{98B9353C-BA08-4ACD-A114-2281B56272E6}" destId="{C8B47F1B-F48D-427E-A476-A61F0F9B892B}" srcOrd="1" destOrd="0" presId="urn:microsoft.com/office/officeart/2005/8/layout/list1"/>
    <dgm:cxn modelId="{622AE4FF-E937-47ED-AF50-70C051C491A0}" type="presOf" srcId="{67359C96-32B8-41E4-A773-D2A52CA71217}" destId="{990C7C58-E9B0-4368-B17B-8A1050949EFF}" srcOrd="1" destOrd="0" presId="urn:microsoft.com/office/officeart/2005/8/layout/list1"/>
    <dgm:cxn modelId="{E8E7731D-2CDB-4399-8A55-60D223F455E1}" srcId="{62879250-30FA-4CD3-9F3A-C2BCAAB590C4}" destId="{67359C96-32B8-41E4-A773-D2A52CA71217}" srcOrd="2" destOrd="0" parTransId="{806E3E22-69FE-4180-8729-FFC91D5B8D1B}" sibTransId="{AF00638B-08D6-456E-A1DC-63C1D21A5A41}"/>
    <dgm:cxn modelId="{A3B47B57-4467-40D9-820D-34EAA46FC11D}" type="presOf" srcId="{67359C96-32B8-41E4-A773-D2A52CA71217}" destId="{2EF9B324-1A54-49D6-9823-A5085C6C4AD4}" srcOrd="0" destOrd="0" presId="urn:microsoft.com/office/officeart/2005/8/layout/list1"/>
    <dgm:cxn modelId="{73744D0F-BDF0-4CBE-B1F4-CD11D7745DC3}" type="presOf" srcId="{DE431707-3B12-4897-AB60-53B25155A4F8}" destId="{FD5A65BE-33B0-4D79-A539-6528CC731740}" srcOrd="0" destOrd="0" presId="urn:microsoft.com/office/officeart/2005/8/layout/list1"/>
    <dgm:cxn modelId="{3EDD3371-39EA-4581-9706-930FCA59670D}" type="presParOf" srcId="{D041CEF7-BA05-4617-9D39-93192407FEC3}" destId="{08378A80-AF6E-4CF2-9047-8C2756A5E87A}" srcOrd="0" destOrd="0" presId="urn:microsoft.com/office/officeart/2005/8/layout/list1"/>
    <dgm:cxn modelId="{C2C4A768-50AE-4FEE-97B2-9BC93CB9BA5C}" type="presParOf" srcId="{08378A80-AF6E-4CF2-9047-8C2756A5E87A}" destId="{FD5A65BE-33B0-4D79-A539-6528CC731740}" srcOrd="0" destOrd="0" presId="urn:microsoft.com/office/officeart/2005/8/layout/list1"/>
    <dgm:cxn modelId="{4D2DEF0F-45C4-4F25-A5EE-884C917BBF0D}" type="presParOf" srcId="{08378A80-AF6E-4CF2-9047-8C2756A5E87A}" destId="{4F82A8BC-F39D-4E71-B07A-0D5DB1FCFF0F}" srcOrd="1" destOrd="0" presId="urn:microsoft.com/office/officeart/2005/8/layout/list1"/>
    <dgm:cxn modelId="{88468972-6EB3-4964-9210-73F3972DBD44}" type="presParOf" srcId="{D041CEF7-BA05-4617-9D39-93192407FEC3}" destId="{1E4B86E6-CAC3-4DBA-ADEF-757FA7DA2515}" srcOrd="1" destOrd="0" presId="urn:microsoft.com/office/officeart/2005/8/layout/list1"/>
    <dgm:cxn modelId="{933AC511-868D-44B5-8285-543310FA2106}" type="presParOf" srcId="{D041CEF7-BA05-4617-9D39-93192407FEC3}" destId="{6FB16D7F-E1BE-4486-9D06-8081A6F86AEE}" srcOrd="2" destOrd="0" presId="urn:microsoft.com/office/officeart/2005/8/layout/list1"/>
    <dgm:cxn modelId="{276DEE3B-7659-4D77-A93D-4BA905158EF3}" type="presParOf" srcId="{D041CEF7-BA05-4617-9D39-93192407FEC3}" destId="{9BFEB90F-6DCA-419D-9FD4-99FCBC32B0C8}" srcOrd="3" destOrd="0" presId="urn:microsoft.com/office/officeart/2005/8/layout/list1"/>
    <dgm:cxn modelId="{DE369C9C-D542-401F-ABA1-4D483720A399}" type="presParOf" srcId="{D041CEF7-BA05-4617-9D39-93192407FEC3}" destId="{14F7BE60-AB53-40FD-93FE-170459D47DBC}" srcOrd="4" destOrd="0" presId="urn:microsoft.com/office/officeart/2005/8/layout/list1"/>
    <dgm:cxn modelId="{C415415E-CD5D-44D4-A6F3-F0E7B8F7208C}" type="presParOf" srcId="{14F7BE60-AB53-40FD-93FE-170459D47DBC}" destId="{15D48075-E864-409E-AED1-C3F06EDDED60}" srcOrd="0" destOrd="0" presId="urn:microsoft.com/office/officeart/2005/8/layout/list1"/>
    <dgm:cxn modelId="{BF1ED184-5CF3-4BC8-8330-31A234BF1E31}" type="presParOf" srcId="{14F7BE60-AB53-40FD-93FE-170459D47DBC}" destId="{C8B47F1B-F48D-427E-A476-A61F0F9B892B}" srcOrd="1" destOrd="0" presId="urn:microsoft.com/office/officeart/2005/8/layout/list1"/>
    <dgm:cxn modelId="{A8FACA11-2B06-45CF-952C-BC047ED240B7}" type="presParOf" srcId="{D041CEF7-BA05-4617-9D39-93192407FEC3}" destId="{210A2C92-030A-447E-88B9-72B9B2518947}" srcOrd="5" destOrd="0" presId="urn:microsoft.com/office/officeart/2005/8/layout/list1"/>
    <dgm:cxn modelId="{05935FD9-4542-4E7B-9984-BE30CF2F47A1}" type="presParOf" srcId="{D041CEF7-BA05-4617-9D39-93192407FEC3}" destId="{B0791DC9-2ADA-47E1-9109-1ACEF6133961}" srcOrd="6" destOrd="0" presId="urn:microsoft.com/office/officeart/2005/8/layout/list1"/>
    <dgm:cxn modelId="{D64ABEBB-7D1E-4147-B047-824C992D7204}" type="presParOf" srcId="{D041CEF7-BA05-4617-9D39-93192407FEC3}" destId="{C27C5A98-46A6-4189-927D-4C56272B3721}" srcOrd="7" destOrd="0" presId="urn:microsoft.com/office/officeart/2005/8/layout/list1"/>
    <dgm:cxn modelId="{D7C2F1D5-AECF-452C-851C-585CB034C9D1}" type="presParOf" srcId="{D041CEF7-BA05-4617-9D39-93192407FEC3}" destId="{D9A601D2-DB42-457D-8A5B-783F4409AB03}" srcOrd="8" destOrd="0" presId="urn:microsoft.com/office/officeart/2005/8/layout/list1"/>
    <dgm:cxn modelId="{6241C70B-9E00-445D-BD82-87B1FD8DEDDE}" type="presParOf" srcId="{D9A601D2-DB42-457D-8A5B-783F4409AB03}" destId="{2EF9B324-1A54-49D6-9823-A5085C6C4AD4}" srcOrd="0" destOrd="0" presId="urn:microsoft.com/office/officeart/2005/8/layout/list1"/>
    <dgm:cxn modelId="{2D58905B-83BF-404E-B0C8-420BFD5E6154}" type="presParOf" srcId="{D9A601D2-DB42-457D-8A5B-783F4409AB03}" destId="{990C7C58-E9B0-4368-B17B-8A1050949EFF}" srcOrd="1" destOrd="0" presId="urn:microsoft.com/office/officeart/2005/8/layout/list1"/>
    <dgm:cxn modelId="{10A6FB5E-F34A-4EC4-959A-046CFD50EA7E}" type="presParOf" srcId="{D041CEF7-BA05-4617-9D39-93192407FEC3}" destId="{5A49C858-DF70-47AA-9380-DEC3C0F79427}" srcOrd="9" destOrd="0" presId="urn:microsoft.com/office/officeart/2005/8/layout/list1"/>
    <dgm:cxn modelId="{B40E5569-FE6E-4FE5-A198-BDB2B37FFFCD}" type="presParOf" srcId="{D041CEF7-BA05-4617-9D39-93192407FEC3}" destId="{AEBC8E01-4590-423D-AE5D-0C82E41E7373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DC1339-E5F0-480E-A944-E9DC04EA3A06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7A049E5-AB41-42EC-BD53-3367776DF14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3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أنواع تفاعلات في محاليل المائية</a:t>
            </a:r>
            <a:endParaRPr lang="ar-S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sz="6000" dirty="0" smtClean="0"/>
              <a:t>التقويم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2976" y="1928802"/>
            <a:ext cx="7772400" cy="105250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17550" lvl="8" indent="0" algn="ctr">
              <a:buNone/>
            </a:pP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طالبة صاحبة رقم 4 بطاقة خضراء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21542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ar-SA" dirty="0" smtClean="0"/>
              <a:t>تفاعلات الإحلال المزدوج المكونة للرواسب</a:t>
            </a:r>
            <a:br>
              <a:rPr lang="ar-SA" dirty="0" smtClean="0"/>
            </a:br>
            <a:endParaRPr lang="ar-S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86058"/>
            <a:ext cx="8557254" cy="77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857628"/>
            <a:ext cx="821537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Callout 6"/>
          <p:cNvSpPr/>
          <p:nvPr/>
        </p:nvSpPr>
        <p:spPr>
          <a:xfrm>
            <a:off x="5143504" y="285728"/>
            <a:ext cx="4000496" cy="2286016"/>
          </a:xfrm>
          <a:prstGeom prst="wedgeEllipseCallout">
            <a:avLst>
              <a:gd name="adj1" fmla="val -86115"/>
              <a:gd name="adj2" fmla="val 5917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rgbClr val="FF0000"/>
                </a:solidFill>
              </a:rPr>
              <a:t>هل يحدث للمتفاعلات ظاهرة تفكك؟ولماذا؟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0" y="4786322"/>
            <a:ext cx="4357686" cy="1928802"/>
          </a:xfrm>
          <a:prstGeom prst="wedgeEllipseCallout">
            <a:avLst>
              <a:gd name="adj1" fmla="val 23305"/>
              <a:gd name="adj2" fmla="val -6002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3200" dirty="0" smtClean="0">
              <a:solidFill>
                <a:srgbClr val="FF0000"/>
              </a:solidFill>
            </a:endParaRPr>
          </a:p>
          <a:p>
            <a:pPr algn="ctr"/>
            <a:endParaRPr lang="ar-SA" sz="3200" dirty="0">
              <a:solidFill>
                <a:srgbClr val="FF0000"/>
              </a:solidFill>
            </a:endParaRPr>
          </a:p>
          <a:p>
            <a:pPr algn="ctr"/>
            <a:r>
              <a:rPr lang="ar-SA" sz="3200" dirty="0" smtClean="0">
                <a:solidFill>
                  <a:srgbClr val="00B0F0"/>
                </a:solidFill>
              </a:rPr>
              <a:t>رالي كوتش </a:t>
            </a:r>
          </a:p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قارني بين المعادلتين؟</a:t>
            </a:r>
          </a:p>
          <a:p>
            <a:pPr algn="ctr"/>
            <a:r>
              <a:rPr lang="ar-SA" sz="2400" dirty="0" smtClean="0">
                <a:solidFill>
                  <a:srgbClr val="FF0000"/>
                </a:solidFill>
              </a:rPr>
              <a:t>ثم أقترحي اسم للمعادلة ثانية؟</a:t>
            </a:r>
          </a:p>
          <a:p>
            <a:pPr algn="ctr"/>
            <a:endParaRPr lang="ar-SA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57224" y="2071678"/>
          <a:ext cx="7772400" cy="1645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المعادلة الأيونية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المعادلة الكميائية</a:t>
                      </a:r>
                      <a:endParaRPr lang="ar-SA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تكتب المواد التي تكون </a:t>
                      </a:r>
                      <a:r>
                        <a:rPr lang="ar-SA" sz="2400" baseline="0" dirty="0" smtClean="0"/>
                        <a:t> على صورة أيونات في محلول على هيئة </a:t>
                      </a:r>
                      <a:r>
                        <a:rPr lang="ar-SA" sz="2400" baseline="0" dirty="0" smtClean="0">
                          <a:solidFill>
                            <a:srgbClr val="FF0000"/>
                          </a:solidFill>
                        </a:rPr>
                        <a:t>أيونات في معادلة</a:t>
                      </a:r>
                      <a:endParaRPr lang="ar-SA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تكتب المواد التي تكون </a:t>
                      </a:r>
                      <a:r>
                        <a:rPr lang="ar-SA" sz="2400" baseline="0" dirty="0" smtClean="0"/>
                        <a:t> على صورة أيونات في محلول على </a:t>
                      </a:r>
                      <a:r>
                        <a:rPr lang="ar-SA" sz="2400" baseline="0" dirty="0" smtClean="0">
                          <a:solidFill>
                            <a:srgbClr val="FF0000"/>
                          </a:solidFill>
                        </a:rPr>
                        <a:t>هيئة مركب</a:t>
                      </a:r>
                      <a:endParaRPr lang="ar-SA" sz="24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endParaRPr lang="ar-SA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g (16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3347345" y="3929066"/>
            <a:ext cx="259398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KW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لماذا؟</a:t>
            </a:r>
            <a:r>
              <a:rPr lang="ar-KW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28662" y="1928802"/>
            <a:ext cx="7772400" cy="185738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bIns="9144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برأيك أي معادلتين أكثر واقعية؟؟</a:t>
            </a:r>
            <a:endParaRPr kumimoji="0" lang="ar-SA" sz="40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2643182"/>
            <a:ext cx="7772400" cy="112394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ar-SA" dirty="0" smtClean="0"/>
          </a:p>
          <a:p>
            <a:r>
              <a:rPr lang="ar-SA" dirty="0" smtClean="0"/>
              <a:t>المعادلة الأيونية لإنها تمثل الصورة الحقيقة للمركب في محلول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تعريف المعادلة الأيونية :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3108" y="1857364"/>
            <a:ext cx="6557954" cy="623878"/>
          </a:xfrm>
        </p:spPr>
        <p:txBody>
          <a:bodyPr/>
          <a:lstStyle/>
          <a:p>
            <a:r>
              <a:rPr lang="ar-SA" sz="24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هي معادلة تظهر كافة الأيونات في المحلول بصورتها الواقعية.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sz="6000" dirty="0" smtClean="0"/>
              <a:t>التقويم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3286124"/>
            <a:ext cx="7772400" cy="105250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17550" lvl="8" indent="0" algn="ctr">
              <a:buNone/>
            </a:pP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طالبة صاحبة رقم 1 بطاقة خضراء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8557254" cy="77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785926"/>
            <a:ext cx="821537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Callout 6"/>
          <p:cNvSpPr/>
          <p:nvPr/>
        </p:nvSpPr>
        <p:spPr>
          <a:xfrm>
            <a:off x="642910" y="4214818"/>
            <a:ext cx="8072494" cy="2357454"/>
          </a:xfrm>
          <a:prstGeom prst="wedgeEllipseCallout">
            <a:avLst>
              <a:gd name="adj1" fmla="val 2550"/>
              <a:gd name="adj2" fmla="val -8808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rgbClr val="FF0000"/>
                </a:solidFill>
              </a:rPr>
              <a:t>ماهي خطوات تحويل معادلة كيميائية إلى معادلة أيونية ؟  </a:t>
            </a:r>
          </a:p>
          <a:p>
            <a:pPr algn="ctr"/>
            <a:r>
              <a:rPr lang="ar-SA" sz="4000" dirty="0" smtClean="0">
                <a:solidFill>
                  <a:srgbClr val="FF0000"/>
                </a:solidFill>
              </a:rPr>
              <a:t>رالي روبن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حولي معادلة كميائية تالية إلى معادلة أيونية</a:t>
            </a:r>
            <a:endParaRPr lang="ar-S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8929718" cy="13573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643314"/>
            <a:ext cx="8215370" cy="15716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2910" y="3071810"/>
            <a:ext cx="8215338" cy="28575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ar-SA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قارني بين المذيب والمذاب؟</a:t>
            </a:r>
          </a:p>
          <a:p>
            <a:r>
              <a:rPr lang="ar-SA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ماهي معادلة عامة لتفاعل الإحلال المزدوج؟</a:t>
            </a:r>
          </a:p>
          <a:p>
            <a:r>
              <a:rPr lang="ar-SA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ماهي نواتج تفاعل الإحلال المزدوج؟</a:t>
            </a:r>
          </a:p>
          <a:p>
            <a:endParaRPr lang="ar-SA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42910" y="1428736"/>
            <a:ext cx="8229600" cy="1470025"/>
          </a:xfrm>
        </p:spPr>
        <p:txBody>
          <a:bodyPr/>
          <a:lstStyle/>
          <a:p>
            <a:r>
              <a:rPr lang="ar-SA" dirty="0" smtClean="0"/>
              <a:t>عرفي محلول المائي ؟</a:t>
            </a:r>
            <a:endParaRPr lang="ar-S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بالنظر إلى معادلة أي أيونات سابقة لم يحدث لها تغير ؟</a:t>
            </a:r>
            <a:endParaRPr lang="ar-SA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8715436" cy="2000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71472" y="4286256"/>
            <a:ext cx="8258204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bIns="91440" anchor="b" anchorCtr="0">
            <a:normAutofit fontScale="975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ماذا أطلق على أيون صوديوم وأيون الكلور؟؟</a:t>
            </a:r>
            <a:endParaRPr kumimoji="0" lang="ar-SA" sz="4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124" name="Picture 4" descr="http://www.watanynews.com/thumbnail.php?file=girls_fight9_775952226.jpg&amp;size=article_lar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6116440" cy="3786214"/>
          </a:xfrm>
          <a:prstGeom prst="rect">
            <a:avLst/>
          </a:prstGeom>
          <a:noFill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500042"/>
            <a:ext cx="2571768" cy="3116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85720" y="1000108"/>
            <a:ext cx="85725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KW" sz="5400" b="1" dirty="0" smtClean="0">
                <a:ln w="38100">
                  <a:solidFill>
                    <a:schemeClr val="tx1"/>
                  </a:solidFill>
                </a:ln>
                <a:solidFill>
                  <a:srgbClr val="FFFF00"/>
                </a:solidFill>
                <a:latin typeface="Adobe Caslon Pro" pitchFamily="18" charset="0"/>
              </a:rPr>
              <a:t>قال الله تعالى : </a:t>
            </a:r>
            <a:endParaRPr lang="ar-SA" sz="5400" b="1" dirty="0" smtClean="0">
              <a:ln w="38100">
                <a:solidFill>
                  <a:schemeClr val="tx1"/>
                </a:solidFill>
              </a:ln>
              <a:solidFill>
                <a:srgbClr val="FFFF00"/>
              </a:solidFill>
              <a:latin typeface="Adobe Caslon Pro" pitchFamily="18" charset="0"/>
            </a:endParaRPr>
          </a:p>
          <a:p>
            <a:r>
              <a:rPr lang="ar-KW" sz="5400" b="1" dirty="0" smtClean="0">
                <a:solidFill>
                  <a:srgbClr val="003300"/>
                </a:solidFill>
                <a:latin typeface="Adobe Caslon Pro" pitchFamily="18" charset="0"/>
              </a:rPr>
              <a:t>(</a:t>
            </a:r>
            <a:r>
              <a:rPr lang="ar-SA" sz="5400" dirty="0" smtClean="0"/>
              <a:t>و إن طائفتان من المؤمنين اقتتلوا فأصلحوا بينهما</a:t>
            </a:r>
            <a:r>
              <a:rPr lang="ar-KW" sz="5400" b="1" dirty="0" smtClean="0">
                <a:solidFill>
                  <a:srgbClr val="003300"/>
                </a:solidFill>
                <a:latin typeface="Adobe Caslon Pro" pitchFamily="18" charset="0"/>
              </a:rPr>
              <a:t>)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تعريف الأيون المتفرج: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00166" y="1857364"/>
            <a:ext cx="7200896" cy="1428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40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هي أيونات التي لم تشارك في التفاعل.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sz="6000" dirty="0" smtClean="0"/>
              <a:t>التقويم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3286124"/>
            <a:ext cx="7772400" cy="105250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17550" lvl="8" indent="0" algn="ctr">
              <a:buNone/>
            </a:pP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طالبة صاحبة رقم 5 بطاقة خضراء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SA" dirty="0" smtClean="0"/>
              <a:t>قومي بشطب الأيونات المتفرجة ؟</a:t>
            </a:r>
            <a:endParaRPr lang="ar-SA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64" y="1643050"/>
            <a:ext cx="8715436" cy="2000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000504"/>
            <a:ext cx="6839771" cy="108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800" dirty="0" smtClean="0"/>
              <a:t>معادلة أيونية نهائية</a:t>
            </a:r>
            <a:endParaRPr lang="ar-SA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571612"/>
            <a:ext cx="6839771" cy="108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71538" y="3286124"/>
            <a:ext cx="7772400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bIns="91440" anchor="b" anchorCtr="0">
            <a:normAutofit fontScale="85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اقترحي تعريف للمعادلة أيونية نهائية؟</a:t>
            </a:r>
            <a:endParaRPr kumimoji="0" lang="ar-SA" sz="4800" b="1" i="0" u="none" strike="noStrike" kern="120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تعريف المعادلة أيونية النهائية: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857364"/>
            <a:ext cx="8429652" cy="90963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SA" sz="31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هي المعادلة التي لا تحتوي على  أيونات التي لم تشارك في التفاعل</a:t>
            </a:r>
            <a:r>
              <a:rPr lang="ar-SA" sz="24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.</a:t>
            </a:r>
            <a:endParaRPr lang="ar-S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500306"/>
            <a:ext cx="6839771" cy="108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643446"/>
            <a:ext cx="8715436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28662" y="3357562"/>
            <a:ext cx="7772400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bIns="9144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تعريف المعادلة أيونية الكاملة:</a:t>
            </a:r>
            <a:endParaRPr kumimoji="0" lang="ar-SA" sz="40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0034" y="5786454"/>
            <a:ext cx="8643966" cy="62387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 2" pitchFamily="18" charset="2"/>
              </a:rPr>
              <a:t>هي المعادلة التي تظهر كافة الأيونات في محلول بصورتها الواقعية.</a:t>
            </a:r>
            <a:endParaRPr kumimoji="0" lang="ar-SA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sz="6000" dirty="0" smtClean="0"/>
              <a:t>التقويم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3286124"/>
            <a:ext cx="7772400" cy="105250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17550" lvl="8" indent="0" algn="ctr">
              <a:buNone/>
            </a:pP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طالبة صاحبة رقم 6 بطاقة خضراء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85852" y="2071678"/>
            <a:ext cx="6943748" cy="2071702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ar-S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 .أسماء النهدي</a:t>
            </a:r>
            <a:endParaRPr lang="ar-SA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3143248"/>
            <a:ext cx="8077200" cy="12447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أنواع التفاعلات الكيميائية في المحاليل المائية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SA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الأهداف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714488"/>
            <a:ext cx="8343904" cy="46434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4600" dirty="0" smtClean="0"/>
              <a:t>تعريف التفكك</a:t>
            </a:r>
          </a:p>
          <a:p>
            <a:r>
              <a:rPr lang="ar-SA" sz="4600" dirty="0" smtClean="0"/>
              <a:t>نذكر أنواع التفاعلات في المحاليل المائية</a:t>
            </a:r>
          </a:p>
          <a:p>
            <a:r>
              <a:rPr lang="ar-SA" sz="4600" dirty="0" smtClean="0"/>
              <a:t>نعرف نوع جديد من المعادلات </a:t>
            </a:r>
          </a:p>
          <a:p>
            <a:r>
              <a:rPr lang="ar-SA" sz="4600" dirty="0" smtClean="0"/>
              <a:t>نذكر خطوات كتابة المعادلات ------ </a:t>
            </a:r>
          </a:p>
          <a:p>
            <a:r>
              <a:rPr lang="ar-SA" sz="4600" dirty="0" smtClean="0"/>
              <a:t>كتابة معادلات ----------</a:t>
            </a:r>
          </a:p>
          <a:p>
            <a:pPr>
              <a:buNone/>
            </a:pPr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حددي نوع المركبات التالية</a:t>
            </a:r>
            <a:endParaRPr lang="ar-SA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8429684" cy="35528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ar-SA" sz="4000" dirty="0" smtClean="0"/>
              <a:t>كلوريد الصوديوم – حمض الكلور    -  سكر</a:t>
            </a:r>
          </a:p>
          <a:p>
            <a:endParaRPr lang="ar-SA" sz="3600" dirty="0" smtClean="0"/>
          </a:p>
          <a:p>
            <a:endParaRPr lang="ar-SA" sz="3600" dirty="0" smtClean="0"/>
          </a:p>
          <a:p>
            <a:endParaRPr lang="ar-SA" sz="3600" dirty="0" smtClean="0"/>
          </a:p>
          <a:p>
            <a:r>
              <a:rPr lang="ar-SA" sz="3600" dirty="0" smtClean="0"/>
              <a:t>أي مركبات السابقة يذوب في الماء؟</a:t>
            </a:r>
          </a:p>
          <a:p>
            <a:r>
              <a:rPr lang="ar-SA" sz="3600" dirty="0" smtClean="0"/>
              <a:t>جميعها </a:t>
            </a:r>
          </a:p>
          <a:p>
            <a:endParaRPr lang="ar-SA" dirty="0" smtClean="0"/>
          </a:p>
          <a:p>
            <a:endParaRPr lang="ar-S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571744"/>
            <a:ext cx="1323978" cy="478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571744"/>
            <a:ext cx="1057278" cy="62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2500306"/>
            <a:ext cx="1428752" cy="66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858016" y="3357562"/>
            <a:ext cx="157163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أيوني</a:t>
            </a:r>
            <a:endParaRPr lang="ar-SA" sz="3200" dirty="0"/>
          </a:p>
        </p:txBody>
      </p:sp>
      <p:sp>
        <p:nvSpPr>
          <p:cNvPr id="8" name="Rectangle 7"/>
          <p:cNvSpPr/>
          <p:nvPr/>
        </p:nvSpPr>
        <p:spPr>
          <a:xfrm>
            <a:off x="3571868" y="3357562"/>
            <a:ext cx="157163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تساهمي</a:t>
            </a:r>
            <a:endParaRPr lang="ar-SA" sz="3200" dirty="0"/>
          </a:p>
        </p:txBody>
      </p:sp>
      <p:sp>
        <p:nvSpPr>
          <p:cNvPr id="9" name="Rectangle 8"/>
          <p:cNvSpPr/>
          <p:nvPr/>
        </p:nvSpPr>
        <p:spPr>
          <a:xfrm>
            <a:off x="1142976" y="3357562"/>
            <a:ext cx="157163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تساهمي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558218" cy="18573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وضحي ماذا حدث لكل من مركبات السابقة من خلال الرسم:</a:t>
            </a:r>
            <a:b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428868"/>
            <a:ext cx="900115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357166"/>
            <a:ext cx="7772400" cy="178595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sz="6000" dirty="0" smtClean="0"/>
              <a:t>تعريف التفكك</a:t>
            </a:r>
            <a:br>
              <a:rPr lang="ar-SA" sz="6000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786058"/>
            <a:ext cx="7772400" cy="14287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ar-SA" sz="3600" dirty="0" smtClean="0"/>
              <a:t>هي عملية تحول المركبات الأيونية وبعض المركبات التساهمية إلى أيونات عند إضافتها للماء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sz="6000" dirty="0" smtClean="0"/>
              <a:t>التقويم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3286124"/>
            <a:ext cx="7772400" cy="105250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717550" lvl="8" indent="0" algn="ctr">
              <a:buNone/>
            </a:pP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طالبة صاحبة رقم 2 بطاقة خضراء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415342" cy="1428760"/>
          </a:xfrm>
        </p:spPr>
        <p:txBody>
          <a:bodyPr>
            <a:normAutofit/>
          </a:bodyPr>
          <a:lstStyle/>
          <a:p>
            <a:r>
              <a:rPr lang="ar-SA" dirty="0" smtClean="0"/>
              <a:t>أنواع التفاعلات في المحاليل المائية</a:t>
            </a:r>
            <a:br>
              <a:rPr lang="ar-SA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ar-SA" sz="3600" dirty="0" smtClean="0"/>
          </a:p>
          <a:p>
            <a:endParaRPr lang="ar-SA" sz="36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785926"/>
            <a:ext cx="6572296" cy="9738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3000372"/>
            <a:ext cx="6500858" cy="857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4071942"/>
            <a:ext cx="6500858" cy="7858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Oval Callout 7"/>
          <p:cNvSpPr/>
          <p:nvPr/>
        </p:nvSpPr>
        <p:spPr>
          <a:xfrm>
            <a:off x="5143504" y="0"/>
            <a:ext cx="4000496" cy="1857388"/>
          </a:xfrm>
          <a:prstGeom prst="wedgeEllipseCallout">
            <a:avLst>
              <a:gd name="adj1" fmla="val -69236"/>
              <a:gd name="adj2" fmla="val 714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مانوع التفاعل ؟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4786314" y="4643446"/>
            <a:ext cx="4000496" cy="1857388"/>
          </a:xfrm>
          <a:prstGeom prst="wedgeEllipseCallout">
            <a:avLst>
              <a:gd name="adj1" fmla="val -68182"/>
              <a:gd name="adj2" fmla="val -5500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ماهي حالة المتفاعلات؟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714348" y="4786322"/>
            <a:ext cx="4000496" cy="1857388"/>
          </a:xfrm>
          <a:prstGeom prst="wedgeEllipseCallout">
            <a:avLst>
              <a:gd name="adj1" fmla="val 65093"/>
              <a:gd name="adj2" fmla="val -7469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ماهي حالة النواتج؟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153</TotalTime>
  <Words>368</Words>
  <Application>Microsoft Office PowerPoint</Application>
  <PresentationFormat>On-screen Show (4:3)</PresentationFormat>
  <Paragraphs>78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Equity</vt:lpstr>
      <vt:lpstr>Slide 1</vt:lpstr>
      <vt:lpstr>عرفي محلول المائي ؟</vt:lpstr>
      <vt:lpstr>أنواع التفاعلات الكيميائية في المحاليل المائية</vt:lpstr>
      <vt:lpstr>الأهداف </vt:lpstr>
      <vt:lpstr>حددي نوع المركبات التالية</vt:lpstr>
      <vt:lpstr>وضحي ماذا حدث لكل من مركبات السابقة من خلال الرسم: </vt:lpstr>
      <vt:lpstr>  تعريف التفكك </vt:lpstr>
      <vt:lpstr>التقويم </vt:lpstr>
      <vt:lpstr>أنواع التفاعلات في المحاليل المائية </vt:lpstr>
      <vt:lpstr>أنواع تفاعلات في محاليل المائية</vt:lpstr>
      <vt:lpstr>التقويم </vt:lpstr>
      <vt:lpstr>تفاعلات الإحلال المزدوج المكونة للرواسب </vt:lpstr>
      <vt:lpstr>Slide 13</vt:lpstr>
      <vt:lpstr>Slide 14</vt:lpstr>
      <vt:lpstr>Slide 15</vt:lpstr>
      <vt:lpstr>تعريف المعادلة الأيونية :</vt:lpstr>
      <vt:lpstr>التقويم </vt:lpstr>
      <vt:lpstr>Slide 18</vt:lpstr>
      <vt:lpstr>حولي معادلة كميائية تالية إلى معادلة أيونية</vt:lpstr>
      <vt:lpstr>بالنظر إلى معادلة أي أيونات سابقة لم يحدث لها تغير ؟</vt:lpstr>
      <vt:lpstr>Slide 21</vt:lpstr>
      <vt:lpstr>Slide 22</vt:lpstr>
      <vt:lpstr>تعريف الأيون المتفرج:</vt:lpstr>
      <vt:lpstr>التقويم </vt:lpstr>
      <vt:lpstr>قومي بشطب الأيونات المتفرجة ؟</vt:lpstr>
      <vt:lpstr>معادلة أيونية نهائية</vt:lpstr>
      <vt:lpstr>تعريف المعادلة أيونية النهائية:</vt:lpstr>
      <vt:lpstr>التقويم </vt:lpstr>
      <vt:lpstr>Slide 29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عرفي محلول المائي ؟</dc:title>
  <dc:creator>TOSHIBA</dc:creator>
  <cp:lastModifiedBy>TOSHIBA</cp:lastModifiedBy>
  <cp:revision>16</cp:revision>
  <dcterms:created xsi:type="dcterms:W3CDTF">2011-03-22T23:07:37Z</dcterms:created>
  <dcterms:modified xsi:type="dcterms:W3CDTF">2011-03-26T06:34:43Z</dcterms:modified>
</cp:coreProperties>
</file>