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19" r:id="rId6"/>
    <p:sldId id="331" r:id="rId7"/>
    <p:sldId id="344" r:id="rId8"/>
    <p:sldId id="332" r:id="rId9"/>
    <p:sldId id="345" r:id="rId10"/>
    <p:sldId id="333" r:id="rId11"/>
    <p:sldId id="334" r:id="rId12"/>
    <p:sldId id="335" r:id="rId13"/>
    <p:sldId id="346" r:id="rId14"/>
    <p:sldId id="347" r:id="rId15"/>
    <p:sldId id="336" r:id="rId16"/>
    <p:sldId id="337" r:id="rId17"/>
    <p:sldId id="321" r:id="rId18"/>
    <p:sldId id="348" r:id="rId19"/>
    <p:sldId id="338" r:id="rId20"/>
    <p:sldId id="342" r:id="rId2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0" autoAdjust="0"/>
    <p:restoredTop sz="94280" autoAdjust="0"/>
  </p:normalViewPr>
  <p:slideViewPr>
    <p:cSldViewPr snapToGrid="0" showGuides="1">
      <p:cViewPr>
        <p:scale>
          <a:sx n="75" d="100"/>
          <a:sy n="75" d="100"/>
        </p:scale>
        <p:origin x="48" y="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عُذْرًا يَا جَدِّي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66" y="2981681"/>
            <a:ext cx="3706103" cy="61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الْمَدْرَسَةُ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/>
          <a:stretch/>
        </p:blipFill>
        <p:spPr bwMode="auto">
          <a:xfrm>
            <a:off x="9683954" y="2812607"/>
            <a:ext cx="3481657" cy="72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مَكْتَبَةٌ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مَكْـ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ـتَـ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ـبَـ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ـةٌ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108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11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فَعَلْتُ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حَزِيْنَاً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فَتْحٍ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ضَمٍّ</a:t>
              </a:r>
              <a:r>
                <a:rPr lang="ar-SY" sz="1600" b="1" dirty="0">
                  <a:solidFill>
                    <a:schemeClr val="bg1"/>
                  </a:solidFill>
                </a:rPr>
                <a:t>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مُنَوَّنَةً تَنْوِينَ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كَسْرٍ</a:t>
              </a:r>
              <a:r>
                <a:rPr lang="ar-SY" sz="1600" b="1" dirty="0">
                  <a:solidFill>
                    <a:schemeClr val="bg1"/>
                  </a:solidFill>
                </a:rPr>
                <a:t>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7" name="مجموعة 56"/>
          <p:cNvGrpSpPr/>
          <p:nvPr/>
        </p:nvGrpSpPr>
        <p:grpSpPr>
          <a:xfrm>
            <a:off x="6006739" y="5194406"/>
            <a:ext cx="2741910" cy="927279"/>
            <a:chOff x="6006739" y="1668053"/>
            <a:chExt cx="2741910" cy="927279"/>
          </a:xfrm>
        </p:grpSpPr>
        <p:sp>
          <p:nvSpPr>
            <p:cNvPr id="58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تَنْتَهِي بِتَاءٍ مَفْتُوحَةٍ: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6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536702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شَيءٍ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نَادِمٌ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108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11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6398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المُعِلِّمُ , </a:t>
              </a:r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الْمَدْرَسَةُ , القَلَمُ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مَكْتَبَةٌ</a:t>
              </a:r>
            </a:p>
            <a:p>
              <a:pPr algn="ctr"/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تَنْتَهِي بِتَاءٍ مَرْبُوطَةٍ: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كَلِمَةً تَنْتَهِي بِهَاءٍ: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</a:rPr>
                <a:t>أَسمَاءً تَبْدَأُ بِحَرِفٍ شَمْسيٍّ :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7" name="مجموعة 56"/>
          <p:cNvGrpSpPr/>
          <p:nvPr/>
        </p:nvGrpSpPr>
        <p:grpSpPr>
          <a:xfrm>
            <a:off x="6006739" y="5194406"/>
            <a:ext cx="2741910" cy="927279"/>
            <a:chOff x="6006739" y="1668053"/>
            <a:chExt cx="2741910" cy="927279"/>
          </a:xfrm>
        </p:grpSpPr>
        <p:sp>
          <p:nvSpPr>
            <p:cNvPr id="58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أَسمَاءً تَبْدَأُ بِحَرِفٍ </a:t>
              </a:r>
              <a:r>
                <a:rPr lang="ar-SY" sz="1600" b="1" dirty="0" smtClean="0">
                  <a:solidFill>
                    <a:schemeClr val="bg1"/>
                  </a:solidFill>
                </a:rPr>
                <a:t>قَمَرِيٍّ :</a:t>
              </a:r>
              <a:endParaRPr lang="ar-SY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536702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558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التِّلْفَازُ, التُّفَاحُ , السَّمَاء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مِنْهُ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6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6" y="1806114"/>
            <a:ext cx="10015510" cy="509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672113" y="41537"/>
            <a:ext cx="6899798" cy="1233121"/>
            <a:chOff x="1345124" y="1141262"/>
            <a:chExt cx="6899798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5" y="1303140"/>
              <a:ext cx="5627297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446958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550316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 smtClean="0"/>
                <a:t>اكتُبْ الكَلِمَات التي </a:t>
              </a:r>
              <a:r>
                <a:rPr lang="ar-SY" dirty="0"/>
                <a:t>تَبْدَأُ بِحَرِفٍ شَمْسيٍّ  و </a:t>
              </a:r>
              <a:r>
                <a:rPr lang="ar-SY" dirty="0" smtClean="0"/>
                <a:t>قَمَرِيٍّ</a:t>
              </a:r>
            </a:p>
            <a:p>
              <a:pPr algn="r"/>
              <a:r>
                <a:rPr lang="ar-SY" dirty="0" smtClean="0"/>
                <a:t> في مَكَانِهَا المنَاسِب  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327700" y="4446171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التُّفَاحُ 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112" name="مستطيل 111"/>
          <p:cNvSpPr/>
          <p:nvPr/>
        </p:nvSpPr>
        <p:spPr>
          <a:xfrm>
            <a:off x="5585571" y="5598359"/>
            <a:ext cx="856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السَّمَاء</a:t>
            </a:r>
            <a:endParaRPr lang="ar-SY" sz="2400" b="1" dirty="0">
              <a:solidFill>
                <a:schemeClr val="tx2">
                  <a:lumMod val="50000"/>
                </a:schemeClr>
              </a:solidFill>
              <a:latin typeface="AXtManalBold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75633" y="357638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الْمَدْرَسَةُ</a:t>
            </a:r>
            <a:r>
              <a:rPr lang="ar-SY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 </a:t>
            </a:r>
            <a:endParaRPr lang="ar-SY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" name="مستطيل 112"/>
          <p:cNvSpPr/>
          <p:nvPr/>
        </p:nvSpPr>
        <p:spPr>
          <a:xfrm>
            <a:off x="1680216" y="5223778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b="1" dirty="0" smtClean="0">
                <a:solidFill>
                  <a:schemeClr val="tx2">
                    <a:lumMod val="50000"/>
                  </a:schemeClr>
                </a:solidFill>
                <a:latin typeface="AXtManalBold"/>
              </a:rPr>
              <a:t> </a:t>
            </a:r>
            <a:r>
              <a:rPr lang="ar-SY" sz="2400" b="1" dirty="0">
                <a:solidFill>
                  <a:schemeClr val="tx2">
                    <a:lumMod val="50000"/>
                  </a:schemeClr>
                </a:solidFill>
                <a:latin typeface="AXtManalBold"/>
              </a:rPr>
              <a:t>القَلَمُ</a:t>
            </a:r>
          </a:p>
        </p:txBody>
      </p:sp>
    </p:spTree>
    <p:extLst>
      <p:ext uri="{BB962C8B-B14F-4D97-AF65-F5344CB8AC3E}">
        <p14:creationId xmlns:p14="http://schemas.microsoft.com/office/powerpoint/2010/main" val="14727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يُؤَكِّدُ </a:t>
              </a:r>
              <a:r>
                <a:rPr lang="ar-SY" b="1" dirty="0"/>
                <a:t>فَوَّازُ </a:t>
              </a:r>
              <a:r>
                <a:rPr lang="ar-SY" b="1" dirty="0" smtClean="0"/>
                <a:t>كَلَامَهُ بِاستِخْدَامِ (</a:t>
              </a:r>
              <a:r>
                <a:rPr lang="ar-SY" b="1" dirty="0"/>
                <a:t>إِنَّ </a:t>
              </a:r>
              <a:r>
                <a:rPr lang="ar-SY" b="1" dirty="0" smtClean="0"/>
                <a:t>) </a:t>
              </a:r>
              <a:r>
                <a:rPr lang="ar-SY" b="1" dirty="0"/>
                <a:t>فَيَقُولُ مُحَاكِيًا الْمِثَالَ الْأَوَّلَ: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187" name="Group 44">
            <a:extLst>
              <a:ext uri="{FF2B5EF4-FFF2-40B4-BE49-F238E27FC236}">
                <a16:creationId xmlns:a16="http://schemas.microsoft.com/office/drawing/2014/main" xmlns="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49827" cy="2091875"/>
            <a:chOff x="3078475" y="1740804"/>
            <a:chExt cx="1349827" cy="2091875"/>
          </a:xfrm>
        </p:grpSpPr>
        <p:sp>
          <p:nvSpPr>
            <p:cNvPr id="188" name="Rectangle: Rounded Corners 15">
              <a:extLst>
                <a:ext uri="{FF2B5EF4-FFF2-40B4-BE49-F238E27FC236}">
                  <a16:creationId xmlns:a16="http://schemas.microsoft.com/office/drawing/2014/main" xmlns="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7">
              <a:extLst>
                <a:ext uri="{FF2B5EF4-FFF2-40B4-BE49-F238E27FC236}">
                  <a16:creationId xmlns:a16="http://schemas.microsoft.com/office/drawing/2014/main" xmlns="" id="{847B8F15-9B0E-4494-A392-779F95C3957E}"/>
                </a:ext>
              </a:extLst>
            </p:cNvPr>
            <p:cNvSpPr txBox="1"/>
            <p:nvPr/>
          </p:nvSpPr>
          <p:spPr>
            <a:xfrm>
              <a:off x="3181548" y="2137978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إِنَّ الْأَبَ </a:t>
              </a:r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رَحِيمٌ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0" name="Freeform: Shape 16">
            <a:extLst>
              <a:ext uri="{FF2B5EF4-FFF2-40B4-BE49-F238E27FC236}">
                <a16:creationId xmlns:a16="http://schemas.microsoft.com/office/drawing/2014/main" xmlns="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8">
            <a:extLst>
              <a:ext uri="{FF2B5EF4-FFF2-40B4-BE49-F238E27FC236}">
                <a16:creationId xmlns:a16="http://schemas.microsoft.com/office/drawing/2014/main" xmlns="" id="{6834140B-B33D-49CD-855D-873B5DB5BF2F}"/>
              </a:ext>
            </a:extLst>
          </p:cNvPr>
          <p:cNvSpPr txBox="1"/>
          <p:nvPr/>
        </p:nvSpPr>
        <p:spPr>
          <a:xfrm>
            <a:off x="365245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93" name="TextBox 20">
            <a:extLst>
              <a:ext uri="{FF2B5EF4-FFF2-40B4-BE49-F238E27FC236}">
                <a16:creationId xmlns:a16="http://schemas.microsoft.com/office/drawing/2014/main" xmlns="" id="{E2F3681D-BEEB-4604-85D5-BD7F30F28C1E}"/>
              </a:ext>
            </a:extLst>
          </p:cNvPr>
          <p:cNvSpPr txBox="1"/>
          <p:nvPr/>
        </p:nvSpPr>
        <p:spPr>
          <a:xfrm>
            <a:off x="305737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الْأَبُ </a:t>
            </a:r>
            <a:r>
              <a:rPr lang="ar-SY" sz="1600" b="1" dirty="0" smtClean="0"/>
              <a:t>رَحِيمٌ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94" name="Group 45">
            <a:extLst>
              <a:ext uri="{FF2B5EF4-FFF2-40B4-BE49-F238E27FC236}">
                <a16:creationId xmlns:a16="http://schemas.microsoft.com/office/drawing/2014/main" xmlns="" id="{9E2C72BB-A694-4060-AF23-DD36BCCBFB12}"/>
              </a:ext>
            </a:extLst>
          </p:cNvPr>
          <p:cNvGrpSpPr/>
          <p:nvPr/>
        </p:nvGrpSpPr>
        <p:grpSpPr>
          <a:xfrm>
            <a:off x="5629262" y="3368810"/>
            <a:ext cx="1349827" cy="2091875"/>
            <a:chOff x="5483450" y="1740804"/>
            <a:chExt cx="1349827" cy="2091875"/>
          </a:xfrm>
        </p:grpSpPr>
        <p:sp>
          <p:nvSpPr>
            <p:cNvPr id="195" name="Rectangle: Rounded Corners 22">
              <a:extLst>
                <a:ext uri="{FF2B5EF4-FFF2-40B4-BE49-F238E27FC236}">
                  <a16:creationId xmlns:a16="http://schemas.microsoft.com/office/drawing/2014/main" xmlns="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24">
              <a:extLst>
                <a:ext uri="{FF2B5EF4-FFF2-40B4-BE49-F238E27FC236}">
                  <a16:creationId xmlns:a16="http://schemas.microsoft.com/office/drawing/2014/main" xmlns="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إِنَّ </a:t>
              </a:r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طَاعَةَ الْجَدِّ وَاجِبَةٌ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7" name="Freeform: Shape 23">
            <a:extLst>
              <a:ext uri="{FF2B5EF4-FFF2-40B4-BE49-F238E27FC236}">
                <a16:creationId xmlns:a16="http://schemas.microsoft.com/office/drawing/2014/main" xmlns="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25">
            <a:extLst>
              <a:ext uri="{FF2B5EF4-FFF2-40B4-BE49-F238E27FC236}">
                <a16:creationId xmlns:a16="http://schemas.microsoft.com/office/drawing/2014/main" xmlns="" id="{1313A825-5BD2-4B11-A866-E1A440475789}"/>
              </a:ext>
            </a:extLst>
          </p:cNvPr>
          <p:cNvSpPr txBox="1"/>
          <p:nvPr/>
        </p:nvSpPr>
        <p:spPr>
          <a:xfrm>
            <a:off x="6057428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200" name="TextBox 27">
            <a:extLst>
              <a:ext uri="{FF2B5EF4-FFF2-40B4-BE49-F238E27FC236}">
                <a16:creationId xmlns:a16="http://schemas.microsoft.com/office/drawing/2014/main" xmlns="" id="{AC1078E0-C21B-4F84-A172-EC69285D55B7}"/>
              </a:ext>
            </a:extLst>
          </p:cNvPr>
          <p:cNvSpPr txBox="1"/>
          <p:nvPr/>
        </p:nvSpPr>
        <p:spPr>
          <a:xfrm>
            <a:off x="5462348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طَاعَةُ الْجَدِّ </a:t>
            </a:r>
            <a:r>
              <a:rPr lang="ar-SY" sz="1600" b="1" dirty="0" smtClean="0"/>
              <a:t>وَاجِبَةٌ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1" name="Group 46">
            <a:extLst>
              <a:ext uri="{FF2B5EF4-FFF2-40B4-BE49-F238E27FC236}">
                <a16:creationId xmlns:a16="http://schemas.microsoft.com/office/drawing/2014/main" xmlns="" id="{1802364F-1119-496E-B494-47F1B1B03125}"/>
              </a:ext>
            </a:extLst>
          </p:cNvPr>
          <p:cNvGrpSpPr/>
          <p:nvPr/>
        </p:nvGrpSpPr>
        <p:grpSpPr>
          <a:xfrm>
            <a:off x="8004896" y="3368810"/>
            <a:ext cx="1413669" cy="2091875"/>
            <a:chOff x="7859084" y="1740804"/>
            <a:chExt cx="1413669" cy="2091875"/>
          </a:xfrm>
        </p:grpSpPr>
        <p:sp>
          <p:nvSpPr>
            <p:cNvPr id="202" name="Rectangle: Rounded Corners 29">
              <a:extLst>
                <a:ext uri="{FF2B5EF4-FFF2-40B4-BE49-F238E27FC236}">
                  <a16:creationId xmlns:a16="http://schemas.microsoft.com/office/drawing/2014/main" xmlns="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31">
              <a:extLst>
                <a:ext uri="{FF2B5EF4-FFF2-40B4-BE49-F238E27FC236}">
                  <a16:creationId xmlns:a16="http://schemas.microsoft.com/office/drawing/2014/main" xmlns="" id="{59C77BA0-5D99-436B-BFAD-051A142FAA33}"/>
                </a:ext>
              </a:extLst>
            </p:cNvPr>
            <p:cNvSpPr txBox="1"/>
            <p:nvPr/>
          </p:nvSpPr>
          <p:spPr>
            <a:xfrm>
              <a:off x="7859084" y="2310657"/>
              <a:ext cx="14136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إِنَّ الْجَدَّ عَطُوفُ</a:t>
              </a:r>
              <a:endParaRPr lang="en-US" sz="16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04" name="Freeform: Shape 30">
            <a:extLst>
              <a:ext uri="{FF2B5EF4-FFF2-40B4-BE49-F238E27FC236}">
                <a16:creationId xmlns:a16="http://schemas.microsoft.com/office/drawing/2014/main" xmlns="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32">
            <a:extLst>
              <a:ext uri="{FF2B5EF4-FFF2-40B4-BE49-F238E27FC236}">
                <a16:creationId xmlns:a16="http://schemas.microsoft.com/office/drawing/2014/main" xmlns="" id="{4AD3243F-4EFA-49FD-8006-37379AC9D6D5}"/>
              </a:ext>
            </a:extLst>
          </p:cNvPr>
          <p:cNvSpPr txBox="1"/>
          <p:nvPr/>
        </p:nvSpPr>
        <p:spPr>
          <a:xfrm>
            <a:off x="8462403" y="593874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207" name="TextBox 34">
            <a:extLst>
              <a:ext uri="{FF2B5EF4-FFF2-40B4-BE49-F238E27FC236}">
                <a16:creationId xmlns:a16="http://schemas.microsoft.com/office/drawing/2014/main" xmlns="" id="{4D53248F-CBB5-4F66-BCB4-CA355B1C2A83}"/>
              </a:ext>
            </a:extLst>
          </p:cNvPr>
          <p:cNvSpPr txBox="1"/>
          <p:nvPr/>
        </p:nvSpPr>
        <p:spPr>
          <a:xfrm>
            <a:off x="786732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الْجَدُّ </a:t>
            </a:r>
            <a:r>
              <a:rPr lang="ar-SY" sz="1600" b="1" dirty="0" smtClean="0"/>
              <a:t>عَطُوفٌ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" b="5044"/>
          <a:stretch/>
        </p:blipFill>
        <p:spPr bwMode="auto">
          <a:xfrm flipH="1">
            <a:off x="-2" y="2641089"/>
            <a:ext cx="2331659" cy="42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91" grpId="0"/>
      <p:bldP spid="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 smtClean="0">
                <a:solidFill>
                  <a:schemeClr val="tx1"/>
                </a:solidFill>
              </a:rPr>
              <a:t>تَصطَحِبُ </a:t>
            </a:r>
            <a:r>
              <a:rPr lang="ar-SY" sz="1600" b="1" dirty="0">
                <a:solidFill>
                  <a:schemeClr val="tx1"/>
                </a:solidFill>
              </a:rPr>
              <a:t>الْمُعَلِّمَةُ التِّلْمِيذَاتِ </a:t>
            </a:r>
            <a:r>
              <a:rPr lang="ar-SY" sz="1600" b="1" dirty="0" smtClean="0">
                <a:solidFill>
                  <a:schemeClr val="tx1"/>
                </a:solidFill>
              </a:rPr>
              <a:t>إِلَى </a:t>
            </a:r>
            <a:r>
              <a:rPr lang="ar-SY" sz="1600" b="1" dirty="0">
                <a:solidFill>
                  <a:schemeClr val="tx1"/>
                </a:solidFill>
              </a:rPr>
              <a:t>الْمَكْتَبَةِ.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يَصطَحِبُ </a:t>
            </a:r>
            <a:r>
              <a:rPr lang="ar-SY" sz="1600" b="1" dirty="0">
                <a:latin typeface="Century Gothic" panose="020B0502020202020204" pitchFamily="34" charset="0"/>
              </a:rPr>
              <a:t>الْمُعَلِّمُ </a:t>
            </a:r>
            <a:r>
              <a:rPr lang="ar-SY" sz="1600" b="1" dirty="0" smtClean="0">
                <a:latin typeface="Century Gothic" panose="020B0502020202020204" pitchFamily="34" charset="0"/>
              </a:rPr>
              <a:t>التَّلَامِيذَ إِلَى </a:t>
            </a:r>
            <a:r>
              <a:rPr lang="ar-SY" sz="1600" b="1" dirty="0">
                <a:latin typeface="Century Gothic" panose="020B0502020202020204" pitchFamily="34" charset="0"/>
              </a:rPr>
              <a:t>الْمَكْتَبَةِ.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   تَجْلِسُ نُورَةُ </a:t>
            </a:r>
            <a:r>
              <a:rPr lang="ar-SY" b="1" dirty="0"/>
              <a:t>حَزِينَةً.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يَجْلِسُ </a:t>
            </a:r>
            <a:r>
              <a:rPr lang="ar-SY" sz="1600" b="1" dirty="0"/>
              <a:t>فَوَّازُ حَزِينًا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يَسْتَمِعُ فَوَّازُ </a:t>
            </a:r>
            <a:r>
              <a:rPr lang="ar-SY" b="1" dirty="0" smtClean="0"/>
              <a:t>إِلَى نُصْحِ </a:t>
            </a:r>
            <a:r>
              <a:rPr lang="ar-SY" b="1" dirty="0"/>
              <a:t>جَدِّهِ.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تَستَمِعُ </a:t>
            </a:r>
            <a:r>
              <a:rPr lang="ar-SY" sz="1600" b="1" dirty="0"/>
              <a:t>نُورَةُ </a:t>
            </a:r>
            <a:r>
              <a:rPr lang="ar-SY" sz="1600" b="1" dirty="0" smtClean="0"/>
              <a:t>إِلَى نُصحِ جَدَّتِهَا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:a16="http://schemas.microsoft.com/office/drawing/2014/main" xmlns="" id="{DEC0E9D5-4851-4A64-B579-3E313F77E6CD}"/>
              </a:ext>
            </a:extLst>
          </p:cNvPr>
          <p:cNvSpPr/>
          <p:nvPr/>
        </p:nvSpPr>
        <p:spPr>
          <a:xfrm>
            <a:off x="2714166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يَقْبَلُ جَدِّي اعْتِذَارِي.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:a16="http://schemas.microsoft.com/office/drawing/2014/main" xmlns="" id="{4F56FFD3-88CA-46BE-BB02-DEBF9C8C0249}"/>
              </a:ext>
            </a:extLst>
          </p:cNvPr>
          <p:cNvGrpSpPr/>
          <p:nvPr/>
        </p:nvGrpSpPr>
        <p:grpSpPr>
          <a:xfrm>
            <a:off x="2568883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:a16="http://schemas.microsoft.com/office/drawing/2014/main" xmlns="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xmlns="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:a16="http://schemas.microsoft.com/office/drawing/2014/main" xmlns="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xmlns="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xmlns="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:a16="http://schemas.microsoft.com/office/drawing/2014/main" xmlns="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:a16="http://schemas.microsoft.com/office/drawing/2014/main" xmlns="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:a16="http://schemas.microsoft.com/office/drawing/2014/main" xmlns="" id="{8130E3B4-678C-423E-AC90-39D260F45411}"/>
              </a:ext>
            </a:extLst>
          </p:cNvPr>
          <p:cNvSpPr txBox="1"/>
          <p:nvPr/>
        </p:nvSpPr>
        <p:spPr>
          <a:xfrm>
            <a:off x="706617" y="4249611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تَقْبَلُ جَدَّتِي اعْتِذَارِي.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أحُاكِي الْمِثَالَيْنِ </a:t>
              </a:r>
              <a:r>
                <a:rPr lang="ar-SY" b="1" dirty="0" smtClean="0"/>
                <a:t>الْأَوَّلَيْنِ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29" y="3740851"/>
            <a:ext cx="1347495" cy="31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أُعَبِّرُ </a:t>
              </a:r>
              <a:r>
                <a:rPr lang="ar-SY" b="1" dirty="0"/>
                <a:t>عَنِ </a:t>
              </a:r>
              <a:r>
                <a:rPr lang="ar-SY" b="1" dirty="0" smtClean="0"/>
                <a:t>الصُّورَةِ </a:t>
              </a:r>
              <a:r>
                <a:rPr lang="ar-SY" b="1" dirty="0"/>
                <a:t>بِجُمْلَةٍ وَاحِدَةٍ: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95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4614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يَهْتَمُّ المُعَلِّمُ بالتَّلامِيذِ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80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6059935" y="1379122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29" y="3740851"/>
            <a:ext cx="1347495" cy="31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لَوْ كُنْتَ مَكَانَ فَوَّازٍ، مَاذَا </a:t>
              </a:r>
              <a:r>
                <a:rPr lang="ar-SY" b="1" dirty="0" smtClean="0"/>
                <a:t>سَيَكُونُ </a:t>
              </a:r>
              <a:r>
                <a:rPr lang="ar-SY" b="1" dirty="0"/>
                <a:t>عُذْرُكَ لِجَدِّكَ؟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95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461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/>
                <a:t>أعْتَذِرُ يَا جَدُّيْ عَلَى مَا فَعَلْتُ لَقَدْ كُنْتُ مُخْطِئَاً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1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5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2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77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6240552" y="1519297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5">
            <a:extLst>
              <a:ext uri="{FF2B5EF4-FFF2-40B4-BE49-F238E27FC236}">
                <a16:creationId xmlns:a16="http://schemas.microsoft.com/office/drawing/2014/main" xmlns="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:a16="http://schemas.microsoft.com/office/drawing/2014/main" xmlns="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:a16="http://schemas.microsoft.com/office/drawing/2014/main" xmlns="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:a16="http://schemas.microsoft.com/office/drawing/2014/main" xmlns="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xmlns="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:a16="http://schemas.microsoft.com/office/drawing/2014/main" xmlns="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:a16="http://schemas.microsoft.com/office/drawing/2014/main" xmlns="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:a16="http://schemas.microsoft.com/office/drawing/2014/main" xmlns="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:a16="http://schemas.microsoft.com/office/drawing/2014/main" xmlns="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:a16="http://schemas.microsoft.com/office/drawing/2014/main" xmlns="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:a16="http://schemas.microsoft.com/office/drawing/2014/main" xmlns="" id="{50F91829-7453-4DA7-88E7-8D51F2EB6982}"/>
                </a:ext>
              </a:extLst>
            </p:cNvPr>
            <p:cNvSpPr txBox="1"/>
            <p:nvPr/>
          </p:nvSpPr>
          <p:spPr>
            <a:xfrm>
              <a:off x="5578515" y="3141183"/>
              <a:ext cx="1148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الطِّيْبَةُ</a:t>
              </a:r>
              <a:endParaRPr lang="en-US" sz="36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:a16="http://schemas.microsoft.com/office/drawing/2014/main" xmlns="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:a16="http://schemas.microsoft.com/office/drawing/2014/main" xmlns="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:a16="http://schemas.microsoft.com/office/drawing/2014/main" xmlns="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:a16="http://schemas.microsoft.com/office/drawing/2014/main" xmlns="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:a16="http://schemas.microsoft.com/office/drawing/2014/main" xmlns="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:a16="http://schemas.microsoft.com/office/drawing/2014/main" xmlns="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:a16="http://schemas.microsoft.com/office/drawing/2014/main" xmlns="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:a16="http://schemas.microsoft.com/office/drawing/2014/main" xmlns="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:a16="http://schemas.microsoft.com/office/drawing/2014/main" xmlns="" id="{A39345CB-DBEA-4D8C-B83D-49C8ABB2A360}"/>
                </a:ext>
              </a:extLst>
            </p:cNvPr>
            <p:cNvSpPr txBox="1"/>
            <p:nvPr/>
          </p:nvSpPr>
          <p:spPr>
            <a:xfrm>
              <a:off x="5341576" y="2969651"/>
              <a:ext cx="1672695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الْهُدُوْءُ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:a16="http://schemas.microsoft.com/office/drawing/2014/main" xmlns="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:a16="http://schemas.microsoft.com/office/drawing/2014/main" xmlns="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:a16="http://schemas.microsoft.com/office/drawing/2014/main" xmlns="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:a16="http://schemas.microsoft.com/office/drawing/2014/main" xmlns="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xmlns="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xmlns="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xmlns="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xmlns="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:a16="http://schemas.microsoft.com/office/drawing/2014/main" xmlns="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xmlns="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xmlns="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الْصِّدْقُ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17" name="Group 57">
            <a:extLst>
              <a:ext uri="{FF2B5EF4-FFF2-40B4-BE49-F238E27FC236}">
                <a16:creationId xmlns:a16="http://schemas.microsoft.com/office/drawing/2014/main" xmlns="" id="{66D52289-225C-4AC1-B31B-F3B0986573A4}"/>
              </a:ext>
            </a:extLst>
          </p:cNvPr>
          <p:cNvGrpSpPr/>
          <p:nvPr/>
        </p:nvGrpSpPr>
        <p:grpSpPr>
          <a:xfrm>
            <a:off x="2088497" y="2438220"/>
            <a:ext cx="1800876" cy="1681782"/>
            <a:chOff x="4657266" y="2132503"/>
            <a:chExt cx="3540235" cy="3306115"/>
          </a:xfrm>
        </p:grpSpPr>
        <p:sp>
          <p:nvSpPr>
            <p:cNvPr id="118" name="Oval 58">
              <a:extLst>
                <a:ext uri="{FF2B5EF4-FFF2-40B4-BE49-F238E27FC236}">
                  <a16:creationId xmlns:a16="http://schemas.microsoft.com/office/drawing/2014/main" xmlns="" id="{D4014386-FCFC-416A-828B-4C8FE68AE77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59">
              <a:extLst>
                <a:ext uri="{FF2B5EF4-FFF2-40B4-BE49-F238E27FC236}">
                  <a16:creationId xmlns:a16="http://schemas.microsoft.com/office/drawing/2014/main" xmlns="" id="{2EE7C59A-0BE1-4765-A9C9-5AB8289D0FF5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66"/>
                </a:gs>
                <a:gs pos="51000">
                  <a:srgbClr val="FF0000"/>
                </a:gs>
                <a:gs pos="86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ircle: Hollow 60">
              <a:extLst>
                <a:ext uri="{FF2B5EF4-FFF2-40B4-BE49-F238E27FC236}">
                  <a16:creationId xmlns:a16="http://schemas.microsoft.com/office/drawing/2014/main" xmlns="" id="{65E1A7C2-5199-46E1-8ECF-0540660C222F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xmlns="" id="{17C8AD72-FDDC-4D23-A4BA-59F5C69E7378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xmlns="" id="{F7A89EF1-8AA9-4ADB-A849-9743D5D49FF7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xmlns="" id="{4B73A81D-16D4-49DC-8103-D8870A87789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xmlns="" id="{F233ECC9-C2AE-4BAE-BD3B-DE01B410F000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Oval 65">
              <a:extLst>
                <a:ext uri="{FF2B5EF4-FFF2-40B4-BE49-F238E27FC236}">
                  <a16:creationId xmlns:a16="http://schemas.microsoft.com/office/drawing/2014/main" xmlns="" id="{B1A973B5-9399-4ECF-A857-888370349530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xmlns="" id="{7AB4B423-7F3B-4B2A-BCFF-5222199C985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TextBox 67">
              <a:extLst>
                <a:ext uri="{FF2B5EF4-FFF2-40B4-BE49-F238E27FC236}">
                  <a16:creationId xmlns:a16="http://schemas.microsoft.com/office/drawing/2014/main" xmlns="" id="{EBDAC329-1FAD-4ED4-BDFC-3968C7241C71}"/>
                </a:ext>
              </a:extLst>
            </p:cNvPr>
            <p:cNvSpPr txBox="1"/>
            <p:nvPr/>
          </p:nvSpPr>
          <p:spPr>
            <a:xfrm>
              <a:off x="5192704" y="3065976"/>
              <a:ext cx="1997599" cy="102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الأَمَانَةُ</a:t>
              </a:r>
              <a:endParaRPr lang="en-US" sz="28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40" name="Group 69">
            <a:extLst>
              <a:ext uri="{FF2B5EF4-FFF2-40B4-BE49-F238E27FC236}">
                <a16:creationId xmlns:a16="http://schemas.microsoft.com/office/drawing/2014/main" xmlns="" id="{A97A3817-E489-4475-9839-F678E3E05A49}"/>
              </a:ext>
            </a:extLst>
          </p:cNvPr>
          <p:cNvGrpSpPr/>
          <p:nvPr/>
        </p:nvGrpSpPr>
        <p:grpSpPr>
          <a:xfrm>
            <a:off x="1029612" y="1918620"/>
            <a:ext cx="1496967" cy="1397971"/>
            <a:chOff x="4657266" y="2132503"/>
            <a:chExt cx="3540235" cy="3306115"/>
          </a:xfrm>
        </p:grpSpPr>
        <p:sp>
          <p:nvSpPr>
            <p:cNvPr id="141" name="Oval 70">
              <a:extLst>
                <a:ext uri="{FF2B5EF4-FFF2-40B4-BE49-F238E27FC236}">
                  <a16:creationId xmlns:a16="http://schemas.microsoft.com/office/drawing/2014/main" xmlns="" id="{64BD9EC3-4987-4B11-8445-053751C315B0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1">
              <a:extLst>
                <a:ext uri="{FF2B5EF4-FFF2-40B4-BE49-F238E27FC236}">
                  <a16:creationId xmlns:a16="http://schemas.microsoft.com/office/drawing/2014/main" xmlns="" id="{CC4EEE0D-06CE-4667-8B6D-E30B6387AC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6600CC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ircle: Hollow 72">
              <a:extLst>
                <a:ext uri="{FF2B5EF4-FFF2-40B4-BE49-F238E27FC236}">
                  <a16:creationId xmlns:a16="http://schemas.microsoft.com/office/drawing/2014/main" xmlns="" id="{34ABEA2D-2C28-4B69-97E9-ADD1AE4E797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73">
              <a:extLst>
                <a:ext uri="{FF2B5EF4-FFF2-40B4-BE49-F238E27FC236}">
                  <a16:creationId xmlns:a16="http://schemas.microsoft.com/office/drawing/2014/main" xmlns="" id="{02099535-0EA2-4489-BC40-A8A0C234FA84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: Shape 74">
              <a:extLst>
                <a:ext uri="{FF2B5EF4-FFF2-40B4-BE49-F238E27FC236}">
                  <a16:creationId xmlns:a16="http://schemas.microsoft.com/office/drawing/2014/main" xmlns="" id="{1BB1D096-3953-4E25-954E-F4A273AC6235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: Shape 75">
              <a:extLst>
                <a:ext uri="{FF2B5EF4-FFF2-40B4-BE49-F238E27FC236}">
                  <a16:creationId xmlns:a16="http://schemas.microsoft.com/office/drawing/2014/main" xmlns="" id="{F4DE4D8F-3FDB-4D54-AE95-F88B3EA87EA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: Shape 76">
              <a:extLst>
                <a:ext uri="{FF2B5EF4-FFF2-40B4-BE49-F238E27FC236}">
                  <a16:creationId xmlns:a16="http://schemas.microsoft.com/office/drawing/2014/main" xmlns="" id="{6E08E7EA-D151-4020-B65F-8130E00C559E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Oval 77">
              <a:extLst>
                <a:ext uri="{FF2B5EF4-FFF2-40B4-BE49-F238E27FC236}">
                  <a16:creationId xmlns:a16="http://schemas.microsoft.com/office/drawing/2014/main" xmlns="" id="{80565A87-1A64-4794-9A45-ABC44B98515C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78">
              <a:extLst>
                <a:ext uri="{FF2B5EF4-FFF2-40B4-BE49-F238E27FC236}">
                  <a16:creationId xmlns:a16="http://schemas.microsoft.com/office/drawing/2014/main" xmlns="" id="{8C8B5FFA-28EF-47E3-A75C-59629B982FC8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79">
              <a:extLst>
                <a:ext uri="{FF2B5EF4-FFF2-40B4-BE49-F238E27FC236}">
                  <a16:creationId xmlns:a16="http://schemas.microsoft.com/office/drawing/2014/main" xmlns="" id="{88D2CB91-A6C0-4E0E-A18F-5F2668CF9426}"/>
                </a:ext>
              </a:extLst>
            </p:cNvPr>
            <p:cNvSpPr txBox="1"/>
            <p:nvPr/>
          </p:nvSpPr>
          <p:spPr>
            <a:xfrm>
              <a:off x="5181715" y="3118306"/>
              <a:ext cx="2167137" cy="946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الَتَّفَاؤُلُ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587252" y="1610032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خَمْسَ ِصفَاتٍ </a:t>
              </a:r>
              <a:r>
                <a:rPr lang="ar-SY" b="1" dirty="0"/>
                <a:t>تَجْعَلُنِي مَحْبُوبًا مِنْ </a:t>
              </a:r>
              <a:r>
                <a:rPr lang="ar-SY" b="1" dirty="0" smtClean="0"/>
                <a:t>أُسرَتِي </a:t>
              </a:r>
              <a:r>
                <a:rPr lang="ar-SY" b="1" dirty="0"/>
                <a:t>وَ </a:t>
              </a:r>
              <a:r>
                <a:rPr lang="ar-SY" b="1" dirty="0" smtClean="0"/>
                <a:t>أقَارِبِي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الوَاجِبُ المَنْزِلِيْ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أَكْتُبُ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398770" y="879340"/>
            <a:ext cx="5477407" cy="598565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3169" y="966468"/>
            <a:ext cx="5212781" cy="57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عُذْرًا يَا جَدِّي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xmlns="" id="{A6B65611-329D-4591-904A-C806978D1055}"/>
              </a:ext>
            </a:extLst>
          </p:cNvPr>
          <p:cNvSpPr/>
          <p:nvPr/>
        </p:nvSpPr>
        <p:spPr>
          <a:xfrm>
            <a:off x="101159" y="1508339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كيْفَ جَلَسَ فَوَّازٌ فِي المَكْتَبَةِ؟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إلَى أَيْنَ اصَطَحَبَ المُعَلِّمُ التَّلامِيْذَ؟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الخَطَأ الَّذِيْ اِرْتَكَبَهُ فَوَّازٌ فِي حَقِّ جَدِّهِ؟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بِمَ نَصَحَ الْمُعَلِّمُ فَوَازَاً؟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76326"/>
            <a:ext cx="3228672" cy="672643"/>
            <a:chOff x="5722256" y="5316967"/>
            <a:chExt cx="4989899" cy="1004238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   </a:t>
              </a:r>
              <a:r>
                <a:rPr lang="ar-SY" sz="1600" b="1" dirty="0" smtClean="0"/>
                <a:t>بأَنْ يَعْتَذِرَ مِنْ جَدِّهِ و يَطْلُبَ السَّمَاحَ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xmlns="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xmlns="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82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طَلَبَ مِنْهُ جَدُّهُ أَنْ يُخْفِضَ صَوْتَ التِّلْفَازِ فَلَمْ يَفْعَلْ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جَلَسَ حَزِيْنَاً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xmlns="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xmlns="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227071D-44ED-43A4-AC10-43260CE8D126}"/>
                </a:ext>
              </a:extLst>
            </p:cNvPr>
            <p:cNvSpPr txBox="1"/>
            <p:nvPr/>
          </p:nvSpPr>
          <p:spPr>
            <a:xfrm>
              <a:off x="2328410" y="829442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إلَى مَكْتَبَةِ المَدْرَسَةِ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8941CECF-91DE-4856-93BF-FE05CB74DB31}"/>
              </a:ext>
            </a:extLst>
          </p:cNvPr>
          <p:cNvGrpSpPr/>
          <p:nvPr/>
        </p:nvGrpSpPr>
        <p:grpSpPr>
          <a:xfrm rot="5400000">
            <a:off x="7385322" y="2858816"/>
            <a:ext cx="648750" cy="4991241"/>
            <a:chOff x="7859005" y="2016645"/>
            <a:chExt cx="999994" cy="4991241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89316C44-EC9E-49D2-823A-BE7F36D00D76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الصِّفَاتُ المُشْتَرَكَةُ بَيْنَ الأَبِ و الجَّدِ؟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90684" y="438178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تَعَلَّمْتَ مِنَ النَّصِّ؟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يَجِبْ عَلَيَّ أنْ أُطِيْعَ جَدِّيْ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لَمْ يَفْعَلْ فَوَّازٌ مَا طَلَبَهُ جَدُّهُ مِنْهُ؟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632719" y="80359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482258"/>
            <a:ext cx="640349" cy="5011382"/>
            <a:chOff x="7859004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رَأَيُكَ فِيْ تَصَرُّفِ فَوَّاز؟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356850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03047" y="5460413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لانْشِغَالِهِ بُمُتَابَعَةِ بَرْنَامَجِهِ المُفَضَّل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29680" y="5475386"/>
              <a:ext cx="3527053" cy="45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/>
                <a:t>تَصَرُفُهُ خَاطِئ </a:t>
              </a:r>
              <a:endParaRPr 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23A1AF21-4732-43EF-A40D-C0DD6C97866A}"/>
              </a:ext>
            </a:extLst>
          </p:cNvPr>
          <p:cNvGrpSpPr/>
          <p:nvPr/>
        </p:nvGrpSpPr>
        <p:grpSpPr>
          <a:xfrm>
            <a:off x="30755" y="503986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:a16="http://schemas.microsoft.com/office/drawing/2014/main" xmlns="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:a16="http://schemas.microsoft.com/office/drawing/2014/main" xmlns="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كِلاهُمَا يَجِبُ عَلَيَّ طِاعِتُهُمَا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234508"/>
              <a:ext cx="172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إنَّ الْجَدَّ </a:t>
              </a:r>
              <a:r>
                <a:rPr lang="ar-SY" sz="2400" b="1" dirty="0">
                  <a:solidFill>
                    <a:srgbClr val="FF0000"/>
                  </a:solidFill>
                </a:rPr>
                <a:t>عَطُوْفٌ</a:t>
              </a:r>
              <a:r>
                <a:rPr lang="ar-SY" sz="2400" b="1" dirty="0"/>
                <a:t> حَنُوْنٌ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المُلَوَّنَةَ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شَدِيْدٌ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رَحِيْمٌ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234508"/>
              <a:ext cx="172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عَلَيْكَ أَنْ </a:t>
              </a:r>
              <a:r>
                <a:rPr lang="ar-SY" sz="2400" b="1" dirty="0">
                  <a:solidFill>
                    <a:srgbClr val="FF0000"/>
                  </a:solidFill>
                </a:rPr>
                <a:t>تَعْتَذِرَ</a:t>
              </a:r>
              <a:r>
                <a:rPr lang="ar-SY" sz="2400" b="1" dirty="0"/>
                <a:t> إِلَى جَدِّكَ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المُلَوَّنَةَ بِمَعْنَاهَا: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تَطْلُبَ السَّمَاحَ 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تَطْلُبَ الشُّكْرَ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طَاعَةٌ 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اِمْتِنَاعٌ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مُوَافَقَةٌ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xmlns="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xmlns="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xmlns="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xmlns="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xmlns="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xmlns="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xmlns="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xmlns="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xmlns="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xmlns="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xmlns="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xmlns="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xmlns="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xmlns="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xmlns="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xmlns="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xmlns="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xmlns="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xmlns="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xmlns="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xmlns="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xmlns="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xmlns="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xmlns="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xmlns="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xmlns="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xmlns="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xmlns="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xmlns="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xmlns="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xmlns="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هادِئ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xmlns="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xmlns="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xmlns="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فِعِلْ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xmlns="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xmlns="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xmlns="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غَضِبَ الجِدُّ مِنْ فَوَازٍ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xmlns="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xmlns="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xmlns="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سَخِطَ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xmlns="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xmlns="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xmlns="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xmlns="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xmlns="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غَضَبْ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=""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=""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05" y="308145"/>
            <a:ext cx="7276831" cy="39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527</Words>
  <Application>Microsoft Office PowerPoint</Application>
  <PresentationFormat>مخصص</PresentationFormat>
  <Paragraphs>193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241</cp:revision>
  <dcterms:created xsi:type="dcterms:W3CDTF">2020-09-22T10:26:44Z</dcterms:created>
  <dcterms:modified xsi:type="dcterms:W3CDTF">2021-04-19T14:58:10Z</dcterms:modified>
</cp:coreProperties>
</file>