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4" r:id="rId2"/>
    <p:sldId id="275" r:id="rId3"/>
    <p:sldId id="257" r:id="rId4"/>
    <p:sldId id="256" r:id="rId5"/>
    <p:sldId id="258" r:id="rId6"/>
    <p:sldId id="259" r:id="rId7"/>
    <p:sldId id="260" r:id="rId8"/>
    <p:sldId id="261" r:id="rId9"/>
    <p:sldId id="276" r:id="rId10"/>
    <p:sldId id="262" r:id="rId11"/>
    <p:sldId id="263" r:id="rId12"/>
    <p:sldId id="264" r:id="rId13"/>
    <p:sldId id="265" r:id="rId14"/>
    <p:sldId id="266" r:id="rId15"/>
    <p:sldId id="271" r:id="rId16"/>
    <p:sldId id="267" r:id="rId17"/>
    <p:sldId id="268" r:id="rId18"/>
    <p:sldId id="269" r:id="rId19"/>
    <p:sldId id="270" r:id="rId20"/>
    <p:sldId id="272" r:id="rId21"/>
    <p:sldId id="273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FF9999"/>
    <a:srgbClr val="FFCC66"/>
    <a:srgbClr val="CC99FF"/>
    <a:srgbClr val="00CC99"/>
    <a:srgbClr val="FFFF66"/>
    <a:srgbClr val="66FFFF"/>
    <a:srgbClr val="CC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5E121-28BB-46D8-9484-67CB393706AF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1C5CB-4A14-4014-99D2-D3E4B151A55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ar-SA" sz="11500" dirty="0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كيف تنمو </a:t>
            </a:r>
            <a:r>
              <a:rPr lang="ar-SA" sz="11500" dirty="0" err="1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النباتات؟</a:t>
            </a:r>
            <a:endParaRPr lang="ar-SA" sz="11500" dirty="0">
              <a:solidFill>
                <a:schemeClr val="accent2">
                  <a:lumMod val="75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484784"/>
            <a:ext cx="9077210" cy="55092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>
                <a:solidFill>
                  <a:srgbClr val="FF0000"/>
                </a:solidFill>
              </a:rPr>
              <a:t>هل تعلم أنك عندما تأكل الذرة أو </a:t>
            </a:r>
            <a:r>
              <a:rPr lang="ar-SA" sz="3200" dirty="0" err="1" smtClean="0">
                <a:solidFill>
                  <a:srgbClr val="FF0000"/>
                </a:solidFill>
              </a:rPr>
              <a:t>البازلاء</a:t>
            </a:r>
            <a:r>
              <a:rPr lang="ar-SA" sz="3200" dirty="0" smtClean="0">
                <a:solidFill>
                  <a:srgbClr val="FF0000"/>
                </a:solidFill>
              </a:rPr>
              <a:t> أو </a:t>
            </a:r>
            <a:r>
              <a:rPr lang="ar-SA" sz="3200" dirty="0" err="1" smtClean="0">
                <a:solidFill>
                  <a:srgbClr val="FF0000"/>
                </a:solidFill>
              </a:rPr>
              <a:t>الجوز</a:t>
            </a:r>
            <a:r>
              <a:rPr lang="ar-SA" sz="3200" dirty="0" smtClean="0">
                <a:solidFill>
                  <a:srgbClr val="FF0000"/>
                </a:solidFill>
              </a:rPr>
              <a:t> فإنك تأكل بذورا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؟للبذور أشكال </a:t>
            </a:r>
            <a:r>
              <a:rPr lang="ar-SA" sz="3200" dirty="0" err="1" smtClean="0">
                <a:solidFill>
                  <a:schemeClr val="accent2">
                    <a:lumMod val="75000"/>
                  </a:schemeClr>
                </a:solidFill>
              </a:rPr>
              <a:t>وحجوم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 مختلفة فبعضها كبير الحجم </a:t>
            </a:r>
            <a:r>
              <a:rPr lang="ar-SA" sz="3200" dirty="0" err="1" smtClean="0">
                <a:solidFill>
                  <a:schemeClr val="accent2">
                    <a:lumMod val="75000"/>
                  </a:schemeClr>
                </a:solidFill>
              </a:rPr>
              <a:t>كالفاصولياء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البيضاء وبعضها صغير كبذور السمسم أو العدس وسواء كان حجمها كبيرا أو صغيرا فإنها جميعا لها نفس </a:t>
            </a:r>
            <a:r>
              <a:rPr lang="ar-SA" sz="3200" dirty="0" err="1" smtClean="0">
                <a:solidFill>
                  <a:schemeClr val="accent2">
                    <a:lumMod val="75000"/>
                  </a:schemeClr>
                </a:solidFill>
              </a:rPr>
              <a:t>الوظيفة</a:t>
            </a:r>
            <a:r>
              <a:rPr lang="ar-SA" sz="3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r>
              <a:rPr lang="ar-SA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ar-SA" sz="3200" dirty="0" err="1" smtClean="0">
                <a:solidFill>
                  <a:srgbClr val="FF0000"/>
                </a:solidFill>
              </a:rPr>
              <a:t>ماهي</a:t>
            </a:r>
            <a:r>
              <a:rPr lang="ar-SA" sz="3200" dirty="0" smtClean="0">
                <a:solidFill>
                  <a:srgbClr val="FF0000"/>
                </a:solidFill>
              </a:rPr>
              <a:t> </a:t>
            </a:r>
            <a:r>
              <a:rPr lang="ar-SA" sz="3200" dirty="0" err="1" smtClean="0">
                <a:solidFill>
                  <a:srgbClr val="FF0000"/>
                </a:solidFill>
              </a:rPr>
              <a:t>البذرة؟</a:t>
            </a:r>
            <a:r>
              <a:rPr lang="ar-SA" sz="3200" dirty="0" smtClean="0">
                <a:solidFill>
                  <a:srgbClr val="FF0000"/>
                </a:solidFill>
              </a:rPr>
              <a:t> 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البذرة</a:t>
            </a:r>
            <a:r>
              <a:rPr lang="ar-SA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تركيب يمكن ان ينمو ويصير نباتا جديدا.وتحمل البذرة الجنين“</a:t>
            </a:r>
            <a:r>
              <a:rPr lang="ar-SA" sz="3200" dirty="0" err="1" smtClean="0">
                <a:solidFill>
                  <a:schemeClr val="accent2">
                    <a:lumMod val="75000"/>
                  </a:schemeClr>
                </a:solidFill>
              </a:rPr>
              <a:t>ماهو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ar-SA" sz="3200" dirty="0" err="1" smtClean="0">
                <a:solidFill>
                  <a:srgbClr val="FF0000"/>
                </a:solidFill>
              </a:rPr>
              <a:t>الجنين؟</a:t>
            </a:r>
            <a:r>
              <a:rPr lang="ar-SA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وهو جزء صغير في النبات يستمد غذاؤه المخزون في البذرة </a:t>
            </a:r>
            <a:r>
              <a:rPr lang="ar-SA" sz="3200" dirty="0" err="1" smtClean="0">
                <a:solidFill>
                  <a:schemeClr val="accent2">
                    <a:lumMod val="75000"/>
                  </a:schemeClr>
                </a:solidFill>
              </a:rPr>
              <a:t>لينمو.</a:t>
            </a:r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 كما أن للبذرة غلاف صلب يحمي الجنين.عند زراعة البذرة في التربة تكون قادرة على الإنبات أو البدء في النمو وتحتاج البذرة </a:t>
            </a:r>
          </a:p>
          <a:p>
            <a:pPr algn="ctr"/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للماء والغذاء ودرجة حرارة مناسبة لتنبت.ويمكن للبذرة أن تتوقف عن الإنبات أو النمو عدة أشهر أو سنوات إلى أن تتحسن </a:t>
            </a:r>
          </a:p>
          <a:p>
            <a:pPr algn="ctr"/>
            <a:r>
              <a:rPr lang="ar-SA" sz="3200" dirty="0" smtClean="0">
                <a:solidFill>
                  <a:schemeClr val="accent2">
                    <a:lumMod val="75000"/>
                  </a:schemeClr>
                </a:solidFill>
              </a:rPr>
              <a:t>الظروف الخارجية.</a:t>
            </a:r>
            <a:endParaRPr lang="ar-S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4725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799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/>
          <p:nvPr/>
        </p:nvSpPr>
        <p:spPr>
          <a:xfrm>
            <a:off x="3635896" y="332656"/>
            <a:ext cx="5508105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عندما تبدأ البذور في النمو تمتص الماء حتى تنتفخ </a:t>
            </a:r>
          </a:p>
          <a:p>
            <a:pPr algn="ctr"/>
            <a:r>
              <a:rPr lang="ar-SA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وتكسر الغلاف الخارجي فينمو الجنين من البذرة إلى </a:t>
            </a:r>
          </a:p>
          <a:p>
            <a:pPr algn="ctr"/>
            <a:r>
              <a:rPr lang="ar-SA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نبتة صغيرة أو شجرة صغيرة تنمو فيما بعد شجرة او</a:t>
            </a:r>
          </a:p>
          <a:p>
            <a:pPr algn="ctr"/>
            <a:r>
              <a:rPr lang="ar-SA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نبات كبير.</a:t>
            </a:r>
            <a:endParaRPr lang="ar-SA" sz="4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ar-SA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ldhabi" pitchFamily="2" charset="-78"/>
                <a:cs typeface="Aldhabi" pitchFamily="2" charset="-78"/>
              </a:rPr>
              <a:t>كيف تكون النباتات </a:t>
            </a:r>
            <a:r>
              <a:rPr lang="ar-SA" sz="96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ldhabi" pitchFamily="2" charset="-78"/>
                <a:cs typeface="Aldhabi" pitchFamily="2" charset="-78"/>
              </a:rPr>
              <a:t>البذور؟</a:t>
            </a:r>
            <a:endParaRPr lang="ar-SA" sz="9600" dirty="0">
              <a:solidFill>
                <a:schemeClr val="tx2">
                  <a:lumMod val="60000"/>
                  <a:lumOff val="40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412776"/>
            <a:ext cx="9144000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الأزهار الجميلة ذات الرائحة الزكية لها دور مهم في تكاثر كثير من النباتات.الزهرة جزء من النبات يكون البذور والثمار</a:t>
            </a:r>
          </a:p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أحيانا.والنباتات التي تكون فيها أزهار لتكوين البذور تسمى النباتات الزهرية.وتحتوي الزهرة على </a:t>
            </a:r>
            <a:r>
              <a:rPr lang="ar-SA" sz="2800" b="1" dirty="0" err="1" smtClean="0">
                <a:solidFill>
                  <a:schemeClr val="accent2">
                    <a:lumMod val="75000"/>
                  </a:schemeClr>
                </a:solidFill>
              </a:rPr>
              <a:t>جزئين</a:t>
            </a: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 ذكري وأنثوي </a:t>
            </a:r>
          </a:p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يساعدان على تكوين البذور الجزء الذكري ينتج حبوب اللقاح أما الجزء الأنثوي ينتج البويضات.تنتقل حبوب اللقاح من </a:t>
            </a:r>
          </a:p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الجزء الذكري إلى الجزء الأنثوي في الزهرة نفسها أو من زهرة إلى أخرى بواسطة الرياح أو الحشرات مثل النحل.ويسمى</a:t>
            </a:r>
          </a:p>
          <a:p>
            <a:pPr algn="ctr"/>
            <a:r>
              <a:rPr lang="ar-SA" sz="2800" b="1" dirty="0" err="1" smtClean="0">
                <a:solidFill>
                  <a:schemeClr val="accent2">
                    <a:lumMod val="75000"/>
                  </a:schemeClr>
                </a:solidFill>
              </a:rPr>
              <a:t>إنتقال</a:t>
            </a: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 حبوب اللقاح من الجزء الذكري إلى الجزء الأنثوي التلقيح.وبعد اللقاح تندمج حبة اللقاح و البويضة معا ليكونا بذرة.</a:t>
            </a:r>
          </a:p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في النباتات الزهرية تتكون الثمار حول </a:t>
            </a:r>
            <a:r>
              <a:rPr lang="ar-SA" sz="2800" b="1" dirty="0" err="1" smtClean="0">
                <a:solidFill>
                  <a:schemeClr val="accent2">
                    <a:lumMod val="75000"/>
                  </a:schemeClr>
                </a:solidFill>
              </a:rPr>
              <a:t>البذور </a:t>
            </a: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.الثمرة تركيب أو جزء في النبات يحمل بداخله </a:t>
            </a:r>
            <a:r>
              <a:rPr lang="ar-SA" sz="2800" b="1" dirty="0" err="1" smtClean="0">
                <a:solidFill>
                  <a:schemeClr val="accent2">
                    <a:lumMod val="75000"/>
                  </a:schemeClr>
                </a:solidFill>
              </a:rPr>
              <a:t>البذور.</a:t>
            </a: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ar-SA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9144000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9144000" cy="443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Autofit/>
          </a:bodyPr>
          <a:lstStyle/>
          <a:p>
            <a:r>
              <a:rPr lang="ar-SA" sz="11500" dirty="0" err="1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إنتقال</a:t>
            </a:r>
            <a:r>
              <a:rPr lang="ar-SA" sz="11500" dirty="0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 البذور.</a:t>
            </a:r>
            <a:endParaRPr lang="ar-SA" sz="11500" dirty="0">
              <a:solidFill>
                <a:schemeClr val="accent2">
                  <a:lumMod val="75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196752"/>
            <a:ext cx="9149218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قبل أن تنبت البذرة لابد أن تجد طريقها إلى التربة فكيف تصل إلى التربة؟تسقط بعض البذور على التربة فتتحلل وتبقى البذور</a:t>
            </a:r>
          </a:p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في التربة كم ان بعض البذور ومنها بذور نبات الحنظل ينقلها الماء و الرياح كذلك تساهم الحيوانات في نقل البذور أيضا.فبذور </a:t>
            </a:r>
          </a:p>
          <a:p>
            <a:pPr algn="ctr"/>
            <a:r>
              <a:rPr lang="ar-SA" sz="3600" dirty="0" err="1" smtClean="0">
                <a:solidFill>
                  <a:schemeClr val="accent6">
                    <a:lumMod val="50000"/>
                  </a:schemeClr>
                </a:solidFill>
              </a:rPr>
              <a:t>الجوز</a:t>
            </a:r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 مثلا تدفنها السناجب في التربة وتتعلق البذور ذات الأشواك في فرو بعض الحيوانات فتنتقل إلى مكان جديد وعندما تأكل</a:t>
            </a:r>
          </a:p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الحيوانات الثمار تمر البذور خلال جسمها فتخرج مع فضلاتها ثم إلى التربة حيث تنمو.</a:t>
            </a:r>
            <a:endParaRPr lang="ar-S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0"/>
            <a:ext cx="56521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ar-SA" sz="8800" dirty="0" smtClean="0">
                <a:solidFill>
                  <a:schemeClr val="accent3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ما دورة حياة النباتات </a:t>
            </a:r>
            <a:r>
              <a:rPr lang="ar-SA" sz="8800" dirty="0" err="1" smtClean="0">
                <a:solidFill>
                  <a:schemeClr val="accent3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الزهرية ؟</a:t>
            </a:r>
            <a:endParaRPr lang="ar-SA" sz="8800" dirty="0">
              <a:solidFill>
                <a:schemeClr val="accent3">
                  <a:lumMod val="75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2483768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2483768" y="1268760"/>
            <a:ext cx="6660232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إنبات النبات ونموه وتكاثره يسمى دوره حياة النبات.دورة الحياة هي مراحل حياة المخلوق </a:t>
            </a:r>
          </a:p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الحي.إن النبات ينمو ويتكاثر.ثم يموت ويتفكك.ويصير جزءا من </a:t>
            </a:r>
            <a:r>
              <a:rPr lang="ar-SA" sz="3600" dirty="0" err="1" smtClean="0">
                <a:solidFill>
                  <a:schemeClr val="accent6">
                    <a:lumMod val="50000"/>
                  </a:schemeClr>
                </a:solidFill>
              </a:rPr>
              <a:t>الترية</a:t>
            </a:r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 ويساعد نباتات أخرى</a:t>
            </a:r>
          </a:p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على النمو معظم النباتات نباتات زهرية تنمو من بذرة إلى ان تصير نباتا مكتمل النمو.و</a:t>
            </a:r>
          </a:p>
          <a:p>
            <a:pPr algn="ctr"/>
            <a:r>
              <a:rPr lang="ar-SA" sz="3600" dirty="0" smtClean="0">
                <a:solidFill>
                  <a:schemeClr val="accent6">
                    <a:lumMod val="50000"/>
                  </a:schemeClr>
                </a:solidFill>
              </a:rPr>
              <a:t>النبات مكتمل النمو يتكاثر ويكون بذورا جديدة.</a:t>
            </a:r>
            <a:endParaRPr lang="ar-S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9143999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نبات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0" y="188640"/>
            <a:ext cx="9144000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3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ldhabi" pitchFamily="2" charset="-78"/>
                <a:cs typeface="Aldhabi" pitchFamily="2" charset="-78"/>
              </a:rPr>
              <a:t>دورة حياة النباتات</a:t>
            </a:r>
            <a:endParaRPr lang="ar-SA" sz="13800" dirty="0">
              <a:solidFill>
                <a:schemeClr val="accent6">
                  <a:lumMod val="60000"/>
                  <a:lumOff val="40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96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ldhabi" pitchFamily="2" charset="-78"/>
                <a:cs typeface="Aldhabi" pitchFamily="2" charset="-78"/>
              </a:rPr>
              <a:t>الأهداف:</a:t>
            </a:r>
            <a:endParaRPr lang="ar-SA" sz="9600" dirty="0">
              <a:solidFill>
                <a:schemeClr val="tx2">
                  <a:lumMod val="60000"/>
                  <a:lumOff val="40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pic>
        <p:nvPicPr>
          <p:cNvPr id="5" name="صورة 4" descr="imagesCA1OCJH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716016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/>
          <p:cNvSpPr txBox="1"/>
          <p:nvPr/>
        </p:nvSpPr>
        <p:spPr>
          <a:xfrm>
            <a:off x="4644008" y="1628800"/>
            <a:ext cx="4499992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solidFill>
                  <a:schemeClr val="accent2">
                    <a:lumMod val="75000"/>
                  </a:schemeClr>
                </a:solidFill>
              </a:rPr>
              <a:t>*يفهم كيفية نمو النباتات وتكاثره.</a:t>
            </a:r>
          </a:p>
          <a:p>
            <a:pPr algn="ctr"/>
            <a:r>
              <a:rPr lang="ar-SA" sz="5400" dirty="0" smtClean="0">
                <a:solidFill>
                  <a:schemeClr val="accent2">
                    <a:lumMod val="75000"/>
                  </a:schemeClr>
                </a:solidFill>
              </a:rPr>
              <a:t>*يتعرف على مراحل دورات حياة أنواع مختلفة من النباتات.</a:t>
            </a:r>
            <a:endParaRPr lang="ar-SA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8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dhabi" pitchFamily="2" charset="-78"/>
                <a:cs typeface="Aldhabi" pitchFamily="2" charset="-78"/>
              </a:rPr>
              <a:t>التهيئة:</a:t>
            </a:r>
            <a:endParaRPr lang="ar-SA" sz="8800" dirty="0">
              <a:solidFill>
                <a:schemeClr val="accent1">
                  <a:lumMod val="60000"/>
                  <a:lumOff val="40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1520" y="1484783"/>
          <a:ext cx="8640960" cy="51845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2001418">
                <a:tc>
                  <a:txBody>
                    <a:bodyPr/>
                    <a:lstStyle/>
                    <a:p>
                      <a:pPr algn="ctr" rtl="1"/>
                      <a:r>
                        <a:rPr lang="ar-SA" sz="6000" dirty="0" smtClean="0">
                          <a:latin typeface="Aldhabi" pitchFamily="2" charset="-78"/>
                          <a:cs typeface="Aldhabi" pitchFamily="2" charset="-78"/>
                        </a:rPr>
                        <a:t>ماذا </a:t>
                      </a:r>
                      <a:r>
                        <a:rPr lang="ar-SA" sz="6000" dirty="0" err="1" smtClean="0">
                          <a:latin typeface="Aldhabi" pitchFamily="2" charset="-78"/>
                          <a:cs typeface="Aldhabi" pitchFamily="2" charset="-78"/>
                        </a:rPr>
                        <a:t>أعرف؟</a:t>
                      </a:r>
                      <a:endParaRPr lang="ar-SA" sz="6000" dirty="0">
                        <a:latin typeface="Aldhabi" pitchFamily="2" charset="-78"/>
                        <a:cs typeface="Aldhabi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dirty="0" smtClean="0">
                          <a:latin typeface="Aldhabi" pitchFamily="2" charset="-78"/>
                          <a:cs typeface="Aldhabi" pitchFamily="2" charset="-78"/>
                        </a:rPr>
                        <a:t>ماذا أريد أن </a:t>
                      </a:r>
                      <a:r>
                        <a:rPr lang="ar-SA" sz="6000" dirty="0" err="1" smtClean="0">
                          <a:latin typeface="Aldhabi" pitchFamily="2" charset="-78"/>
                          <a:cs typeface="Aldhabi" pitchFamily="2" charset="-78"/>
                        </a:rPr>
                        <a:t>أعرف؟</a:t>
                      </a:r>
                      <a:endParaRPr lang="ar-SA" sz="6000" dirty="0">
                        <a:latin typeface="Aldhabi" pitchFamily="2" charset="-78"/>
                        <a:cs typeface="Aldhabi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dirty="0" smtClean="0">
                          <a:latin typeface="Aldhabi" pitchFamily="2" charset="-78"/>
                          <a:cs typeface="Aldhabi" pitchFamily="2" charset="-78"/>
                        </a:rPr>
                        <a:t>ماذا </a:t>
                      </a:r>
                      <a:r>
                        <a:rPr lang="ar-SA" sz="6000" dirty="0" err="1" smtClean="0">
                          <a:latin typeface="Aldhabi" pitchFamily="2" charset="-78"/>
                          <a:cs typeface="Aldhabi" pitchFamily="2" charset="-78"/>
                        </a:rPr>
                        <a:t>تعلمت؟</a:t>
                      </a:r>
                      <a:endParaRPr lang="ar-SA" sz="6000" dirty="0">
                        <a:latin typeface="Aldhabi" pitchFamily="2" charset="-78"/>
                        <a:cs typeface="Aldhabi" pitchFamily="2" charset="-78"/>
                      </a:endParaRPr>
                    </a:p>
                  </a:txBody>
                  <a:tcPr/>
                </a:tc>
              </a:tr>
              <a:tr h="159157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591579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ar-SA" sz="8000" dirty="0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تقويم المعرفة </a:t>
            </a:r>
            <a:r>
              <a:rPr lang="ar-SA" sz="8000" dirty="0" err="1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  <a:cs typeface="Aldhabi" pitchFamily="2" charset="-78"/>
              </a:rPr>
              <a:t>السابقة:</a:t>
            </a:r>
            <a:endParaRPr lang="ar-SA" sz="8000" dirty="0">
              <a:solidFill>
                <a:schemeClr val="accent2">
                  <a:lumMod val="75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pic>
        <p:nvPicPr>
          <p:cNvPr id="3" name="صورة 2" descr="imagesCA221D9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99593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مربع نص 3"/>
          <p:cNvSpPr txBox="1"/>
          <p:nvPr/>
        </p:nvSpPr>
        <p:spPr>
          <a:xfrm>
            <a:off x="4860032" y="1556792"/>
            <a:ext cx="4283968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solidFill>
                  <a:schemeClr val="accent5">
                    <a:lumMod val="75000"/>
                  </a:schemeClr>
                </a:solidFill>
              </a:rPr>
              <a:t>*ما الخطوات التي تشكل جزءا أساسيا في دورة حياة </a:t>
            </a:r>
            <a:r>
              <a:rPr lang="ar-SA" sz="5400" dirty="0" err="1" smtClean="0">
                <a:solidFill>
                  <a:schemeClr val="accent5">
                    <a:lumMod val="75000"/>
                  </a:schemeClr>
                </a:solidFill>
              </a:rPr>
              <a:t>النبات؟</a:t>
            </a:r>
            <a:endParaRPr lang="ar-SA" sz="5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ar-SA" sz="5400" dirty="0" smtClean="0">
                <a:solidFill>
                  <a:schemeClr val="accent5">
                    <a:lumMod val="75000"/>
                  </a:schemeClr>
                </a:solidFill>
              </a:rPr>
              <a:t>*</a:t>
            </a:r>
            <a:r>
              <a:rPr lang="ar-SA" sz="5400" dirty="0" err="1" smtClean="0">
                <a:solidFill>
                  <a:schemeClr val="accent5">
                    <a:lumMod val="75000"/>
                  </a:schemeClr>
                </a:solidFill>
              </a:rPr>
              <a:t>لمذا</a:t>
            </a:r>
            <a:r>
              <a:rPr lang="ar-SA" sz="5400" dirty="0" smtClean="0">
                <a:solidFill>
                  <a:schemeClr val="accent5">
                    <a:lumMod val="75000"/>
                  </a:schemeClr>
                </a:solidFill>
              </a:rPr>
              <a:t> يتكاثر </a:t>
            </a:r>
            <a:r>
              <a:rPr lang="ar-SA" sz="5400" dirty="0" err="1" smtClean="0">
                <a:solidFill>
                  <a:schemeClr val="accent5">
                    <a:lumMod val="75000"/>
                  </a:schemeClr>
                </a:solidFill>
              </a:rPr>
              <a:t>النبات؟</a:t>
            </a:r>
            <a:endParaRPr lang="ar-SA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0"/>
            <a:ext cx="550810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0"/>
            <a:ext cx="55446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448</Words>
  <Application>Microsoft Office PowerPoint</Application>
  <PresentationFormat>عرض على الشاشة (3:4)‏</PresentationFormat>
  <Paragraphs>37</Paragraphs>
  <Slides>21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سمة Office</vt:lpstr>
      <vt:lpstr>الشريحة 1</vt:lpstr>
      <vt:lpstr>الشريحة 2</vt:lpstr>
      <vt:lpstr>الشريحة 3</vt:lpstr>
      <vt:lpstr>الأهداف:</vt:lpstr>
      <vt:lpstr>التهيئة:</vt:lpstr>
      <vt:lpstr>تقويم المعرفة السابقة:</vt:lpstr>
      <vt:lpstr>الشريحة 7</vt:lpstr>
      <vt:lpstr>الشريحة 8</vt:lpstr>
      <vt:lpstr>الشريحة 9</vt:lpstr>
      <vt:lpstr>كيف تنمو النباتات؟</vt:lpstr>
      <vt:lpstr>الشريحة 11</vt:lpstr>
      <vt:lpstr>الشريحة 12</vt:lpstr>
      <vt:lpstr>الشريحة 13</vt:lpstr>
      <vt:lpstr>كيف تكون النباتات البذور؟</vt:lpstr>
      <vt:lpstr>الشريحة 15</vt:lpstr>
      <vt:lpstr>الشريحة 16</vt:lpstr>
      <vt:lpstr>إنتقال البذور.</vt:lpstr>
      <vt:lpstr>الشريحة 18</vt:lpstr>
      <vt:lpstr>الشريحة 19</vt:lpstr>
      <vt:lpstr>ما دورة حياة النباتات الزهرية ؟</vt:lpstr>
      <vt:lpstr>الشريحة 21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روان</dc:creator>
  <cp:lastModifiedBy>روان</cp:lastModifiedBy>
  <cp:revision>17</cp:revision>
  <dcterms:created xsi:type="dcterms:W3CDTF">2014-07-25T19:04:17Z</dcterms:created>
  <dcterms:modified xsi:type="dcterms:W3CDTF">2014-08-28T04:39:13Z</dcterms:modified>
</cp:coreProperties>
</file>