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5" r:id="rId9"/>
    <p:sldId id="260" r:id="rId10"/>
    <p:sldId id="261" r:id="rId11"/>
  </p:sldIdLst>
  <p:sldSz cx="9144000" cy="6858000" type="screen4x3"/>
  <p:notesSz cx="6858000" cy="9144000"/>
  <p:custDataLst>
    <p:tags r:id="rId1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8" d="100"/>
          <a:sy n="58" d="100"/>
        </p:scale>
        <p:origin x="5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0D253B-FC05-469E-8997-84E24F475C19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F544A06-B412-4127-8B3D-1477C8B996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1767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C6E-C3F3-4FCF-9A2D-6A4D24B51D0E}" type="slidenum">
              <a:rPr lang="ar-SA" smtClean="0">
                <a:solidFill>
                  <a:prstClr val="black"/>
                </a:solidFill>
              </a:rPr>
              <a:pPr/>
              <a:t>7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C6E-C3F3-4FCF-9A2D-6A4D24B51D0E}" type="slidenum">
              <a:rPr lang="ar-SA" smtClean="0">
                <a:solidFill>
                  <a:prstClr val="black"/>
                </a:solidFill>
              </a:rPr>
              <a:pPr/>
              <a:t>8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6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5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طرح الأعداد المكونة من رقمين 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51892" y="769257"/>
            <a:ext cx="7315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يبين الجدول المجاور أن النمر ينام 16 ساعة في اليوم ، بينما ينام القط 12 ساعة في اليوم . أحاول أن أجد الفرق بين عدد ساعات نوم كل من النمر والقط .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881884" y="1981200"/>
            <a:ext cx="5271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كم ساعة ينام النمر أكثر مما ينام القط ؟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782568" y="2362200"/>
            <a:ext cx="43845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ysClr val="windowText" lastClr="000000"/>
                </a:solidFill>
              </a:rPr>
              <a:t>لمعرفة ذلك أجد ناتج 16 – 12 . </a:t>
            </a:r>
          </a:p>
          <a:p>
            <a:r>
              <a:rPr lang="ar-SA" sz="2400" b="1" dirty="0" smtClean="0">
                <a:solidFill>
                  <a:sysClr val="windowText" lastClr="000000"/>
                </a:solidFill>
              </a:rPr>
              <a:t>يمكنني أن أستعمل النماذج </a:t>
            </a:r>
            <a:endParaRPr lang="ar-SA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782568" y="3124200"/>
            <a:ext cx="45232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1 : </a:t>
            </a:r>
            <a:r>
              <a:rPr lang="ar-SA" sz="2400" b="1" dirty="0" smtClean="0">
                <a:solidFill>
                  <a:prstClr val="black"/>
                </a:solidFill>
              </a:rPr>
              <a:t>أطرح الآحاد .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6934200" y="3581400"/>
            <a:ext cx="1130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 1</a:t>
            </a:r>
            <a:r>
              <a:rPr lang="ar-SA" sz="2400" b="1" dirty="0" smtClean="0">
                <a:solidFill>
                  <a:srgbClr val="FF0000"/>
                </a:solidFill>
              </a:rPr>
              <a:t>6</a:t>
            </a:r>
            <a:r>
              <a:rPr lang="ar-SA" sz="24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_  1</a:t>
            </a:r>
            <a:r>
              <a:rPr lang="ar-SA" sz="2400" b="1" dirty="0" smtClean="0">
                <a:solidFill>
                  <a:srgbClr val="FF0000"/>
                </a:solidFill>
              </a:rPr>
              <a:t>2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ــــــــــــــ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7309792" y="4648200"/>
            <a:ext cx="5388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4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788510" y="5177135"/>
            <a:ext cx="33786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6 آحاد – 2  آحاد =  4 آحاد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81000" y="3505200"/>
            <a:ext cx="45232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2 : </a:t>
            </a:r>
            <a:r>
              <a:rPr lang="ar-SA" sz="2400" b="1" dirty="0" smtClean="0">
                <a:solidFill>
                  <a:prstClr val="black"/>
                </a:solidFill>
              </a:rPr>
              <a:t>أطرح العشرات  .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2286000" y="3886200"/>
            <a:ext cx="1130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 </a:t>
            </a:r>
            <a:r>
              <a:rPr lang="ar-SA" sz="2400" b="1" dirty="0" smtClean="0">
                <a:solidFill>
                  <a:srgbClr val="FF0000"/>
                </a:solidFill>
              </a:rPr>
              <a:t>1</a:t>
            </a:r>
            <a:r>
              <a:rPr lang="ar-SA" sz="2400" b="1" dirty="0" smtClean="0">
                <a:solidFill>
                  <a:prstClr val="black"/>
                </a:solidFill>
              </a:rPr>
              <a:t>6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_  </a:t>
            </a:r>
            <a:r>
              <a:rPr lang="ar-SA" sz="2400" b="1" dirty="0" smtClean="0">
                <a:solidFill>
                  <a:srgbClr val="FF0000"/>
                </a:solidFill>
              </a:rPr>
              <a:t>1</a:t>
            </a:r>
            <a:r>
              <a:rPr lang="ar-SA" sz="2400" b="1" dirty="0" smtClean="0">
                <a:solidFill>
                  <a:prstClr val="black"/>
                </a:solidFill>
              </a:rPr>
              <a:t>2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ــــــــــــــ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432992" y="4749225"/>
            <a:ext cx="5388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945646" y="5177135"/>
            <a:ext cx="3842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1 عشرات – 1عشرات = 0 عشرات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743200" y="5634335"/>
            <a:ext cx="5271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أي أن النمر ينام 4 ساعات أكثر مما ينام القط .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2" name="سهم إلى اليسار 21">
            <a:hlinkClick r:id="" action="ppaction://noaction"/>
          </p:cNvPr>
          <p:cNvSpPr/>
          <p:nvPr/>
        </p:nvSpPr>
        <p:spPr>
          <a:xfrm>
            <a:off x="533400" y="5459016"/>
            <a:ext cx="1676400" cy="1017984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تكملة الشرح 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ardrop 8"/>
          <p:cNvSpPr/>
          <p:nvPr/>
        </p:nvSpPr>
        <p:spPr>
          <a:xfrm>
            <a:off x="43699" y="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79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17" y="1692528"/>
            <a:ext cx="2091583" cy="16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3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9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طرح الأعداد المكونة من رقمين 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70857" y="772180"/>
            <a:ext cx="72825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مسائل </a:t>
            </a:r>
            <a:r>
              <a:rPr lang="ar-SA" sz="3600" b="1" dirty="0" smtClean="0">
                <a:solidFill>
                  <a:srgbClr val="FFC000"/>
                </a:solidFill>
              </a:rPr>
              <a:t>مهارات التفكير العليا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275812" y="1371600"/>
            <a:ext cx="504371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21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79049" y="1371601"/>
            <a:ext cx="767435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92D050"/>
                </a:solidFill>
              </a:rPr>
              <a:t> الحس </a:t>
            </a:r>
            <a:r>
              <a:rPr lang="ar-SA" sz="2400" b="1" dirty="0" err="1" smtClean="0">
                <a:solidFill>
                  <a:srgbClr val="92D050"/>
                </a:solidFill>
              </a:rPr>
              <a:t>العددى</a:t>
            </a:r>
            <a:r>
              <a:rPr lang="ar-SA" sz="2400" b="1" dirty="0" smtClean="0">
                <a:solidFill>
                  <a:srgbClr val="92D050"/>
                </a:solidFill>
              </a:rPr>
              <a:t>: </a:t>
            </a:r>
            <a:r>
              <a:rPr lang="ar-SA" sz="2400" b="1" dirty="0" smtClean="0">
                <a:solidFill>
                  <a:prstClr val="black"/>
                </a:solidFill>
              </a:rPr>
              <a:t>من دون إجراء عملية الطرح ،كيف أعرف ما إذا كان 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31-19 أكبر من 20 أو اقل منه؟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143000" y="2209800"/>
            <a:ext cx="75655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أقرب 31 و 19 إلى أقرب عشرة ، وعندها أجد أن :3 عشرات -2عشرات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وهي أقل من 20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305800" y="3276600"/>
            <a:ext cx="504371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22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219200" y="3807767"/>
            <a:ext cx="68297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أرجع إلي الجدول في التمارين 17-20 ،ثم أكتب مسالة طرح عن </a:t>
            </a:r>
            <a:r>
              <a:rPr lang="ar-SA" sz="2400" b="1" dirty="0" err="1" smtClean="0">
                <a:solidFill>
                  <a:prstClr val="black"/>
                </a:solidFill>
              </a:rPr>
              <a:t>الحيونات</a:t>
            </a:r>
            <a:r>
              <a:rPr lang="ar-SA" sz="2400" b="1" dirty="0" smtClean="0">
                <a:solidFill>
                  <a:prstClr val="black"/>
                </a:solidFill>
              </a:rPr>
              <a:t> ، بحيث يكون الناتج 42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870858" y="4724400"/>
            <a:ext cx="73471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F0"/>
                </a:solidFill>
              </a:rPr>
              <a:t>إجابة ممكنة : ما الفرق بين سرعتي النمر واليعسوب؟</a:t>
            </a:r>
          </a:p>
        </p:txBody>
      </p:sp>
      <p:sp>
        <p:nvSpPr>
          <p:cNvPr id="22" name="Teardrop 8"/>
          <p:cNvSpPr/>
          <p:nvPr/>
        </p:nvSpPr>
        <p:spPr>
          <a:xfrm>
            <a:off x="43699" y="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81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200400"/>
            <a:ext cx="2209800" cy="45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2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2" grpId="0"/>
      <p:bldP spid="13" grpId="0"/>
      <p:bldP spid="17" grpId="0" animBg="1"/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6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طرح الأعداد المكونة من رقمين 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62000" y="848142"/>
            <a:ext cx="7467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أتحقق </a:t>
            </a:r>
          </a:p>
          <a:p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</a:rPr>
              <a:t>             يمكنني أن أستعمل الجمع للتحقق من إجابتي .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252392" y="2684860"/>
            <a:ext cx="159479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    16 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_  12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ــــــــــــــ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008984" y="3827860"/>
            <a:ext cx="538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4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657600" y="2671465"/>
            <a:ext cx="159479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    4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+ 12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ــــــــــــــ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033192" y="3867329"/>
            <a:ext cx="9851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16</a:t>
            </a:r>
            <a:endParaRPr lang="ar-SA" sz="3600" b="1" dirty="0">
              <a:solidFill>
                <a:srgbClr val="FF0000"/>
              </a:solidFill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 flipH="1" flipV="1">
            <a:off x="4871392" y="2989660"/>
            <a:ext cx="1328733" cy="1161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5930721" y="2671465"/>
            <a:ext cx="538808" cy="470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414192" y="3966865"/>
            <a:ext cx="538808" cy="470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17" name="رابط بشكل مرفق 16"/>
          <p:cNvCxnSpPr>
            <a:endCxn id="13" idx="3"/>
          </p:cNvCxnSpPr>
          <p:nvPr/>
        </p:nvCxnSpPr>
        <p:spPr>
          <a:xfrm rot="5400000">
            <a:off x="4950302" y="3210073"/>
            <a:ext cx="1048435" cy="91240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5135139" y="22098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العدد نفسه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317242" y="4581128"/>
            <a:ext cx="52715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إذن إجابتي صحيحة  √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8" name="Teardrop 8"/>
          <p:cNvSpPr/>
          <p:nvPr/>
        </p:nvSpPr>
        <p:spPr>
          <a:xfrm>
            <a:off x="43699" y="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79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23528" y="5211197"/>
            <a:ext cx="870450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في بعض مسائل الطرح , قد لا يكون عدد الآحاد كافياً لكي أطرح منه ، ولذلك أحتاج إلي إعادة التجميع.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6" grpId="0" animBg="1"/>
      <p:bldP spid="22" grpId="0"/>
      <p:bldP spid="2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6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طرح الأعداد المكونة من رقمين 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ardrop 8"/>
          <p:cNvSpPr/>
          <p:nvPr/>
        </p:nvSpPr>
        <p:spPr>
          <a:xfrm>
            <a:off x="43699" y="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80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03" y="904162"/>
            <a:ext cx="3819193" cy="51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55" y="836712"/>
            <a:ext cx="2857718" cy="65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52" y="1541829"/>
            <a:ext cx="538604" cy="51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984046" cy="232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8" y="2996952"/>
            <a:ext cx="3441679" cy="312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6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طرح الأعداد المكونة من رقمين 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ardrop 8"/>
          <p:cNvSpPr/>
          <p:nvPr/>
        </p:nvSpPr>
        <p:spPr>
          <a:xfrm>
            <a:off x="43699" y="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80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999375" cy="422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2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6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طرح الأعداد المكونة من رقمين 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ardrop 8"/>
          <p:cNvSpPr/>
          <p:nvPr/>
        </p:nvSpPr>
        <p:spPr>
          <a:xfrm>
            <a:off x="43699" y="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80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26018"/>
            <a:ext cx="7145120" cy="528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4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7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طرح الأعداد المكونة من رقمين 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7086600" y="791028"/>
            <a:ext cx="1205508" cy="4572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أتأكد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85800" y="772180"/>
            <a:ext cx="6324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أجد ناتج الطرح . أستعمل النماذج إذا لزم الأمر ، ثم أتحقق من إجابتي :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305800" y="1781054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1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923813" y="1701225"/>
            <a:ext cx="138198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    39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 _  14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 smtClean="0">
              <a:solidFill>
                <a:prstClr val="black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486797" y="1781054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2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104810" y="1701225"/>
            <a:ext cx="138198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    79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 _  18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 smtClean="0">
              <a:solidFill>
                <a:prstClr val="black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506187" y="1781054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3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124200" y="1701225"/>
            <a:ext cx="138198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     94  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_   25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 smtClean="0">
              <a:solidFill>
                <a:prstClr val="black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2290534" y="1781054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4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908547" y="1701225"/>
            <a:ext cx="138198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    63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_   46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 smtClean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7395476" y="2844225"/>
            <a:ext cx="6817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25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500341" y="2920425"/>
            <a:ext cx="7480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61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581400" y="2844225"/>
            <a:ext cx="7390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69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209403" y="2844225"/>
            <a:ext cx="8479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17</a:t>
            </a:r>
            <a:endParaRPr lang="ar-SA" sz="3200" b="1" dirty="0">
              <a:solidFill>
                <a:srgbClr val="FF0000"/>
              </a:solidFill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flipH="1">
            <a:off x="858890" y="3505200"/>
            <a:ext cx="737071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مستطيل مستدير الزوايا 24"/>
          <p:cNvSpPr/>
          <p:nvPr/>
        </p:nvSpPr>
        <p:spPr>
          <a:xfrm>
            <a:off x="8382000" y="3813629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5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908547" y="3657600"/>
            <a:ext cx="732105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في الكيس 26 علبة عصير ، 8 علب منها بطعم الليمون  ما عدد العلب بالطعوم الأخرى ؟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858890" y="4114800"/>
            <a:ext cx="3890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26 – 8 = 18 علبة .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 flipH="1">
            <a:off x="914400" y="4648200"/>
            <a:ext cx="737071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وسيلة شرح بيضاوية 27"/>
          <p:cNvSpPr/>
          <p:nvPr/>
        </p:nvSpPr>
        <p:spPr>
          <a:xfrm>
            <a:off x="7100292" y="4724400"/>
            <a:ext cx="1205508" cy="457200"/>
          </a:xfrm>
          <a:prstGeom prst="wedgeEllipseCallout">
            <a:avLst>
              <a:gd name="adj1" fmla="val -24334"/>
              <a:gd name="adj2" fmla="val 840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أتحدث 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775692" y="4730037"/>
            <a:ext cx="6324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ysClr val="windowText" lastClr="000000"/>
                </a:solidFill>
              </a:rPr>
              <a:t>لماذا أبدأ بطرح الآحاد في مسائل الطرح ؟ </a:t>
            </a:r>
            <a:endParaRPr lang="ar-SA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8391797" y="4800600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6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90601" y="5486400"/>
            <a:ext cx="7086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لأنه إذا لم تكف الآحاد للطرح منها ، فإني أحتاج إلي إعادة تجميع عشرة .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2" name="Teardrop 8"/>
          <p:cNvSpPr/>
          <p:nvPr/>
        </p:nvSpPr>
        <p:spPr>
          <a:xfrm>
            <a:off x="43699" y="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80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5" grpId="0" animBg="1"/>
      <p:bldP spid="3" grpId="0"/>
      <p:bldP spid="26" grpId="0"/>
      <p:bldP spid="28" grpId="0" animBg="1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طرح الأعداد المكونة من رقمين 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7086600" y="791028"/>
            <a:ext cx="1205508" cy="4572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أتدرب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85800" y="772180"/>
            <a:ext cx="6324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أجد ناتج الطرح . أستعمل النماذج إذا لزم الأمر ، ثم أتحقق من إجابتي :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305800" y="1628654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7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923813" y="1548825"/>
            <a:ext cx="138198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     28 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 _  16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 smtClean="0">
              <a:solidFill>
                <a:prstClr val="black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486797" y="1628654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8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104810" y="1548825"/>
            <a:ext cx="138198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    74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 _  13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 smtClean="0">
              <a:solidFill>
                <a:prstClr val="black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506187" y="1628654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9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124200" y="1548825"/>
            <a:ext cx="138198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     45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_   28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2290534" y="1628654"/>
            <a:ext cx="591350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10</a:t>
            </a:r>
            <a:endParaRPr lang="ar-SA" sz="2400" dirty="0">
              <a:solidFill>
                <a:prstClr val="white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908547" y="1548825"/>
            <a:ext cx="138198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     54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_   15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 smtClean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395476" y="2691825"/>
            <a:ext cx="6817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12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581400" y="2691825"/>
            <a:ext cx="7390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17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209403" y="2691825"/>
            <a:ext cx="8479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39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562600" y="2691825"/>
            <a:ext cx="6817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61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275812" y="3210580"/>
            <a:ext cx="504371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11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6682014" y="3210580"/>
            <a:ext cx="14413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70– 48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248400" y="3149025"/>
            <a:ext cx="6817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22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3610429" y="3185755"/>
            <a:ext cx="504371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12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016631" y="3185755"/>
            <a:ext cx="14413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30– 14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583017" y="3124200"/>
            <a:ext cx="6817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16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8258629" y="3820180"/>
            <a:ext cx="504371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13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664831" y="3820180"/>
            <a:ext cx="14413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96– 68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231217" y="3758625"/>
            <a:ext cx="6817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28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3593246" y="3795355"/>
            <a:ext cx="504371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14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999448" y="3795355"/>
            <a:ext cx="14413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57– 39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565834" y="3733800"/>
            <a:ext cx="6817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28</a:t>
            </a:r>
            <a:endParaRPr lang="ar-SA" sz="3200" b="1" dirty="0">
              <a:solidFill>
                <a:srgbClr val="FF0000"/>
              </a:solidFill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 flipH="1">
            <a:off x="914400" y="4495800"/>
            <a:ext cx="737071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مستطيل مستدير الزوايا 35"/>
          <p:cNvSpPr/>
          <p:nvPr/>
        </p:nvSpPr>
        <p:spPr>
          <a:xfrm>
            <a:off x="8258629" y="4728029"/>
            <a:ext cx="504371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15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908547" y="4608493"/>
            <a:ext cx="732105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لدى محمد 42 قطعة من الطباشير . أعطي خالدا 13 قطعة ، وأعطي سعيدا 15 قطعة . فكم قطعة بقيت معه ؟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382135" y="5397877"/>
            <a:ext cx="39243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42 – ( 13 + 15 ) </a:t>
            </a:r>
          </a:p>
          <a:p>
            <a:r>
              <a:rPr lang="ar-SA" sz="2800" b="1" dirty="0" smtClean="0">
                <a:solidFill>
                  <a:srgbClr val="FF0000"/>
                </a:solidFill>
              </a:rPr>
              <a:t>42 – 28 = 14قطعة 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9" name="Teardrop 8"/>
          <p:cNvSpPr/>
          <p:nvPr/>
        </p:nvSpPr>
        <p:spPr>
          <a:xfrm>
            <a:off x="43699" y="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81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6" grpId="0" animBg="1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مستدير الزوايا 35"/>
          <p:cNvSpPr/>
          <p:nvPr/>
        </p:nvSpPr>
        <p:spPr>
          <a:xfrm>
            <a:off x="8393690" y="740224"/>
            <a:ext cx="504371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16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41" name="مربع نص 36"/>
          <p:cNvSpPr txBox="1"/>
          <p:nvPr/>
        </p:nvSpPr>
        <p:spPr>
          <a:xfrm>
            <a:off x="1043608" y="620688"/>
            <a:ext cx="732105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إذا كانت عطلة الصيف 90 يومًا ، وبقي منها 28 يومًا ، فكم يومًا انقضي منها ؟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42" name="مربع نص 24"/>
          <p:cNvSpPr txBox="1"/>
          <p:nvPr/>
        </p:nvSpPr>
        <p:spPr>
          <a:xfrm>
            <a:off x="3707904" y="1700808"/>
            <a:ext cx="22141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62 يومًا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9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طرح الأعداد المكونة من رقمين 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70857" y="772180"/>
            <a:ext cx="7282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للتمارين : 17 – 20 ، أستعمل الجدول المجاور :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275812" y="1371600"/>
            <a:ext cx="504371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17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962400" y="1371600"/>
            <a:ext cx="4191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إذا كانت سرعة أسرع إنسان تبلغ 45 كيلو مترا في الساعة ، فكم تزيد سرعة الأسد أسرع إنسان ؟</a:t>
            </a:r>
            <a:endParaRPr lang="ar-SA" sz="2400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081358" cy="288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4071958" y="2571929"/>
            <a:ext cx="41032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80 – 45 = 35 كيلومتر في الساعة . 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275812" y="2971800"/>
            <a:ext cx="504371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18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962400" y="2971800"/>
            <a:ext cx="4191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ما الفرق بين سرعتي : أسرع حيوان أبطأ حيوان ؟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038600" y="3714929"/>
            <a:ext cx="41032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99 – 19= 80 كيلومتر في الساعة . 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275812" y="4195465"/>
            <a:ext cx="504371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19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09600" y="4191000"/>
            <a:ext cx="7696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ما الحيوان الذي تقل سرعته عن سرعة الأسد ب 61كيلومترا في الساعة ؟ 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371600" y="4724400"/>
            <a:ext cx="68464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99 – 61 = 19 ، إذن السنجاب . 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275812" y="5181600"/>
            <a:ext cx="504371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20 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609600" y="5177135"/>
            <a:ext cx="7696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حيوانان الفرق بي سرعتيهما 11 كيلومترا في الساعة . فما هما ؟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371600" y="5710535"/>
            <a:ext cx="68464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51 – 40 = 11 ، إذن الزرافة والفيل . </a:t>
            </a:r>
          </a:p>
        </p:txBody>
      </p:sp>
      <p:sp>
        <p:nvSpPr>
          <p:cNvPr id="22" name="Teardrop 8"/>
          <p:cNvSpPr/>
          <p:nvPr/>
        </p:nvSpPr>
        <p:spPr>
          <a:xfrm>
            <a:off x="43699" y="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81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2" grpId="0"/>
      <p:bldP spid="13" grpId="0"/>
      <p:bldP spid="14" grpId="0" animBg="1"/>
      <p:bldP spid="15" grpId="0"/>
      <p:bldP spid="16" grpId="0"/>
      <p:bldP spid="17" grpId="0" animBg="1"/>
      <p:bldP spid="18" grpId="0"/>
      <p:bldP spid="21" grpId="0"/>
      <p:bldP spid="23" grpId="0" animBg="1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646</Words>
  <Application>Microsoft Office PowerPoint</Application>
  <PresentationFormat>On-screen Show (4:3)</PresentationFormat>
  <Paragraphs>197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PT Bold Heading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Mostafa Hassan</cp:lastModifiedBy>
  <cp:revision>13</cp:revision>
  <dcterms:created xsi:type="dcterms:W3CDTF">2015-10-06T14:56:54Z</dcterms:created>
  <dcterms:modified xsi:type="dcterms:W3CDTF">2019-04-20T09:26:30Z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