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2" r:id="rId2"/>
    <p:sldId id="273" r:id="rId3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56" d="100"/>
          <a:sy n="56" d="100"/>
        </p:scale>
        <p:origin x="1980" y="2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416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292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2761060" y="649818"/>
            <a:ext cx="831354" cy="10331449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65212" y="649818"/>
            <a:ext cx="2410122" cy="10331449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628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057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094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65212" y="3244851"/>
            <a:ext cx="1620738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971675" y="3244851"/>
            <a:ext cx="1620739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107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762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029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797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193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854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DCC59-A1BC-4CB3-A101-0FAC77023900}" type="datetimeFigureOut">
              <a:rPr lang="ar-SA" smtClean="0"/>
              <a:pPr/>
              <a:t>11/06/38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9BA04-567E-4E97-9580-0BDD8D65B449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454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514350" rtl="1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r" defTabSz="514350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ستطيل 17"/>
          <p:cNvSpPr/>
          <p:nvPr/>
        </p:nvSpPr>
        <p:spPr>
          <a:xfrm>
            <a:off x="126497" y="2416509"/>
            <a:ext cx="6620434" cy="1865081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ربع نص 20"/>
          <p:cNvSpPr txBox="1"/>
          <p:nvPr/>
        </p:nvSpPr>
        <p:spPr>
          <a:xfrm>
            <a:off x="3379318" y="4344684"/>
            <a:ext cx="3367612" cy="256993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الثاني </a:t>
            </a:r>
            <a:r>
              <a:rPr lang="ar-SA" sz="1200" b="1" u="sng" dirty="0"/>
              <a:t>:</a:t>
            </a:r>
          </a:p>
          <a:p>
            <a:r>
              <a:rPr lang="ar-SA" sz="1100" b="1" dirty="0"/>
              <a:t>في</a:t>
            </a:r>
            <a:r>
              <a:rPr lang="ar-SA" sz="1100" b="1" dirty="0">
                <a:solidFill>
                  <a:schemeClr val="tx1"/>
                </a:solidFill>
              </a:rPr>
              <a:t> محل للأحذية وزع 27 زوج من الأحذية على عدد الرفوف فوضع  9 أزواج على كل رف </a:t>
            </a:r>
          </a:p>
          <a:p>
            <a:r>
              <a:rPr lang="ar-SA" sz="1100" b="1" dirty="0"/>
              <a:t>كم عدد الأحذية في كل رف؟</a:t>
            </a:r>
          </a:p>
          <a:p>
            <a:r>
              <a:rPr lang="ar-SA" sz="1100" b="1" u="sng" dirty="0">
                <a:solidFill>
                  <a:schemeClr val="tx1"/>
                </a:solidFill>
              </a:rPr>
              <a:t>المعطيات: </a:t>
            </a:r>
            <a:r>
              <a:rPr lang="ar-SA" sz="1100" b="1" dirty="0">
                <a:solidFill>
                  <a:schemeClr val="tx1"/>
                </a:solidFill>
              </a:rPr>
              <a:t>في محل للأحذية  وزع ........ زوج من الأحذية على عدد الرفوف فوضع ......... أزواج على كل رف </a:t>
            </a:r>
          </a:p>
          <a:p>
            <a:r>
              <a:rPr lang="ar-SA" sz="1100" b="1" u="sng" dirty="0"/>
              <a:t>المطلوب : </a:t>
            </a:r>
            <a:r>
              <a:rPr lang="ar-SA" sz="1100" b="1" dirty="0"/>
              <a:t>كم .....................؟</a:t>
            </a:r>
          </a:p>
          <a:p>
            <a:r>
              <a:rPr lang="ar-SA" sz="1100" b="1" u="sng" dirty="0">
                <a:solidFill>
                  <a:schemeClr val="tx1"/>
                </a:solidFill>
              </a:rPr>
              <a:t>الحل</a:t>
            </a:r>
            <a:r>
              <a:rPr lang="ar-SA" sz="1100" b="1" dirty="0">
                <a:solidFill>
                  <a:schemeClr val="tx1"/>
                </a:solidFill>
              </a:rPr>
              <a:t>:.....................................................</a:t>
            </a:r>
          </a:p>
          <a:p>
            <a:endParaRPr lang="ar-SA" sz="1200" dirty="0"/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/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2561403" y="2451423"/>
            <a:ext cx="4041937" cy="123110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</a:t>
            </a:r>
            <a:r>
              <a:rPr lang="ar-SA" sz="1200" b="1" u="sng" dirty="0"/>
              <a:t>لسؤال الأول  :صلي من العمود (أ) مع ما يناسبه من العمود(ب):</a:t>
            </a:r>
          </a:p>
          <a:p>
            <a:r>
              <a:rPr lang="ar-SA" sz="1200" b="1" dirty="0"/>
              <a:t>                  أ                               ب</a:t>
            </a:r>
          </a:p>
          <a:p>
            <a:endParaRPr lang="ar-SA" sz="1200" b="1" u="sng" dirty="0">
              <a:solidFill>
                <a:schemeClr val="tx1"/>
              </a:solidFill>
            </a:endParaRPr>
          </a:p>
          <a:p>
            <a:endParaRPr lang="ar-SA" sz="1200" b="1" u="sng" dirty="0">
              <a:solidFill>
                <a:schemeClr val="tx1"/>
              </a:solidFill>
            </a:endParaRPr>
          </a:p>
          <a:p>
            <a:r>
              <a:rPr lang="ar-SA" sz="1400" b="1" dirty="0"/>
              <a:t>                                   </a:t>
            </a:r>
            <a:endParaRPr lang="ar-SA" sz="1200" b="1" u="sng" dirty="0"/>
          </a:p>
          <a:p>
            <a:r>
              <a:rPr lang="ar-SA" sz="1200" b="1" u="sng" dirty="0">
                <a:solidFill>
                  <a:schemeClr val="tx1"/>
                </a:solidFill>
              </a:rPr>
              <a:t>  </a:t>
            </a:r>
          </a:p>
        </p:txBody>
      </p:sp>
      <p:sp>
        <p:nvSpPr>
          <p:cNvPr id="23" name="مستطيل 22"/>
          <p:cNvSpPr/>
          <p:nvPr/>
        </p:nvSpPr>
        <p:spPr>
          <a:xfrm>
            <a:off x="126497" y="4323603"/>
            <a:ext cx="6620433" cy="1754795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مربع نص 23"/>
          <p:cNvSpPr txBox="1"/>
          <p:nvPr/>
        </p:nvSpPr>
        <p:spPr>
          <a:xfrm>
            <a:off x="3627657" y="6141492"/>
            <a:ext cx="3128698" cy="38779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b="1" u="sng" dirty="0"/>
              <a:t>السؤال الثالث  :أحيطي الوحدة الأنسب لقياس </a:t>
            </a:r>
          </a:p>
          <a:p>
            <a:endParaRPr lang="ar-SA" sz="1600" b="1" u="sng" dirty="0"/>
          </a:p>
          <a:p>
            <a:r>
              <a:rPr lang="ar-SA" sz="1600" b="1" dirty="0"/>
              <a:t>1- طول نملة  (مليمتر , متر , سنتمتر )</a:t>
            </a:r>
          </a:p>
          <a:p>
            <a:endParaRPr lang="ar-SA" sz="1600" b="1" dirty="0"/>
          </a:p>
          <a:p>
            <a:r>
              <a:rPr lang="ar-SA" sz="1600" b="1" dirty="0"/>
              <a:t>2- طول طفل    ( متر، سنتمتر، كلم )</a:t>
            </a:r>
          </a:p>
          <a:p>
            <a:endParaRPr lang="ar-SA" sz="1600" b="1" dirty="0"/>
          </a:p>
          <a:p>
            <a:r>
              <a:rPr lang="ar-SA" sz="1600" b="1" dirty="0"/>
              <a:t>3- سمك كتاب ( متر ، سنتمتر، ملميتر </a:t>
            </a:r>
            <a:r>
              <a:rPr lang="ar-SA" b="1" dirty="0"/>
              <a:t>)   </a:t>
            </a:r>
          </a:p>
          <a:p>
            <a:endParaRPr lang="ar-SA" dirty="0"/>
          </a:p>
          <a:p>
            <a:endParaRPr lang="ar-SA" dirty="0"/>
          </a:p>
          <a:p>
            <a:endParaRPr lang="ar-SA" sz="1200" b="1" dirty="0">
              <a:solidFill>
                <a:schemeClr val="tx1"/>
              </a:solidFill>
            </a:endParaRPr>
          </a:p>
          <a:p>
            <a:r>
              <a:rPr lang="ar-SA" sz="1200" b="1" dirty="0"/>
              <a:t>                                       </a:t>
            </a:r>
          </a:p>
          <a:p>
            <a:endParaRPr lang="ar-SA" sz="1200" b="1" dirty="0">
              <a:solidFill>
                <a:schemeClr val="tx1"/>
              </a:solidFill>
            </a:endParaRPr>
          </a:p>
          <a:p>
            <a:r>
              <a:rPr lang="ar-SA" sz="1200" b="1" dirty="0"/>
              <a:t>                                                   </a:t>
            </a:r>
          </a:p>
          <a:p>
            <a:endParaRPr lang="ar-SA" sz="1200" b="1" dirty="0">
              <a:solidFill>
                <a:schemeClr val="tx1"/>
              </a:solidFill>
            </a:endParaRPr>
          </a:p>
          <a:p>
            <a:endParaRPr lang="ar-SA" sz="1200" b="1" dirty="0"/>
          </a:p>
          <a:p>
            <a:endParaRPr lang="ar-SA" sz="1200" b="1" dirty="0">
              <a:solidFill>
                <a:schemeClr val="tx1"/>
              </a:solidFill>
            </a:endParaRPr>
          </a:p>
          <a:p>
            <a:endParaRPr lang="ar-SA" sz="1200" b="1" dirty="0">
              <a:solidFill>
                <a:schemeClr val="tx1"/>
              </a:solidFill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126497" y="6146037"/>
            <a:ext cx="6620433" cy="252920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203041" y="88269"/>
            <a:ext cx="7003966" cy="2280565"/>
            <a:chOff x="-203041" y="39648"/>
            <a:chExt cx="7003966" cy="2280565"/>
          </a:xfrm>
        </p:grpSpPr>
        <p:pic>
          <p:nvPicPr>
            <p:cNvPr id="2060" name="Picture 12" descr="نتيجة بحث الصور عن الرياضيات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441" b="34061"/>
            <a:stretch/>
          </p:blipFill>
          <p:spPr bwMode="auto">
            <a:xfrm>
              <a:off x="1481870" y="629334"/>
              <a:ext cx="4251289" cy="6848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 descr="نتيجة بحث الصور عن ‪train clipart‬‏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497" y="493647"/>
              <a:ext cx="3073652" cy="15368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6" name="Picture 8" descr="نتيجة بحث الصور عن ‪train clipart‬‏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7"/>
            <a:stretch/>
          </p:blipFill>
          <p:spPr bwMode="auto">
            <a:xfrm>
              <a:off x="3258768" y="536473"/>
              <a:ext cx="1700321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8" descr="نتيجة بحث الصور عن ‪train clipart‬‏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7"/>
            <a:stretch/>
          </p:blipFill>
          <p:spPr bwMode="auto">
            <a:xfrm>
              <a:off x="4961638" y="526811"/>
              <a:ext cx="1700321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مستطيل 2"/>
            <p:cNvSpPr/>
            <p:nvPr/>
          </p:nvSpPr>
          <p:spPr>
            <a:xfrm>
              <a:off x="3193431" y="1240901"/>
              <a:ext cx="340990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SA" sz="36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۱   ۲   ۳  ٤  ٥   ٦</a:t>
              </a:r>
              <a:endParaRPr lang="ar-SA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مستطيل 4"/>
            <p:cNvSpPr/>
            <p:nvPr/>
          </p:nvSpPr>
          <p:spPr>
            <a:xfrm>
              <a:off x="1401644" y="1240900"/>
              <a:ext cx="173316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ar-SA" sz="3600" b="1" dirty="0">
                  <a:solidFill>
                    <a:prstClr val="white"/>
                  </a:solidFill>
                  <a:latin typeface="arial" panose="020B0604020202020204" pitchFamily="34" charset="0"/>
                </a:rPr>
                <a:t>٧   ۸   ۹</a:t>
              </a:r>
              <a:endParaRPr lang="ar-SA" sz="3600" b="1" dirty="0">
                <a:solidFill>
                  <a:prstClr val="white"/>
                </a:solidFill>
              </a:endParaRPr>
            </a:p>
          </p:txBody>
        </p:sp>
        <p:sp>
          <p:nvSpPr>
            <p:cNvPr id="19" name="مربع نص 18"/>
            <p:cNvSpPr txBox="1"/>
            <p:nvPr/>
          </p:nvSpPr>
          <p:spPr>
            <a:xfrm>
              <a:off x="-203041" y="2043214"/>
              <a:ext cx="6806381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dirty="0"/>
                <a:t>اسم الطالبة </a:t>
              </a:r>
              <a:r>
                <a:rPr lang="ar-SA" sz="900" dirty="0"/>
                <a:t>.......................................................</a:t>
              </a:r>
              <a:r>
                <a:rPr lang="ar-SA" sz="1200" dirty="0"/>
                <a:t> المدرسة</a:t>
              </a:r>
              <a:r>
                <a:rPr lang="ar-SA" sz="900" dirty="0"/>
                <a:t>.........................................</a:t>
              </a:r>
              <a:r>
                <a:rPr lang="ar-SA" sz="1200" dirty="0"/>
                <a:t> الصف </a:t>
              </a:r>
              <a:r>
                <a:rPr lang="ar-SA" sz="900" dirty="0"/>
                <a:t>........................</a:t>
              </a:r>
            </a:p>
          </p:txBody>
        </p:sp>
        <p:sp>
          <p:nvSpPr>
            <p:cNvPr id="30" name="مربع نص 29"/>
            <p:cNvSpPr txBox="1"/>
            <p:nvPr/>
          </p:nvSpPr>
          <p:spPr>
            <a:xfrm>
              <a:off x="5427525" y="230264"/>
              <a:ext cx="1306538" cy="57888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sz="700" dirty="0"/>
                <a:t>المملكة العربية السعودية</a:t>
              </a:r>
            </a:p>
            <a:p>
              <a:r>
                <a:rPr lang="ar-SA" sz="700" dirty="0"/>
                <a:t>وزارة التعليم </a:t>
              </a:r>
            </a:p>
            <a:p>
              <a:r>
                <a:rPr lang="ar-SA" sz="700" dirty="0"/>
                <a:t>مكتب التربية والتعليم بمحافظة الجبيل</a:t>
              </a:r>
            </a:p>
            <a:p>
              <a:r>
                <a:rPr lang="ar-SA" sz="700" dirty="0"/>
                <a:t>قسم الصفوف الأولية</a:t>
              </a:r>
            </a:p>
          </p:txBody>
        </p:sp>
        <p:pic>
          <p:nvPicPr>
            <p:cNvPr id="31" name="Picture 6" descr="نتيجة بحث الصور عن شعار وزارة المعارف بدون خلفية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316" y="39648"/>
              <a:ext cx="955441" cy="589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مستطيل مستدير الزوايا 31"/>
            <p:cNvSpPr/>
            <p:nvPr/>
          </p:nvSpPr>
          <p:spPr>
            <a:xfrm>
              <a:off x="1384520" y="225827"/>
              <a:ext cx="4164363" cy="43379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نموذج رقم(8)</a:t>
              </a:r>
            </a:p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الاختبار الدوري للصف الثالث مادة الرياضيات  الفترة الثالثة </a:t>
              </a:r>
            </a:p>
          </p:txBody>
        </p:sp>
        <p:sp>
          <p:nvSpPr>
            <p:cNvPr id="33" name="مستطيل مستدير الزوايا 32"/>
            <p:cNvSpPr/>
            <p:nvPr/>
          </p:nvSpPr>
          <p:spPr>
            <a:xfrm>
              <a:off x="57075" y="91600"/>
              <a:ext cx="6743850" cy="197442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aphicFrame>
        <p:nvGraphicFramePr>
          <p:cNvPr id="28" name="جدول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867200"/>
              </p:ext>
            </p:extLst>
          </p:nvPr>
        </p:nvGraphicFramePr>
        <p:xfrm>
          <a:off x="126497" y="2421880"/>
          <a:ext cx="3085953" cy="119590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71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08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8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84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88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74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إيجاد ناتج القسمة في الأعداد (10,9,8,7,6,5,4,3,2)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9" name="جدول 28"/>
          <p:cNvGraphicFramePr>
            <a:graphicFrameLocks noGrp="1"/>
          </p:cNvGraphicFramePr>
          <p:nvPr>
            <p:extLst/>
          </p:nvPr>
        </p:nvGraphicFramePr>
        <p:xfrm>
          <a:off x="135922" y="6141492"/>
          <a:ext cx="3369080" cy="107777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237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29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44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92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90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97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7211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اختيار وحدات الطول المناسبة لتقدير أطوال الأشياء وقياسها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33"/>
          <p:cNvSpPr/>
          <p:nvPr/>
        </p:nvSpPr>
        <p:spPr>
          <a:xfrm>
            <a:off x="-142800" y="1935852"/>
            <a:ext cx="6943725" cy="20555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rtl="1">
              <a:lnSpc>
                <a:spcPct val="115000"/>
              </a:lnSpc>
              <a:spcAft>
                <a:spcPts val="0"/>
              </a:spcAft>
            </a:pPr>
            <a:endParaRPr lang="ar-SA" sz="1200" b="1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endParaRPr lang="ar-SA" sz="1200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endParaRPr lang="ar-SA" sz="1200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endParaRPr lang="ar-SA" sz="1200" b="1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15000"/>
              </a:lnSpc>
              <a:spcAft>
                <a:spcPts val="0"/>
              </a:spcAft>
            </a:pPr>
            <a:endParaRPr lang="en-US" sz="12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7" name="جدول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702858"/>
              </p:ext>
            </p:extLst>
          </p:nvPr>
        </p:nvGraphicFramePr>
        <p:xfrm>
          <a:off x="135922" y="4323603"/>
          <a:ext cx="3085953" cy="107398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71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08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8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84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88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74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حل مسائل رياضية باستعمال استراتيجيات ومهارات مناسبة مع اتباع الخطوات الأربع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428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666085"/>
              </p:ext>
            </p:extLst>
          </p:nvPr>
        </p:nvGraphicFramePr>
        <p:xfrm>
          <a:off x="5290443" y="2859802"/>
          <a:ext cx="1139298" cy="13600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39298">
                  <a:extLst>
                    <a:ext uri="{9D8B030D-6E8A-4147-A177-3AD203B41FA5}">
                      <a16:colId xmlns:a16="http://schemas.microsoft.com/office/drawing/2014/main" val="225515440"/>
                    </a:ext>
                  </a:extLst>
                </a:gridCol>
              </a:tblGrid>
              <a:tr h="340052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ar-SA" sz="1200" b="1" baseline="0" dirty="0">
                          <a:solidFill>
                            <a:schemeClr val="tx1"/>
                          </a:solidFill>
                        </a:rPr>
                        <a:t> 56</a:t>
                      </a:r>
                      <a:r>
                        <a:rPr lang="ar-SA" sz="1200" b="1" dirty="0">
                          <a:solidFill>
                            <a:schemeClr val="tx1"/>
                          </a:solidFill>
                        </a:rPr>
                        <a:t>÷ 8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183258"/>
                  </a:ext>
                </a:extLst>
              </a:tr>
              <a:tr h="340052">
                <a:tc>
                  <a:txBody>
                    <a:bodyPr/>
                    <a:lstStyle/>
                    <a:p>
                      <a:pPr algn="ctr" rtl="1"/>
                      <a:r>
                        <a:rPr lang="ar-SA" sz="1200" b="1" dirty="0"/>
                        <a:t>  40÷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0971593"/>
                  </a:ext>
                </a:extLst>
              </a:tr>
              <a:tr h="338544">
                <a:tc>
                  <a:txBody>
                    <a:bodyPr/>
                    <a:lstStyle/>
                    <a:p>
                      <a:pPr algn="ctr" rtl="1"/>
                      <a:r>
                        <a:rPr lang="ar-SA" sz="1200" b="1" baseline="0" dirty="0"/>
                        <a:t>  18 </a:t>
                      </a:r>
                      <a:r>
                        <a:rPr lang="ar-SA" sz="1200" b="1" dirty="0"/>
                        <a:t>÷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8846256"/>
                  </a:ext>
                </a:extLst>
              </a:tr>
              <a:tr h="341392">
                <a:tc>
                  <a:txBody>
                    <a:bodyPr/>
                    <a:lstStyle/>
                    <a:p>
                      <a:pPr algn="ctr" rtl="1"/>
                      <a:r>
                        <a:rPr lang="ar-SA" sz="1200" b="1" dirty="0"/>
                        <a:t> 36 ÷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291001"/>
                  </a:ext>
                </a:extLst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98122"/>
              </p:ext>
            </p:extLst>
          </p:nvPr>
        </p:nvGraphicFramePr>
        <p:xfrm>
          <a:off x="3582603" y="2860057"/>
          <a:ext cx="1250689" cy="13411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50689">
                  <a:extLst>
                    <a:ext uri="{9D8B030D-6E8A-4147-A177-3AD203B41FA5}">
                      <a16:colId xmlns:a16="http://schemas.microsoft.com/office/drawing/2014/main" val="225515440"/>
                    </a:ext>
                  </a:extLst>
                </a:gridCol>
              </a:tblGrid>
              <a:tr h="307457"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             </a:t>
                      </a:r>
                      <a:r>
                        <a:rPr lang="ar-SA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183258"/>
                  </a:ext>
                </a:extLst>
              </a:tr>
              <a:tr h="307457"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            </a:t>
                      </a:r>
                      <a:r>
                        <a:rPr lang="ar-SA" baseline="0" dirty="0"/>
                        <a:t> </a:t>
                      </a:r>
                      <a:r>
                        <a:rPr lang="ar-SA" sz="1600" b="1" baseline="0" dirty="0"/>
                        <a:t>6</a:t>
                      </a:r>
                      <a:endParaRPr lang="ar-SA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0971593"/>
                  </a:ext>
                </a:extLst>
              </a:tr>
              <a:tr h="307457">
                <a:tc>
                  <a:txBody>
                    <a:bodyPr/>
                    <a:lstStyle/>
                    <a:p>
                      <a:pPr rtl="1"/>
                      <a:r>
                        <a:rPr lang="ar-SA" dirty="0"/>
                        <a:t>            </a:t>
                      </a:r>
                      <a:r>
                        <a:rPr lang="ar-SA" sz="1600" b="1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8846256"/>
                  </a:ext>
                </a:extLst>
              </a:tr>
              <a:tr h="307457"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291001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6927871" y="8044934"/>
            <a:ext cx="2487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09691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ستطيل 17"/>
          <p:cNvSpPr/>
          <p:nvPr/>
        </p:nvSpPr>
        <p:spPr>
          <a:xfrm>
            <a:off x="199342" y="342900"/>
            <a:ext cx="6519066" cy="268604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ربع نص 20"/>
          <p:cNvSpPr txBox="1"/>
          <p:nvPr/>
        </p:nvSpPr>
        <p:spPr>
          <a:xfrm>
            <a:off x="5401029" y="2414369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/>
              <a:t>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graphicFrame>
        <p:nvGraphicFramePr>
          <p:cNvPr id="27" name="جدول 26"/>
          <p:cNvGraphicFramePr>
            <a:graphicFrameLocks noGrp="1"/>
          </p:cNvGraphicFramePr>
          <p:nvPr>
            <p:extLst/>
          </p:nvPr>
        </p:nvGraphicFramePr>
        <p:xfrm>
          <a:off x="199341" y="371477"/>
          <a:ext cx="3489026" cy="883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42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2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2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00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85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31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تقدير الكتلة وقياسها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474259" y="361951"/>
            <a:ext cx="4244149" cy="37548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u="sng" dirty="0"/>
              <a:t>السؤال الرابع :اختاري الوحدة  الأنسب </a:t>
            </a:r>
          </a:p>
          <a:p>
            <a:r>
              <a:rPr lang="ar-SA" u="sng" dirty="0"/>
              <a:t>لقياس كتلة كل من :</a:t>
            </a:r>
          </a:p>
          <a:p>
            <a:r>
              <a:rPr lang="ar-SA" sz="1400" dirty="0"/>
              <a:t>1- رجل ( 70 جرام ، 70 كيلو جرام )</a:t>
            </a:r>
          </a:p>
          <a:p>
            <a:endParaRPr lang="ar-SA" sz="1400" dirty="0"/>
          </a:p>
          <a:p>
            <a:r>
              <a:rPr lang="ar-SA" sz="1400" dirty="0"/>
              <a:t>2- سيارة (900  جرام ، 900كيلو جرام )</a:t>
            </a:r>
          </a:p>
          <a:p>
            <a:endParaRPr lang="ar-SA" sz="1400" dirty="0"/>
          </a:p>
          <a:p>
            <a:r>
              <a:rPr lang="ar-SA" sz="1400" dirty="0"/>
              <a:t>3- ملعقة طعام (20 جرام ، 20 كيلٌو جرام )</a:t>
            </a:r>
          </a:p>
          <a:p>
            <a:endParaRPr lang="ar-SA" sz="1400" dirty="0"/>
          </a:p>
          <a:p>
            <a:endParaRPr lang="ar-SA" sz="1400" dirty="0"/>
          </a:p>
          <a:p>
            <a:r>
              <a:rPr lang="ar-SA" sz="1400" dirty="0"/>
              <a:t>4- قلم رصاص ( 6 كيلٌو جرام ، 6 جرام )</a:t>
            </a:r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</p:txBody>
      </p:sp>
      <p:sp>
        <p:nvSpPr>
          <p:cNvPr id="4" name="TextBox 3"/>
          <p:cNvSpPr txBox="1"/>
          <p:nvPr/>
        </p:nvSpPr>
        <p:spPr>
          <a:xfrm>
            <a:off x="678467" y="5593859"/>
            <a:ext cx="60198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400" dirty="0"/>
              <a:t>  تمنياتي لك بالتوفيق                                                                 معلمة المادة : </a:t>
            </a:r>
          </a:p>
        </p:txBody>
      </p:sp>
      <p:sp>
        <p:nvSpPr>
          <p:cNvPr id="13" name="مستطيل 12"/>
          <p:cNvSpPr/>
          <p:nvPr/>
        </p:nvSpPr>
        <p:spPr>
          <a:xfrm>
            <a:off x="206599" y="3048001"/>
            <a:ext cx="6519066" cy="2052418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14" name="جدول 13"/>
          <p:cNvGraphicFramePr>
            <a:graphicFrameLocks noGrp="1"/>
          </p:cNvGraphicFramePr>
          <p:nvPr>
            <p:extLst/>
          </p:nvPr>
        </p:nvGraphicFramePr>
        <p:xfrm>
          <a:off x="213718" y="3318836"/>
          <a:ext cx="3489026" cy="883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42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26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2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00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85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31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قراءة الساعة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5" name="TextBox 2"/>
          <p:cNvSpPr txBox="1"/>
          <p:nvPr/>
        </p:nvSpPr>
        <p:spPr>
          <a:xfrm>
            <a:off x="-584183" y="2991240"/>
            <a:ext cx="7309848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u="sng" dirty="0"/>
              <a:t>السؤال الخامس:ارسمي عقارب الساعة:</a:t>
            </a:r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dirty="0"/>
          </a:p>
          <a:p>
            <a:endParaRPr lang="ar-SA" sz="1200" dirty="0"/>
          </a:p>
          <a:p>
            <a:endParaRPr lang="ar-SA" sz="1200" dirty="0"/>
          </a:p>
          <a:p>
            <a:r>
              <a:rPr lang="ar-SA" sz="1200" dirty="0"/>
              <a:t>الساعة الحادية عشر تماما          الساعة الواحدة والنصف  </a:t>
            </a:r>
          </a:p>
          <a:p>
            <a:endParaRPr lang="ar-SA" dirty="0"/>
          </a:p>
        </p:txBody>
      </p:sp>
      <p:sp>
        <p:nvSpPr>
          <p:cNvPr id="1028" name="AutoShape 4" descr="CAW5E7W9"/>
          <p:cNvSpPr>
            <a:spLocks noChangeArrowheads="1"/>
          </p:cNvSpPr>
          <p:nvPr/>
        </p:nvSpPr>
        <p:spPr bwMode="auto">
          <a:xfrm>
            <a:off x="5456474" y="3674960"/>
            <a:ext cx="1042374" cy="914400"/>
          </a:xfrm>
          <a:prstGeom prst="octagon">
            <a:avLst>
              <a:gd name="adj" fmla="val 29287"/>
            </a:avLst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6" name="AutoShape 4" descr="CAW5E7W9"/>
          <p:cNvSpPr>
            <a:spLocks noChangeArrowheads="1"/>
          </p:cNvSpPr>
          <p:nvPr/>
        </p:nvSpPr>
        <p:spPr bwMode="auto">
          <a:xfrm>
            <a:off x="4013199" y="3674960"/>
            <a:ext cx="1083853" cy="914400"/>
          </a:xfrm>
          <a:prstGeom prst="octagon">
            <a:avLst>
              <a:gd name="adj" fmla="val 29287"/>
            </a:avLst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458" y="1462504"/>
            <a:ext cx="1953910" cy="1455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61001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1052</TotalTime>
  <Words>435</Words>
  <Application>Microsoft Office PowerPoint</Application>
  <PresentationFormat>On-screen Show (4:3)</PresentationFormat>
  <Paragraphs>140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Arial</vt:lpstr>
      <vt:lpstr>Calibri</vt:lpstr>
      <vt:lpstr>Calibri Light</vt:lpstr>
      <vt:lpstr>Times New Roman</vt:lpstr>
      <vt:lpstr>Wingdings</vt:lpstr>
      <vt:lpstr>نسق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خيريه القحطاني</dc:creator>
  <cp:lastModifiedBy>Reem Alnasser</cp:lastModifiedBy>
  <cp:revision>120</cp:revision>
  <dcterms:created xsi:type="dcterms:W3CDTF">2016-10-19T21:09:54Z</dcterms:created>
  <dcterms:modified xsi:type="dcterms:W3CDTF">2017-03-08T22:11:43Z</dcterms:modified>
</cp:coreProperties>
</file>