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2" r:id="rId2"/>
    <p:sldId id="273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26497" y="2416509"/>
            <a:ext cx="6620434" cy="186508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79318" y="4344684"/>
            <a:ext cx="3367612" cy="25699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</a:p>
          <a:p>
            <a:r>
              <a:rPr lang="ar-SA" sz="1100" b="1" dirty="0"/>
              <a:t>في</a:t>
            </a:r>
            <a:r>
              <a:rPr lang="ar-SA" sz="1100" b="1" dirty="0">
                <a:solidFill>
                  <a:schemeClr val="tx1"/>
                </a:solidFill>
              </a:rPr>
              <a:t> محل للأحذية وزع 27 زوج من الأحذية على عدد الرفوف فوضع  9 أزواج على كل رف </a:t>
            </a:r>
          </a:p>
          <a:p>
            <a:r>
              <a:rPr lang="ar-SA" sz="1100" b="1" dirty="0"/>
              <a:t>كم عدد الأحذية في كل رف؟</a:t>
            </a:r>
          </a:p>
          <a:p>
            <a:r>
              <a:rPr lang="ar-SA" sz="1100" b="1" u="sng" dirty="0">
                <a:solidFill>
                  <a:schemeClr val="tx1"/>
                </a:solidFill>
              </a:rPr>
              <a:t>المعطيات: </a:t>
            </a:r>
            <a:r>
              <a:rPr lang="ar-SA" sz="1100" b="1" dirty="0">
                <a:solidFill>
                  <a:schemeClr val="tx1"/>
                </a:solidFill>
              </a:rPr>
              <a:t>في محل للأحذية  وزع ........ زوج من الأحذية على عدد الرفوف فوضع ......... أزواج على كل رف </a:t>
            </a:r>
          </a:p>
          <a:p>
            <a:r>
              <a:rPr lang="ar-SA" sz="1100" b="1" u="sng" dirty="0"/>
              <a:t>المطلوب : </a:t>
            </a:r>
            <a:r>
              <a:rPr lang="ar-SA" sz="1100" b="1" dirty="0"/>
              <a:t>كم .....................؟</a:t>
            </a:r>
          </a:p>
          <a:p>
            <a:r>
              <a:rPr lang="ar-SA" sz="1100" b="1" u="sng" dirty="0">
                <a:solidFill>
                  <a:schemeClr val="tx1"/>
                </a:solidFill>
              </a:rPr>
              <a:t>الحل</a:t>
            </a:r>
            <a:r>
              <a:rPr lang="ar-SA" sz="1100" b="1" dirty="0">
                <a:solidFill>
                  <a:schemeClr val="tx1"/>
                </a:solidFill>
              </a:rPr>
              <a:t>:.....................................................</a:t>
            </a: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561403" y="2451423"/>
            <a:ext cx="4041937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</a:t>
            </a:r>
            <a:r>
              <a:rPr lang="ar-SA" sz="1200" b="1" u="sng" dirty="0"/>
              <a:t>لسؤال الأول  :صلي من العمود (أ) مع ما يناسبه من العمود(ب):</a:t>
            </a:r>
          </a:p>
          <a:p>
            <a:r>
              <a:rPr lang="ar-SA" sz="1200" b="1" dirty="0"/>
              <a:t>                  أ                               ب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26497" y="4323603"/>
            <a:ext cx="6620433" cy="175479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27657" y="6141492"/>
            <a:ext cx="3128698" cy="38779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u="sng" dirty="0"/>
              <a:t>السؤال الثالث  :أحيطي الوحدة الأنسب لقياس </a:t>
            </a:r>
          </a:p>
          <a:p>
            <a:endParaRPr lang="ar-SA" sz="1600" b="1" u="sng" dirty="0"/>
          </a:p>
          <a:p>
            <a:r>
              <a:rPr lang="ar-SA" sz="1600" b="1" dirty="0"/>
              <a:t>1- طول نملة  (مليمتر , متر , سنتمتر )</a:t>
            </a:r>
          </a:p>
          <a:p>
            <a:endParaRPr lang="ar-SA" sz="1600" b="1" dirty="0"/>
          </a:p>
          <a:p>
            <a:r>
              <a:rPr lang="ar-SA" sz="1600" b="1" dirty="0"/>
              <a:t>2- طول طفل    ( متر، سنتمتر، كلم )</a:t>
            </a:r>
          </a:p>
          <a:p>
            <a:endParaRPr lang="ar-SA" sz="1600" b="1" dirty="0"/>
          </a:p>
          <a:p>
            <a:r>
              <a:rPr lang="ar-SA" sz="1600" b="1" dirty="0"/>
              <a:t>3- سمك كتاب ( متر ، سنتمتر، ملميتر </a:t>
            </a:r>
            <a:r>
              <a:rPr lang="ar-SA" b="1" dirty="0"/>
              <a:t>)   </a:t>
            </a:r>
          </a:p>
          <a:p>
            <a:endParaRPr lang="ar-SA" dirty="0"/>
          </a:p>
          <a:p>
            <a:endParaRPr lang="ar-SA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26497" y="6146037"/>
            <a:ext cx="6620433" cy="252920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رقم(8)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67200"/>
              </p:ext>
            </p:extLst>
          </p:nvPr>
        </p:nvGraphicFramePr>
        <p:xfrm>
          <a:off x="126497" y="2421880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35922" y="6141492"/>
          <a:ext cx="3369080" cy="107777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721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055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702858"/>
              </p:ext>
            </p:extLst>
          </p:nvPr>
        </p:nvGraphicFramePr>
        <p:xfrm>
          <a:off x="135922" y="4323603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666085"/>
              </p:ext>
            </p:extLst>
          </p:nvPr>
        </p:nvGraphicFramePr>
        <p:xfrm>
          <a:off x="5290443" y="2859802"/>
          <a:ext cx="1139298" cy="1360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39298">
                  <a:extLst>
                    <a:ext uri="{9D8B030D-6E8A-4147-A177-3AD203B41FA5}">
                      <a16:colId xmlns:a16="http://schemas.microsoft.com/office/drawing/2014/main" val="225515440"/>
                    </a:ext>
                  </a:extLst>
                </a:gridCol>
              </a:tblGrid>
              <a:tr h="340052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ar-SA" sz="1200" b="1" baseline="0" dirty="0">
                          <a:solidFill>
                            <a:schemeClr val="tx1"/>
                          </a:solidFill>
                        </a:rPr>
                        <a:t> 56</a:t>
                      </a:r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÷ 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183258"/>
                  </a:ext>
                </a:extLst>
              </a:tr>
              <a:tr h="340052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/>
                        <a:t>  40÷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71593"/>
                  </a:ext>
                </a:extLst>
              </a:tr>
              <a:tr h="338544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baseline="0" dirty="0"/>
                        <a:t>  18 </a:t>
                      </a:r>
                      <a:r>
                        <a:rPr lang="ar-SA" sz="1200" b="1" dirty="0"/>
                        <a:t>÷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846256"/>
                  </a:ext>
                </a:extLst>
              </a:tr>
              <a:tr h="341392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/>
                        <a:t> 36 ÷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001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122"/>
              </p:ext>
            </p:extLst>
          </p:nvPr>
        </p:nvGraphicFramePr>
        <p:xfrm>
          <a:off x="3582603" y="2860057"/>
          <a:ext cx="1250689" cy="1341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0689">
                  <a:extLst>
                    <a:ext uri="{9D8B030D-6E8A-4147-A177-3AD203B41FA5}">
                      <a16:colId xmlns:a16="http://schemas.microsoft.com/office/drawing/2014/main" val="225515440"/>
                    </a:ext>
                  </a:extLst>
                </a:gridCol>
              </a:tblGrid>
              <a:tr h="307457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 </a:t>
                      </a:r>
                      <a:r>
                        <a:rPr lang="ar-SA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183258"/>
                  </a:ext>
                </a:extLst>
              </a:tr>
              <a:tr h="307457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</a:t>
                      </a:r>
                      <a:r>
                        <a:rPr lang="ar-SA" baseline="0" dirty="0"/>
                        <a:t> </a:t>
                      </a:r>
                      <a:r>
                        <a:rPr lang="ar-SA" sz="1600" b="1" baseline="0" dirty="0"/>
                        <a:t>6</a:t>
                      </a:r>
                      <a:endParaRPr lang="ar-SA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71593"/>
                  </a:ext>
                </a:extLst>
              </a:tr>
              <a:tr h="307457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</a:t>
                      </a:r>
                      <a:r>
                        <a:rPr lang="ar-SA" sz="16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846256"/>
                  </a:ext>
                </a:extLst>
              </a:tr>
              <a:tr h="307457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969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/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74259" y="361951"/>
            <a:ext cx="4244149" cy="37548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 :اختاري الوحدة  الأنسب </a:t>
            </a:r>
          </a:p>
          <a:p>
            <a:r>
              <a:rPr lang="ar-SA" u="sng" dirty="0"/>
              <a:t>لقياس كتلة كل من :</a:t>
            </a:r>
          </a:p>
          <a:p>
            <a:r>
              <a:rPr lang="ar-SA" sz="1400" dirty="0"/>
              <a:t>1- رجل ( 70 جرام ، 70 كيلو جرام )</a:t>
            </a:r>
          </a:p>
          <a:p>
            <a:endParaRPr lang="ar-SA" sz="1400" dirty="0"/>
          </a:p>
          <a:p>
            <a:r>
              <a:rPr lang="ar-SA" sz="1400" dirty="0"/>
              <a:t>2- سيارة (900  جرام ، 900كيلو جرام )</a:t>
            </a:r>
          </a:p>
          <a:p>
            <a:endParaRPr lang="ar-SA" sz="1400" dirty="0"/>
          </a:p>
          <a:p>
            <a:r>
              <a:rPr lang="ar-SA" sz="1400" dirty="0"/>
              <a:t>3- ملعقة طعام (20 جرام ، 20 كيلٌو جرام )</a:t>
            </a:r>
          </a:p>
          <a:p>
            <a:endParaRPr lang="ar-SA" sz="1400" dirty="0"/>
          </a:p>
          <a:p>
            <a:endParaRPr lang="ar-SA" sz="1400" dirty="0"/>
          </a:p>
          <a:p>
            <a:r>
              <a:rPr lang="ar-SA" sz="1400" dirty="0"/>
              <a:t>4- قلم رصاص ( 6 كيلٌو جرام ، 6 جرام )</a:t>
            </a:r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678467" y="5593859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206599" y="3048001"/>
            <a:ext cx="6519066" cy="205241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-584183" y="2991240"/>
            <a:ext cx="730984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الخامس:ارسمي عقارب الساعة: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sz="1200" dirty="0"/>
          </a:p>
          <a:p>
            <a:endParaRPr lang="ar-SA" sz="1200" dirty="0"/>
          </a:p>
          <a:p>
            <a:r>
              <a:rPr lang="ar-SA" sz="1200" dirty="0"/>
              <a:t>الساعة الحادية عشر تماما          الساعة الواحدة والنصف  </a:t>
            </a:r>
          </a:p>
          <a:p>
            <a:endParaRPr lang="ar-SA" dirty="0"/>
          </a:p>
        </p:txBody>
      </p:sp>
      <p:sp>
        <p:nvSpPr>
          <p:cNvPr id="1028" name="AutoShape 4" descr="CAW5E7W9"/>
          <p:cNvSpPr>
            <a:spLocks noChangeArrowheads="1"/>
          </p:cNvSpPr>
          <p:nvPr/>
        </p:nvSpPr>
        <p:spPr bwMode="auto">
          <a:xfrm>
            <a:off x="5456474" y="3674960"/>
            <a:ext cx="1042374" cy="914400"/>
          </a:xfrm>
          <a:prstGeom prst="octagon">
            <a:avLst>
              <a:gd name="adj" fmla="val 2928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6" name="AutoShape 4" descr="CAW5E7W9"/>
          <p:cNvSpPr>
            <a:spLocks noChangeArrowheads="1"/>
          </p:cNvSpPr>
          <p:nvPr/>
        </p:nvSpPr>
        <p:spPr bwMode="auto">
          <a:xfrm>
            <a:off x="4013199" y="3674960"/>
            <a:ext cx="1083853" cy="914400"/>
          </a:xfrm>
          <a:prstGeom prst="octagon">
            <a:avLst>
              <a:gd name="adj" fmla="val 2928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458" y="1462504"/>
            <a:ext cx="1953910" cy="145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6100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435</Words>
  <Application>Microsoft Office PowerPoint</Application>
  <PresentationFormat>On-screen Show (4:3)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2017-03-08T22:11:43Z</dcterms:modified>
</cp:coreProperties>
</file>