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57" r:id="rId3"/>
    <p:sldId id="350" r:id="rId4"/>
    <p:sldId id="371" r:id="rId5"/>
    <p:sldId id="344" r:id="rId6"/>
    <p:sldId id="373" r:id="rId7"/>
    <p:sldId id="372" r:id="rId8"/>
    <p:sldId id="335" r:id="rId9"/>
    <p:sldId id="375" r:id="rId10"/>
    <p:sldId id="352" r:id="rId11"/>
    <p:sldId id="376" r:id="rId12"/>
    <p:sldId id="378" r:id="rId13"/>
    <p:sldId id="340" r:id="rId14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74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933FF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126"/>
      </p:cViewPr>
      <p:guideLst>
        <p:guide orient="horz" pos="2183"/>
        <p:guide pos="3840"/>
        <p:guide orient="horz" pos="2174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10/06/1442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غرفتي</a:t>
              </a:r>
              <a:endParaRPr lang="en-US" sz="3200" b="1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3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8331200" y="1044262"/>
            <a:ext cx="3363303" cy="719472"/>
            <a:chOff x="1437353" y="1240016"/>
            <a:chExt cx="3363303" cy="719472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3" y="1240016"/>
              <a:ext cx="2826275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60" y="1436268"/>
              <a:ext cx="26008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800" b="1" dirty="0">
                  <a:solidFill>
                    <a:schemeClr val="bg1"/>
                  </a:solidFill>
                </a:rPr>
                <a:t>إرشادات عامة</a:t>
              </a:r>
              <a:endPara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052619" y="2262738"/>
            <a:ext cx="399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مشاركة أخواتك في غرفة النوم لا يعني إهمالها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7657" y="3413151"/>
            <a:ext cx="1884145" cy="2433188"/>
            <a:chOff x="10084839" y="2824855"/>
            <a:chExt cx="1884145" cy="243318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4839" y="2824855"/>
              <a:ext cx="1884145" cy="2433188"/>
              <a:chOff x="395817" y="4308237"/>
              <a:chExt cx="1884145" cy="243318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396265" y="4679322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غرفتي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38529" y="3572025"/>
              <a:ext cx="1597135" cy="1336732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2887638"/>
            <a:ext cx="1834212" cy="635091"/>
            <a:chOff x="1431941" y="2643418"/>
            <a:chExt cx="1834212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213600" y="3100101"/>
            <a:ext cx="3799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استأذني قبل دخولك إلى غرف الآخرين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4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3768077"/>
            <a:ext cx="1834212" cy="635091"/>
            <a:chOff x="1431941" y="2643418"/>
            <a:chExt cx="1834212" cy="635091"/>
          </a:xfrm>
        </p:grpSpPr>
        <p:sp>
          <p:nvSpPr>
            <p:cNvPr id="35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979886" y="4013337"/>
            <a:ext cx="4952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اجعلي ترتيب السرير جزءاً من جدول أعمالك اليومية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8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4653418"/>
            <a:ext cx="1834212" cy="635091"/>
            <a:chOff x="1431941" y="2643418"/>
            <a:chExt cx="1834212" cy="635091"/>
          </a:xfrm>
        </p:grpSpPr>
        <p:sp>
          <p:nvSpPr>
            <p:cNvPr id="39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1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326743" y="4898678"/>
            <a:ext cx="568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لا تعبثي في غرف الآخرين و لا تسمحي لهم بالعبث في غرفتك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2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5540874"/>
            <a:ext cx="1834212" cy="635091"/>
            <a:chOff x="1431941" y="2643418"/>
            <a:chExt cx="1834212" cy="635091"/>
          </a:xfrm>
        </p:grpSpPr>
        <p:sp>
          <p:nvSpPr>
            <p:cNvPr id="62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776686" y="5786134"/>
            <a:ext cx="5237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غرفتك مكان خاص بك فاحرصي دائماً على نظافتها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68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3485939" y="2316865"/>
            <a:ext cx="2663340" cy="2699657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-8000" t="3000" b="-3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69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4704345" y="2471078"/>
            <a:ext cx="283886" cy="421117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0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0672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7" dur="200" fill="hold"/>
                                        <p:tgtEl>
                                          <p:spTgt spid="6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  <p:bldP spid="37" grpId="0"/>
      <p:bldP spid="41" grpId="0"/>
      <p:bldP spid="64" grpId="0"/>
      <p:bldP spid="68" grpId="0" animBg="1"/>
      <p:bldP spid="6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0A874D0-1DC2-4B80-9009-7B708B072098}"/>
              </a:ext>
            </a:extLst>
          </p:cNvPr>
          <p:cNvGrpSpPr/>
          <p:nvPr/>
        </p:nvGrpSpPr>
        <p:grpSpPr>
          <a:xfrm>
            <a:off x="586319" y="3413188"/>
            <a:ext cx="1887251" cy="2486630"/>
            <a:chOff x="10083501" y="2824892"/>
            <a:chExt cx="1887251" cy="248663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75DB8F-9891-438B-A0B6-BC3337378D97}"/>
                </a:ext>
              </a:extLst>
            </p:cNvPr>
            <p:cNvGrpSpPr/>
            <p:nvPr/>
          </p:nvGrpSpPr>
          <p:grpSpPr>
            <a:xfrm rot="21371849">
              <a:off x="10083501" y="2824892"/>
              <a:ext cx="1887251" cy="2486630"/>
              <a:chOff x="392711" y="4308237"/>
              <a:chExt cx="1887251" cy="2486630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CA2150-715E-4F86-B5A0-17CE76F17C46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2FD7445-ECB0-453E-ABED-1007DF467EFE}"/>
                  </a:ext>
                </a:extLst>
              </p:cNvPr>
              <p:cNvSpPr txBox="1"/>
              <p:nvPr/>
            </p:nvSpPr>
            <p:spPr>
              <a:xfrm>
                <a:off x="392711" y="4732764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غرفتي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7C0285D-B081-478F-81C3-FB993D3A3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57594" y="3761012"/>
              <a:ext cx="1529964" cy="1280513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8858567-22F7-4185-9E9C-9A4B165F3458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76744FC-B1FA-4CF3-A037-7F5FC6808D79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5132994-272C-4414-AD34-FDA281D23816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Rectangle: Top Corners One Rounded and One Snipped 129">
                <a:extLst>
                  <a:ext uri="{FF2B5EF4-FFF2-40B4-BE49-F238E27FC236}">
                    <a16:creationId xmlns:a16="http://schemas.microsoft.com/office/drawing/2014/main" id="{04D2D0A0-BFB9-48BF-AA0F-87289510F0A7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Right Triangle 19">
                <a:extLst>
                  <a:ext uri="{FF2B5EF4-FFF2-40B4-BE49-F238E27FC236}">
                    <a16:creationId xmlns:a16="http://schemas.microsoft.com/office/drawing/2014/main" id="{0EEC8579-EBD6-4F8A-AA1D-8CEC08CE2B4F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334D1F3-79D1-4E7D-9B65-064717BF53F6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8" name="Graphic 127" descr="Target Audience">
              <a:extLst>
                <a:ext uri="{FF2B5EF4-FFF2-40B4-BE49-F238E27FC236}">
                  <a16:creationId xmlns:a16="http://schemas.microsoft.com/office/drawing/2014/main" id="{6FD2B305-B17B-4419-BF9C-DAA8CBA78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D06412E-26F0-40B5-8037-2625D84BA16E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45B2BC8-7A58-4BB5-B29D-83031CA1D7E3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FC8173A-3F32-4900-A52A-20773605500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Trapezoid 10">
              <a:extLst>
                <a:ext uri="{FF2B5EF4-FFF2-40B4-BE49-F238E27FC236}">
                  <a16:creationId xmlns:a16="http://schemas.microsoft.com/office/drawing/2014/main" id="{FB7E5F81-3A83-4011-A1C9-1FECF1CDA69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42AB040-2EDF-4378-9C49-866B5B30E1F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0" name="Rectangle 21">
            <a:extLst>
              <a:ext uri="{FF2B5EF4-FFF2-40B4-BE49-F238E27FC236}">
                <a16:creationId xmlns:a16="http://schemas.microsoft.com/office/drawing/2014/main" id="{457A9667-4B5C-49C6-95BF-74AB3EFB807C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3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2002971"/>
            <a:ext cx="7056385" cy="4299802"/>
          </a:xfrm>
          <a:prstGeom prst="rect">
            <a:avLst/>
          </a:prstGeom>
        </p:spPr>
      </p:pic>
      <p:sp>
        <p:nvSpPr>
          <p:cNvPr id="24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6399893" y="1528519"/>
            <a:ext cx="1509486" cy="530661"/>
          </a:xfrm>
          <a:custGeom>
            <a:avLst/>
            <a:gdLst>
              <a:gd name="connsiteX0" fmla="*/ 1509486 w 1509486"/>
              <a:gd name="connsiteY0" fmla="*/ 421833 h 530661"/>
              <a:gd name="connsiteX1" fmla="*/ 827314 w 1509486"/>
              <a:gd name="connsiteY1" fmla="*/ 506580 h 530661"/>
              <a:gd name="connsiteX2" fmla="*/ 464457 w 1509486"/>
              <a:gd name="connsiteY2" fmla="*/ 40474 h 530661"/>
              <a:gd name="connsiteX3" fmla="*/ 0 w 1509486"/>
              <a:gd name="connsiteY3" fmla="*/ 54599 h 53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30661" extrusionOk="0">
                <a:moveTo>
                  <a:pt x="1509486" y="421833"/>
                </a:moveTo>
                <a:cubicBezTo>
                  <a:pt x="1253445" y="504370"/>
                  <a:pt x="1015188" y="570857"/>
                  <a:pt x="827314" y="506580"/>
                </a:cubicBezTo>
                <a:cubicBezTo>
                  <a:pt x="600287" y="434248"/>
                  <a:pt x="641110" y="179287"/>
                  <a:pt x="464457" y="40474"/>
                </a:cubicBezTo>
                <a:cubicBezTo>
                  <a:pt x="272107" y="-86057"/>
                  <a:pt x="191508" y="47314"/>
                  <a:pt x="0" y="54599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2596352" y="83141"/>
            <a:ext cx="3971187" cy="21720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rgbClr val="FF0000"/>
                </a:solidFill>
              </a:rPr>
              <a:t>هيا نمرح :</a:t>
            </a:r>
          </a:p>
          <a:p>
            <a:pPr algn="r"/>
            <a:r>
              <a:rPr lang="ar-SY" sz="2400" dirty="0"/>
              <a:t>ارسمي دائرة حول الأدوات المدرسية </a:t>
            </a:r>
            <a:endParaRPr lang="ar-SY" sz="2400" dirty="0">
              <a:solidFill>
                <a:srgbClr val="FF0000"/>
              </a:solidFill>
            </a:endParaRPr>
          </a:p>
        </p:txBody>
      </p:sp>
      <p:sp>
        <p:nvSpPr>
          <p:cNvPr id="26" name="Oval 37">
            <a:extLst>
              <a:ext uri="{FF2B5EF4-FFF2-40B4-BE49-F238E27FC236}">
                <a16:creationId xmlns:a16="http://schemas.microsoft.com/office/drawing/2014/main" id="{CC824278-FD7C-462B-809A-213363C4026D}"/>
              </a:ext>
            </a:extLst>
          </p:cNvPr>
          <p:cNvSpPr/>
          <p:nvPr/>
        </p:nvSpPr>
        <p:spPr>
          <a:xfrm>
            <a:off x="9056914" y="1773051"/>
            <a:ext cx="1683303" cy="14691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7" name="Oval 37">
            <a:extLst>
              <a:ext uri="{FF2B5EF4-FFF2-40B4-BE49-F238E27FC236}">
                <a16:creationId xmlns:a16="http://schemas.microsoft.com/office/drawing/2014/main" id="{CC824278-FD7C-462B-809A-213363C4026D}"/>
              </a:ext>
            </a:extLst>
          </p:cNvPr>
          <p:cNvSpPr/>
          <p:nvPr/>
        </p:nvSpPr>
        <p:spPr>
          <a:xfrm>
            <a:off x="8462086" y="3171632"/>
            <a:ext cx="1553027" cy="13503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8" name="Oval 37">
            <a:extLst>
              <a:ext uri="{FF2B5EF4-FFF2-40B4-BE49-F238E27FC236}">
                <a16:creationId xmlns:a16="http://schemas.microsoft.com/office/drawing/2014/main" id="{CC824278-FD7C-462B-809A-213363C4026D}"/>
              </a:ext>
            </a:extLst>
          </p:cNvPr>
          <p:cNvSpPr/>
          <p:nvPr/>
        </p:nvSpPr>
        <p:spPr>
          <a:xfrm>
            <a:off x="6968079" y="3664293"/>
            <a:ext cx="1553027" cy="13503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29" name="Oval 37">
            <a:extLst>
              <a:ext uri="{FF2B5EF4-FFF2-40B4-BE49-F238E27FC236}">
                <a16:creationId xmlns:a16="http://schemas.microsoft.com/office/drawing/2014/main" id="{CC824278-FD7C-462B-809A-213363C4026D}"/>
              </a:ext>
            </a:extLst>
          </p:cNvPr>
          <p:cNvSpPr/>
          <p:nvPr/>
        </p:nvSpPr>
        <p:spPr>
          <a:xfrm>
            <a:off x="5661794" y="4806359"/>
            <a:ext cx="2082798" cy="15464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30" name="Oval 37">
            <a:extLst>
              <a:ext uri="{FF2B5EF4-FFF2-40B4-BE49-F238E27FC236}">
                <a16:creationId xmlns:a16="http://schemas.microsoft.com/office/drawing/2014/main" id="{CC824278-FD7C-462B-809A-213363C4026D}"/>
              </a:ext>
            </a:extLst>
          </p:cNvPr>
          <p:cNvSpPr/>
          <p:nvPr/>
        </p:nvSpPr>
        <p:spPr>
          <a:xfrm>
            <a:off x="8608192" y="4339482"/>
            <a:ext cx="1638894" cy="16128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CC824278-FD7C-462B-809A-213363C4026D}"/>
              </a:ext>
            </a:extLst>
          </p:cNvPr>
          <p:cNvSpPr/>
          <p:nvPr/>
        </p:nvSpPr>
        <p:spPr>
          <a:xfrm>
            <a:off x="10145486" y="4246482"/>
            <a:ext cx="1944913" cy="20562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32" name="Oval 37">
            <a:extLst>
              <a:ext uri="{FF2B5EF4-FFF2-40B4-BE49-F238E27FC236}">
                <a16:creationId xmlns:a16="http://schemas.microsoft.com/office/drawing/2014/main" id="{CC824278-FD7C-462B-809A-213363C4026D}"/>
              </a:ext>
            </a:extLst>
          </p:cNvPr>
          <p:cNvSpPr/>
          <p:nvPr/>
        </p:nvSpPr>
        <p:spPr>
          <a:xfrm>
            <a:off x="5588001" y="1982230"/>
            <a:ext cx="1820988" cy="17750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75530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8331200" y="1044262"/>
            <a:ext cx="3363303" cy="719472"/>
            <a:chOff x="1437353" y="1240016"/>
            <a:chExt cx="3363303" cy="719472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3" y="1240016"/>
              <a:ext cx="2826275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99760" y="1436268"/>
              <a:ext cx="26008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chemeClr val="bg1"/>
                  </a:solidFill>
                </a:rPr>
                <a:t>هيا نمرح</a:t>
              </a:r>
              <a:endParaRPr lang="ar-SY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3773714" y="2262738"/>
            <a:ext cx="727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b="1" dirty="0"/>
              <a:t>أذكري أكبر عدد من الأسباب التي تجعلك تفضلين النوم في غرفة هادئة و الضوء فيها خافت</a:t>
            </a:r>
            <a:br>
              <a:rPr lang="en-US" b="1" dirty="0"/>
            </a:br>
            <a:endParaRPr lang="ar-SY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87657" y="3413151"/>
            <a:ext cx="1884145" cy="2433188"/>
            <a:chOff x="10084839" y="2824855"/>
            <a:chExt cx="1884145" cy="243318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84839" y="2824855"/>
              <a:ext cx="1884145" cy="2433188"/>
              <a:chOff x="395817" y="4308237"/>
              <a:chExt cx="1884145" cy="243318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396265" y="4679322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غرفتي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67451" y="3571069"/>
              <a:ext cx="1567357" cy="1311809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2887638"/>
            <a:ext cx="1834212" cy="635091"/>
            <a:chOff x="1431941" y="2643418"/>
            <a:chExt cx="1834212" cy="635091"/>
          </a:xfrm>
        </p:grpSpPr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213600" y="3100101"/>
            <a:ext cx="3799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 ليشعر جسمي بالراحة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4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3768077"/>
            <a:ext cx="1834212" cy="635091"/>
            <a:chOff x="1431941" y="2643418"/>
            <a:chExt cx="1834212" cy="635091"/>
          </a:xfrm>
        </p:grpSpPr>
        <p:sp>
          <p:nvSpPr>
            <p:cNvPr id="35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7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910286" y="4013337"/>
            <a:ext cx="3021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لأحصل على نوم عميق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8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4653418"/>
            <a:ext cx="1834212" cy="635091"/>
            <a:chOff x="1431941" y="2643418"/>
            <a:chExt cx="1834212" cy="635091"/>
          </a:xfrm>
        </p:grpSpPr>
        <p:sp>
          <p:nvSpPr>
            <p:cNvPr id="39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1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326743" y="4898678"/>
            <a:ext cx="568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النوم براحة يساعدنا على الاستيقاظ بنشاط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2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29366" y="5540874"/>
            <a:ext cx="1834212" cy="635091"/>
            <a:chOff x="1431941" y="2643418"/>
            <a:chExt cx="1834212" cy="635091"/>
          </a:xfrm>
        </p:grpSpPr>
        <p:sp>
          <p:nvSpPr>
            <p:cNvPr id="62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55834"/>
              <a:ext cx="1650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776686" y="5786134"/>
            <a:ext cx="5237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النوم بهدوء في الظلام يساعد على النمو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68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4140215" y="3482053"/>
            <a:ext cx="2663340" cy="2699657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-8000" t="3000" b="-3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69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5358621" y="3636266"/>
            <a:ext cx="283886" cy="421117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0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0191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7" dur="200" fill="hold"/>
                                        <p:tgtEl>
                                          <p:spTgt spid="6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3" grpId="0"/>
      <p:bldP spid="37" grpId="0"/>
      <p:bldP spid="41" grpId="0"/>
      <p:bldP spid="64" grpId="0"/>
      <p:bldP spid="68" grpId="0" animBg="1"/>
      <p:bldP spid="6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rgbClr val="FF0000"/>
                  </a:solidFill>
                  <a:latin typeface="Oswald" panose="02000503000000000000" pitchFamily="2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4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0A874D0-1DC2-4B80-9009-7B708B072098}"/>
              </a:ext>
            </a:extLst>
          </p:cNvPr>
          <p:cNvGrpSpPr/>
          <p:nvPr/>
        </p:nvGrpSpPr>
        <p:grpSpPr>
          <a:xfrm>
            <a:off x="587734" y="3413141"/>
            <a:ext cx="1884145" cy="2435742"/>
            <a:chOff x="10084916" y="2824845"/>
            <a:chExt cx="1884145" cy="243574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75DB8F-9891-438B-A0B6-BC3337378D97}"/>
                </a:ext>
              </a:extLst>
            </p:cNvPr>
            <p:cNvGrpSpPr/>
            <p:nvPr/>
          </p:nvGrpSpPr>
          <p:grpSpPr>
            <a:xfrm rot="21371849">
              <a:off x="10084916" y="2824845"/>
              <a:ext cx="1884145" cy="2435742"/>
              <a:chOff x="395817" y="4308237"/>
              <a:chExt cx="1884145" cy="2435742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CA2150-715E-4F86-B5A0-17CE76F17C46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2FD7445-ECB0-453E-ABED-1007DF467EFE}"/>
                  </a:ext>
                </a:extLst>
              </p:cNvPr>
              <p:cNvSpPr txBox="1"/>
              <p:nvPr/>
            </p:nvSpPr>
            <p:spPr>
              <a:xfrm>
                <a:off x="396093" y="4681876"/>
                <a:ext cx="1871561" cy="206210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غرفتي</a:t>
                </a: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  <a:p>
                <a:pPr algn="r"/>
                <a:endParaRPr lang="ar-SY" sz="1000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7C0285D-B081-478F-81C3-FB993D3A3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57594" y="3761012"/>
              <a:ext cx="1529964" cy="1280513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8858567-22F7-4185-9E9C-9A4B165F3458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76744FC-B1FA-4CF3-A037-7F5FC6808D79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5132994-272C-4414-AD34-FDA281D23816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Rectangle: Top Corners One Rounded and One Snipped 129">
                <a:extLst>
                  <a:ext uri="{FF2B5EF4-FFF2-40B4-BE49-F238E27FC236}">
                    <a16:creationId xmlns:a16="http://schemas.microsoft.com/office/drawing/2014/main" id="{04D2D0A0-BFB9-48BF-AA0F-87289510F0A7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Right Triangle 19">
                <a:extLst>
                  <a:ext uri="{FF2B5EF4-FFF2-40B4-BE49-F238E27FC236}">
                    <a16:creationId xmlns:a16="http://schemas.microsoft.com/office/drawing/2014/main" id="{0EEC8579-EBD6-4F8A-AA1D-8CEC08CE2B4F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334D1F3-79D1-4E7D-9B65-064717BF53F6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8" name="Graphic 127" descr="Target Audience">
              <a:extLst>
                <a:ext uri="{FF2B5EF4-FFF2-40B4-BE49-F238E27FC236}">
                  <a16:creationId xmlns:a16="http://schemas.microsoft.com/office/drawing/2014/main" id="{6FD2B305-B17B-4419-BF9C-DAA8CBA78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D06412E-26F0-40B5-8037-2625D84BA16E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45B2BC8-7A58-4BB5-B29D-83031CA1D7E3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FC8173A-3F32-4900-A52A-20773605500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Trapezoid 10">
              <a:extLst>
                <a:ext uri="{FF2B5EF4-FFF2-40B4-BE49-F238E27FC236}">
                  <a16:creationId xmlns:a16="http://schemas.microsoft.com/office/drawing/2014/main" id="{FB7E5F81-3A83-4011-A1C9-1FECF1CDA69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42AB040-2EDF-4378-9C49-866B5B30E1F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0" name="Rectangle 21">
            <a:extLst>
              <a:ext uri="{FF2B5EF4-FFF2-40B4-BE49-F238E27FC236}">
                <a16:creationId xmlns:a16="http://schemas.microsoft.com/office/drawing/2014/main" id="{457A9667-4B5C-49C6-95BF-74AB3EFB807C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3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766" y="3640660"/>
            <a:ext cx="5613626" cy="2697809"/>
          </a:xfrm>
          <a:prstGeom prst="rect">
            <a:avLst/>
          </a:prstGeom>
        </p:spPr>
      </p:pic>
      <p:sp>
        <p:nvSpPr>
          <p:cNvPr id="24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6592800" y="3051281"/>
            <a:ext cx="1509486" cy="530661"/>
          </a:xfrm>
          <a:custGeom>
            <a:avLst/>
            <a:gdLst>
              <a:gd name="connsiteX0" fmla="*/ 1509486 w 1509486"/>
              <a:gd name="connsiteY0" fmla="*/ 421833 h 530661"/>
              <a:gd name="connsiteX1" fmla="*/ 827314 w 1509486"/>
              <a:gd name="connsiteY1" fmla="*/ 506580 h 530661"/>
              <a:gd name="connsiteX2" fmla="*/ 464457 w 1509486"/>
              <a:gd name="connsiteY2" fmla="*/ 40474 h 530661"/>
              <a:gd name="connsiteX3" fmla="*/ 0 w 1509486"/>
              <a:gd name="connsiteY3" fmla="*/ 54599 h 53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30661" extrusionOk="0">
                <a:moveTo>
                  <a:pt x="1509486" y="421833"/>
                </a:moveTo>
                <a:cubicBezTo>
                  <a:pt x="1253445" y="504370"/>
                  <a:pt x="1015188" y="570857"/>
                  <a:pt x="827314" y="506580"/>
                </a:cubicBezTo>
                <a:cubicBezTo>
                  <a:pt x="600287" y="434248"/>
                  <a:pt x="641110" y="179287"/>
                  <a:pt x="464457" y="40474"/>
                </a:cubicBezTo>
                <a:cubicBezTo>
                  <a:pt x="272107" y="-86057"/>
                  <a:pt x="191508" y="47314"/>
                  <a:pt x="0" y="54599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3632939" y="53415"/>
            <a:ext cx="4808648" cy="28163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800" b="1" dirty="0">
                <a:solidFill>
                  <a:srgbClr val="FF0000"/>
                </a:solidFill>
              </a:rPr>
              <a:t>غرفتي</a:t>
            </a:r>
            <a:endParaRPr lang="ar-SY" sz="2800" b="1" dirty="0">
              <a:solidFill>
                <a:srgbClr val="FF0000"/>
              </a:solidFill>
            </a:endParaRPr>
          </a:p>
          <a:p>
            <a:pPr algn="r"/>
            <a:r>
              <a:rPr lang="ar-SA" sz="2400" dirty="0"/>
              <a:t>لكي أعتني بغرفة النوم أقوم بإدخال الملابس في الخزانة و أضع كتبي على المكتب و أفتح النافذة للتهوية و أرتب السرير و أضع المخدة في مكانها</a:t>
            </a:r>
            <a:endParaRPr lang="ar-SY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1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7541" y="3413024"/>
            <a:ext cx="1898187" cy="2187922"/>
            <a:chOff x="10074723" y="2824728"/>
            <a:chExt cx="1898187" cy="218792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4723" y="2824728"/>
              <a:ext cx="1898187" cy="2128425"/>
              <a:chOff x="395817" y="4308237"/>
              <a:chExt cx="1898187" cy="2128425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2443" y="4682336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غرفتي</a:t>
                </a: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87825" y="3736042"/>
              <a:ext cx="1525299" cy="127660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6677993" y="48348"/>
            <a:ext cx="3512457" cy="22106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dirty="0"/>
              <a:t>لمى فتاة تحرص على تنظيف غرفتها فتقوم بكنس الأرضية و مسح الغبار و رمي القمامة و هي دائماً تحرص على :</a:t>
            </a:r>
            <a:br>
              <a:rPr lang="en-US" sz="2000" dirty="0"/>
            </a:br>
            <a:endParaRPr lang="ar-SY" dirty="0">
              <a:solidFill>
                <a:srgbClr val="FF0000"/>
              </a:solidFill>
            </a:endParaRPr>
          </a:p>
        </p:txBody>
      </p:sp>
      <p:grpSp>
        <p:nvGrpSpPr>
          <p:cNvPr id="37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38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0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7113810" y="2210672"/>
            <a:ext cx="3930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/>
              <a:t>إ</a:t>
            </a:r>
            <a:r>
              <a:rPr lang="ar-SA" sz="2000" dirty="0"/>
              <a:t>طفاء جهاز الحاسب الآلي ( الكمبيوتر ) بعد الانتهاء منه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83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4412162" y="1141885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 l="-31000" t="-3000" r="-10000" b="-3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84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5397690" y="1245088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5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8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3035810"/>
            <a:ext cx="1834212" cy="635091"/>
            <a:chOff x="1431941" y="2643418"/>
            <a:chExt cx="1834212" cy="635091"/>
          </a:xfrm>
        </p:grpSpPr>
        <p:sp>
          <p:nvSpPr>
            <p:cNvPr id="89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91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852476" y="3371757"/>
            <a:ext cx="5163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ا</a:t>
            </a:r>
            <a:r>
              <a:rPr lang="ar-SY" sz="2000" dirty="0"/>
              <a:t>لا</a:t>
            </a:r>
            <a:r>
              <a:rPr lang="ar-SA" sz="2000" dirty="0"/>
              <a:t>عتماد على الإضاءة الطبيعية في النهار و عدم إضاءة الكهرباء إلا عند الحاجة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92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2582616" y="2726105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 l="-31000" t="-3000" r="-10000" b="-3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93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3568144" y="2829308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4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7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91218" y="3916249"/>
            <a:ext cx="1834212" cy="635091"/>
            <a:chOff x="1431941" y="2643418"/>
            <a:chExt cx="1834212" cy="635091"/>
          </a:xfrm>
        </p:grpSpPr>
        <p:sp>
          <p:nvSpPr>
            <p:cNvPr id="98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00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476643" y="4185757"/>
            <a:ext cx="46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/>
              <a:t>التأكد من إطفاء الأجهزة و المصابيح في غرف المنزل</a:t>
            </a:r>
            <a:r>
              <a:rPr lang="ar-SY" sz="2000" dirty="0"/>
              <a:t> .</a:t>
            </a:r>
          </a:p>
        </p:txBody>
      </p:sp>
      <p:sp>
        <p:nvSpPr>
          <p:cNvPr id="101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4432535" y="4274123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 l="-34000" t="-21000" r="-10000" b="2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102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5418063" y="4377326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3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510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8" dur="200" fill="hold"/>
                                        <p:tgtEl>
                                          <p:spTgt spid="8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"/>
                            </p:stCondLst>
                            <p:childTnLst>
                              <p:par>
                                <p:cTn id="6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50"/>
                            </p:stCondLst>
                            <p:childTnLst>
                              <p:par>
                                <p:cTn id="6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5" dur="200" fill="hold"/>
                                        <p:tgtEl>
                                          <p:spTgt spid="9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"/>
                            </p:stCondLst>
                            <p:childTnLst>
                              <p:par>
                                <p:cTn id="8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50"/>
                            </p:stCondLst>
                            <p:childTnLst>
                              <p:par>
                                <p:cTn id="9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2" dur="200" fill="hold"/>
                                        <p:tgtEl>
                                          <p:spTgt spid="10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36" grpId="0" animBg="1"/>
      <p:bldP spid="40" grpId="0"/>
      <p:bldP spid="83" grpId="0" animBg="1"/>
      <p:bldP spid="83" grpId="1" animBg="1"/>
      <p:bldP spid="91" grpId="0"/>
      <p:bldP spid="92" grpId="0" animBg="1"/>
      <p:bldP spid="92" grpId="1" animBg="1"/>
      <p:bldP spid="100" grpId="0"/>
      <p:bldP spid="101" grpId="0" animBg="1"/>
      <p:bldP spid="10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2017478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8836667" y="1083636"/>
            <a:ext cx="2857836" cy="701551"/>
            <a:chOff x="1437353" y="1240018"/>
            <a:chExt cx="2857836" cy="701551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3" y="1240018"/>
              <a:ext cx="218764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247940" y="1479904"/>
              <a:ext cx="20472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A" sz="2400" dirty="0">
                  <a:solidFill>
                    <a:schemeClr val="bg1"/>
                  </a:solidFill>
                </a:rPr>
                <a:t>نشاط ١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788667" y="2262738"/>
            <a:ext cx="5255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ماذا يحدث إذا تركت بقايا الطعام في غرفتك ؟ تحدثي عن ذلك؟</a:t>
            </a:r>
            <a:br>
              <a:rPr lang="en-US" sz="2000" dirty="0"/>
            </a:b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6719" y="3413505"/>
            <a:ext cx="1884505" cy="2103163"/>
            <a:chOff x="10073901" y="2825209"/>
            <a:chExt cx="1884505" cy="210316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3901" y="2825209"/>
              <a:ext cx="1884505" cy="2103163"/>
              <a:chOff x="395817" y="4308237"/>
              <a:chExt cx="1884505" cy="210316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07856" y="4671108"/>
                <a:ext cx="1872466" cy="174029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غرفتي</a:t>
                </a: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79533" y="3655947"/>
              <a:ext cx="1331511" cy="1114416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3035810"/>
            <a:ext cx="1834212" cy="635091"/>
            <a:chOff x="1431941" y="2643418"/>
            <a:chExt cx="1834212" cy="635091"/>
          </a:xfrm>
        </p:grpSpPr>
        <p:sp>
          <p:nvSpPr>
            <p:cNvPr id="75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7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032110" y="3325589"/>
            <a:ext cx="509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/>
              <a:t>تصبح رائحة الغرفة كريهة و تنتشر فيها الحشرات و الجراثيم</a:t>
            </a:r>
            <a:endParaRPr lang="ar-SY" sz="2000" dirty="0"/>
          </a:p>
        </p:txBody>
      </p:sp>
    </p:spTree>
    <p:extLst>
      <p:ext uri="{BB962C8B-B14F-4D97-AF65-F5344CB8AC3E}">
        <p14:creationId xmlns:p14="http://schemas.microsoft.com/office/powerpoint/2010/main" val="381997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0A874D0-1DC2-4B80-9009-7B708B072098}"/>
              </a:ext>
            </a:extLst>
          </p:cNvPr>
          <p:cNvGrpSpPr/>
          <p:nvPr/>
        </p:nvGrpSpPr>
        <p:grpSpPr>
          <a:xfrm>
            <a:off x="579169" y="3413435"/>
            <a:ext cx="1884145" cy="2177080"/>
            <a:chOff x="10076351" y="2825139"/>
            <a:chExt cx="1884145" cy="217708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75DB8F-9891-438B-A0B6-BC3337378D97}"/>
                </a:ext>
              </a:extLst>
            </p:cNvPr>
            <p:cNvGrpSpPr/>
            <p:nvPr/>
          </p:nvGrpSpPr>
          <p:grpSpPr>
            <a:xfrm rot="21371849">
              <a:off x="10076351" y="2825139"/>
              <a:ext cx="1884145" cy="2177080"/>
              <a:chOff x="395817" y="4308237"/>
              <a:chExt cx="1884145" cy="2177080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CA2150-715E-4F86-B5A0-17CE76F17C46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2FD7445-ECB0-453E-ABED-1007DF467EFE}"/>
                  </a:ext>
                </a:extLst>
              </p:cNvPr>
              <p:cNvSpPr txBox="1"/>
              <p:nvPr/>
            </p:nvSpPr>
            <p:spPr>
              <a:xfrm>
                <a:off x="403060" y="4730991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غرفتي</a:t>
                </a:r>
                <a:endParaRPr lang="en-US" sz="1000" dirty="0"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7C0285D-B081-478F-81C3-FB993D3A3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82380" y="3597566"/>
              <a:ext cx="1502018" cy="1257124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8858567-22F7-4185-9E9C-9A4B165F3458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76744FC-B1FA-4CF3-A037-7F5FC6808D79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5132994-272C-4414-AD34-FDA281D23816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Rectangle: Top Corners One Rounded and One Snipped 129">
                <a:extLst>
                  <a:ext uri="{FF2B5EF4-FFF2-40B4-BE49-F238E27FC236}">
                    <a16:creationId xmlns:a16="http://schemas.microsoft.com/office/drawing/2014/main" id="{04D2D0A0-BFB9-48BF-AA0F-87289510F0A7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Right Triangle 19">
                <a:extLst>
                  <a:ext uri="{FF2B5EF4-FFF2-40B4-BE49-F238E27FC236}">
                    <a16:creationId xmlns:a16="http://schemas.microsoft.com/office/drawing/2014/main" id="{0EEC8579-EBD6-4F8A-AA1D-8CEC08CE2B4F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334D1F3-79D1-4E7D-9B65-064717BF53F6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8" name="Graphic 127" descr="Target Audience">
              <a:extLst>
                <a:ext uri="{FF2B5EF4-FFF2-40B4-BE49-F238E27FC236}">
                  <a16:creationId xmlns:a16="http://schemas.microsoft.com/office/drawing/2014/main" id="{6FD2B305-B17B-4419-BF9C-DAA8CBA78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D06412E-26F0-40B5-8037-2625D84BA16E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45B2BC8-7A58-4BB5-B29D-83031CA1D7E3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FC8173A-3F32-4900-A52A-20773605500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Trapezoid 10">
              <a:extLst>
                <a:ext uri="{FF2B5EF4-FFF2-40B4-BE49-F238E27FC236}">
                  <a16:creationId xmlns:a16="http://schemas.microsoft.com/office/drawing/2014/main" id="{FB7E5F81-3A83-4011-A1C9-1FECF1CDA69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42AB040-2EDF-4378-9C49-866B5B30E1F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0" name="Rectangle 21">
            <a:extLst>
              <a:ext uri="{FF2B5EF4-FFF2-40B4-BE49-F238E27FC236}">
                <a16:creationId xmlns:a16="http://schemas.microsoft.com/office/drawing/2014/main" id="{457A9667-4B5C-49C6-95BF-74AB3EFB807C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850" y="2749376"/>
            <a:ext cx="2114550" cy="3657600"/>
          </a:xfrm>
          <a:prstGeom prst="rect">
            <a:avLst/>
          </a:prstGeom>
        </p:spPr>
      </p:pic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7151949" y="2873392"/>
            <a:ext cx="1509486" cy="530661"/>
          </a:xfrm>
          <a:custGeom>
            <a:avLst/>
            <a:gdLst>
              <a:gd name="connsiteX0" fmla="*/ 1509486 w 1509486"/>
              <a:gd name="connsiteY0" fmla="*/ 421833 h 530661"/>
              <a:gd name="connsiteX1" fmla="*/ 827314 w 1509486"/>
              <a:gd name="connsiteY1" fmla="*/ 506580 h 530661"/>
              <a:gd name="connsiteX2" fmla="*/ 464457 w 1509486"/>
              <a:gd name="connsiteY2" fmla="*/ 40474 h 530661"/>
              <a:gd name="connsiteX3" fmla="*/ 0 w 1509486"/>
              <a:gd name="connsiteY3" fmla="*/ 54599 h 53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30661" extrusionOk="0">
                <a:moveTo>
                  <a:pt x="1509486" y="421833"/>
                </a:moveTo>
                <a:cubicBezTo>
                  <a:pt x="1253445" y="504370"/>
                  <a:pt x="1015188" y="570857"/>
                  <a:pt x="827314" y="506580"/>
                </a:cubicBezTo>
                <a:cubicBezTo>
                  <a:pt x="600287" y="434248"/>
                  <a:pt x="641110" y="179287"/>
                  <a:pt x="464457" y="40474"/>
                </a:cubicBezTo>
                <a:cubicBezTo>
                  <a:pt x="272107" y="-86057"/>
                  <a:pt x="191508" y="47314"/>
                  <a:pt x="0" y="54599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0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4049486" y="1133496"/>
            <a:ext cx="3160638" cy="214839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/>
              <a:t>لا أترك الألعاب أو الأدوات المدرسية على الأرض بعد الانتهاء منها</a:t>
            </a:r>
            <a:br>
              <a:rPr lang="en-US" sz="2000" b="1" dirty="0"/>
            </a:br>
            <a:endParaRPr lang="ar-SY" sz="2000" b="1" dirty="0"/>
          </a:p>
        </p:txBody>
      </p:sp>
    </p:spTree>
    <p:extLst>
      <p:ext uri="{BB962C8B-B14F-4D97-AF65-F5344CB8AC3E}">
        <p14:creationId xmlns:p14="http://schemas.microsoft.com/office/powerpoint/2010/main" val="270364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09" grpId="0" animBg="1"/>
      <p:bldP spid="1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7501158" y="3024221"/>
            <a:ext cx="3427770" cy="20848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/>
              <a:t>ساعدي سارة على ترتيب أولوياتها قبل ذهابها صباحاً</a:t>
            </a:r>
            <a:br>
              <a:rPr lang="en-US" b="1" dirty="0"/>
            </a:br>
            <a:r>
              <a:rPr lang="ar-SA" b="1" dirty="0"/>
              <a:t>إلى المدرسة من خلال وضع الأرقام تحت الصور الآتية </a:t>
            </a:r>
            <a:r>
              <a:rPr lang="ar-SY" b="1" dirty="0"/>
              <a:t>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3202" y="2160746"/>
            <a:ext cx="4653642" cy="294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174704"/>
            <a:ext cx="2040973" cy="687628"/>
            <a:chOff x="1437352" y="1240020"/>
            <a:chExt cx="4247313" cy="6876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2422921" y="1465983"/>
              <a:ext cx="3261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2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4098" y="3413271"/>
            <a:ext cx="1884145" cy="2325729"/>
            <a:chOff x="10081280" y="2824975"/>
            <a:chExt cx="1884145" cy="232572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1280" y="2824975"/>
              <a:ext cx="1884145" cy="2325729"/>
              <a:chOff x="395817" y="4308237"/>
              <a:chExt cx="1884145" cy="2325729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8293" y="4725751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غرفتي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86222" y="3708632"/>
              <a:ext cx="1557668" cy="1303701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8856" y="4970964"/>
            <a:ext cx="630071" cy="1089853"/>
          </a:xfrm>
          <a:prstGeom prst="rect">
            <a:avLst/>
          </a:prstGeom>
        </p:spPr>
      </p:pic>
      <p:sp>
        <p:nvSpPr>
          <p:cNvPr id="33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2128920">
            <a:off x="9825956" y="4909100"/>
            <a:ext cx="542985" cy="394110"/>
          </a:xfrm>
          <a:custGeom>
            <a:avLst/>
            <a:gdLst>
              <a:gd name="connsiteX0" fmla="*/ 542985 w 542985"/>
              <a:gd name="connsiteY0" fmla="*/ 313285 h 394110"/>
              <a:gd name="connsiteX1" fmla="*/ 297597 w 542985"/>
              <a:gd name="connsiteY1" fmla="*/ 376225 h 394110"/>
              <a:gd name="connsiteX2" fmla="*/ 167072 w 542985"/>
              <a:gd name="connsiteY2" fmla="*/ 30059 h 394110"/>
              <a:gd name="connsiteX3" fmla="*/ 0 w 542985"/>
              <a:gd name="connsiteY3" fmla="*/ 40549 h 3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85" h="394110" extrusionOk="0">
                <a:moveTo>
                  <a:pt x="542985" y="313285"/>
                </a:moveTo>
                <a:cubicBezTo>
                  <a:pt x="449549" y="378536"/>
                  <a:pt x="379124" y="424520"/>
                  <a:pt x="297597" y="376225"/>
                </a:cubicBezTo>
                <a:cubicBezTo>
                  <a:pt x="215528" y="324395"/>
                  <a:pt x="226042" y="109323"/>
                  <a:pt x="167072" y="30059"/>
                </a:cubicBezTo>
                <a:cubicBezTo>
                  <a:pt x="95526" y="-57937"/>
                  <a:pt x="76347" y="41092"/>
                  <a:pt x="0" y="40549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مربع نص 2"/>
          <p:cNvSpPr txBox="1"/>
          <p:nvPr/>
        </p:nvSpPr>
        <p:spPr>
          <a:xfrm>
            <a:off x="3915205" y="4650758"/>
            <a:ext cx="312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400" b="1" dirty="0"/>
              <a:t>1</a:t>
            </a:r>
            <a:endParaRPr lang="ar-SY" sz="2800" b="1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3298361" y="3309831"/>
            <a:ext cx="312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400" b="1" dirty="0"/>
              <a:t>2</a:t>
            </a:r>
            <a:endParaRPr lang="ar-SY" sz="2800" b="1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6357223" y="3329512"/>
            <a:ext cx="312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400" b="1" dirty="0"/>
              <a:t>3</a:t>
            </a:r>
            <a:endParaRPr lang="ar-SY" sz="2800" b="1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5733143" y="4661934"/>
            <a:ext cx="312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400" b="1" dirty="0"/>
              <a:t>5</a:t>
            </a:r>
            <a:endParaRPr lang="ar-SY" sz="2800" b="1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4860023" y="3309831"/>
            <a:ext cx="3120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400" b="1" dirty="0"/>
              <a:t>4</a:t>
            </a:r>
            <a:endParaRPr lang="ar-SY" sz="2800" b="1" dirty="0"/>
          </a:p>
        </p:txBody>
      </p:sp>
    </p:spTree>
    <p:extLst>
      <p:ext uri="{BB962C8B-B14F-4D97-AF65-F5344CB8AC3E}">
        <p14:creationId xmlns:p14="http://schemas.microsoft.com/office/powerpoint/2010/main" val="291743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70" grpId="0" animBg="1"/>
      <p:bldP spid="33" grpId="0" animBg="1"/>
      <p:bldP spid="3" grpId="0"/>
      <p:bldP spid="36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2" y="1382386"/>
            <a:ext cx="1834212" cy="635091"/>
            <a:chOff x="1431941" y="2643418"/>
            <a:chExt cx="1834212" cy="63509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9079212" y="486441"/>
            <a:ext cx="2745920" cy="710733"/>
            <a:chOff x="1306724" y="540651"/>
            <a:chExt cx="2745920" cy="710733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306724" y="540651"/>
              <a:ext cx="274592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1624701" y="789719"/>
              <a:ext cx="2109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dirty="0">
                  <a:solidFill>
                    <a:schemeClr val="bg1"/>
                  </a:solidFill>
                </a:rPr>
                <a:t>نشاط 3</a:t>
              </a:r>
              <a:endParaRPr lang="ar-SY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3178630" y="1651117"/>
            <a:ext cx="7865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/>
              <a:t>ندى و رشا و رنا ثلاث أخوات اقترحي أفكاراً لتوزيع أعمال تنظيف غرفة نوههن بينهن</a:t>
            </a:r>
            <a:r>
              <a:rPr lang="ar-SY" sz="2000" b="1" dirty="0"/>
              <a:t> :</a:t>
            </a:r>
            <a:endParaRPr lang="ar-SY" sz="2000" b="1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8586" y="3413455"/>
            <a:ext cx="1884145" cy="2159493"/>
            <a:chOff x="10075768" y="2825159"/>
            <a:chExt cx="1884145" cy="215949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5768" y="2825159"/>
              <a:ext cx="1884145" cy="2159493"/>
              <a:chOff x="395817" y="4308237"/>
              <a:chExt cx="1884145" cy="215949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04228" y="4713404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غرفتي</a:t>
                </a: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272662" y="3634447"/>
              <a:ext cx="1452882" cy="12160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1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4095" y="2378576"/>
            <a:ext cx="1834212" cy="635091"/>
            <a:chOff x="1431941" y="2643418"/>
            <a:chExt cx="1834212" cy="635091"/>
          </a:xfrm>
        </p:grpSpPr>
        <p:sp>
          <p:nvSpPr>
            <p:cNvPr id="32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4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5979887" y="2562940"/>
            <a:ext cx="5064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ندى : ترتّب الأَسِرَّة و تفتح النوافذ  و الستائر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36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4095" y="3297390"/>
            <a:ext cx="1834212" cy="635091"/>
            <a:chOff x="1431941" y="2643418"/>
            <a:chExt cx="1834212" cy="635091"/>
          </a:xfrm>
        </p:grpSpPr>
        <p:sp>
          <p:nvSpPr>
            <p:cNvPr id="37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9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6444342" y="3542650"/>
            <a:ext cx="4604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رشا : ترتب الملابس و الأغراض داخل الخزانة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grpSp>
        <p:nvGrpSpPr>
          <p:cNvPr id="40" name="Group 64">
            <a:extLst>
              <a:ext uri="{FF2B5EF4-FFF2-40B4-BE49-F238E27FC236}">
                <a16:creationId xmlns:a16="http://schemas.microsoft.com/office/drawing/2014/main" id="{A74FBC06-1B5A-426D-A822-6BB649AA44E6}"/>
              </a:ext>
            </a:extLst>
          </p:cNvPr>
          <p:cNvGrpSpPr/>
          <p:nvPr/>
        </p:nvGrpSpPr>
        <p:grpSpPr>
          <a:xfrm flipH="1" flipV="1">
            <a:off x="9860291" y="4223456"/>
            <a:ext cx="1834212" cy="635091"/>
            <a:chOff x="1431941" y="2643418"/>
            <a:chExt cx="1834212" cy="635091"/>
          </a:xfrm>
        </p:grpSpPr>
        <p:sp>
          <p:nvSpPr>
            <p:cNvPr id="41" name="Freeform: Shape 65">
              <a:extLst>
                <a:ext uri="{FF2B5EF4-FFF2-40B4-BE49-F238E27FC236}">
                  <a16:creationId xmlns:a16="http://schemas.microsoft.com/office/drawing/2014/main" id="{A306DC07-731C-4F30-AEA9-6AF767CC8999}"/>
                </a:ext>
              </a:extLst>
            </p:cNvPr>
            <p:cNvSpPr/>
            <p:nvPr/>
          </p:nvSpPr>
          <p:spPr>
            <a:xfrm rot="10800000" flipH="1" flipV="1">
              <a:off x="1431941" y="2643418"/>
              <a:ext cx="5821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66">
              <a:extLst>
                <a:ext uri="{FF2B5EF4-FFF2-40B4-BE49-F238E27FC236}">
                  <a16:creationId xmlns:a16="http://schemas.microsoft.com/office/drawing/2014/main" id="{0D695F10-F6BC-4CE5-85F4-FC3412324709}"/>
                </a:ext>
              </a:extLst>
            </p:cNvPr>
            <p:cNvSpPr txBox="1"/>
            <p:nvPr/>
          </p:nvSpPr>
          <p:spPr>
            <a:xfrm rot="10800000">
              <a:off x="1615267" y="2671223"/>
              <a:ext cx="16508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2" name="TextBox 73">
            <a:extLst>
              <a:ext uri="{FF2B5EF4-FFF2-40B4-BE49-F238E27FC236}">
                <a16:creationId xmlns:a16="http://schemas.microsoft.com/office/drawing/2014/main" id="{A8F72419-8B5D-4010-8673-91B89D30E079}"/>
              </a:ext>
            </a:extLst>
          </p:cNvPr>
          <p:cNvSpPr txBox="1"/>
          <p:nvPr/>
        </p:nvSpPr>
        <p:spPr>
          <a:xfrm>
            <a:off x="4368800" y="4468716"/>
            <a:ext cx="6675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dirty="0"/>
              <a:t>رنا</a:t>
            </a:r>
            <a:r>
              <a:rPr lang="ar-SY" sz="2000" dirty="0"/>
              <a:t> </a:t>
            </a:r>
            <a:r>
              <a:rPr lang="ar-SA" sz="2000" dirty="0"/>
              <a:t>: تكنس أرضية الغرفة و تزيل الأشياء غير الضرورية </a:t>
            </a:r>
            <a:endParaRPr lang="ar-SY" sz="2000" dirty="0"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6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4" grpId="0"/>
      <p:bldP spid="61" grpId="0" animBg="1"/>
      <p:bldP spid="34" grpId="0"/>
      <p:bldP spid="39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6CA2F8D-5BA3-4EA4-BA5F-8399C65458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6484910F-32B4-4719-8083-5694B9707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BD28504B-715B-4F34-B19D-D67EDD9D4638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8064354D-9BE3-476E-87C0-657AF4B29371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2F28E96B-904A-4019-80BC-690D16BA5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65629C1-46C3-4842-A69C-AF44E3E9BD2A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3BFDDC1-E658-4D2C-BA1F-653629055719}"/>
              </a:ext>
            </a:extLst>
          </p:cNvPr>
          <p:cNvGrpSpPr/>
          <p:nvPr/>
        </p:nvGrpSpPr>
        <p:grpSpPr>
          <a:xfrm flipH="1">
            <a:off x="8157029" y="1083635"/>
            <a:ext cx="3537474" cy="689416"/>
            <a:chOff x="1437353" y="1240017"/>
            <a:chExt cx="3537474" cy="689416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861E00-C966-4D52-BCE4-960E0B0AA8CA}"/>
                </a:ext>
              </a:extLst>
            </p:cNvPr>
            <p:cNvSpPr/>
            <p:nvPr/>
          </p:nvSpPr>
          <p:spPr>
            <a:xfrm flipV="1">
              <a:off x="1437353" y="1240017"/>
              <a:ext cx="3537474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0066CC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B52BD4A-BDD0-479A-B1C1-464461B1A159}"/>
                </a:ext>
              </a:extLst>
            </p:cNvPr>
            <p:cNvSpPr txBox="1"/>
            <p:nvPr/>
          </p:nvSpPr>
          <p:spPr>
            <a:xfrm>
              <a:off x="2160239" y="1467768"/>
              <a:ext cx="2091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</a:rPr>
                <a:t>السبب و النتيجة</a:t>
              </a:r>
              <a:endParaRPr lang="ar-SY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3C25E4-1F7F-4867-B079-829887DB5BC2}"/>
              </a:ext>
            </a:extLst>
          </p:cNvPr>
          <p:cNvGrpSpPr/>
          <p:nvPr/>
        </p:nvGrpSpPr>
        <p:grpSpPr>
          <a:xfrm>
            <a:off x="577541" y="3413024"/>
            <a:ext cx="1898187" cy="2128425"/>
            <a:chOff x="10074723" y="2824728"/>
            <a:chExt cx="1898187" cy="212842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C5D4ECC-4363-49F5-AC1E-427EE81B910B}"/>
                </a:ext>
              </a:extLst>
            </p:cNvPr>
            <p:cNvGrpSpPr/>
            <p:nvPr/>
          </p:nvGrpSpPr>
          <p:grpSpPr>
            <a:xfrm rot="21371849">
              <a:off x="10074723" y="2824728"/>
              <a:ext cx="1898187" cy="2128425"/>
              <a:chOff x="395817" y="4308237"/>
              <a:chExt cx="1898187" cy="2128425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800CFF6-8F4D-4627-820C-34A7AB6B76B5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A40980B-E816-4E4B-9C9B-394E328D15D1}"/>
                  </a:ext>
                </a:extLst>
              </p:cNvPr>
              <p:cNvSpPr txBox="1"/>
              <p:nvPr/>
            </p:nvSpPr>
            <p:spPr>
              <a:xfrm>
                <a:off x="422443" y="4682336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latin typeface="Century Gothic" panose="020B0502020202020204" pitchFamily="34" charset="0"/>
                  </a:rPr>
                  <a:t>غرفتي</a:t>
                </a: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4FCD2F-B42D-406A-BDB3-20EA0193B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325530" y="3555427"/>
              <a:ext cx="1525299" cy="127660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4D6211-A81F-4393-9DC1-25ACC2FBFA62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E1932AA-276C-4255-AF9A-14CBD14F5BEA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5D83199-60D0-4D82-8D8E-F42FFA07C217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Top Corners One Rounded and One Snipped 53">
                <a:extLst>
                  <a:ext uri="{FF2B5EF4-FFF2-40B4-BE49-F238E27FC236}">
                    <a16:creationId xmlns:a16="http://schemas.microsoft.com/office/drawing/2014/main" id="{37D910D8-666C-45A4-B2D2-85C34050E474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ight Triangle 19">
                <a:extLst>
                  <a:ext uri="{FF2B5EF4-FFF2-40B4-BE49-F238E27FC236}">
                    <a16:creationId xmlns:a16="http://schemas.microsoft.com/office/drawing/2014/main" id="{5B5AAE39-2CEF-46F3-A578-CB2FD9E1732B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E39232-2517-45E7-9D20-461F28ACEB74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1" name="Graphic 50" descr="Target Audience">
              <a:extLst>
                <a:ext uri="{FF2B5EF4-FFF2-40B4-BE49-F238E27FC236}">
                  <a16:creationId xmlns:a16="http://schemas.microsoft.com/office/drawing/2014/main" id="{E8F452F3-D594-452C-A512-0DBCD0C7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9DA2945-ED63-42D1-BEEE-8F9EE7A5387D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F1ACD4D-A8CE-42AD-907F-96838FB15DD9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3B39107-7905-4579-B15B-0EA9F09A7F69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apezoid 10">
              <a:extLst>
                <a:ext uri="{FF2B5EF4-FFF2-40B4-BE49-F238E27FC236}">
                  <a16:creationId xmlns:a16="http://schemas.microsoft.com/office/drawing/2014/main" id="{5B964588-FD59-4E6D-A579-2FF989783FB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175C4F1-9B3B-4C6E-AD9A-B55FE4CBD328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21">
            <a:extLst>
              <a:ext uri="{FF2B5EF4-FFF2-40B4-BE49-F238E27FC236}">
                <a16:creationId xmlns:a16="http://schemas.microsoft.com/office/drawing/2014/main" id="{1EB73646-77A1-44B3-9FA7-491ADAA840A6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3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8707" y="3498942"/>
            <a:ext cx="1646571" cy="2848123"/>
          </a:xfrm>
          <a:prstGeom prst="rect">
            <a:avLst/>
          </a:prstGeom>
        </p:spPr>
      </p:pic>
      <p:sp>
        <p:nvSpPr>
          <p:cNvPr id="34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7527031" y="3259329"/>
            <a:ext cx="1509486" cy="530661"/>
          </a:xfrm>
          <a:custGeom>
            <a:avLst/>
            <a:gdLst>
              <a:gd name="connsiteX0" fmla="*/ 1509486 w 1509486"/>
              <a:gd name="connsiteY0" fmla="*/ 421833 h 530661"/>
              <a:gd name="connsiteX1" fmla="*/ 827314 w 1509486"/>
              <a:gd name="connsiteY1" fmla="*/ 506580 h 530661"/>
              <a:gd name="connsiteX2" fmla="*/ 464457 w 1509486"/>
              <a:gd name="connsiteY2" fmla="*/ 40474 h 530661"/>
              <a:gd name="connsiteX3" fmla="*/ 0 w 1509486"/>
              <a:gd name="connsiteY3" fmla="*/ 54599 h 53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30661" extrusionOk="0">
                <a:moveTo>
                  <a:pt x="1509486" y="421833"/>
                </a:moveTo>
                <a:cubicBezTo>
                  <a:pt x="1253445" y="504370"/>
                  <a:pt x="1015188" y="570857"/>
                  <a:pt x="827314" y="506580"/>
                </a:cubicBezTo>
                <a:cubicBezTo>
                  <a:pt x="600287" y="434248"/>
                  <a:pt x="641110" y="179287"/>
                  <a:pt x="464457" y="40474"/>
                </a:cubicBezTo>
                <a:cubicBezTo>
                  <a:pt x="272107" y="-86057"/>
                  <a:pt x="191508" y="47314"/>
                  <a:pt x="0" y="54599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4322622" y="1214999"/>
            <a:ext cx="3160638" cy="214839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dirty="0"/>
              <a:t>السبب</a:t>
            </a:r>
            <a:r>
              <a:rPr lang="ar-SY" sz="2000" dirty="0"/>
              <a:t> :</a:t>
            </a:r>
          </a:p>
          <a:p>
            <a:pPr algn="r"/>
            <a:r>
              <a:rPr lang="ar-SA" sz="2000" dirty="0"/>
              <a:t>أحرص يومياً على تهوية غرفة النوم بفتح النوافذ و رفع الستائر</a:t>
            </a:r>
            <a:endParaRPr lang="ar-SY" sz="2000" b="1" dirty="0"/>
          </a:p>
        </p:txBody>
      </p:sp>
      <p:sp>
        <p:nvSpPr>
          <p:cNvPr id="37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18695753">
            <a:off x="4181487" y="3492049"/>
            <a:ext cx="1509486" cy="530661"/>
          </a:xfrm>
          <a:custGeom>
            <a:avLst/>
            <a:gdLst>
              <a:gd name="connsiteX0" fmla="*/ 1509486 w 1509486"/>
              <a:gd name="connsiteY0" fmla="*/ 421833 h 530661"/>
              <a:gd name="connsiteX1" fmla="*/ 827314 w 1509486"/>
              <a:gd name="connsiteY1" fmla="*/ 506580 h 530661"/>
              <a:gd name="connsiteX2" fmla="*/ 464457 w 1509486"/>
              <a:gd name="connsiteY2" fmla="*/ 40474 h 530661"/>
              <a:gd name="connsiteX3" fmla="*/ 0 w 1509486"/>
              <a:gd name="connsiteY3" fmla="*/ 54599 h 53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9486" h="530661" extrusionOk="0">
                <a:moveTo>
                  <a:pt x="1509486" y="421833"/>
                </a:moveTo>
                <a:cubicBezTo>
                  <a:pt x="1253445" y="504370"/>
                  <a:pt x="1015188" y="570857"/>
                  <a:pt x="827314" y="506580"/>
                </a:cubicBezTo>
                <a:cubicBezTo>
                  <a:pt x="600287" y="434248"/>
                  <a:pt x="641110" y="179287"/>
                  <a:pt x="464457" y="40474"/>
                </a:cubicBezTo>
                <a:cubicBezTo>
                  <a:pt x="272107" y="-86057"/>
                  <a:pt x="191508" y="47314"/>
                  <a:pt x="0" y="54599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2839530" y="4196354"/>
            <a:ext cx="3160638" cy="214839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dirty="0"/>
              <a:t>النتيجة</a:t>
            </a:r>
            <a:r>
              <a:rPr lang="ar-SY" sz="2000" dirty="0"/>
              <a:t> :</a:t>
            </a:r>
          </a:p>
          <a:p>
            <a:pPr algn="r"/>
            <a:r>
              <a:rPr lang="ar-SA" sz="2000" dirty="0"/>
              <a:t>تجدد الهواء في الغرفة و تغير رائحتها إلى الأفضل</a:t>
            </a:r>
            <a:endParaRPr lang="ar-SY" sz="2000" b="1" dirty="0"/>
          </a:p>
        </p:txBody>
      </p:sp>
    </p:spTree>
    <p:extLst>
      <p:ext uri="{BB962C8B-B14F-4D97-AF65-F5344CB8AC3E}">
        <p14:creationId xmlns:p14="http://schemas.microsoft.com/office/powerpoint/2010/main" val="215287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1" grpId="0" animBg="1"/>
      <p:bldP spid="34" grpId="0" animBg="1"/>
      <p:bldP spid="36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375</Words>
  <Application>Microsoft Office PowerPoint</Application>
  <PresentationFormat>شاشة عريضة</PresentationFormat>
  <Paragraphs>179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Open Sans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598</cp:revision>
  <dcterms:created xsi:type="dcterms:W3CDTF">2020-10-10T04:32:51Z</dcterms:created>
  <dcterms:modified xsi:type="dcterms:W3CDTF">2021-01-23T13:58:09Z</dcterms:modified>
</cp:coreProperties>
</file>