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80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1C7F297-BE41-403C-9856-85B36A7A28BE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869D4AA-B4CC-47E6-AB4D-C824F1C50CD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7334E-CE3D-4F00-AE61-2851FEE821F8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45D11-9D60-470D-8E35-A67ED305FEBA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AE2F-73D0-4728-BF8F-04B5A4A47365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F5C5-FDC9-41ED-8BA4-4688488E66A9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353EB-F421-4371-B5B3-182CE84035DF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FED5F-C2AE-482D-8831-ACD8CC151454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68DE-C45E-4EFD-855B-2A83BE178EB8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AE4F3-15A1-48D6-8150-37B9D0160545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03543-9A02-4766-8696-F8065F642931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50236-E34C-4023-BAE8-FAB9E439FD19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40895-CB89-4D2D-9A1B-17ADB9E84D2E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F99D7-9D9A-494C-86D6-1296D44F3EA7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ru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286512" y="1785926"/>
            <a:ext cx="23574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الدرس الثاني عشر :</a:t>
            </a:r>
            <a:endParaRPr lang="ar-SA" sz="2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928926" y="2714620"/>
            <a:ext cx="400052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التيمم</a:t>
            </a:r>
            <a:endParaRPr lang="ar-SA" sz="8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1071546"/>
            <a:ext cx="221457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صفة التيمم :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2895600" y="2438400"/>
            <a:ext cx="5029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 smtClean="0">
                <a:latin typeface="Book Antiqua" pitchFamily="18" charset="0"/>
                <a:cs typeface="Times New Roman" pitchFamily="18" charset="0"/>
              </a:rPr>
              <a:t>3-ثم 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يمسح ظاهر كفيه براحتيه.</a:t>
            </a:r>
            <a:endParaRPr lang="en-US" sz="3600" b="1" dirty="0">
              <a:latin typeface="Book Antiqua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3124200"/>
            <a:ext cx="2590800" cy="26781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ثم يمسح ظاهر كفيه براحتيه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1071546"/>
            <a:ext cx="221457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التيمم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9"/>
          <p:cNvSpPr/>
          <p:nvPr/>
        </p:nvSpPr>
        <p:spPr>
          <a:xfrm>
            <a:off x="7843830" y="2624126"/>
            <a:ext cx="685800" cy="838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/>
              <a:t>1</a:t>
            </a:r>
            <a:endParaRPr lang="en-US" sz="3600" b="1" dirty="0"/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500430" y="1785926"/>
            <a:ext cx="518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للتيمم شروط لا يصح إلا </a:t>
            </a:r>
            <a:r>
              <a:rPr lang="ar-SA" sz="3600" b="1" dirty="0" err="1">
                <a:latin typeface="Book Antiqua" pitchFamily="18" charset="0"/>
                <a:cs typeface="Times New Roman" pitchFamily="18" charset="0"/>
              </a:rPr>
              <a:t>بها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: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6015030" y="2740014"/>
            <a:ext cx="1676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النية</a:t>
            </a:r>
            <a:endParaRPr lang="en-US" sz="36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1071546"/>
            <a:ext cx="221457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التيمم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500430" y="1785926"/>
            <a:ext cx="518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للتيمم شروط لا يصح إلا </a:t>
            </a:r>
            <a:r>
              <a:rPr lang="ar-SA" sz="3600" b="1" dirty="0" err="1">
                <a:latin typeface="Book Antiqua" pitchFamily="18" charset="0"/>
                <a:cs typeface="Times New Roman" pitchFamily="18" charset="0"/>
              </a:rPr>
              <a:t>بها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: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7" name="Oval 9"/>
          <p:cNvSpPr/>
          <p:nvPr/>
        </p:nvSpPr>
        <p:spPr>
          <a:xfrm>
            <a:off x="7939070" y="2746370"/>
            <a:ext cx="685800" cy="838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/>
              <a:t>2</a:t>
            </a:r>
            <a:endParaRPr lang="en-US" sz="3600" b="1" dirty="0"/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071670" y="2786058"/>
            <a:ext cx="579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عدم القدرة عل</a:t>
            </a:r>
            <a:r>
              <a:rPr lang="ar-EG" sz="36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6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 استعمال الماء.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1004870" y="3355970"/>
            <a:ext cx="7010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ar-EG" sz="36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أحدد موضع هذا الشرط من الآية</a:t>
            </a:r>
            <a:endParaRPr lang="ar-SA" sz="3600" b="1" dirty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600" b="1" dirty="0" smtClean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.......................................................</a:t>
            </a:r>
            <a:endParaRPr lang="ar-SA" sz="3600" b="1" dirty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786050" y="4429132"/>
            <a:ext cx="4190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008000"/>
                </a:solidFill>
              </a:rPr>
              <a:t>قوله تعالى (فَلَمْ تَجِدُوا مَاءً)</a:t>
            </a:r>
            <a:endParaRPr lang="ar-SA" sz="3600" dirty="0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1071546"/>
            <a:ext cx="221457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التيمم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500430" y="1785926"/>
            <a:ext cx="518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للتيمم شروط لا يصح إلا </a:t>
            </a:r>
            <a:r>
              <a:rPr lang="ar-SA" sz="3600" b="1" dirty="0" err="1">
                <a:latin typeface="Book Antiqua" pitchFamily="18" charset="0"/>
                <a:cs typeface="Times New Roman" pitchFamily="18" charset="0"/>
              </a:rPr>
              <a:t>بها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: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7" name="Oval 9"/>
          <p:cNvSpPr/>
          <p:nvPr/>
        </p:nvSpPr>
        <p:spPr>
          <a:xfrm>
            <a:off x="7939070" y="2746370"/>
            <a:ext cx="685800" cy="838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/>
              <a:t>2</a:t>
            </a:r>
            <a:endParaRPr lang="en-US" sz="3600" b="1" dirty="0"/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071670" y="2786058"/>
            <a:ext cx="579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عدم القدرة عل</a:t>
            </a:r>
            <a:r>
              <a:rPr lang="ar-EG" sz="36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6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 استعمال الماء.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1004870" y="3355970"/>
            <a:ext cx="7010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ar-EG" sz="36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بالتعاون مع زملائي، </a:t>
            </a:r>
            <a:r>
              <a:rPr lang="ar-EG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أ</a:t>
            </a:r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ذكر أمثله لهذا الشرط.</a:t>
            </a:r>
            <a:endParaRPr lang="ar-SA" sz="3600" b="1" dirty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600" b="1" dirty="0" smtClean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.......................................................</a:t>
            </a:r>
            <a:endParaRPr lang="ar-SA" sz="3600" b="1" dirty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785918" y="4357694"/>
            <a:ext cx="5878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008000"/>
                </a:solidFill>
              </a:rPr>
              <a:t>بسبب مرض , أو جرح , أو برد شديد.</a:t>
            </a:r>
            <a:endParaRPr lang="ar-SA" sz="3600" dirty="0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1071546"/>
            <a:ext cx="221457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التيمم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500430" y="1785926"/>
            <a:ext cx="518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للتيمم شروط لا يصح إلا </a:t>
            </a:r>
            <a:r>
              <a:rPr lang="ar-SA" sz="3600" b="1" dirty="0" err="1">
                <a:latin typeface="Book Antiqua" pitchFamily="18" charset="0"/>
                <a:cs typeface="Times New Roman" pitchFamily="18" charset="0"/>
              </a:rPr>
              <a:t>بها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: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7" name="Oval 9"/>
          <p:cNvSpPr/>
          <p:nvPr/>
        </p:nvSpPr>
        <p:spPr>
          <a:xfrm>
            <a:off x="7939070" y="2746370"/>
            <a:ext cx="685800" cy="838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/>
              <a:t>3</a:t>
            </a:r>
            <a:endParaRPr lang="en-US" sz="3600" b="1" dirty="0"/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071670" y="2786058"/>
            <a:ext cx="579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 smtClean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طهارة التراب.</a:t>
            </a:r>
            <a:endParaRPr lang="ar-SA" sz="3600" b="1" dirty="0">
              <a:solidFill>
                <a:srgbClr val="0000FF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1004870" y="3355970"/>
            <a:ext cx="7010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ar-EG" sz="36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أحدد موضع هذا الشرط من الآية.</a:t>
            </a:r>
            <a:endParaRPr lang="ar-SA" sz="3600" b="1" dirty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600" b="1" dirty="0" smtClean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.......................................................</a:t>
            </a:r>
            <a:endParaRPr lang="ar-SA" sz="3600" b="1" dirty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500430" y="4357694"/>
            <a:ext cx="3801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008000"/>
                </a:solidFill>
              </a:rPr>
              <a:t>قوله تعالى (صَعِيدًا طَيِّبًا)</a:t>
            </a:r>
            <a:endParaRPr lang="ar-SA" sz="3600" dirty="0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358082" y="1071546"/>
            <a:ext cx="135732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143108" y="1785926"/>
            <a:ext cx="65389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س1 بيني حكم التيمم في الحالات الآتية:</a:t>
            </a:r>
            <a:r>
              <a:rPr lang="ar-SA" sz="3600" b="1" dirty="0" smtClean="0">
                <a:latin typeface="Book Antiqua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15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307183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52</a:t>
            </a:r>
            <a:endParaRPr lang="ar-SA" b="1" dirty="0"/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3000364" y="2714620"/>
            <a:ext cx="5257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200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- </a:t>
            </a:r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رجل في بيته وانقطع عنه الماء.</a:t>
            </a:r>
          </a:p>
          <a:p>
            <a:pPr rtl="0"/>
            <a:r>
              <a:rPr lang="ar-SA" sz="3200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</a:t>
            </a:r>
            <a:endParaRPr lang="en-US" sz="32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928662" y="3705220"/>
            <a:ext cx="725330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- رجل مريض ولم يمنعه الطبيب من استعمال الماء. </a:t>
            </a:r>
            <a:r>
              <a:rPr lang="ar-SA" sz="32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</a:t>
            </a:r>
            <a:endParaRPr lang="en-US" sz="32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466964" y="317182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dirty="0"/>
              <a:t>جائز</a:t>
            </a:r>
            <a:endParaRPr lang="en-US" sz="3600" dirty="0"/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428860" y="4214818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dirty="0"/>
              <a:t>لا يجوز</a:t>
            </a:r>
            <a:endParaRPr lang="en-US" sz="360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358082" y="1071546"/>
            <a:ext cx="135732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143108" y="1785926"/>
            <a:ext cx="65389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س1 بيني حكم التيمم في الحالات الآتية:</a:t>
            </a:r>
            <a:r>
              <a:rPr lang="ar-SA" sz="3600" b="1" dirty="0" smtClean="0">
                <a:latin typeface="Book Antiqua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16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307183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52</a:t>
            </a:r>
            <a:endParaRPr lang="ar-SA" b="1" dirty="0"/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428596" y="2714620"/>
            <a:ext cx="81058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- رجل يضره استعمال الماء في البرد، ولم يجد ما يسخن به.</a:t>
            </a:r>
          </a:p>
          <a:p>
            <a:pPr rtl="0"/>
            <a:r>
              <a:rPr lang="ar-SA" sz="3200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</a:t>
            </a:r>
            <a:endParaRPr lang="en-US" sz="32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895600" y="4151308"/>
            <a:ext cx="5562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- رجل بجانب البحر وليس معه ماء.</a:t>
            </a:r>
          </a:p>
          <a:p>
            <a:pPr rtl="0"/>
            <a:r>
              <a:rPr lang="ar-SA" sz="3200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</a:t>
            </a:r>
            <a:endParaRPr lang="en-US" sz="32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2743200" y="3214686"/>
            <a:ext cx="6400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dirty="0"/>
              <a:t>جائز</a:t>
            </a:r>
            <a:endParaRPr lang="en-US" sz="3600" dirty="0"/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2743200" y="4659308"/>
            <a:ext cx="6400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dirty="0"/>
              <a:t>لا يجوز</a:t>
            </a:r>
            <a:endParaRPr lang="en-US" sz="360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358082" y="1071546"/>
            <a:ext cx="135732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143108" y="1785926"/>
            <a:ext cx="65389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س2 ماذا تفعلي في الحالات التالية :</a:t>
            </a:r>
            <a:r>
              <a:rPr lang="ar-SA" sz="3600" b="1" dirty="0" smtClean="0">
                <a:latin typeface="Book Antiqua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17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307183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52</a:t>
            </a:r>
            <a:endParaRPr lang="ar-SA" b="1" dirty="0"/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428596" y="2714620"/>
            <a:ext cx="81058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200" b="1" dirty="0" smtClean="0">
                <a:solidFill>
                  <a:srgbClr val="0000FF"/>
                </a:solidFill>
                <a:latin typeface="Book Antiqua" pitchFamily="18" charset="0"/>
                <a:cs typeface="Times New Roman" pitchFamily="18" charset="0"/>
              </a:rPr>
              <a:t>- إذا لم يكن معك إلا ماء قليل تحتاجينه للشرب أو الطبخ.</a:t>
            </a:r>
          </a:p>
          <a:p>
            <a:pPr rtl="0"/>
            <a:endParaRPr lang="ar-SA" sz="3200" b="1" dirty="0">
              <a:solidFill>
                <a:srgbClr val="0000FF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r>
              <a:rPr lang="ar-SA" sz="3200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</a:t>
            </a:r>
            <a:endParaRPr lang="en-US" sz="32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2357422" y="3643314"/>
            <a:ext cx="6400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600" dirty="0" smtClean="0"/>
              <a:t>أتيمم للصلاة.</a:t>
            </a:r>
            <a:endParaRPr lang="en-US" sz="360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358082" y="1071546"/>
            <a:ext cx="135732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2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18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307183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صفحة 21</a:t>
            </a:r>
            <a:endParaRPr lang="ar-SA" b="1" dirty="0"/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714348" y="1714488"/>
            <a:ext cx="789781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كنت في السفر، وأدركت الصلاة عند </a:t>
            </a:r>
            <a:r>
              <a:rPr lang="ar-EG" sz="3200" b="1" dirty="0">
                <a:latin typeface="Book Antiqua" pitchFamily="18" charset="0"/>
                <a:cs typeface="Times New Roman" pitchFamily="18" charset="0"/>
              </a:rPr>
              <a:t>أ</a:t>
            </a:r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حد محطات الوقود، ووجدت شخصاً يتيمم للصلاة، مع وجود الماء في تلك المحطة، ما الذي يجب عليك؟</a:t>
            </a: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r>
              <a:rPr lang="ar-SA" sz="32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....................................................................... </a:t>
            </a:r>
            <a:endParaRPr lang="en-US" sz="32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785786" y="3429000"/>
            <a:ext cx="7772400" cy="10779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0000FF"/>
                </a:solidFill>
              </a:rPr>
              <a:t>أنصحه بأن يتوضأ بالماء لأن</a:t>
            </a:r>
            <a:r>
              <a:rPr lang="ar-EG" sz="3200" b="1" dirty="0">
                <a:solidFill>
                  <a:srgbClr val="0000FF"/>
                </a:solidFill>
              </a:rPr>
              <a:t>ه</a:t>
            </a:r>
            <a:r>
              <a:rPr lang="ar-SA" sz="3200" b="1" dirty="0">
                <a:solidFill>
                  <a:srgbClr val="0000FF"/>
                </a:solidFill>
              </a:rPr>
              <a:t> لا يجوز له التيمم </a:t>
            </a:r>
            <a:r>
              <a:rPr lang="ar-EG" sz="3200" b="1" dirty="0">
                <a:solidFill>
                  <a:srgbClr val="0000FF"/>
                </a:solidFill>
              </a:rPr>
              <a:t>مع </a:t>
            </a:r>
            <a:r>
              <a:rPr lang="ar-SA" sz="3200" b="1" dirty="0">
                <a:solidFill>
                  <a:srgbClr val="0000FF"/>
                </a:solidFill>
              </a:rPr>
              <a:t>وجود </a:t>
            </a:r>
            <a:r>
              <a:rPr lang="ar-EG" sz="3200" b="1" dirty="0" err="1">
                <a:solidFill>
                  <a:srgbClr val="0000FF"/>
                </a:solidFill>
              </a:rPr>
              <a:t>ال</a:t>
            </a:r>
            <a:r>
              <a:rPr lang="ar-SA" sz="3200" b="1" dirty="0">
                <a:solidFill>
                  <a:srgbClr val="0000FF"/>
                </a:solidFill>
              </a:rPr>
              <a:t>ماء.</a:t>
            </a:r>
            <a:endParaRPr 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358082" y="1071546"/>
            <a:ext cx="135732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4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19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307183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صفحة 21</a:t>
            </a:r>
            <a:endParaRPr lang="ar-SA" b="1" dirty="0"/>
          </a:p>
        </p:txBody>
      </p:sp>
      <p:sp>
        <p:nvSpPr>
          <p:cNvPr id="9" name="Rounded Rectangle 22"/>
          <p:cNvSpPr/>
          <p:nvPr/>
        </p:nvSpPr>
        <p:spPr bwMode="auto">
          <a:xfrm>
            <a:off x="3810000" y="4179888"/>
            <a:ext cx="205740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dirty="0"/>
              <a:t>...............................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/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dirty="0"/>
              <a:t>...............................</a:t>
            </a:r>
            <a:endParaRPr lang="en-US" dirty="0"/>
          </a:p>
        </p:txBody>
      </p:sp>
      <p:cxnSp>
        <p:nvCxnSpPr>
          <p:cNvPr id="12" name="Straight Arrow Connector 25"/>
          <p:cNvCxnSpPr/>
          <p:nvPr/>
        </p:nvCxnSpPr>
        <p:spPr bwMode="auto">
          <a:xfrm rot="5400000">
            <a:off x="6343650" y="4019550"/>
            <a:ext cx="533400" cy="13335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26"/>
          <p:cNvCxnSpPr/>
          <p:nvPr/>
        </p:nvCxnSpPr>
        <p:spPr bwMode="auto">
          <a:xfrm rot="10800000">
            <a:off x="2286000" y="4114800"/>
            <a:ext cx="1524000" cy="6858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3962400" y="4151313"/>
            <a:ext cx="18288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 dirty="0">
                <a:solidFill>
                  <a:schemeClr val="bg1"/>
                </a:solidFill>
                <a:latin typeface="Book Antiqua" pitchFamily="18" charset="0"/>
                <a:cs typeface="Times New Roman" pitchFamily="18" charset="0"/>
              </a:rPr>
              <a:t>ثم يمسح وجهه </a:t>
            </a:r>
            <a:r>
              <a:rPr lang="ar-SA" sz="2800" b="1" dirty="0" err="1">
                <a:solidFill>
                  <a:schemeClr val="bg1"/>
                </a:solidFill>
                <a:latin typeface="Book Antiqua" pitchFamily="18" charset="0"/>
                <a:cs typeface="Times New Roman" pitchFamily="18" charset="0"/>
              </a:rPr>
              <a:t>بهما</a:t>
            </a:r>
            <a:endParaRPr lang="en-US" sz="28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0" name="TextBox 33"/>
          <p:cNvSpPr txBox="1">
            <a:spLocks noChangeArrowheads="1"/>
          </p:cNvSpPr>
          <p:nvPr/>
        </p:nvSpPr>
        <p:spPr bwMode="auto">
          <a:xfrm>
            <a:off x="2117725" y="5740400"/>
            <a:ext cx="2149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32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صفة التيمم</a:t>
            </a:r>
            <a:endParaRPr lang="en-US" sz="32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4800600" y="5715000"/>
            <a:ext cx="3581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3200" b="1" dirty="0" smtClean="0">
                <a:latin typeface="Book Antiqua" pitchFamily="18" charset="0"/>
                <a:cs typeface="Times New Roman" pitchFamily="18" charset="0"/>
              </a:rPr>
              <a:t>ضعي </a:t>
            </a:r>
            <a:r>
              <a:rPr lang="ar-SA" sz="3200" b="1" dirty="0">
                <a:latin typeface="Book Antiqua" pitchFamily="18" charset="0"/>
                <a:cs typeface="Times New Roman" pitchFamily="18" charset="0"/>
              </a:rPr>
              <a:t>عنوانا لهذا المخطط</a:t>
            </a:r>
            <a:endParaRPr lang="ar-EG" sz="3200" b="1" dirty="0"/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6781800" y="2667000"/>
            <a:ext cx="762000" cy="830263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4800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25" name="Rounded Rectangle 21"/>
          <p:cNvSpPr/>
          <p:nvPr/>
        </p:nvSpPr>
        <p:spPr bwMode="auto">
          <a:xfrm>
            <a:off x="6429388" y="3500438"/>
            <a:ext cx="205740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ounded Rectangle 23"/>
          <p:cNvSpPr/>
          <p:nvPr/>
        </p:nvSpPr>
        <p:spPr bwMode="auto">
          <a:xfrm>
            <a:off x="1428728" y="3214686"/>
            <a:ext cx="205740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dirty="0"/>
              <a:t>...............................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/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dirty="0"/>
              <a:t>...............................</a:t>
            </a:r>
            <a:endParaRPr lang="en-US" dirty="0"/>
          </a:p>
        </p:txBody>
      </p:sp>
      <p:sp>
        <p:nvSpPr>
          <p:cNvPr id="23" name="مربع نص 22"/>
          <p:cNvSpPr txBox="1">
            <a:spLocks noChangeArrowheads="1"/>
          </p:cNvSpPr>
          <p:nvPr/>
        </p:nvSpPr>
        <p:spPr bwMode="auto">
          <a:xfrm>
            <a:off x="4419600" y="3360738"/>
            <a:ext cx="762000" cy="830262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480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24" name="مربع نص 23"/>
          <p:cNvSpPr txBox="1">
            <a:spLocks noChangeArrowheads="1"/>
          </p:cNvSpPr>
          <p:nvPr/>
        </p:nvSpPr>
        <p:spPr bwMode="auto">
          <a:xfrm>
            <a:off x="2209800" y="2362200"/>
            <a:ext cx="762000" cy="830263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480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7" name="TextBox 30"/>
          <p:cNvSpPr txBox="1">
            <a:spLocks noChangeArrowheads="1"/>
          </p:cNvSpPr>
          <p:nvPr/>
        </p:nvSpPr>
        <p:spPr bwMode="auto">
          <a:xfrm>
            <a:off x="6500826" y="3500438"/>
            <a:ext cx="1981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 dirty="0">
                <a:solidFill>
                  <a:schemeClr val="bg1"/>
                </a:solidFill>
                <a:latin typeface="Book Antiqua" pitchFamily="18" charset="0"/>
                <a:cs typeface="Times New Roman" pitchFamily="18" charset="0"/>
              </a:rPr>
              <a:t>أن يضرب التراب بيديه</a:t>
            </a:r>
            <a:endParaRPr lang="en-US" sz="28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9" name="TextBox 32"/>
          <p:cNvSpPr txBox="1">
            <a:spLocks noChangeArrowheads="1"/>
          </p:cNvSpPr>
          <p:nvPr/>
        </p:nvSpPr>
        <p:spPr bwMode="auto">
          <a:xfrm>
            <a:off x="1428728" y="3143248"/>
            <a:ext cx="2057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 dirty="0">
                <a:solidFill>
                  <a:schemeClr val="bg1"/>
                </a:solidFill>
                <a:latin typeface="Book Antiqua" pitchFamily="18" charset="0"/>
                <a:cs typeface="Times New Roman" pitchFamily="18" charset="0"/>
              </a:rPr>
              <a:t>ثم يمسح ظاهر كفيه براحتيه</a:t>
            </a:r>
            <a:endParaRPr lang="en-US" sz="28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57158" y="857232"/>
            <a:ext cx="8286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سافر 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أ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حمد مع ابنيه خالد ويوسف إل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مكة، وأثناء الطريق نفد وقود السيارة، وحان وقت صلاه الفجر، ولم يكن معهم ماء، وخشوا خروج الوقت فبادر الوالد بسؤال ابنيه عن التصرف السليم في مثل هذا الموقف</a:t>
            </a: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</a:t>
            </a:r>
            <a:r>
              <a:rPr lang="ar-SA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500034" y="3000372"/>
            <a:ext cx="821537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قال يوسف: 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نصلي </a:t>
            </a:r>
            <a:r>
              <a:rPr lang="ar-SA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م</a:t>
            </a:r>
            <a:r>
              <a:rPr lang="ar-EG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تى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وجدنا الماء، </a:t>
            </a:r>
            <a:r>
              <a:rPr lang="ar-SA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و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إ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ن خرج الوقت.</a:t>
            </a:r>
          </a:p>
          <a:p>
            <a:pPr rtl="0"/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قال خالد: 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تعلمت في المدرسة 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أ</a:t>
            </a:r>
            <a:r>
              <a:rPr lang="ar-SA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نه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لا يجوز لنا أن 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ن</a:t>
            </a:r>
            <a:r>
              <a:rPr lang="ar-SA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ؤخر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الصلاة عن وقتها، وإذا فقد الإنسان الماء </a:t>
            </a:r>
            <a:r>
              <a:rPr lang="ar-SA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ف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إ</a:t>
            </a:r>
            <a:r>
              <a:rPr lang="ar-SA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نه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يضرب التراب بيديه ضربة واحد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ة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، ثم يمسح وجهه </a:t>
            </a:r>
            <a:r>
              <a:rPr lang="ar-SA" sz="36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بهما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مر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ة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واحد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ة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، ثم يمسح ظاهر كفيه.</a:t>
            </a:r>
          </a:p>
          <a:p>
            <a:pPr algn="ctr"/>
            <a:r>
              <a:rPr lang="ar-SA" sz="3600" b="1" dirty="0">
                <a:solidFill>
                  <a:srgbClr val="1A21A6"/>
                </a:solidFill>
                <a:latin typeface="Book Antiqua" pitchFamily="18" charset="0"/>
                <a:cs typeface="Times New Roman" pitchFamily="18" charset="0"/>
              </a:rPr>
              <a:t>اثن</a:t>
            </a:r>
            <a:r>
              <a:rPr lang="ar-EG" sz="3600" b="1" dirty="0">
                <a:solidFill>
                  <a:srgbClr val="1A21A6"/>
                </a:solidFill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600" b="1" dirty="0">
                <a:solidFill>
                  <a:srgbClr val="1A21A6"/>
                </a:solidFill>
                <a:latin typeface="Book Antiqua" pitchFamily="18" charset="0"/>
                <a:cs typeface="Times New Roman" pitchFamily="18" charset="0"/>
              </a:rPr>
              <a:t> الوالد عل</a:t>
            </a:r>
            <a:r>
              <a:rPr lang="ar-EG" sz="3600" b="1" dirty="0">
                <a:solidFill>
                  <a:srgbClr val="1A21A6"/>
                </a:solidFill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3600" b="1" dirty="0">
                <a:solidFill>
                  <a:srgbClr val="1A21A6"/>
                </a:solidFill>
                <a:latin typeface="Book Antiqua" pitchFamily="18" charset="0"/>
                <a:cs typeface="Times New Roman" pitchFamily="18" charset="0"/>
              </a:rPr>
              <a:t> خالد؛ لصحة إجابته</a:t>
            </a:r>
            <a:r>
              <a:rPr lang="en-US" sz="3200" b="1" dirty="0">
                <a:solidFill>
                  <a:schemeClr val="bg1"/>
                </a:solidFill>
                <a:latin typeface="Book Antiqua" pitchFamily="18" charset="0"/>
              </a:rPr>
              <a:t>.</a:t>
            </a:r>
            <a:r>
              <a:rPr lang="ar-SA" sz="3200" b="1" dirty="0">
                <a:solidFill>
                  <a:schemeClr val="bg1"/>
                </a:solidFill>
                <a:latin typeface="Book Antiqu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358082" y="1071546"/>
            <a:ext cx="135732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4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20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307183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صفحة 21</a:t>
            </a:r>
            <a:endParaRPr lang="ar-SA" b="1" dirty="0"/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762000" y="2209800"/>
            <a:ext cx="78978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2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أكملي </a:t>
            </a:r>
            <a:r>
              <a:rPr lang="ar-SA" sz="32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المخطط التالي:</a:t>
            </a:r>
          </a:p>
          <a:p>
            <a:pPr algn="ctr"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838200" y="3124200"/>
            <a:ext cx="76962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chemeClr val="bg1"/>
                </a:solidFill>
                <a:latin typeface="Book Antiqua" pitchFamily="18" charset="0"/>
                <a:cs typeface="Times New Roman" pitchFamily="18" charset="0"/>
              </a:rPr>
              <a:t>   </a:t>
            </a:r>
            <a:r>
              <a:rPr lang="ar-SA" sz="2800" b="1" dirty="0" smtClean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حددي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رأيك في هذا المخطط في توضيحه للموضوع.</a:t>
            </a:r>
            <a:endParaRPr lang="ar-EG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endParaRPr lang="ar-SA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   مناسب    </a:t>
            </a:r>
            <a:endParaRPr lang="ar-EG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   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غير مناسب     </a:t>
            </a:r>
            <a:endParaRPr lang="ar-EG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 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إل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حد ما</a:t>
            </a:r>
            <a:endParaRPr lang="en-US" sz="2800" b="1" dirty="0">
              <a:solidFill>
                <a:srgbClr val="333399"/>
              </a:solidFill>
              <a:latin typeface="Book Antiqua" pitchFamily="18" charset="0"/>
            </a:endParaRPr>
          </a:p>
        </p:txBody>
      </p:sp>
      <p:sp>
        <p:nvSpPr>
          <p:cNvPr id="36" name="Oval 20"/>
          <p:cNvSpPr/>
          <p:nvPr/>
        </p:nvSpPr>
        <p:spPr>
          <a:xfrm flipH="1">
            <a:off x="8229600" y="3200400"/>
            <a:ext cx="381000" cy="457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" name="Oval 29"/>
          <p:cNvSpPr/>
          <p:nvPr/>
        </p:nvSpPr>
        <p:spPr>
          <a:xfrm flipH="1">
            <a:off x="7924800" y="4038600"/>
            <a:ext cx="3810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Oval 35"/>
          <p:cNvSpPr/>
          <p:nvPr/>
        </p:nvSpPr>
        <p:spPr>
          <a:xfrm flipH="1">
            <a:off x="7620000" y="4495800"/>
            <a:ext cx="3810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Oval 36"/>
          <p:cNvSpPr/>
          <p:nvPr/>
        </p:nvSpPr>
        <p:spPr>
          <a:xfrm flipH="1">
            <a:off x="7239000" y="4876800"/>
            <a:ext cx="3810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dirty="0"/>
              <a:t> </a:t>
            </a:r>
            <a:endParaRPr lang="en-US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F070C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358082" y="1071546"/>
            <a:ext cx="135732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4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21</a:t>
            </a:fld>
            <a:endParaRPr lang="ar-SA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307183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صفحة 21</a:t>
            </a:r>
            <a:endParaRPr lang="ar-SA" b="1" dirty="0"/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762000" y="2209800"/>
            <a:ext cx="78978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2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أكملي </a:t>
            </a:r>
            <a:r>
              <a:rPr lang="ar-SA" sz="32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المخطط التالي:</a:t>
            </a:r>
          </a:p>
          <a:p>
            <a:pPr algn="ctr"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  <a:p>
            <a:pPr rtl="0"/>
            <a:endParaRPr lang="ar-SA" sz="3200" b="1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838200" y="3124200"/>
            <a:ext cx="76962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chemeClr val="bg1"/>
                </a:solidFill>
                <a:latin typeface="Book Antiqua" pitchFamily="18" charset="0"/>
                <a:cs typeface="Times New Roman" pitchFamily="18" charset="0"/>
              </a:rPr>
              <a:t>   </a:t>
            </a:r>
            <a:r>
              <a:rPr lang="ar-SA" sz="2800" b="1" dirty="0" smtClean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حددي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رأيك في هذا المخطط في توضيحه للموضوع.</a:t>
            </a:r>
            <a:endParaRPr lang="ar-EG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endParaRPr lang="ar-SA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   مناسب    </a:t>
            </a:r>
            <a:endParaRPr lang="ar-EG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   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غير مناسب     </a:t>
            </a:r>
            <a:endParaRPr lang="ar-EG" sz="2800" b="1" dirty="0">
              <a:solidFill>
                <a:srgbClr val="333399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     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إل</a:t>
            </a:r>
            <a:r>
              <a:rPr lang="ar-EG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ى</a:t>
            </a:r>
            <a:r>
              <a:rPr lang="ar-SA" sz="2800" b="1" dirty="0">
                <a:solidFill>
                  <a:srgbClr val="333399"/>
                </a:solidFill>
                <a:latin typeface="Book Antiqua" pitchFamily="18" charset="0"/>
                <a:cs typeface="Times New Roman" pitchFamily="18" charset="0"/>
              </a:rPr>
              <a:t> حد ما</a:t>
            </a:r>
            <a:endParaRPr lang="en-US" sz="2800" b="1" dirty="0">
              <a:solidFill>
                <a:srgbClr val="333399"/>
              </a:solidFill>
              <a:latin typeface="Book Antiqua" pitchFamily="18" charset="0"/>
            </a:endParaRPr>
          </a:p>
        </p:txBody>
      </p:sp>
      <p:sp>
        <p:nvSpPr>
          <p:cNvPr id="36" name="Oval 20"/>
          <p:cNvSpPr/>
          <p:nvPr/>
        </p:nvSpPr>
        <p:spPr>
          <a:xfrm flipH="1">
            <a:off x="8229600" y="3200400"/>
            <a:ext cx="381000" cy="4572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" name="Oval 29"/>
          <p:cNvSpPr/>
          <p:nvPr/>
        </p:nvSpPr>
        <p:spPr>
          <a:xfrm flipH="1">
            <a:off x="7924800" y="4038600"/>
            <a:ext cx="3810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Oval 35"/>
          <p:cNvSpPr/>
          <p:nvPr/>
        </p:nvSpPr>
        <p:spPr>
          <a:xfrm flipH="1">
            <a:off x="7620000" y="4495800"/>
            <a:ext cx="3810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Oval 36"/>
          <p:cNvSpPr/>
          <p:nvPr/>
        </p:nvSpPr>
        <p:spPr>
          <a:xfrm flipH="1">
            <a:off x="7239000" y="4876800"/>
            <a:ext cx="3810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dirty="0"/>
              <a:t> </a:t>
            </a:r>
            <a:endParaRPr lang="en-US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F070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571604" y="357166"/>
            <a:ext cx="7143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من خلال هذا الحوار الذي قرأته: </a:t>
            </a: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</a:rPr>
              <a:t>  </a:t>
            </a:r>
            <a:r>
              <a:rPr lang="ar-EG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           </a:t>
            </a:r>
            <a:endParaRPr lang="en-US" sz="36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</a:rPr>
              <a:t>  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هل </a:t>
            </a:r>
            <a:r>
              <a:rPr lang="ar-SA" sz="36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عرفتي</a:t>
            </a: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الموضوع الذي </a:t>
            </a:r>
            <a:r>
              <a:rPr lang="ar-SA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درسه</a:t>
            </a:r>
          </a:p>
          <a:p>
            <a:endParaRPr lang="ar-SA" sz="36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Book Antiqua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خالد؟</a:t>
            </a: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</a:rPr>
              <a:t>.</a:t>
            </a:r>
            <a:r>
              <a:rPr lang="ar-SA" sz="36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............................................ 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429124" y="1857364"/>
            <a:ext cx="221457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التيمم</a:t>
            </a:r>
            <a:endParaRPr lang="ar-SA" sz="4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643042" y="714356"/>
            <a:ext cx="6572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شاركي معلمتك وزميلاتك </a:t>
            </a:r>
            <a:r>
              <a:rPr lang="ar-SA" sz="36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في التعرف عليه، </a:t>
            </a:r>
            <a:r>
              <a:rPr lang="ar-SA" sz="3600" b="1" dirty="0" smtClean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وعرفيه </a:t>
            </a:r>
            <a:r>
              <a:rPr lang="ar-SA" sz="3600" b="1" dirty="0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تعريفا مناسبا؟</a:t>
            </a:r>
            <a:endParaRPr lang="en-US" sz="28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214414" y="2285992"/>
            <a:ext cx="73581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التيمم :</a:t>
            </a:r>
            <a:r>
              <a:rPr lang="ar-SA" sz="40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مسح الوجه واليدين بتراب طهور على وجه مخصوص .</a:t>
            </a:r>
            <a:endParaRPr lang="ar-SA" sz="4000" dirty="0">
              <a:solidFill>
                <a:srgbClr val="9966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4714876" y="1071546"/>
            <a:ext cx="400052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الدليل على جواز التيمم :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14282" y="2500306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/>
              <a:t>قَوْلُ اللَّهِ تَعَالَى:(</a:t>
            </a:r>
            <a:r>
              <a:rPr lang="ar-SA" sz="3600" b="1" dirty="0" smtClean="0">
                <a:solidFill>
                  <a:srgbClr val="008000"/>
                </a:solidFill>
              </a:rPr>
              <a:t>فَلَمْ تَجِدُوا مَاءً فَتَيَمَّمُوا صَعِيدًا طَيِّبًا فَامْسَحُوا بِوُجُوهِكُمْ وَأَيْدِيكُمْ مِنْهُ</a:t>
            </a:r>
            <a:r>
              <a:rPr lang="ar-SA" sz="3600" b="1" dirty="0" smtClean="0"/>
              <a:t>)</a:t>
            </a:r>
            <a:endParaRPr lang="ar-SA" sz="3600" b="1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3500430" y="1071546"/>
            <a:ext cx="521497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الحالات التي يشرع فيها التيمم :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214942" y="2357430"/>
            <a:ext cx="3571900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3200" b="1" dirty="0" smtClean="0"/>
              <a:t>1- إذا لم يجد الماء.</a:t>
            </a:r>
            <a:endParaRPr lang="ar-SA" sz="3200" b="1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3500430" y="1071546"/>
            <a:ext cx="521497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الحالات التي يشرع فيها التيمم :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214546" y="2357430"/>
            <a:ext cx="6572296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3200" b="1" dirty="0" smtClean="0"/>
              <a:t>2- أو كان عنده ماءٌ لا يستطيع أن يتوضأ به.</a:t>
            </a:r>
            <a:endParaRPr lang="ar-SA" sz="3200" b="1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000892" y="3571876"/>
            <a:ext cx="1928826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كونه مريضاً</a:t>
            </a:r>
            <a:endParaRPr lang="ar-SA" sz="2800" b="1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285852" y="3571876"/>
            <a:ext cx="1928826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كان هناك برد شديد</a:t>
            </a:r>
            <a:endParaRPr lang="ar-SA" sz="2800" b="1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4143372" y="3643314"/>
            <a:ext cx="1928826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أو به جروح</a:t>
            </a:r>
            <a:endParaRPr lang="ar-SA" sz="2800" b="1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1071546"/>
            <a:ext cx="221457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صفة التيمم :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3200400"/>
            <a:ext cx="2819400" cy="2743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91000" y="2438400"/>
            <a:ext cx="4024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/>
            <a:r>
              <a:rPr lang="ar-SA" sz="3600" b="1" dirty="0" smtClean="0">
                <a:latin typeface="Book Antiqua" pitchFamily="18" charset="0"/>
                <a:cs typeface="Times New Roman" pitchFamily="18" charset="0"/>
              </a:rPr>
              <a:t>1-أن 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يضرب التراب بيديه.</a:t>
            </a:r>
            <a:endParaRPr lang="en-US" sz="3600" b="1" dirty="0">
              <a:latin typeface="Book Antiqua" pitchFamily="18" charset="0"/>
            </a:endParaRPr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أن يضرب التراب بيدي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51289168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500826" y="1071546"/>
            <a:ext cx="221457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صفة التيمم :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191000" y="2438400"/>
            <a:ext cx="373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3600" b="1" dirty="0" smtClean="0">
                <a:latin typeface="Book Antiqua" pitchFamily="18" charset="0"/>
                <a:cs typeface="Times New Roman" pitchFamily="18" charset="0"/>
              </a:rPr>
              <a:t>2-ثم </a:t>
            </a:r>
            <a:r>
              <a:rPr lang="ar-SA" sz="3600" b="1" dirty="0">
                <a:latin typeface="Book Antiqua" pitchFamily="18" charset="0"/>
                <a:cs typeface="Times New Roman" pitchFamily="18" charset="0"/>
              </a:rPr>
              <a:t>يمسح وجهه </a:t>
            </a:r>
            <a:r>
              <a:rPr lang="ar-SA" sz="3600" b="1" dirty="0" err="1" smtClean="0">
                <a:latin typeface="Book Antiqua" pitchFamily="18" charset="0"/>
                <a:cs typeface="Times New Roman" pitchFamily="18" charset="0"/>
              </a:rPr>
              <a:t>بهما</a:t>
            </a:r>
            <a:r>
              <a:rPr lang="ar-SA" sz="3600" b="1" dirty="0" smtClean="0">
                <a:latin typeface="Book Antiqua" pitchFamily="18" charset="0"/>
                <a:cs typeface="Times New Roman" pitchFamily="18" charset="0"/>
              </a:rPr>
              <a:t>.</a:t>
            </a:r>
            <a:endParaRPr lang="en-US" sz="3600" b="1" dirty="0">
              <a:latin typeface="Book Antiqua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2971800"/>
            <a:ext cx="2667000" cy="27082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ثم يمسح وجهه بهم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601</Words>
  <PresentationFormat>عرض على الشاشة (3:4)‏</PresentationFormat>
  <Paragraphs>151</Paragraphs>
  <Slides>21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14</cp:revision>
  <dcterms:created xsi:type="dcterms:W3CDTF">2014-08-09T19:09:13Z</dcterms:created>
  <dcterms:modified xsi:type="dcterms:W3CDTF">2014-08-30T05:50:05Z</dcterms:modified>
</cp:coreProperties>
</file>