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400" r:id="rId2"/>
    <p:sldId id="401" r:id="rId3"/>
    <p:sldId id="402" r:id="rId4"/>
    <p:sldId id="302" r:id="rId5"/>
    <p:sldId id="376" r:id="rId6"/>
    <p:sldId id="377" r:id="rId7"/>
    <p:sldId id="378" r:id="rId8"/>
    <p:sldId id="379" r:id="rId9"/>
    <p:sldId id="371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72" r:id="rId18"/>
    <p:sldId id="403" r:id="rId19"/>
    <p:sldId id="404" r:id="rId20"/>
    <p:sldId id="373" r:id="rId21"/>
    <p:sldId id="389" r:id="rId22"/>
    <p:sldId id="374" r:id="rId23"/>
    <p:sldId id="390" r:id="rId24"/>
    <p:sldId id="391" r:id="rId25"/>
    <p:sldId id="392" r:id="rId26"/>
    <p:sldId id="393" r:id="rId27"/>
    <p:sldId id="375" r:id="rId28"/>
    <p:sldId id="394" r:id="rId29"/>
    <p:sldId id="395" r:id="rId30"/>
    <p:sldId id="396" r:id="rId31"/>
    <p:sldId id="397" r:id="rId32"/>
    <p:sldId id="398" r:id="rId3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2AE"/>
    <a:srgbClr val="0099FF"/>
    <a:srgbClr val="CCFF66"/>
    <a:srgbClr val="FF66FF"/>
    <a:srgbClr val="FFCCFF"/>
    <a:srgbClr val="00FFCC"/>
    <a:srgbClr val="FF00FF"/>
    <a:srgbClr val="90F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نمط ذو سمات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نمط متوسط 3 - 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6733" autoAdjust="0"/>
    <p:restoredTop sz="94393" autoAdjust="0"/>
  </p:normalViewPr>
  <p:slideViewPr>
    <p:cSldViewPr>
      <p:cViewPr>
        <p:scale>
          <a:sx n="59" d="100"/>
          <a:sy n="59" d="100"/>
        </p:scale>
        <p:origin x="-166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977067-F502-47F2-AD7C-C478F8310DB5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454A39-501F-4E00-90A4-3F3EF07D0590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521867-7AB8-475A-A93B-FC5170399B1D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53A3F8-EF3E-44FF-AB4B-EDED295D6551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283E38-31DF-4E31-AC8C-0DB5374E3EEB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E905151-DEFB-421C-B3E8-B8FBAE7C9FBE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DC14A5-51A0-404A-9101-EEBC230A66EA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06ED28-5717-4540-9A2E-892CF87E926C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9AD8EE-DD6A-4647-98DF-5D116D79C2C8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A36DEC-5641-4FC3-908D-999A38F9EC55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AE8188-91D6-4535-99D9-65493B9ACBB3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8501A5-41DC-4B3B-89D1-D0084831ED06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09B187-D3E6-4A6D-882F-176F38FA2DA7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F50AEA0-6506-4B4F-900E-758D21005C9B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C0C2439-5F0A-4263-94FB-A81027199692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BA1AC9-1815-4FE5-8495-567C7F10E15B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A581ED3-2752-43C7-9070-58EF0ADA8480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79BBDE-08E2-429A-8C98-54BA0D10683B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CBBEC4-ACA9-4E7C-A21A-AB9D5EE43DFD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769A9F-647D-4EA8-82EA-FD31BC9F18E7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64A7DA-6972-4A36-8E0F-85D72720D76A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D27180-24FB-4750-A614-AEB64820E0EE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561E720C-A0C6-4738-A362-7D3DEBD5F8EF}" type="datetimeFigureOut">
              <a:rPr lang="ar-SA" smtClean="0"/>
              <a:pPr>
                <a:defRPr/>
              </a:pPr>
              <a:t>17/05/1439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986744D1-B45F-455F-B769-51CC06F286C0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1857375" y="0"/>
            <a:ext cx="6143625" cy="6286500"/>
            <a:chOff x="2428860" y="142853"/>
            <a:chExt cx="4820403" cy="5908944"/>
          </a:xfrm>
        </p:grpSpPr>
        <p:pic>
          <p:nvPicPr>
            <p:cNvPr id="2051" name="صورة 3" descr="Twistable-washable-wax-crayon-in-bulk-triangle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 rot="-5400000">
              <a:off x="3250397" y="-392932"/>
              <a:ext cx="3463081" cy="4534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صورة 4" descr="artist-paint-palette-clipart-panda-free-clipart-images-vLEVfy-clipart.jpe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2428860" y="3571878"/>
              <a:ext cx="2889627" cy="2479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صورة 5" descr="images_ckjl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6DDDE"/>
                </a:clrFrom>
                <a:clrTo>
                  <a:srgbClr val="E6DDDE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5214942" y="4071944"/>
              <a:ext cx="1785950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4" name="مربع نص 6"/>
            <p:cNvSpPr txBox="1">
              <a:spLocks noChangeArrowheads="1"/>
            </p:cNvSpPr>
            <p:nvPr/>
          </p:nvSpPr>
          <p:spPr bwMode="auto">
            <a:xfrm>
              <a:off x="2928926" y="2913403"/>
              <a:ext cx="364330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6000" b="1" dirty="0"/>
                <a:t>مجال الرسم</a:t>
              </a:r>
              <a:endParaRPr lang="en-US" sz="6000" b="1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مربع نص 6"/>
          <p:cNvSpPr txBox="1">
            <a:spLocks noChangeArrowheads="1"/>
          </p:cNvSpPr>
          <p:nvPr/>
        </p:nvSpPr>
        <p:spPr bwMode="auto">
          <a:xfrm>
            <a:off x="1071538" y="1785926"/>
            <a:ext cx="7643813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EG" sz="4000" b="1" dirty="0"/>
              <a:t>وقد استوحى كثير من الفنانين التشكيلين أعمالهم الفنية من طبيعة المملكة العربية السعودية المتنوعة، فعبروا عن البيئة الصحراوية بكثبانها الرملية الذهبية، ونباتاتها البرية، الشكلين (2، 3).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1714480" y="571480"/>
            <a:ext cx="6200802" cy="4211866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6"/>
          <p:cNvGrpSpPr>
            <a:grpSpLocks/>
          </p:cNvGrpSpPr>
          <p:nvPr/>
        </p:nvGrpSpPr>
        <p:grpSpPr bwMode="auto">
          <a:xfrm>
            <a:off x="1142976" y="5072074"/>
            <a:ext cx="7643866" cy="715963"/>
            <a:chOff x="1214414" y="5500702"/>
            <a:chExt cx="7349900" cy="715968"/>
          </a:xfrm>
        </p:grpSpPr>
        <p:sp>
          <p:nvSpPr>
            <p:cNvPr id="12292" name="مربع نص 8"/>
            <p:cNvSpPr txBox="1">
              <a:spLocks noChangeArrowheads="1"/>
            </p:cNvSpPr>
            <p:nvPr/>
          </p:nvSpPr>
          <p:spPr bwMode="auto">
            <a:xfrm>
              <a:off x="1214414" y="5558882"/>
              <a:ext cx="6869065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ar-EG" sz="3200" b="1" dirty="0" smtClean="0"/>
                <a:t>شكل </a:t>
              </a:r>
              <a:r>
                <a:rPr lang="ar-EG" sz="3200" b="1" dirty="0"/>
                <a:t>(2): لوحة للفنان السعودي </a:t>
              </a:r>
              <a:r>
                <a:rPr lang="ar-SA" sz="3200" b="1" dirty="0" smtClean="0">
                  <a:latin typeface="Arial"/>
                  <a:cs typeface="Arial"/>
                </a:rPr>
                <a:t>"</a:t>
              </a:r>
              <a:r>
                <a:rPr lang="ar-EG" sz="3200" b="1" dirty="0" smtClean="0"/>
                <a:t>محمد السليم</a:t>
              </a:r>
              <a:r>
                <a:rPr lang="ar-SA" sz="3200" b="1" dirty="0" smtClean="0">
                  <a:latin typeface="Arial"/>
                  <a:cs typeface="Arial"/>
                </a:rPr>
                <a:t>"</a:t>
              </a:r>
              <a:r>
                <a:rPr lang="ar-EG" sz="3200" b="1" dirty="0" smtClean="0"/>
                <a:t>.</a:t>
              </a:r>
              <a:endParaRPr lang="en-US" sz="3200" dirty="0"/>
            </a:p>
          </p:txBody>
        </p:sp>
        <p:pic>
          <p:nvPicPr>
            <p:cNvPr id="12293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849934" y="5500702"/>
              <a:ext cx="71438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رابط مستقيم 5"/>
            <p:cNvCxnSpPr/>
            <p:nvPr/>
          </p:nvCxnSpPr>
          <p:spPr>
            <a:xfrm rot="10800000">
              <a:off x="1214414" y="6215082"/>
              <a:ext cx="6858048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1571604" y="357166"/>
            <a:ext cx="6429420" cy="4317665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6"/>
          <p:cNvGrpSpPr>
            <a:grpSpLocks/>
          </p:cNvGrpSpPr>
          <p:nvPr/>
        </p:nvGrpSpPr>
        <p:grpSpPr bwMode="auto">
          <a:xfrm>
            <a:off x="1000125" y="5072063"/>
            <a:ext cx="7572375" cy="715962"/>
            <a:chOff x="1000100" y="5286388"/>
            <a:chExt cx="7572428" cy="715968"/>
          </a:xfrm>
        </p:grpSpPr>
        <p:sp>
          <p:nvSpPr>
            <p:cNvPr id="13316" name="مربع نص 8"/>
            <p:cNvSpPr txBox="1">
              <a:spLocks noChangeArrowheads="1"/>
            </p:cNvSpPr>
            <p:nvPr/>
          </p:nvSpPr>
          <p:spPr bwMode="auto">
            <a:xfrm>
              <a:off x="1000100" y="5345130"/>
              <a:ext cx="7143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 smtClean="0"/>
                <a:t>شكل </a:t>
              </a:r>
              <a:r>
                <a:rPr lang="ar-EG" sz="3200" b="1" dirty="0"/>
                <a:t>(3): لوحة للفنان الإنجليزي </a:t>
              </a:r>
              <a:r>
                <a:rPr lang="ar-SA" sz="3200" b="1" dirty="0" smtClean="0">
                  <a:latin typeface="Arial"/>
                  <a:cs typeface="Arial"/>
                </a:rPr>
                <a:t>"</a:t>
              </a:r>
              <a:r>
                <a:rPr lang="ar-EG" sz="3200" b="1" dirty="0" smtClean="0"/>
                <a:t>فليب </a:t>
              </a:r>
              <a:r>
                <a:rPr lang="ar-EG" sz="3200" b="1" dirty="0" err="1" smtClean="0"/>
                <a:t>بوشارد</a:t>
              </a:r>
              <a:r>
                <a:rPr lang="ar-SA" sz="3200" b="1" dirty="0" smtClean="0">
                  <a:latin typeface="Arial"/>
                  <a:cs typeface="Arial"/>
                </a:rPr>
                <a:t>"</a:t>
              </a:r>
              <a:r>
                <a:rPr lang="ar-EG" sz="3200" b="1" dirty="0" smtClean="0"/>
                <a:t>.</a:t>
              </a:r>
              <a:endParaRPr lang="en-US" sz="3200" dirty="0"/>
            </a:p>
          </p:txBody>
        </p:sp>
        <p:pic>
          <p:nvPicPr>
            <p:cNvPr id="13317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858148" y="5286388"/>
              <a:ext cx="71438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رابط مستقيم 5"/>
            <p:cNvCxnSpPr/>
            <p:nvPr/>
          </p:nvCxnSpPr>
          <p:spPr>
            <a:xfrm rot="10800000">
              <a:off x="1428728" y="6000769"/>
              <a:ext cx="6858048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مربع نص 6"/>
          <p:cNvSpPr txBox="1">
            <a:spLocks noChangeArrowheads="1"/>
          </p:cNvSpPr>
          <p:nvPr/>
        </p:nvSpPr>
        <p:spPr bwMode="auto">
          <a:xfrm>
            <a:off x="1714500" y="2571750"/>
            <a:ext cx="60309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/>
              <a:t>ومنهم من عبر عن البيئة الزراعية، والجبال الشاهقة</a:t>
            </a:r>
            <a:r>
              <a:rPr lang="ar-EG" sz="4000" b="1" dirty="0"/>
              <a:t>، الشكلين (4، 5)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lum bright="-9000" contrast="36000"/>
          </a:blip>
          <a:srcRect/>
          <a:stretch>
            <a:fillRect/>
          </a:stretch>
        </p:blipFill>
        <p:spPr bwMode="auto">
          <a:xfrm>
            <a:off x="1214414" y="285728"/>
            <a:ext cx="6962775" cy="4590993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785813" y="5143500"/>
            <a:ext cx="7786687" cy="715963"/>
            <a:chOff x="785786" y="5500702"/>
            <a:chExt cx="7786742" cy="715968"/>
          </a:xfrm>
        </p:grpSpPr>
        <p:sp>
          <p:nvSpPr>
            <p:cNvPr id="15364" name="مربع نص 8"/>
            <p:cNvSpPr txBox="1">
              <a:spLocks noChangeArrowheads="1"/>
            </p:cNvSpPr>
            <p:nvPr/>
          </p:nvSpPr>
          <p:spPr bwMode="auto">
            <a:xfrm>
              <a:off x="785786" y="5572140"/>
              <a:ext cx="7358062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 smtClean="0"/>
                <a:t>شكل </a:t>
              </a:r>
              <a:r>
                <a:rPr lang="ar-EG" sz="3200" b="1" dirty="0"/>
                <a:t>(4): </a:t>
              </a:r>
              <a:r>
                <a:rPr lang="ar-SA" sz="3200" b="1" dirty="0"/>
                <a:t>لوحة للفنان السعودي </a:t>
              </a:r>
              <a:r>
                <a:rPr lang="ar-SA" sz="3200" b="1" dirty="0" smtClean="0"/>
                <a:t>"محمد </a:t>
              </a:r>
              <a:r>
                <a:rPr lang="ar-SA" sz="3200" b="1" dirty="0" err="1" smtClean="0"/>
                <a:t>العبلان</a:t>
              </a:r>
              <a:r>
                <a:rPr lang="ar-SA" sz="3200" b="1" dirty="0" smtClean="0"/>
                <a:t>"</a:t>
              </a:r>
              <a:r>
                <a:rPr lang="ar-EG" sz="3200" b="1" dirty="0" smtClean="0"/>
                <a:t>.</a:t>
              </a:r>
              <a:endParaRPr lang="en-US" sz="3200" dirty="0"/>
            </a:p>
          </p:txBody>
        </p:sp>
        <p:cxnSp>
          <p:nvCxnSpPr>
            <p:cNvPr id="5" name="رابط مستقيم 4"/>
            <p:cNvCxnSpPr/>
            <p:nvPr/>
          </p:nvCxnSpPr>
          <p:spPr>
            <a:xfrm rot="10800000">
              <a:off x="1214414" y="6215082"/>
              <a:ext cx="7215238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15366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7858148" y="5500702"/>
              <a:ext cx="71438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1285852" y="357166"/>
            <a:ext cx="6792644" cy="4514871"/>
          </a:xfrm>
          <a:prstGeom prst="roundRect">
            <a:avLst>
              <a:gd name="adj" fmla="val 10707"/>
            </a:avLst>
          </a:prstGeom>
          <a:noFill/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9"/>
          <p:cNvGrpSpPr>
            <a:grpSpLocks/>
          </p:cNvGrpSpPr>
          <p:nvPr/>
        </p:nvGrpSpPr>
        <p:grpSpPr bwMode="auto">
          <a:xfrm>
            <a:off x="857250" y="5072063"/>
            <a:ext cx="8072438" cy="715962"/>
            <a:chOff x="857224" y="5072074"/>
            <a:chExt cx="8072494" cy="715968"/>
          </a:xfrm>
        </p:grpSpPr>
        <p:sp>
          <p:nvSpPr>
            <p:cNvPr id="16388" name="مربع نص 8"/>
            <p:cNvSpPr txBox="1">
              <a:spLocks noChangeArrowheads="1"/>
            </p:cNvSpPr>
            <p:nvPr/>
          </p:nvSpPr>
          <p:spPr bwMode="auto">
            <a:xfrm>
              <a:off x="857224" y="5143512"/>
              <a:ext cx="7358063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 smtClean="0"/>
                <a:t>شكل </a:t>
              </a:r>
              <a:r>
                <a:rPr lang="ar-EG" sz="3200" b="1" dirty="0"/>
                <a:t>(5): </a:t>
              </a:r>
              <a:r>
                <a:rPr lang="ar-SA" sz="3200" b="1" dirty="0"/>
                <a:t>لوحة للفنان الأمريكي </a:t>
              </a:r>
              <a:r>
                <a:rPr lang="ar-SA" sz="3200" b="1" dirty="0" smtClean="0"/>
                <a:t>"</a:t>
              </a:r>
              <a:r>
                <a:rPr lang="ar-SA" sz="3200" b="1" dirty="0" err="1" smtClean="0"/>
                <a:t>جيرهارت</a:t>
              </a:r>
              <a:r>
                <a:rPr lang="ar-SA" sz="3200" b="1" dirty="0" smtClean="0"/>
                <a:t> </a:t>
              </a:r>
              <a:r>
                <a:rPr lang="ar-SA" sz="3200" b="1" dirty="0" err="1" smtClean="0"/>
                <a:t>ليبمان</a:t>
              </a:r>
              <a:r>
                <a:rPr lang="ar-SA" sz="3200" b="1" dirty="0" smtClean="0"/>
                <a:t>"</a:t>
              </a:r>
              <a:r>
                <a:rPr lang="ar-EG" sz="3200" b="1" dirty="0" smtClean="0"/>
                <a:t>.</a:t>
              </a:r>
              <a:endParaRPr lang="en-US" sz="3200" dirty="0"/>
            </a:p>
          </p:txBody>
        </p:sp>
        <p:cxnSp>
          <p:nvCxnSpPr>
            <p:cNvPr id="5" name="رابط مستقيم 4"/>
            <p:cNvCxnSpPr/>
            <p:nvPr/>
          </p:nvCxnSpPr>
          <p:spPr>
            <a:xfrm rot="10800000">
              <a:off x="1071538" y="5786455"/>
              <a:ext cx="7643865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16390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8215338" y="5072074"/>
              <a:ext cx="71438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مربع نص 6"/>
          <p:cNvSpPr txBox="1">
            <a:spLocks noChangeArrowheads="1"/>
          </p:cNvSpPr>
          <p:nvPr/>
        </p:nvSpPr>
        <p:spPr bwMode="auto">
          <a:xfrm>
            <a:off x="906463" y="1443038"/>
            <a:ext cx="7500937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ar-EG" sz="4800" b="1" dirty="0"/>
              <a:t> </a:t>
            </a:r>
            <a:r>
              <a:rPr lang="ar-SA" sz="4800" b="1" dirty="0"/>
              <a:t>وقد استخدم الفنانون في لوحاتهم السابقة العناصر الشكلية من خط ولون وملمس؛ للتعبير عن المناظر الطبيعية.</a:t>
            </a:r>
            <a:endParaRPr lang="en-US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مربع نص 5"/>
          <p:cNvSpPr txBox="1">
            <a:spLocks noChangeArrowheads="1"/>
          </p:cNvSpPr>
          <p:nvPr/>
        </p:nvSpPr>
        <p:spPr bwMode="auto">
          <a:xfrm>
            <a:off x="714375" y="1143000"/>
            <a:ext cx="821531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3200" b="1" dirty="0"/>
              <a:t>شارك الطفل </a:t>
            </a:r>
            <a:r>
              <a:rPr lang="ar-SA" sz="3200" b="1" dirty="0" smtClean="0"/>
              <a:t>"طه </a:t>
            </a:r>
            <a:r>
              <a:rPr lang="ar-SA" sz="3200" b="1" dirty="0"/>
              <a:t>حسين </a:t>
            </a:r>
            <a:r>
              <a:rPr lang="ar-SA" sz="3200" b="1" dirty="0" smtClean="0"/>
              <a:t>عيسى" </a:t>
            </a:r>
            <a:r>
              <a:rPr lang="ar-SA" sz="3200" b="1" dirty="0"/>
              <a:t>في مسابقة </a:t>
            </a:r>
            <a:r>
              <a:rPr lang="ar-SA" sz="3200" b="1" dirty="0" smtClean="0"/>
              <a:t>"م</a:t>
            </a:r>
            <a:r>
              <a:rPr lang="ar-EG" sz="3200" b="1" dirty="0"/>
              <a:t>َ</a:t>
            </a:r>
            <a:r>
              <a:rPr lang="ar-SA" sz="3200" b="1" dirty="0"/>
              <a:t>ل</a:t>
            </a:r>
            <a:r>
              <a:rPr lang="ar-EG" sz="3200" b="1" dirty="0"/>
              <a:t>ْ</a:t>
            </a:r>
            <a:r>
              <a:rPr lang="ar-SA" sz="3200" b="1" dirty="0"/>
              <a:t>و</a:t>
            </a:r>
            <a:r>
              <a:rPr lang="ar-EG" sz="3200" b="1" dirty="0"/>
              <a:t>َ</a:t>
            </a:r>
            <a:r>
              <a:rPr lang="ar-SA" sz="3200" b="1" dirty="0"/>
              <a:t>ن السعودية </a:t>
            </a:r>
            <a:r>
              <a:rPr lang="ar-SA" sz="3200" b="1" dirty="0" smtClean="0"/>
              <a:t>الرابعة" </a:t>
            </a:r>
            <a:r>
              <a:rPr lang="ar-SA" sz="3200" b="1" dirty="0"/>
              <a:t>للفن التشكيلي لعام 1998</a:t>
            </a:r>
            <a:r>
              <a:rPr lang="ar-EG" sz="3200" b="1" dirty="0"/>
              <a:t>م</a:t>
            </a:r>
            <a:r>
              <a:rPr lang="ar-SA" sz="3200" b="1" dirty="0"/>
              <a:t> بلوحة تعبر عن النخيل، شكل</a:t>
            </a:r>
            <a:r>
              <a:rPr lang="ar-EG" sz="3200" b="1" dirty="0"/>
              <a:t> (</a:t>
            </a:r>
            <a:r>
              <a:rPr lang="ar-SA" sz="3200" b="1" dirty="0"/>
              <a:t>6</a:t>
            </a:r>
            <a:r>
              <a:rPr lang="ar-EG" sz="3200" b="1" dirty="0"/>
              <a:t>).</a:t>
            </a:r>
            <a:endParaRPr lang="en-US" sz="3200" dirty="0"/>
          </a:p>
          <a:p>
            <a:pPr algn="justLow"/>
            <a:r>
              <a:rPr lang="ar-SA" sz="3200" b="1" dirty="0">
                <a:solidFill>
                  <a:srgbClr val="C812AE"/>
                </a:solidFill>
              </a:rPr>
              <a:t>نتأملها </a:t>
            </a:r>
            <a:r>
              <a:rPr lang="ar-SA" sz="3200" b="1" dirty="0" smtClean="0">
                <a:solidFill>
                  <a:srgbClr val="C812AE"/>
                </a:solidFill>
              </a:rPr>
              <a:t>جيدًا </a:t>
            </a:r>
            <a:r>
              <a:rPr lang="ar-SA" sz="3200" b="1" dirty="0">
                <a:solidFill>
                  <a:srgbClr val="C812AE"/>
                </a:solidFill>
              </a:rPr>
              <a:t>ثم نعدد</a:t>
            </a:r>
            <a:r>
              <a:rPr lang="ar-EG" sz="3200" b="1" dirty="0">
                <a:solidFill>
                  <a:srgbClr val="C812AE"/>
                </a:solidFill>
              </a:rPr>
              <a:t>:</a:t>
            </a:r>
            <a:endParaRPr lang="en-US" sz="3200" dirty="0">
              <a:solidFill>
                <a:srgbClr val="C812AE"/>
              </a:solidFill>
            </a:endParaRPr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2" cstate="print">
            <a:lum bright="-14000" contrast="59000"/>
          </a:blip>
          <a:srcRect/>
          <a:stretch>
            <a:fillRect/>
          </a:stretch>
        </p:blipFill>
        <p:spPr bwMode="auto">
          <a:xfrm>
            <a:off x="642910" y="2519375"/>
            <a:ext cx="4419603" cy="3052765"/>
          </a:xfrm>
          <a:prstGeom prst="round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57818" y="3286124"/>
            <a:ext cx="3500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ar-SA" sz="3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العناصر الشكلية المستخدمة في اللوحة.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51678" y="4643446"/>
            <a:ext cx="2592288" cy="1326197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1000"/>
              </a:spcAft>
              <a:defRPr/>
            </a:pPr>
            <a:r>
              <a:rPr lang="ar-EG" sz="3600" b="1" dirty="0" smtClean="0">
                <a:solidFill>
                  <a:srgbClr val="C812AE"/>
                </a:solidFill>
                <a:latin typeface="Calibri"/>
                <a:ea typeface="Calibri"/>
                <a:cs typeface="Times New Roman"/>
              </a:rPr>
              <a:t>خطوط وألوان وملمس</a:t>
            </a:r>
            <a:r>
              <a:rPr lang="ar-SA" sz="3600" b="1" dirty="0" smtClean="0">
                <a:solidFill>
                  <a:srgbClr val="C812AE"/>
                </a:solidFill>
                <a:latin typeface="Calibri"/>
                <a:ea typeface="Calibri"/>
                <a:cs typeface="Times New Roman"/>
              </a:rPr>
              <a:t>.</a:t>
            </a:r>
            <a:endParaRPr lang="en-US" sz="2400" dirty="0">
              <a:solidFill>
                <a:srgbClr val="C812AE"/>
              </a:solidFill>
              <a:latin typeface="Calibri"/>
              <a:ea typeface="Calibri"/>
              <a:cs typeface="Arial"/>
            </a:endParaRPr>
          </a:p>
        </p:txBody>
      </p:sp>
      <p:grpSp>
        <p:nvGrpSpPr>
          <p:cNvPr id="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4" name="موجة 13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8451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8453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موجة 17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8452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(1)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مجموعة 23"/>
          <p:cNvGrpSpPr>
            <a:grpSpLocks/>
          </p:cNvGrpSpPr>
          <p:nvPr/>
        </p:nvGrpSpPr>
        <p:grpSpPr bwMode="auto">
          <a:xfrm>
            <a:off x="71447" y="5729297"/>
            <a:ext cx="5857875" cy="771506"/>
            <a:chOff x="0" y="5857892"/>
            <a:chExt cx="5857884" cy="642942"/>
          </a:xfrm>
        </p:grpSpPr>
        <p:sp>
          <p:nvSpPr>
            <p:cNvPr id="19" name="مستطيل 18"/>
            <p:cNvSpPr/>
            <p:nvPr/>
          </p:nvSpPr>
          <p:spPr>
            <a:xfrm>
              <a:off x="0" y="5929330"/>
              <a:ext cx="585788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45" name="مربع نص 6"/>
            <p:cNvSpPr txBox="1">
              <a:spLocks noChangeArrowheads="1"/>
            </p:cNvSpPr>
            <p:nvPr/>
          </p:nvSpPr>
          <p:spPr bwMode="auto">
            <a:xfrm>
              <a:off x="0" y="5857916"/>
              <a:ext cx="5286376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(6): </a:t>
              </a:r>
              <a:r>
                <a:rPr lang="ar-SA" sz="2800" b="1" dirty="0"/>
                <a:t>لوحة للطفل </a:t>
              </a:r>
              <a:r>
                <a:rPr lang="ar-SA" sz="2800" b="1" dirty="0" smtClean="0"/>
                <a:t>"طه </a:t>
              </a:r>
              <a:r>
                <a:rPr lang="ar-SA" sz="2800" b="1" dirty="0"/>
                <a:t>حسين </a:t>
              </a:r>
              <a:r>
                <a:rPr lang="ar-SA" sz="2800" b="1" dirty="0" smtClean="0"/>
                <a:t>عيسى"</a:t>
              </a:r>
              <a:r>
                <a:rPr lang="ar-EG" sz="2800" b="1" dirty="0" smtClean="0"/>
                <a:t>.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20" name="رابط مستقيم 19"/>
            <p:cNvCxnSpPr/>
            <p:nvPr/>
          </p:nvCxnSpPr>
          <p:spPr>
            <a:xfrm rot="10800000">
              <a:off x="0" y="6380203"/>
              <a:ext cx="5786447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18447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5214942" y="5857892"/>
              <a:ext cx="571504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1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مربع نص 5"/>
          <p:cNvSpPr txBox="1">
            <a:spLocks noChangeArrowheads="1"/>
          </p:cNvSpPr>
          <p:nvPr/>
        </p:nvSpPr>
        <p:spPr bwMode="auto">
          <a:xfrm>
            <a:off x="714375" y="1143000"/>
            <a:ext cx="821531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3200" b="1" dirty="0" smtClean="0"/>
              <a:t>شارك الطفل "طه حسين عيسى" في مسابقة "م</a:t>
            </a:r>
            <a:r>
              <a:rPr lang="ar-EG" sz="3200" b="1" dirty="0" smtClean="0"/>
              <a:t>َ</a:t>
            </a:r>
            <a:r>
              <a:rPr lang="ar-SA" sz="3200" b="1" dirty="0" smtClean="0"/>
              <a:t>ل</a:t>
            </a:r>
            <a:r>
              <a:rPr lang="ar-EG" sz="3200" b="1" dirty="0" smtClean="0"/>
              <a:t>ْ</a:t>
            </a:r>
            <a:r>
              <a:rPr lang="ar-SA" sz="3200" b="1" dirty="0" smtClean="0"/>
              <a:t>و</a:t>
            </a:r>
            <a:r>
              <a:rPr lang="ar-EG" sz="3200" b="1" dirty="0" smtClean="0"/>
              <a:t>َ</a:t>
            </a:r>
            <a:r>
              <a:rPr lang="ar-SA" sz="3200" b="1" dirty="0" smtClean="0"/>
              <a:t>ن السعودية الرابعة" للفن التشكيلي لعام 1998</a:t>
            </a:r>
            <a:r>
              <a:rPr lang="ar-EG" sz="3200" b="1" dirty="0" smtClean="0"/>
              <a:t>م</a:t>
            </a:r>
            <a:r>
              <a:rPr lang="ar-SA" sz="3200" b="1" dirty="0" smtClean="0"/>
              <a:t> بلوحة تعبر عن النخيل، شكل</a:t>
            </a:r>
            <a:r>
              <a:rPr lang="ar-EG" sz="3200" b="1" dirty="0" smtClean="0"/>
              <a:t> (</a:t>
            </a:r>
            <a:r>
              <a:rPr lang="ar-SA" sz="3200" b="1" dirty="0" smtClean="0"/>
              <a:t>6</a:t>
            </a:r>
            <a:r>
              <a:rPr lang="ar-EG" sz="3200" b="1" dirty="0" smtClean="0"/>
              <a:t>).</a:t>
            </a:r>
            <a:endParaRPr lang="en-US" sz="3200" dirty="0" smtClean="0"/>
          </a:p>
          <a:p>
            <a:pPr algn="justLow"/>
            <a:r>
              <a:rPr lang="ar-SA" sz="3200" b="1" dirty="0" smtClean="0">
                <a:solidFill>
                  <a:srgbClr val="C812AE"/>
                </a:solidFill>
              </a:rPr>
              <a:t>نتأملها جيدًا ثم نعدد</a:t>
            </a:r>
            <a:r>
              <a:rPr lang="ar-EG" sz="3200" b="1" dirty="0" smtClean="0">
                <a:solidFill>
                  <a:srgbClr val="C812AE"/>
                </a:solidFill>
              </a:rPr>
              <a:t>:</a:t>
            </a:r>
            <a:endParaRPr lang="en-US" sz="3200" dirty="0">
              <a:solidFill>
                <a:srgbClr val="C812AE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57813" y="3286124"/>
            <a:ext cx="3500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ar-SA" sz="3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أنواع الخطوط المستخدمة.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1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4" name="موجة 13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9475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19477" name="Picture 6"/>
              <p:cNvPicPr>
                <a:picLocks noChangeAspect="1" noChangeArrowheads="1"/>
              </p:cNvPicPr>
              <p:nvPr/>
            </p:nvPicPr>
            <p:blipFill>
              <a:blip r:embed="rId2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موجة 17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9476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solidFill>
                    <a:schemeClr val="bg1"/>
                  </a:solidFill>
                </a:rPr>
                <a:t>نشاط (1)</a:t>
              </a:r>
              <a:endParaRPr lang="en-US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11"/>
          <p:cNvSpPr txBox="1"/>
          <p:nvPr/>
        </p:nvSpPr>
        <p:spPr>
          <a:xfrm>
            <a:off x="6215074" y="4643446"/>
            <a:ext cx="2345484" cy="1877437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  <a:defRPr/>
            </a:pPr>
            <a:r>
              <a:rPr lang="ar-SA" sz="3200" b="1" dirty="0">
                <a:latin typeface="Arial" pitchFamily="34" charset="0"/>
                <a:cs typeface="Arial" pitchFamily="34" charset="0"/>
              </a:rPr>
              <a:t>منحنية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200"/>
              </a:spcBef>
              <a:spcAft>
                <a:spcPts val="1000"/>
              </a:spcAft>
              <a:defRPr/>
            </a:pPr>
            <a:r>
              <a:rPr lang="ar-SA" sz="3200" b="1" dirty="0">
                <a:latin typeface="Arial" pitchFamily="34" charset="0"/>
                <a:cs typeface="Arial" pitchFamily="34" charset="0"/>
              </a:rPr>
              <a:t>مستقيمة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200"/>
              </a:spcBef>
              <a:spcAft>
                <a:spcPts val="1000"/>
              </a:spcAft>
              <a:defRPr/>
            </a:pPr>
            <a:r>
              <a:rPr lang="ar-SA" sz="3200" b="1" dirty="0">
                <a:latin typeface="Arial" pitchFamily="34" charset="0"/>
                <a:cs typeface="Arial" pitchFamily="34" charset="0"/>
              </a:rPr>
              <a:t> منكسرة</a:t>
            </a:r>
            <a:endParaRPr lang="en-US" sz="2000" dirty="0">
              <a:solidFill>
                <a:srgbClr val="C812AE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3" cstate="print">
            <a:lum bright="-14000" contrast="59000"/>
          </a:blip>
          <a:srcRect/>
          <a:stretch>
            <a:fillRect/>
          </a:stretch>
        </p:blipFill>
        <p:spPr bwMode="auto">
          <a:xfrm>
            <a:off x="642910" y="2519375"/>
            <a:ext cx="4419603" cy="3052765"/>
          </a:xfrm>
          <a:prstGeom prst="round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مجموعة 23"/>
          <p:cNvGrpSpPr>
            <a:grpSpLocks/>
          </p:cNvGrpSpPr>
          <p:nvPr/>
        </p:nvGrpSpPr>
        <p:grpSpPr bwMode="auto">
          <a:xfrm>
            <a:off x="71447" y="5729297"/>
            <a:ext cx="5857875" cy="771506"/>
            <a:chOff x="0" y="5857892"/>
            <a:chExt cx="5857884" cy="642942"/>
          </a:xfrm>
        </p:grpSpPr>
        <p:sp>
          <p:nvSpPr>
            <p:cNvPr id="23" name="مستطيل 22"/>
            <p:cNvSpPr/>
            <p:nvPr/>
          </p:nvSpPr>
          <p:spPr>
            <a:xfrm>
              <a:off x="0" y="5929330"/>
              <a:ext cx="585788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مربع نص 6"/>
            <p:cNvSpPr txBox="1">
              <a:spLocks noChangeArrowheads="1"/>
            </p:cNvSpPr>
            <p:nvPr/>
          </p:nvSpPr>
          <p:spPr bwMode="auto">
            <a:xfrm>
              <a:off x="0" y="5857916"/>
              <a:ext cx="5286376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(6): </a:t>
              </a:r>
              <a:r>
                <a:rPr lang="ar-SA" sz="2800" b="1" dirty="0"/>
                <a:t>لوحة للطفل </a:t>
              </a:r>
              <a:r>
                <a:rPr lang="ar-SA" sz="2800" b="1" dirty="0" smtClean="0"/>
                <a:t>"طه </a:t>
              </a:r>
              <a:r>
                <a:rPr lang="ar-SA" sz="2800" b="1" dirty="0"/>
                <a:t>حسين </a:t>
              </a:r>
              <a:r>
                <a:rPr lang="ar-SA" sz="2800" b="1" dirty="0" smtClean="0"/>
                <a:t>عيسى"</a:t>
              </a:r>
              <a:r>
                <a:rPr lang="ar-EG" sz="2800" b="1" dirty="0" smtClean="0"/>
                <a:t>.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25" name="رابط مستقيم 24"/>
            <p:cNvCxnSpPr/>
            <p:nvPr/>
          </p:nvCxnSpPr>
          <p:spPr>
            <a:xfrm rot="10800000">
              <a:off x="0" y="6380203"/>
              <a:ext cx="5786447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26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5214942" y="5857892"/>
              <a:ext cx="571504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مربع نص 5"/>
          <p:cNvSpPr txBox="1">
            <a:spLocks noChangeArrowheads="1"/>
          </p:cNvSpPr>
          <p:nvPr/>
        </p:nvSpPr>
        <p:spPr bwMode="auto">
          <a:xfrm>
            <a:off x="714375" y="1143000"/>
            <a:ext cx="821531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3200" b="1" dirty="0" smtClean="0"/>
              <a:t>شارك الطفل "طه حسين عيسى" في مسابقة "م</a:t>
            </a:r>
            <a:r>
              <a:rPr lang="ar-EG" sz="3200" b="1" dirty="0" smtClean="0"/>
              <a:t>َ</a:t>
            </a:r>
            <a:r>
              <a:rPr lang="ar-SA" sz="3200" b="1" dirty="0" smtClean="0"/>
              <a:t>ل</a:t>
            </a:r>
            <a:r>
              <a:rPr lang="ar-EG" sz="3200" b="1" dirty="0" smtClean="0"/>
              <a:t>ْ</a:t>
            </a:r>
            <a:r>
              <a:rPr lang="ar-SA" sz="3200" b="1" dirty="0" smtClean="0"/>
              <a:t>و</a:t>
            </a:r>
            <a:r>
              <a:rPr lang="ar-EG" sz="3200" b="1" dirty="0" smtClean="0"/>
              <a:t>َ</a:t>
            </a:r>
            <a:r>
              <a:rPr lang="ar-SA" sz="3200" b="1" dirty="0" smtClean="0"/>
              <a:t>ن السعودية الرابعة" للفن التشكيلي لعام 1998</a:t>
            </a:r>
            <a:r>
              <a:rPr lang="ar-EG" sz="3200" b="1" dirty="0" smtClean="0"/>
              <a:t>م</a:t>
            </a:r>
            <a:r>
              <a:rPr lang="ar-SA" sz="3200" b="1" dirty="0" smtClean="0"/>
              <a:t> بلوحة تعبر عن النخيل، شكل</a:t>
            </a:r>
            <a:r>
              <a:rPr lang="ar-EG" sz="3200" b="1" dirty="0" smtClean="0"/>
              <a:t> (</a:t>
            </a:r>
            <a:r>
              <a:rPr lang="ar-SA" sz="3200" b="1" dirty="0" smtClean="0"/>
              <a:t>6</a:t>
            </a:r>
            <a:r>
              <a:rPr lang="ar-EG" sz="3200" b="1" dirty="0" smtClean="0"/>
              <a:t>).</a:t>
            </a:r>
            <a:endParaRPr lang="en-US" sz="3200" dirty="0" smtClean="0"/>
          </a:p>
          <a:p>
            <a:pPr algn="justLow"/>
            <a:r>
              <a:rPr lang="ar-SA" sz="3200" b="1" dirty="0" smtClean="0">
                <a:solidFill>
                  <a:srgbClr val="C812AE"/>
                </a:solidFill>
              </a:rPr>
              <a:t>نتأملها جيدًا ثم نعدد</a:t>
            </a:r>
            <a:r>
              <a:rPr lang="ar-EG" sz="3200" b="1" dirty="0" smtClean="0">
                <a:solidFill>
                  <a:srgbClr val="C812AE"/>
                </a:solidFill>
              </a:rPr>
              <a:t>:</a:t>
            </a:r>
            <a:endParaRPr lang="en-US" sz="3200" dirty="0">
              <a:solidFill>
                <a:srgbClr val="C812AE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643563" y="3143250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3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ar-SA" sz="3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الألوان المستخدمة.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485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14" name="موجة 13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20499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20501" name="Picture 6"/>
              <p:cNvPicPr>
                <a:picLocks noChangeAspect="1" noChangeArrowheads="1"/>
              </p:cNvPicPr>
              <p:nvPr/>
            </p:nvPicPr>
            <p:blipFill>
              <a:blip r:embed="rId2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موجة 17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20500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>
                  <a:solidFill>
                    <a:schemeClr val="bg1"/>
                  </a:solidFill>
                </a:rPr>
                <a:t>نشاط (1)</a:t>
              </a:r>
              <a:endParaRPr lang="en-US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11"/>
          <p:cNvSpPr txBox="1"/>
          <p:nvPr/>
        </p:nvSpPr>
        <p:spPr>
          <a:xfrm>
            <a:off x="5857884" y="3786190"/>
            <a:ext cx="3071834" cy="2062103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3200" b="1" dirty="0" smtClean="0">
                <a:latin typeface="Arial" pitchFamily="34" charset="0"/>
                <a:cs typeface="Arial" pitchFamily="34" charset="0"/>
              </a:rPr>
              <a:t>برتقالي</a:t>
            </a:r>
            <a:br>
              <a:rPr lang="ar-SA" sz="3200" b="1" dirty="0" smtClean="0">
                <a:latin typeface="Arial" pitchFamily="34" charset="0"/>
                <a:cs typeface="Arial" pitchFamily="34" charset="0"/>
              </a:rPr>
            </a:br>
            <a:r>
              <a:rPr lang="ar-SA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SA" sz="3200" b="1" dirty="0" smtClean="0">
                <a:latin typeface="Arial" pitchFamily="34" charset="0"/>
                <a:cs typeface="Arial" pitchFamily="34" charset="0"/>
              </a:rPr>
            </a:br>
            <a:r>
              <a:rPr lang="ar-SA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ar-SA" sz="3200" b="1" dirty="0" smtClean="0">
                <a:latin typeface="Arial" pitchFamily="34" charset="0"/>
                <a:cs typeface="Arial" pitchFamily="34" charset="0"/>
              </a:rPr>
            </a:br>
            <a:endParaRPr lang="ar-EG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3" cstate="print">
            <a:lum bright="-14000" contrast="59000"/>
          </a:blip>
          <a:srcRect/>
          <a:stretch>
            <a:fillRect/>
          </a:stretch>
        </p:blipFill>
        <p:spPr bwMode="auto">
          <a:xfrm>
            <a:off x="642910" y="2519375"/>
            <a:ext cx="4419603" cy="3052765"/>
          </a:xfrm>
          <a:prstGeom prst="round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مجموعة 23"/>
          <p:cNvGrpSpPr>
            <a:grpSpLocks/>
          </p:cNvGrpSpPr>
          <p:nvPr/>
        </p:nvGrpSpPr>
        <p:grpSpPr bwMode="auto">
          <a:xfrm>
            <a:off x="71447" y="5729297"/>
            <a:ext cx="5857875" cy="771506"/>
            <a:chOff x="0" y="5857892"/>
            <a:chExt cx="5857884" cy="642942"/>
          </a:xfrm>
        </p:grpSpPr>
        <p:sp>
          <p:nvSpPr>
            <p:cNvPr id="22" name="مستطيل 21"/>
            <p:cNvSpPr/>
            <p:nvPr/>
          </p:nvSpPr>
          <p:spPr>
            <a:xfrm>
              <a:off x="0" y="5929330"/>
              <a:ext cx="585788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مربع نص 6"/>
            <p:cNvSpPr txBox="1">
              <a:spLocks noChangeArrowheads="1"/>
            </p:cNvSpPr>
            <p:nvPr/>
          </p:nvSpPr>
          <p:spPr bwMode="auto">
            <a:xfrm>
              <a:off x="0" y="5857916"/>
              <a:ext cx="5286376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(6): </a:t>
              </a:r>
              <a:r>
                <a:rPr lang="ar-SA" sz="2800" b="1" dirty="0"/>
                <a:t>لوحة للطفل </a:t>
              </a:r>
              <a:r>
                <a:rPr lang="ar-SA" sz="2800" b="1" dirty="0" smtClean="0"/>
                <a:t>"طه </a:t>
              </a:r>
              <a:r>
                <a:rPr lang="ar-SA" sz="2800" b="1" dirty="0"/>
                <a:t>حسين </a:t>
              </a:r>
              <a:r>
                <a:rPr lang="ar-SA" sz="2800" b="1" dirty="0" smtClean="0"/>
                <a:t>عيسى"</a:t>
              </a:r>
              <a:r>
                <a:rPr lang="ar-EG" sz="2800" b="1" dirty="0" smtClean="0"/>
                <a:t>.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25" name="رابط مستقيم 24"/>
            <p:cNvCxnSpPr/>
            <p:nvPr/>
          </p:nvCxnSpPr>
          <p:spPr>
            <a:xfrm rot="10800000">
              <a:off x="0" y="6380203"/>
              <a:ext cx="5786447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26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5214942" y="5857892"/>
              <a:ext cx="571504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مربع نص 26"/>
          <p:cNvSpPr txBox="1"/>
          <p:nvPr/>
        </p:nvSpPr>
        <p:spPr>
          <a:xfrm>
            <a:off x="7786710" y="4500570"/>
            <a:ext cx="11430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 </a:t>
            </a:r>
            <a:r>
              <a:rPr lang="ar-EG" sz="3200" b="1" dirty="0" smtClean="0"/>
              <a:t>أصفر </a:t>
            </a:r>
            <a:endParaRPr lang="en-US" dirty="0" smtClean="0"/>
          </a:p>
        </p:txBody>
      </p:sp>
      <p:sp>
        <p:nvSpPr>
          <p:cNvPr id="28" name="مربع نص 27"/>
          <p:cNvSpPr txBox="1"/>
          <p:nvPr/>
        </p:nvSpPr>
        <p:spPr>
          <a:xfrm>
            <a:off x="7929586" y="5286388"/>
            <a:ext cx="10001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أخضر</a:t>
            </a:r>
            <a:endParaRPr lang="en-US" sz="3200" b="1" dirty="0" smtClean="0"/>
          </a:p>
        </p:txBody>
      </p:sp>
      <p:sp>
        <p:nvSpPr>
          <p:cNvPr id="29" name="مربع نص 28"/>
          <p:cNvSpPr txBox="1"/>
          <p:nvPr/>
        </p:nvSpPr>
        <p:spPr>
          <a:xfrm>
            <a:off x="6429388" y="3772919"/>
            <a:ext cx="8572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زيتي</a:t>
            </a:r>
            <a:endParaRPr lang="en-US" sz="3200" b="1" dirty="0" smtClean="0"/>
          </a:p>
        </p:txBody>
      </p:sp>
      <p:sp>
        <p:nvSpPr>
          <p:cNvPr id="30" name="مربع نص 29"/>
          <p:cNvSpPr txBox="1"/>
          <p:nvPr/>
        </p:nvSpPr>
        <p:spPr>
          <a:xfrm>
            <a:off x="5929322" y="4500570"/>
            <a:ext cx="13573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بنفسجي</a:t>
            </a:r>
            <a:endParaRPr lang="en-US" sz="3200" b="1" dirty="0" smtClean="0"/>
          </a:p>
        </p:txBody>
      </p:sp>
      <p:sp>
        <p:nvSpPr>
          <p:cNvPr id="31" name="مربع نص 30"/>
          <p:cNvSpPr txBox="1"/>
          <p:nvPr/>
        </p:nvSpPr>
        <p:spPr>
          <a:xfrm>
            <a:off x="6000760" y="5286388"/>
            <a:ext cx="12858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أزرق</a:t>
            </a:r>
            <a:endParaRPr lang="en-US" sz="32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11" grpId="0"/>
      <p:bldP spid="23" grpId="0" animBg="1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500313" y="371475"/>
            <a:ext cx="3714750" cy="1200150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EG" sz="7200" dirty="0">
                <a:solidFill>
                  <a:schemeClr val="tx1"/>
                </a:solidFill>
              </a:rPr>
              <a:t>مجال الرسم</a:t>
            </a:r>
          </a:p>
        </p:txBody>
      </p:sp>
      <p:sp>
        <p:nvSpPr>
          <p:cNvPr id="3075" name="مربع نص 4"/>
          <p:cNvSpPr txBox="1">
            <a:spLocks noChangeArrowheads="1"/>
          </p:cNvSpPr>
          <p:nvPr/>
        </p:nvSpPr>
        <p:spPr bwMode="auto">
          <a:xfrm>
            <a:off x="3286125" y="1714500"/>
            <a:ext cx="285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/>
              <a:t>مواضيع المجال</a:t>
            </a:r>
          </a:p>
        </p:txBody>
      </p:sp>
      <p:sp>
        <p:nvSpPr>
          <p:cNvPr id="3076" name="مربع نص 5"/>
          <p:cNvSpPr txBox="1">
            <a:spLocks noChangeArrowheads="1"/>
          </p:cNvSpPr>
          <p:nvPr/>
        </p:nvSpPr>
        <p:spPr bwMode="auto">
          <a:xfrm>
            <a:off x="1357313" y="2428875"/>
            <a:ext cx="75009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C00000"/>
                </a:solidFill>
              </a:rPr>
              <a:t>الموضوع الأول:</a:t>
            </a:r>
          </a:p>
          <a:p>
            <a:r>
              <a:rPr lang="ar-EG" sz="3600" dirty="0"/>
              <a:t>                   </a:t>
            </a:r>
            <a:r>
              <a:rPr lang="ar-EG" sz="3600" b="1" dirty="0"/>
              <a:t>الطبيعة في بلادي.</a:t>
            </a:r>
          </a:p>
        </p:txBody>
      </p:sp>
      <p:sp>
        <p:nvSpPr>
          <p:cNvPr id="3077" name="مربع نص 6"/>
          <p:cNvSpPr txBox="1">
            <a:spLocks noChangeArrowheads="1"/>
          </p:cNvSpPr>
          <p:nvPr/>
        </p:nvSpPr>
        <p:spPr bwMode="auto">
          <a:xfrm>
            <a:off x="285750" y="3714750"/>
            <a:ext cx="86534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C00000"/>
                </a:solidFill>
              </a:rPr>
              <a:t>الموضوع الثاني:</a:t>
            </a:r>
          </a:p>
          <a:p>
            <a:r>
              <a:rPr lang="ar-EG" sz="3600" b="1" dirty="0"/>
              <a:t>                   الفن والطبيعة.</a:t>
            </a:r>
          </a:p>
        </p:txBody>
      </p:sp>
      <p:sp>
        <p:nvSpPr>
          <p:cNvPr id="3078" name="مربع نص 6"/>
          <p:cNvSpPr txBox="1">
            <a:spLocks noChangeArrowheads="1"/>
          </p:cNvSpPr>
          <p:nvPr/>
        </p:nvSpPr>
        <p:spPr bwMode="auto">
          <a:xfrm>
            <a:off x="285750" y="5086350"/>
            <a:ext cx="86534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C00000"/>
                </a:solidFill>
              </a:rPr>
              <a:t>الموضوع الثالث:</a:t>
            </a:r>
          </a:p>
          <a:p>
            <a:r>
              <a:rPr lang="ar-EG" sz="3600" dirty="0"/>
              <a:t>                   </a:t>
            </a:r>
            <a:r>
              <a:rPr lang="ar-EG" sz="3600" b="1" dirty="0"/>
              <a:t>أجدادنا وفن الرسم.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75" grpId="0"/>
      <p:bldP spid="3076" grpId="0"/>
      <p:bldP spid="3077" grpId="0"/>
      <p:bldP spid="30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مربع نص 12"/>
          <p:cNvSpPr txBox="1">
            <a:spLocks noChangeArrowheads="1"/>
          </p:cNvSpPr>
          <p:nvPr/>
        </p:nvSpPr>
        <p:spPr bwMode="auto">
          <a:xfrm>
            <a:off x="285750" y="1103170"/>
            <a:ext cx="85010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/>
              <a:t>نحن </a:t>
            </a:r>
            <a:r>
              <a:rPr lang="ar-SA" sz="3600" b="1" dirty="0" smtClean="0"/>
              <a:t>أيضًا </a:t>
            </a:r>
            <a:r>
              <a:rPr lang="ar-SA" sz="3600" b="1" dirty="0"/>
              <a:t>نستطيع أن نستخدم العناصر الشكلية</a:t>
            </a:r>
            <a:r>
              <a:rPr lang="ar-EG" sz="3600" b="1" dirty="0"/>
              <a:t>؛</a:t>
            </a:r>
            <a:r>
              <a:rPr lang="ar-SA" sz="3600" b="1" dirty="0"/>
              <a:t> لنرسم لوحة جميلة تعبر عن الطبيعة من حولنا إذا توافرت لدينا كراسة الرسم وأقلام </a:t>
            </a:r>
            <a:r>
              <a:rPr lang="ar-SA" sz="3600" b="1" dirty="0" err="1"/>
              <a:t>الب</a:t>
            </a:r>
            <a:r>
              <a:rPr lang="ar-EG" sz="3600" b="1" dirty="0" err="1"/>
              <a:t>استيل</a:t>
            </a:r>
            <a:r>
              <a:rPr lang="ar-SA" sz="3600" b="1" dirty="0"/>
              <a:t> الخشبية، شكل</a:t>
            </a:r>
            <a:r>
              <a:rPr lang="ar-EG" sz="3600" b="1" dirty="0"/>
              <a:t> (</a:t>
            </a:r>
            <a:r>
              <a:rPr lang="ar-SA" sz="3600" b="1" dirty="0"/>
              <a:t>7</a:t>
            </a:r>
            <a:r>
              <a:rPr lang="ar-EG" sz="3600" b="1" dirty="0"/>
              <a:t>).</a:t>
            </a:r>
            <a:endParaRPr lang="en-US" sz="3600" dirty="0"/>
          </a:p>
        </p:txBody>
      </p:sp>
      <p:grpSp>
        <p:nvGrpSpPr>
          <p:cNvPr id="21507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8" name="موجة 7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21519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21521" name="Picture 6"/>
              <p:cNvPicPr>
                <a:picLocks noChangeAspect="1" noChangeArrowheads="1"/>
              </p:cNvPicPr>
              <p:nvPr/>
            </p:nvPicPr>
            <p:blipFill>
              <a:blip r:embed="rId2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موجة 13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21520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(1)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>
            <a:lum bright="-14000" contrast="26000"/>
          </a:blip>
          <a:srcRect l="44086" t="5882" r="5376" b="5882"/>
          <a:stretch>
            <a:fillRect/>
          </a:stretch>
        </p:blipFill>
        <p:spPr bwMode="auto">
          <a:xfrm>
            <a:off x="4786361" y="3071810"/>
            <a:ext cx="335753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مجموعة 23"/>
          <p:cNvGrpSpPr>
            <a:grpSpLocks/>
          </p:cNvGrpSpPr>
          <p:nvPr/>
        </p:nvGrpSpPr>
        <p:grpSpPr bwMode="auto">
          <a:xfrm>
            <a:off x="1857375" y="5643563"/>
            <a:ext cx="5857875" cy="714375"/>
            <a:chOff x="0" y="5786454"/>
            <a:chExt cx="5857884" cy="714380"/>
          </a:xfrm>
        </p:grpSpPr>
        <p:sp>
          <p:nvSpPr>
            <p:cNvPr id="16" name="مستطيل 15"/>
            <p:cNvSpPr/>
            <p:nvPr/>
          </p:nvSpPr>
          <p:spPr>
            <a:xfrm>
              <a:off x="0" y="5929330"/>
              <a:ext cx="585788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513" name="مربع نص 6"/>
            <p:cNvSpPr txBox="1">
              <a:spLocks noChangeArrowheads="1"/>
            </p:cNvSpPr>
            <p:nvPr/>
          </p:nvSpPr>
          <p:spPr bwMode="auto">
            <a:xfrm>
              <a:off x="0" y="5786454"/>
              <a:ext cx="5286376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2800" b="1" dirty="0">
                  <a:solidFill>
                    <a:srgbClr val="002060"/>
                  </a:solidFill>
                </a:rPr>
                <a:t>شكل (7): خامات وأدوات</a:t>
              </a:r>
              <a:r>
                <a:rPr lang="ar-EG" sz="2800" b="1" dirty="0"/>
                <a:t>.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8" name="رابط مستقيم 17"/>
            <p:cNvCxnSpPr/>
            <p:nvPr/>
          </p:nvCxnSpPr>
          <p:spPr>
            <a:xfrm rot="10800000">
              <a:off x="0" y="6357958"/>
              <a:ext cx="5786447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21515" name="Picture 10"/>
            <p:cNvPicPr>
              <a:picLocks noChangeAspect="1" noChangeArrowheads="1"/>
            </p:cNvPicPr>
            <p:nvPr/>
          </p:nvPicPr>
          <p:blipFill>
            <a:blip r:embed="rId4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5214942" y="5857892"/>
              <a:ext cx="571504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>
            <a:lum bright="-14000" contrast="26000"/>
          </a:blip>
          <a:srcRect l="3226" t="2940" r="55914" b="5882"/>
          <a:stretch>
            <a:fillRect/>
          </a:stretch>
        </p:blipFill>
        <p:spPr bwMode="auto">
          <a:xfrm>
            <a:off x="1285852" y="3000372"/>
            <a:ext cx="271464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مربع نص 12"/>
          <p:cNvSpPr txBox="1">
            <a:spLocks noChangeArrowheads="1"/>
          </p:cNvSpPr>
          <p:nvPr/>
        </p:nvSpPr>
        <p:spPr bwMode="auto">
          <a:xfrm>
            <a:off x="1214414" y="2071678"/>
            <a:ext cx="728667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4400" b="1" dirty="0"/>
              <a:t>هيا نرسم </a:t>
            </a:r>
            <a:r>
              <a:rPr lang="ar-SA" sz="4400" b="1" dirty="0" smtClean="0"/>
              <a:t>معًا </a:t>
            </a:r>
            <a:r>
              <a:rPr lang="ar-SA" sz="4400" b="1" dirty="0"/>
              <a:t>لوحة جميلة نستخدم فيها الخامات والأدوات التي تعرفنا عليها.</a:t>
            </a:r>
            <a:endParaRPr lang="en-US" sz="4400" dirty="0"/>
          </a:p>
        </p:txBody>
      </p:sp>
      <p:pic>
        <p:nvPicPr>
          <p:cNvPr id="8" name="صورة 7" descr="Cartoon_train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96148" y="3614040"/>
            <a:ext cx="3961868" cy="2529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9" name="موجة 8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22536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22538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موجة 13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22537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(2)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مربع نص 7"/>
          <p:cNvSpPr txBox="1">
            <a:spLocks noChangeArrowheads="1"/>
          </p:cNvSpPr>
          <p:nvPr/>
        </p:nvSpPr>
        <p:spPr bwMode="auto">
          <a:xfrm>
            <a:off x="1857375" y="857250"/>
            <a:ext cx="66436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الأول</a:t>
            </a:r>
            <a:r>
              <a:rPr lang="ar-EG" sz="3600" b="1" dirty="0">
                <a:solidFill>
                  <a:srgbClr val="00B050"/>
                </a:solidFill>
              </a:rPr>
              <a:t>ى</a:t>
            </a:r>
            <a:r>
              <a:rPr lang="ar-SA" sz="3600" b="1" dirty="0">
                <a:solidFill>
                  <a:srgbClr val="00B050"/>
                </a:solidFill>
              </a:rPr>
              <a:t>: </a:t>
            </a:r>
            <a:endParaRPr lang="ar-EG" sz="3600" b="1" dirty="0">
              <a:solidFill>
                <a:srgbClr val="00B050"/>
              </a:solidFill>
            </a:endParaRPr>
          </a:p>
          <a:p>
            <a:pPr algn="justLow"/>
            <a:r>
              <a:rPr lang="ar-SA" sz="3600" b="1" dirty="0"/>
              <a:t>نرسم </a:t>
            </a:r>
            <a:r>
              <a:rPr lang="ar-SA" sz="3600" b="1" dirty="0" smtClean="0"/>
              <a:t>منظرًا </a:t>
            </a:r>
            <a:r>
              <a:rPr lang="ar-SA" sz="3600" b="1" dirty="0"/>
              <a:t>للغروب، ونختار اللون الأصفر، والبرتقالي والأحمر، ثم ندمج الألوان </a:t>
            </a:r>
            <a:r>
              <a:rPr lang="ar-SA" sz="3600" b="1" dirty="0" err="1"/>
              <a:t>با</a:t>
            </a:r>
            <a:r>
              <a:rPr lang="ar-EG" sz="3600" b="1" dirty="0" err="1"/>
              <a:t>لأ</a:t>
            </a:r>
            <a:r>
              <a:rPr lang="ar-SA" sz="3600" b="1" dirty="0" err="1"/>
              <a:t>صبع</a:t>
            </a:r>
            <a:r>
              <a:rPr lang="ar-SA" sz="3600" b="1" dirty="0"/>
              <a:t>. </a:t>
            </a:r>
            <a:endParaRPr lang="en-US" sz="3600" dirty="0"/>
          </a:p>
        </p:txBody>
      </p:sp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2" cstate="print">
            <a:lum bright="-9000" contrast="46000"/>
          </a:blip>
          <a:srcRect/>
          <a:stretch>
            <a:fillRect/>
          </a:stretch>
        </p:blipFill>
        <p:spPr bwMode="auto">
          <a:xfrm>
            <a:off x="2357422" y="3214686"/>
            <a:ext cx="5643602" cy="2705037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مربع نص 7"/>
          <p:cNvSpPr txBox="1">
            <a:spLocks noChangeArrowheads="1"/>
          </p:cNvSpPr>
          <p:nvPr/>
        </p:nvSpPr>
        <p:spPr bwMode="auto">
          <a:xfrm>
            <a:off x="1571625" y="928688"/>
            <a:ext cx="67865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الثانية:</a:t>
            </a:r>
            <a:endParaRPr lang="ar-EG" sz="3600" b="1" dirty="0">
              <a:solidFill>
                <a:srgbClr val="00B050"/>
              </a:solidFill>
            </a:endParaRPr>
          </a:p>
          <a:p>
            <a:pPr algn="justLow"/>
            <a:r>
              <a:rPr lang="ar-SA" sz="3600" b="1" dirty="0" smtClean="0"/>
              <a:t>نضع </a:t>
            </a:r>
            <a:r>
              <a:rPr lang="ar-SA" sz="3600" b="1" dirty="0"/>
              <a:t>اللون البني القاتم في أسفل </a:t>
            </a:r>
            <a:r>
              <a:rPr lang="ar-SA" sz="3600" b="1" dirty="0" smtClean="0"/>
              <a:t>اللوحة؛ </a:t>
            </a:r>
            <a:r>
              <a:rPr lang="ar-SA" sz="3600" b="1" dirty="0"/>
              <a:t>لنحصل على الظلال.</a:t>
            </a:r>
            <a:endParaRPr lang="en-US" sz="3600" dirty="0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2" cstate="print">
            <a:lum bright="-9000" contrast="46000"/>
          </a:blip>
          <a:srcRect/>
          <a:stretch>
            <a:fillRect/>
          </a:stretch>
        </p:blipFill>
        <p:spPr bwMode="auto">
          <a:xfrm>
            <a:off x="2071670" y="2857496"/>
            <a:ext cx="5786478" cy="2891602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714480" y="928688"/>
            <a:ext cx="664370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الثالثة:</a:t>
            </a:r>
            <a:endParaRPr lang="ar-EG" sz="3600" b="1" dirty="0">
              <a:solidFill>
                <a:srgbClr val="00B050"/>
              </a:solidFill>
            </a:endParaRPr>
          </a:p>
          <a:p>
            <a:pPr algn="justLow"/>
            <a:r>
              <a:rPr lang="ar-SA" sz="3600" b="1" dirty="0" smtClean="0"/>
              <a:t>نرسم </a:t>
            </a:r>
            <a:r>
              <a:rPr lang="ar-SA" sz="3600" b="1" dirty="0"/>
              <a:t>جذع وأغصان الشجرة باللون البني وقليل من اللون الأسود.</a:t>
            </a:r>
            <a:endParaRPr lang="en-US" sz="36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lum bright="-14000" contrast="57000"/>
          </a:blip>
          <a:srcRect/>
          <a:stretch>
            <a:fillRect/>
          </a:stretch>
        </p:blipFill>
        <p:spPr bwMode="auto">
          <a:xfrm>
            <a:off x="1857356" y="3143248"/>
            <a:ext cx="6572296" cy="2561350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lum bright="-14000" contrast="57000"/>
          </a:blip>
          <a:srcRect/>
          <a:stretch>
            <a:fillRect/>
          </a:stretch>
        </p:blipFill>
        <p:spPr bwMode="auto">
          <a:xfrm>
            <a:off x="1643042" y="3000372"/>
            <a:ext cx="6357982" cy="2638186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571605" y="785813"/>
            <a:ext cx="650085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الرابعة:</a:t>
            </a:r>
            <a:endParaRPr lang="ar-EG" sz="3600" b="1" dirty="0">
              <a:solidFill>
                <a:srgbClr val="00B050"/>
              </a:solidFill>
            </a:endParaRPr>
          </a:p>
          <a:p>
            <a:pPr algn="justLow"/>
            <a:r>
              <a:rPr lang="ar-SA" sz="3600" b="1" dirty="0" smtClean="0"/>
              <a:t>نرسم </a:t>
            </a:r>
            <a:r>
              <a:rPr lang="ar-SA" sz="3600" b="1" dirty="0"/>
              <a:t>أوراق الشجرة بدمج اللونين ال</a:t>
            </a:r>
            <a:r>
              <a:rPr lang="ar-EG" sz="3600" b="1" dirty="0"/>
              <a:t>بن</a:t>
            </a:r>
            <a:r>
              <a:rPr lang="ar-SA" sz="3600" b="1" dirty="0"/>
              <a:t>ي القاتم واللون الأسود </a:t>
            </a:r>
            <a:r>
              <a:rPr lang="ar-SA" sz="3600" b="1" dirty="0" smtClean="0"/>
              <a:t>معًا.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643042" y="1103313"/>
            <a:ext cx="650083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الخامسة:</a:t>
            </a:r>
            <a:endParaRPr lang="ar-EG" sz="3600" b="1" dirty="0">
              <a:solidFill>
                <a:srgbClr val="00B050"/>
              </a:solidFill>
            </a:endParaRPr>
          </a:p>
          <a:p>
            <a:pPr algn="justLow"/>
            <a:r>
              <a:rPr lang="ar-SA" sz="3600" b="1" dirty="0" smtClean="0"/>
              <a:t>للاستفادة </a:t>
            </a:r>
            <a:r>
              <a:rPr lang="ar-SA" sz="3600" b="1" dirty="0"/>
              <a:t>من الرسم يمكننا وضعه في برواز، ونعلقه على الجدار.</a:t>
            </a:r>
            <a:endParaRPr lang="en-US" sz="36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lum bright="-14000" contrast="57000"/>
          </a:blip>
          <a:srcRect/>
          <a:stretch>
            <a:fillRect/>
          </a:stretch>
        </p:blipFill>
        <p:spPr bwMode="auto">
          <a:xfrm>
            <a:off x="1714480" y="2857496"/>
            <a:ext cx="6429420" cy="3286148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مربع نص 12"/>
          <p:cNvSpPr txBox="1">
            <a:spLocks noChangeArrowheads="1"/>
          </p:cNvSpPr>
          <p:nvPr/>
        </p:nvSpPr>
        <p:spPr bwMode="auto">
          <a:xfrm>
            <a:off x="1428750" y="2000250"/>
            <a:ext cx="733583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6000" b="1" dirty="0">
                <a:solidFill>
                  <a:srgbClr val="C00000"/>
                </a:solidFill>
              </a:rPr>
              <a:t>يمكننا الاستفادة من الرسم </a:t>
            </a:r>
            <a:r>
              <a:rPr lang="ar-SA" sz="6000" b="1" dirty="0" smtClean="0">
                <a:solidFill>
                  <a:srgbClr val="C00000"/>
                </a:solidFill>
              </a:rPr>
              <a:t>نفعيًّا </a:t>
            </a:r>
            <a:r>
              <a:rPr lang="ar-SA" sz="6000" b="1" dirty="0">
                <a:solidFill>
                  <a:srgbClr val="C00000"/>
                </a:solidFill>
              </a:rPr>
              <a:t>بطريقة أخرى كما في الخطوات التالية</a:t>
            </a:r>
            <a:r>
              <a:rPr lang="ar-EG" sz="6000" b="1" dirty="0">
                <a:solidFill>
                  <a:srgbClr val="C00000"/>
                </a:solidFill>
              </a:rPr>
              <a:t>: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مربع نص 7"/>
          <p:cNvSpPr txBox="1">
            <a:spLocks noChangeArrowheads="1"/>
          </p:cNvSpPr>
          <p:nvPr/>
        </p:nvSpPr>
        <p:spPr bwMode="auto">
          <a:xfrm>
            <a:off x="2357438" y="1214438"/>
            <a:ext cx="67865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الأولى</a:t>
            </a:r>
            <a:r>
              <a:rPr lang="ar-SA" sz="3600" b="1" dirty="0" smtClean="0">
                <a:solidFill>
                  <a:srgbClr val="00B050"/>
                </a:solidFill>
              </a:rPr>
              <a:t>: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r>
              <a:rPr lang="ar-SA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              </a:t>
            </a:r>
            <a:r>
              <a:rPr lang="ar-SA" sz="3600" b="1" dirty="0" smtClean="0"/>
              <a:t>نجهز </a:t>
            </a:r>
            <a:r>
              <a:rPr lang="ar-SA" sz="3600" b="1" dirty="0"/>
              <a:t>الخامات</a:t>
            </a:r>
            <a:r>
              <a:rPr lang="ar-EG" sz="3600" b="1" dirty="0"/>
              <a:t> </a:t>
            </a:r>
            <a:r>
              <a:rPr lang="ar-SA" sz="3600" b="1" dirty="0"/>
              <a:t>والأدوات.</a:t>
            </a:r>
            <a:endParaRPr lang="en-US" sz="36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lum bright="-25000" contrast="45000"/>
          </a:blip>
          <a:srcRect/>
          <a:stretch>
            <a:fillRect/>
          </a:stretch>
        </p:blipFill>
        <p:spPr bwMode="auto">
          <a:xfrm>
            <a:off x="4131475" y="2763347"/>
            <a:ext cx="4214842" cy="2983774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مربع نص 7"/>
          <p:cNvSpPr txBox="1">
            <a:spLocks noChangeArrowheads="1"/>
          </p:cNvSpPr>
          <p:nvPr/>
        </p:nvSpPr>
        <p:spPr bwMode="auto">
          <a:xfrm>
            <a:off x="4214810" y="1285875"/>
            <a:ext cx="44291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B050"/>
                </a:solidFill>
              </a:rPr>
              <a:t>الخطوة الثانية: 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r>
              <a:rPr lang="en-US" sz="3600" b="1" dirty="0" smtClean="0"/>
              <a:t>                </a:t>
            </a:r>
            <a:r>
              <a:rPr lang="ar-SA" sz="3600" b="1" dirty="0" smtClean="0"/>
              <a:t>نقص </a:t>
            </a:r>
            <a:r>
              <a:rPr lang="ar-SA" sz="3600" b="1" dirty="0"/>
              <a:t>الرسم.</a:t>
            </a:r>
            <a:endParaRPr lang="en-US" sz="36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>
            <a:off x="4500562" y="2786058"/>
            <a:ext cx="3929063" cy="2743200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4357688" y="1302990"/>
            <a:ext cx="3214687" cy="85725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572000" y="1374427"/>
            <a:ext cx="2714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n-cs"/>
              </a:rPr>
              <a:t>الموضوع الأول</a:t>
            </a:r>
          </a:p>
        </p:txBody>
      </p:sp>
      <p:sp>
        <p:nvSpPr>
          <p:cNvPr id="14" name="شريط منحني إلى الأسفل 13"/>
          <p:cNvSpPr/>
          <p:nvPr/>
        </p:nvSpPr>
        <p:spPr>
          <a:xfrm>
            <a:off x="1928813" y="4017615"/>
            <a:ext cx="5857875" cy="1571625"/>
          </a:xfrm>
          <a:prstGeom prst="ellipseRibbon">
            <a:avLst>
              <a:gd name="adj1" fmla="val 46126"/>
              <a:gd name="adj2" fmla="val 71531"/>
              <a:gd name="adj3" fmla="val 6299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3000375" y="4803427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الطبيعة في بلادي</a:t>
            </a:r>
            <a:endParaRPr lang="ar-S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 animBg="1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مربع نص 7"/>
          <p:cNvSpPr txBox="1">
            <a:spLocks noChangeArrowheads="1"/>
          </p:cNvSpPr>
          <p:nvPr/>
        </p:nvSpPr>
        <p:spPr bwMode="auto">
          <a:xfrm>
            <a:off x="5000625" y="1857375"/>
            <a:ext cx="41433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00B050"/>
                </a:solidFill>
              </a:rPr>
              <a:t>الخطوة الثالثة</a:t>
            </a:r>
            <a:r>
              <a:rPr lang="ar-SA" sz="3600" b="1" dirty="0" smtClean="0">
                <a:solidFill>
                  <a:srgbClr val="00B050"/>
                </a:solidFill>
              </a:rPr>
              <a:t>: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pPr algn="ctr"/>
            <a:r>
              <a:rPr lang="ar-SA" sz="3600" b="1" dirty="0" smtClean="0">
                <a:solidFill>
                  <a:srgbClr val="00B050"/>
                </a:solidFill>
              </a:rPr>
              <a:t> </a:t>
            </a:r>
            <a:r>
              <a:rPr lang="ar-SA" sz="3600" b="1" dirty="0"/>
              <a:t>نضع الغراء خلف الرسم، ونلفها حول العلبة الفارغة.</a:t>
            </a:r>
            <a:endParaRPr lang="en-US" sz="36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 rot="430106">
            <a:off x="1075248" y="219292"/>
            <a:ext cx="3676249" cy="2579666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lum bright="-17000" contrast="40000"/>
          </a:blip>
          <a:srcRect/>
          <a:stretch>
            <a:fillRect/>
          </a:stretch>
        </p:blipFill>
        <p:spPr bwMode="auto">
          <a:xfrm rot="21326273">
            <a:off x="1243647" y="3363836"/>
            <a:ext cx="3857287" cy="2684974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lum bright="-17000" contrast="40000"/>
          </a:blip>
          <a:srcRect/>
          <a:stretch>
            <a:fillRect/>
          </a:stretch>
        </p:blipFill>
        <p:spPr bwMode="auto">
          <a:xfrm>
            <a:off x="1785918" y="785794"/>
            <a:ext cx="6428693" cy="4676798"/>
          </a:xfrm>
          <a:prstGeom prst="roundRect">
            <a:avLst>
              <a:gd name="adj" fmla="val 862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grpSp>
        <p:nvGrpSpPr>
          <p:cNvPr id="2" name="مجموعة 23"/>
          <p:cNvGrpSpPr>
            <a:grpSpLocks/>
          </p:cNvGrpSpPr>
          <p:nvPr/>
        </p:nvGrpSpPr>
        <p:grpSpPr bwMode="auto">
          <a:xfrm>
            <a:off x="2214563" y="5786439"/>
            <a:ext cx="5857875" cy="584775"/>
            <a:chOff x="0" y="5786453"/>
            <a:chExt cx="5857884" cy="584779"/>
          </a:xfrm>
        </p:grpSpPr>
        <p:sp>
          <p:nvSpPr>
            <p:cNvPr id="6" name="مستطيل 5"/>
            <p:cNvSpPr/>
            <p:nvPr/>
          </p:nvSpPr>
          <p:spPr>
            <a:xfrm>
              <a:off x="0" y="5786474"/>
              <a:ext cx="585788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775" name="مربع نص 6"/>
            <p:cNvSpPr txBox="1">
              <a:spLocks noChangeArrowheads="1"/>
            </p:cNvSpPr>
            <p:nvPr/>
          </p:nvSpPr>
          <p:spPr bwMode="auto">
            <a:xfrm>
              <a:off x="142876" y="5786453"/>
              <a:ext cx="5286376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3200" b="1" dirty="0" smtClean="0"/>
                <a:t>شكل </a:t>
              </a:r>
              <a:r>
                <a:rPr lang="ar-EG" sz="3200" b="1" dirty="0"/>
                <a:t>(8): الشكل النهائي للعمل.</a:t>
              </a:r>
              <a:endParaRPr lang="en-US" sz="3200" dirty="0"/>
            </a:p>
          </p:txBody>
        </p:sp>
        <p:cxnSp>
          <p:nvCxnSpPr>
            <p:cNvPr id="8" name="رابط مستقيم 7"/>
            <p:cNvCxnSpPr/>
            <p:nvPr/>
          </p:nvCxnSpPr>
          <p:spPr>
            <a:xfrm rot="10800000">
              <a:off x="0" y="6357958"/>
              <a:ext cx="5786446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32777" name="Picture 10"/>
            <p:cNvPicPr>
              <a:picLocks noChangeAspect="1" noChangeArrowheads="1"/>
            </p:cNvPicPr>
            <p:nvPr/>
          </p:nvPicPr>
          <p:blipFill>
            <a:blip r:embed="rId3">
              <a:lum bright="-4000" contrast="34000"/>
            </a:blip>
            <a:srcRect/>
            <a:stretch>
              <a:fillRect/>
            </a:stretch>
          </p:blipFill>
          <p:spPr bwMode="auto">
            <a:xfrm>
              <a:off x="5072089" y="5786469"/>
              <a:ext cx="571504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مربع نص 12"/>
          <p:cNvSpPr txBox="1">
            <a:spLocks noChangeArrowheads="1"/>
          </p:cNvSpPr>
          <p:nvPr/>
        </p:nvSpPr>
        <p:spPr bwMode="auto">
          <a:xfrm>
            <a:off x="1357290" y="1285860"/>
            <a:ext cx="67865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3600" b="1" dirty="0"/>
              <a:t>نعبر عن أحد الموضوعات الطبيعية في المملكة باستخدام بعض العناصر الشكلية من خط ولون وملمس.</a:t>
            </a:r>
            <a:endParaRPr lang="en-US" sz="3600" dirty="0"/>
          </a:p>
        </p:txBody>
      </p:sp>
      <p:grpSp>
        <p:nvGrpSpPr>
          <p:cNvPr id="2" name="مجموعة 17"/>
          <p:cNvGrpSpPr>
            <a:grpSpLocks/>
          </p:cNvGrpSpPr>
          <p:nvPr/>
        </p:nvGrpSpPr>
        <p:grpSpPr bwMode="auto">
          <a:xfrm>
            <a:off x="5857875" y="0"/>
            <a:ext cx="3071813" cy="1000125"/>
            <a:chOff x="4286248" y="428604"/>
            <a:chExt cx="4548225" cy="1000132"/>
          </a:xfrm>
        </p:grpSpPr>
        <p:sp>
          <p:nvSpPr>
            <p:cNvPr id="9" name="موجة 8"/>
            <p:cNvSpPr/>
            <p:nvPr/>
          </p:nvSpPr>
          <p:spPr>
            <a:xfrm>
              <a:off x="4286248" y="428604"/>
              <a:ext cx="3643338" cy="1000132"/>
            </a:xfrm>
            <a:prstGeom prst="wave">
              <a:avLst>
                <a:gd name="adj1" fmla="val 9551"/>
                <a:gd name="adj2" fmla="val -10000"/>
              </a:avLst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33800" name="مجموعة 16"/>
            <p:cNvGrpSpPr>
              <a:grpSpLocks/>
            </p:cNvGrpSpPr>
            <p:nvPr/>
          </p:nvGrpSpPr>
          <p:grpSpPr bwMode="auto">
            <a:xfrm>
              <a:off x="4619631" y="428604"/>
              <a:ext cx="4214842" cy="1000132"/>
              <a:chOff x="4286248" y="428604"/>
              <a:chExt cx="4214842" cy="1000132"/>
            </a:xfrm>
          </p:grpSpPr>
          <p:pic>
            <p:nvPicPr>
              <p:cNvPr id="33802" name="Picture 6"/>
              <p:cNvPicPr>
                <a:picLocks noChangeAspect="1" noChangeArrowheads="1"/>
              </p:cNvPicPr>
              <p:nvPr/>
            </p:nvPicPr>
            <p:blipFill>
              <a:blip r:embed="rId2">
                <a:lum bright="-36000" contrast="50000"/>
              </a:blip>
              <a:srcRect/>
              <a:stretch>
                <a:fillRect/>
              </a:stretch>
            </p:blipFill>
            <p:spPr bwMode="auto">
              <a:xfrm>
                <a:off x="7572396" y="428604"/>
                <a:ext cx="928694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موجة 14"/>
              <p:cNvSpPr/>
              <p:nvPr/>
            </p:nvSpPr>
            <p:spPr>
              <a:xfrm>
                <a:off x="4286248" y="428604"/>
                <a:ext cx="3643338" cy="1000132"/>
              </a:xfrm>
              <a:prstGeom prst="wave">
                <a:avLst>
                  <a:gd name="adj1" fmla="val 20000"/>
                  <a:gd name="adj2" fmla="val -10000"/>
                </a:avLst>
              </a:pr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3801" name="مربع نص 21"/>
            <p:cNvSpPr txBox="1">
              <a:spLocks noChangeArrowheads="1"/>
            </p:cNvSpPr>
            <p:nvPr/>
          </p:nvSpPr>
          <p:spPr bwMode="auto">
            <a:xfrm rot="378180">
              <a:off x="4753460" y="529792"/>
              <a:ext cx="278201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600" b="1" dirty="0">
                  <a:solidFill>
                    <a:schemeClr val="bg1"/>
                  </a:solidFill>
                </a:rPr>
                <a:t>نشاط (3)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lum bright="-9000" contrast="44000"/>
          </a:blip>
          <a:srcRect l="982" r="1774" b="6992"/>
          <a:stretch>
            <a:fillRect/>
          </a:stretch>
        </p:blipFill>
        <p:spPr bwMode="auto">
          <a:xfrm>
            <a:off x="1785918" y="3214686"/>
            <a:ext cx="5929354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مربع نص 7"/>
          <p:cNvSpPr txBox="1">
            <a:spLocks noChangeArrowheads="1"/>
          </p:cNvSpPr>
          <p:nvPr/>
        </p:nvSpPr>
        <p:spPr bwMode="auto">
          <a:xfrm>
            <a:off x="1000100" y="1714488"/>
            <a:ext cx="77978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EG" sz="4000" b="1" dirty="0"/>
              <a:t>تتميز الطبيعة في المملكة العربية السعودية بتنوع المناظر الطبيعية المتمثلة في الصحاري الواسعة، والسهول الخضراء، والجبال الشاهقة، والشواطئ البحرية، شكل (1).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2">
            <a:lum bright="-8000" contrast="36000"/>
          </a:blip>
          <a:srcRect/>
          <a:stretch>
            <a:fillRect/>
          </a:stretch>
        </p:blipFill>
        <p:spPr bwMode="auto">
          <a:xfrm>
            <a:off x="1285852" y="2000240"/>
            <a:ext cx="7358113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مربع نص 5"/>
          <p:cNvSpPr txBox="1">
            <a:spLocks noChangeArrowheads="1"/>
          </p:cNvSpPr>
          <p:nvPr/>
        </p:nvSpPr>
        <p:spPr bwMode="auto">
          <a:xfrm>
            <a:off x="3357554" y="5643578"/>
            <a:ext cx="264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صحراء </a:t>
            </a:r>
            <a:r>
              <a:rPr lang="ar-EG" sz="3200" b="1" dirty="0" err="1">
                <a:solidFill>
                  <a:srgbClr val="C00000"/>
                </a:solidFill>
              </a:rPr>
              <a:t>النفود</a:t>
            </a:r>
            <a:endParaRPr lang="en-US" sz="3200" dirty="0">
              <a:solidFill>
                <a:srgbClr val="C00000"/>
              </a:solidFill>
            </a:endParaRPr>
          </a:p>
        </p:txBody>
      </p:sp>
      <p:grpSp>
        <p:nvGrpSpPr>
          <p:cNvPr id="2" name="مجموعة 13"/>
          <p:cNvGrpSpPr>
            <a:grpSpLocks/>
          </p:cNvGrpSpPr>
          <p:nvPr/>
        </p:nvGrpSpPr>
        <p:grpSpPr bwMode="auto">
          <a:xfrm>
            <a:off x="1143026" y="831839"/>
            <a:ext cx="7143750" cy="1025525"/>
            <a:chOff x="1214414" y="4786322"/>
            <a:chExt cx="7143800" cy="1025545"/>
          </a:xfrm>
        </p:grpSpPr>
        <p:grpSp>
          <p:nvGrpSpPr>
            <p:cNvPr id="6150" name="مجموعة 8"/>
            <p:cNvGrpSpPr>
              <a:grpSpLocks/>
            </p:cNvGrpSpPr>
            <p:nvPr/>
          </p:nvGrpSpPr>
          <p:grpSpPr bwMode="auto">
            <a:xfrm>
              <a:off x="1214414" y="4786322"/>
              <a:ext cx="7000924" cy="1025545"/>
              <a:chOff x="1214414" y="4786322"/>
              <a:chExt cx="7000924" cy="1025545"/>
            </a:xfrm>
          </p:grpSpPr>
          <p:sp>
            <p:nvSpPr>
              <p:cNvPr id="6152" name="مربع نص 8"/>
              <p:cNvSpPr txBox="1">
                <a:spLocks noChangeArrowheads="1"/>
              </p:cNvSpPr>
              <p:nvPr/>
            </p:nvSpPr>
            <p:spPr bwMode="auto">
              <a:xfrm>
                <a:off x="1214414" y="4857760"/>
                <a:ext cx="6643734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 dirty="0"/>
                  <a:t>شكل(1): </a:t>
                </a:r>
                <a:r>
                  <a:rPr lang="ar-SA" sz="2800" b="1" dirty="0"/>
                  <a:t>مجموعة من المناظر </a:t>
                </a:r>
                <a:r>
                  <a:rPr lang="ar-SA" sz="2800" b="1" dirty="0" smtClean="0"/>
                  <a:t>الطبيعية </a:t>
                </a:r>
                <a:r>
                  <a:rPr lang="ar-SA" sz="2800" b="1" dirty="0"/>
                  <a:t>في المملكة العربية السعودية.</a:t>
                </a:r>
                <a:endParaRPr lang="en-US" sz="2800" dirty="0"/>
              </a:p>
            </p:txBody>
          </p:sp>
          <p:pic>
            <p:nvPicPr>
              <p:cNvPr id="3" name="Picture 10"/>
              <p:cNvPicPr>
                <a:picLocks noChangeAspect="1" noChangeArrowheads="1"/>
              </p:cNvPicPr>
              <p:nvPr/>
            </p:nvPicPr>
            <p:blipFill>
              <a:blip r:embed="rId3">
                <a:lum bright="-2000" contrast="40000"/>
              </a:blip>
              <a:srcRect/>
              <a:stretch>
                <a:fillRect/>
              </a:stretch>
            </p:blipFill>
            <p:spPr bwMode="auto">
              <a:xfrm rot="10800000">
                <a:off x="7500958" y="4786322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2" name="رابط مستقيم 11"/>
            <p:cNvCxnSpPr/>
            <p:nvPr/>
          </p:nvCxnSpPr>
          <p:spPr>
            <a:xfrm rot="10800000">
              <a:off x="1500166" y="5786467"/>
              <a:ext cx="6858048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>
            <a:lum bright="-8000" contrast="36000"/>
          </a:blip>
          <a:srcRect/>
          <a:stretch>
            <a:fillRect/>
          </a:stretch>
        </p:blipFill>
        <p:spPr bwMode="auto">
          <a:xfrm>
            <a:off x="1428728" y="1857364"/>
            <a:ext cx="7072362" cy="3841106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مربع نص 5"/>
          <p:cNvSpPr txBox="1">
            <a:spLocks noChangeArrowheads="1"/>
          </p:cNvSpPr>
          <p:nvPr/>
        </p:nvSpPr>
        <p:spPr bwMode="auto">
          <a:xfrm>
            <a:off x="2928926" y="5643578"/>
            <a:ext cx="4143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جبال شاهقة من تبوك</a:t>
            </a:r>
            <a:endParaRPr lang="en-US" sz="3200" dirty="0">
              <a:solidFill>
                <a:srgbClr val="C00000"/>
              </a:solidFill>
            </a:endParaRPr>
          </a:p>
        </p:txBody>
      </p:sp>
      <p:grpSp>
        <p:nvGrpSpPr>
          <p:cNvPr id="9" name="مجموعة 13"/>
          <p:cNvGrpSpPr>
            <a:grpSpLocks/>
          </p:cNvGrpSpPr>
          <p:nvPr/>
        </p:nvGrpSpPr>
        <p:grpSpPr bwMode="auto">
          <a:xfrm>
            <a:off x="1143026" y="831839"/>
            <a:ext cx="7143750" cy="1025525"/>
            <a:chOff x="1214414" y="4786322"/>
            <a:chExt cx="7143800" cy="1025545"/>
          </a:xfrm>
        </p:grpSpPr>
        <p:grpSp>
          <p:nvGrpSpPr>
            <p:cNvPr id="10" name="مجموعة 8"/>
            <p:cNvGrpSpPr>
              <a:grpSpLocks/>
            </p:cNvGrpSpPr>
            <p:nvPr/>
          </p:nvGrpSpPr>
          <p:grpSpPr bwMode="auto">
            <a:xfrm>
              <a:off x="1214414" y="4786322"/>
              <a:ext cx="7000924" cy="1025545"/>
              <a:chOff x="1214414" y="4786322"/>
              <a:chExt cx="7000924" cy="1025545"/>
            </a:xfrm>
          </p:grpSpPr>
          <p:sp>
            <p:nvSpPr>
              <p:cNvPr id="13" name="مربع نص 8"/>
              <p:cNvSpPr txBox="1">
                <a:spLocks noChangeArrowheads="1"/>
              </p:cNvSpPr>
              <p:nvPr/>
            </p:nvSpPr>
            <p:spPr bwMode="auto">
              <a:xfrm>
                <a:off x="1214414" y="4857760"/>
                <a:ext cx="6643734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 dirty="0"/>
                  <a:t>شكل(1): </a:t>
                </a:r>
                <a:r>
                  <a:rPr lang="ar-SA" sz="2800" b="1" dirty="0"/>
                  <a:t>مجموعة من المناظر </a:t>
                </a:r>
                <a:r>
                  <a:rPr lang="ar-SA" sz="2800" b="1" dirty="0" smtClean="0"/>
                  <a:t>الطبيعية </a:t>
                </a:r>
                <a:r>
                  <a:rPr lang="ar-SA" sz="2800" b="1" dirty="0"/>
                  <a:t>في المملكة العربية السعودية.</a:t>
                </a:r>
                <a:endParaRPr lang="en-US" sz="2800" dirty="0"/>
              </a:p>
            </p:txBody>
          </p:sp>
          <p:pic>
            <p:nvPicPr>
              <p:cNvPr id="14" name="Picture 10"/>
              <p:cNvPicPr>
                <a:picLocks noChangeAspect="1" noChangeArrowheads="1"/>
              </p:cNvPicPr>
              <p:nvPr/>
            </p:nvPicPr>
            <p:blipFill>
              <a:blip r:embed="rId3">
                <a:lum bright="-2000" contrast="40000"/>
              </a:blip>
              <a:srcRect/>
              <a:stretch>
                <a:fillRect/>
              </a:stretch>
            </p:blipFill>
            <p:spPr bwMode="auto">
              <a:xfrm rot="10800000">
                <a:off x="7500958" y="4786322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2" name="رابط مستقيم 11"/>
            <p:cNvCxnSpPr/>
            <p:nvPr/>
          </p:nvCxnSpPr>
          <p:spPr>
            <a:xfrm rot="10800000">
              <a:off x="1500166" y="5786467"/>
              <a:ext cx="6858048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مربع نص 5"/>
          <p:cNvSpPr txBox="1">
            <a:spLocks noChangeArrowheads="1"/>
          </p:cNvSpPr>
          <p:nvPr/>
        </p:nvSpPr>
        <p:spPr bwMode="auto">
          <a:xfrm>
            <a:off x="2714625" y="5572140"/>
            <a:ext cx="4143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</a:rPr>
              <a:t>مدرجات زراعية من أبها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8" name="صورة 7" descr="Longji_Ti_Ti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00166" y="2143116"/>
            <a:ext cx="6715172" cy="32940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مجموعة 13"/>
          <p:cNvGrpSpPr>
            <a:grpSpLocks/>
          </p:cNvGrpSpPr>
          <p:nvPr/>
        </p:nvGrpSpPr>
        <p:grpSpPr bwMode="auto">
          <a:xfrm>
            <a:off x="1143026" y="831839"/>
            <a:ext cx="7143750" cy="1025525"/>
            <a:chOff x="1214414" y="4786322"/>
            <a:chExt cx="7143800" cy="1025545"/>
          </a:xfrm>
        </p:grpSpPr>
        <p:grpSp>
          <p:nvGrpSpPr>
            <p:cNvPr id="10" name="مجموعة 8"/>
            <p:cNvGrpSpPr>
              <a:grpSpLocks/>
            </p:cNvGrpSpPr>
            <p:nvPr/>
          </p:nvGrpSpPr>
          <p:grpSpPr bwMode="auto">
            <a:xfrm>
              <a:off x="1214414" y="4786322"/>
              <a:ext cx="7000924" cy="1025545"/>
              <a:chOff x="1214414" y="4786322"/>
              <a:chExt cx="7000924" cy="1025545"/>
            </a:xfrm>
          </p:grpSpPr>
          <p:sp>
            <p:nvSpPr>
              <p:cNvPr id="13" name="مربع نص 8"/>
              <p:cNvSpPr txBox="1">
                <a:spLocks noChangeArrowheads="1"/>
              </p:cNvSpPr>
              <p:nvPr/>
            </p:nvSpPr>
            <p:spPr bwMode="auto">
              <a:xfrm>
                <a:off x="1214414" y="4857760"/>
                <a:ext cx="6643734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 dirty="0"/>
                  <a:t>شكل(1): </a:t>
                </a:r>
                <a:r>
                  <a:rPr lang="ar-SA" sz="2800" b="1" dirty="0"/>
                  <a:t>مجموعة من المناظر </a:t>
                </a:r>
                <a:r>
                  <a:rPr lang="ar-SA" sz="2800" b="1" dirty="0" smtClean="0"/>
                  <a:t>الطبيعية </a:t>
                </a:r>
                <a:r>
                  <a:rPr lang="ar-SA" sz="2800" b="1" dirty="0"/>
                  <a:t>في المملكة العربية السعودية.</a:t>
                </a:r>
                <a:endParaRPr lang="en-US" sz="2800" dirty="0"/>
              </a:p>
            </p:txBody>
          </p:sp>
          <p:pic>
            <p:nvPicPr>
              <p:cNvPr id="14" name="Picture 10"/>
              <p:cNvPicPr>
                <a:picLocks noChangeAspect="1" noChangeArrowheads="1"/>
              </p:cNvPicPr>
              <p:nvPr/>
            </p:nvPicPr>
            <p:blipFill>
              <a:blip r:embed="rId3">
                <a:lum bright="-2000" contrast="40000"/>
              </a:blip>
              <a:srcRect/>
              <a:stretch>
                <a:fillRect/>
              </a:stretch>
            </p:blipFill>
            <p:spPr bwMode="auto">
              <a:xfrm rot="10800000">
                <a:off x="7500958" y="4786322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2" name="رابط مستقيم 11"/>
            <p:cNvCxnSpPr/>
            <p:nvPr/>
          </p:nvCxnSpPr>
          <p:spPr>
            <a:xfrm rot="10800000">
              <a:off x="1500166" y="5786467"/>
              <a:ext cx="6858048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مربع نص 5"/>
          <p:cNvSpPr txBox="1">
            <a:spLocks noChangeArrowheads="1"/>
          </p:cNvSpPr>
          <p:nvPr/>
        </p:nvSpPr>
        <p:spPr bwMode="auto">
          <a:xfrm>
            <a:off x="3000375" y="5715016"/>
            <a:ext cx="3429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شاطئ البحر بجدة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8" name="صورة 7" descr="jeddah-5_4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143116"/>
            <a:ext cx="6929486" cy="3319724"/>
          </a:xfrm>
          <a:prstGeom prst="roundRect">
            <a:avLst>
              <a:gd name="adj" fmla="val 10707"/>
            </a:avLst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مجموعة 13"/>
          <p:cNvGrpSpPr>
            <a:grpSpLocks/>
          </p:cNvGrpSpPr>
          <p:nvPr/>
        </p:nvGrpSpPr>
        <p:grpSpPr bwMode="auto">
          <a:xfrm>
            <a:off x="1143026" y="831839"/>
            <a:ext cx="7143750" cy="1025525"/>
            <a:chOff x="1214414" y="4786322"/>
            <a:chExt cx="7143800" cy="1025545"/>
          </a:xfrm>
        </p:grpSpPr>
        <p:grpSp>
          <p:nvGrpSpPr>
            <p:cNvPr id="10" name="مجموعة 8"/>
            <p:cNvGrpSpPr>
              <a:grpSpLocks/>
            </p:cNvGrpSpPr>
            <p:nvPr/>
          </p:nvGrpSpPr>
          <p:grpSpPr bwMode="auto">
            <a:xfrm>
              <a:off x="1214414" y="4786322"/>
              <a:ext cx="7000924" cy="1025545"/>
              <a:chOff x="1214414" y="4786322"/>
              <a:chExt cx="7000924" cy="1025545"/>
            </a:xfrm>
          </p:grpSpPr>
          <p:sp>
            <p:nvSpPr>
              <p:cNvPr id="13" name="مربع نص 8"/>
              <p:cNvSpPr txBox="1">
                <a:spLocks noChangeArrowheads="1"/>
              </p:cNvSpPr>
              <p:nvPr/>
            </p:nvSpPr>
            <p:spPr bwMode="auto">
              <a:xfrm>
                <a:off x="1214414" y="4857760"/>
                <a:ext cx="6643734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ar-EG" sz="2800" b="1" dirty="0"/>
                  <a:t>شكل(1): </a:t>
                </a:r>
                <a:r>
                  <a:rPr lang="ar-SA" sz="2800" b="1" dirty="0"/>
                  <a:t>مجموعة من المناظر </a:t>
                </a:r>
                <a:r>
                  <a:rPr lang="ar-SA" sz="2800" b="1" dirty="0" smtClean="0"/>
                  <a:t>الطبيعية </a:t>
                </a:r>
                <a:r>
                  <a:rPr lang="ar-SA" sz="2800" b="1" dirty="0"/>
                  <a:t>في المملكة العربية السعودية.</a:t>
                </a:r>
                <a:endParaRPr lang="en-US" sz="2800" dirty="0"/>
              </a:p>
            </p:txBody>
          </p:sp>
          <p:pic>
            <p:nvPicPr>
              <p:cNvPr id="14" name="Picture 10"/>
              <p:cNvPicPr>
                <a:picLocks noChangeAspect="1" noChangeArrowheads="1"/>
              </p:cNvPicPr>
              <p:nvPr/>
            </p:nvPicPr>
            <p:blipFill>
              <a:blip r:embed="rId3">
                <a:lum bright="-2000" contrast="40000"/>
              </a:blip>
              <a:srcRect/>
              <a:stretch>
                <a:fillRect/>
              </a:stretch>
            </p:blipFill>
            <p:spPr bwMode="auto">
              <a:xfrm rot="10800000">
                <a:off x="7500958" y="4786322"/>
                <a:ext cx="714380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2" name="رابط مستقيم 11"/>
            <p:cNvCxnSpPr/>
            <p:nvPr/>
          </p:nvCxnSpPr>
          <p:spPr>
            <a:xfrm rot="10800000">
              <a:off x="1500166" y="5786467"/>
              <a:ext cx="6858048" cy="158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مربع نص 6"/>
          <p:cNvSpPr txBox="1">
            <a:spLocks noChangeArrowheads="1"/>
          </p:cNvSpPr>
          <p:nvPr/>
        </p:nvSpPr>
        <p:spPr bwMode="auto">
          <a:xfrm>
            <a:off x="1285875" y="2143125"/>
            <a:ext cx="750093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400" b="1" dirty="0"/>
              <a:t>وإذا تأملناها نجدها غنية بالقيم الفنية والجمالية المتعددة، مثل: </a:t>
            </a:r>
            <a:r>
              <a:rPr lang="ar-EG" sz="4400" b="1" dirty="0">
                <a:solidFill>
                  <a:srgbClr val="C00000"/>
                </a:solidFill>
              </a:rPr>
              <a:t>القيم اللونية</a:t>
            </a:r>
            <a:r>
              <a:rPr lang="ar-EG" sz="4400" b="1" dirty="0"/>
              <a:t>، </a:t>
            </a:r>
            <a:r>
              <a:rPr lang="ar-EG" sz="4400" b="1" dirty="0">
                <a:solidFill>
                  <a:srgbClr val="C00000"/>
                </a:solidFill>
              </a:rPr>
              <a:t>والخطية</a:t>
            </a:r>
            <a:r>
              <a:rPr lang="ar-EG" sz="4400" b="1" dirty="0"/>
              <a:t>،</a:t>
            </a:r>
            <a:r>
              <a:rPr lang="ar-EG" sz="4400" b="1" dirty="0">
                <a:solidFill>
                  <a:srgbClr val="C00000"/>
                </a:solidFill>
              </a:rPr>
              <a:t> </a:t>
            </a:r>
            <a:r>
              <a:rPr lang="ar-EG" sz="4400" b="1" dirty="0" err="1">
                <a:solidFill>
                  <a:srgbClr val="C00000"/>
                </a:solidFill>
              </a:rPr>
              <a:t>والملمسية</a:t>
            </a:r>
            <a:r>
              <a:rPr lang="ar-EG" sz="4400" b="1" dirty="0"/>
              <a:t>. 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13842</TotalTime>
  <Words>656</Words>
  <Application>Microsoft Office PowerPoint</Application>
  <PresentationFormat>عرض على الشاشة (3:4)‏</PresentationFormat>
  <Paragraphs>78</Paragraphs>
  <Slides>32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3" baseType="lpstr">
      <vt:lpstr>انقلاب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تربية فنية - الصف الثاني الابتدائي - الفصل الدراسي الأول</dc:title>
  <dc:subject>الموضوع الأول - الطبيعة في بلادي</dc:subject>
  <dc:creator>زاد المعلم</dc:creator>
  <cp:keywords>زاد المعلم</cp:keywords>
  <cp:lastModifiedBy>ZAD</cp:lastModifiedBy>
  <cp:revision>434</cp:revision>
  <dcterms:created xsi:type="dcterms:W3CDTF">2010-11-30T14:34:05Z</dcterms:created>
  <dcterms:modified xsi:type="dcterms:W3CDTF">2018-02-02T08:43:38Z</dcterms:modified>
</cp:coreProperties>
</file>