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330" r:id="rId4"/>
    <p:sldId id="258" r:id="rId5"/>
    <p:sldId id="297" r:id="rId6"/>
    <p:sldId id="265" r:id="rId7"/>
    <p:sldId id="298" r:id="rId8"/>
    <p:sldId id="266" r:id="rId9"/>
    <p:sldId id="299" r:id="rId10"/>
    <p:sldId id="267" r:id="rId11"/>
    <p:sldId id="300" r:id="rId12"/>
    <p:sldId id="268" r:id="rId13"/>
    <p:sldId id="301" r:id="rId14"/>
    <p:sldId id="269" r:id="rId15"/>
    <p:sldId id="302" r:id="rId16"/>
    <p:sldId id="303" r:id="rId17"/>
    <p:sldId id="270" r:id="rId18"/>
    <p:sldId id="304" r:id="rId19"/>
    <p:sldId id="306" r:id="rId20"/>
    <p:sldId id="271" r:id="rId21"/>
    <p:sldId id="305" r:id="rId22"/>
    <p:sldId id="272" r:id="rId23"/>
    <p:sldId id="307" r:id="rId24"/>
    <p:sldId id="308" r:id="rId25"/>
    <p:sldId id="273" r:id="rId26"/>
    <p:sldId id="309" r:id="rId27"/>
    <p:sldId id="331" r:id="rId28"/>
    <p:sldId id="274" r:id="rId29"/>
    <p:sldId id="333" r:id="rId30"/>
    <p:sldId id="310" r:id="rId31"/>
    <p:sldId id="334" r:id="rId32"/>
    <p:sldId id="335" r:id="rId33"/>
    <p:sldId id="363" r:id="rId34"/>
    <p:sldId id="364" r:id="rId35"/>
    <p:sldId id="311" r:id="rId36"/>
    <p:sldId id="336" r:id="rId37"/>
    <p:sldId id="337" r:id="rId38"/>
    <p:sldId id="338" r:id="rId39"/>
    <p:sldId id="339" r:id="rId40"/>
    <p:sldId id="340" r:id="rId41"/>
    <p:sldId id="365" r:id="rId42"/>
    <p:sldId id="366" r:id="rId43"/>
    <p:sldId id="312" r:id="rId44"/>
    <p:sldId id="367" r:id="rId45"/>
    <p:sldId id="368" r:id="rId46"/>
    <p:sldId id="332" r:id="rId47"/>
    <p:sldId id="314" r:id="rId48"/>
    <p:sldId id="341" r:id="rId49"/>
    <p:sldId id="315" r:id="rId50"/>
    <p:sldId id="347" r:id="rId51"/>
    <p:sldId id="316" r:id="rId52"/>
    <p:sldId id="348" r:id="rId53"/>
    <p:sldId id="317" r:id="rId54"/>
    <p:sldId id="349" r:id="rId55"/>
    <p:sldId id="318" r:id="rId56"/>
    <p:sldId id="353" r:id="rId57"/>
    <p:sldId id="319" r:id="rId58"/>
    <p:sldId id="354" r:id="rId59"/>
    <p:sldId id="320" r:id="rId60"/>
    <p:sldId id="357" r:id="rId61"/>
    <p:sldId id="321" r:id="rId62"/>
    <p:sldId id="359" r:id="rId63"/>
    <p:sldId id="360" r:id="rId64"/>
    <p:sldId id="361" r:id="rId65"/>
    <p:sldId id="322" r:id="rId66"/>
    <p:sldId id="362" r:id="rId67"/>
    <p:sldId id="286" r:id="rId6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381" autoAdjust="0"/>
    <p:restoredTop sz="85519" autoAdjust="0"/>
  </p:normalViewPr>
  <p:slideViewPr>
    <p:cSldViewPr>
      <p:cViewPr varScale="1">
        <p:scale>
          <a:sx n="75" d="100"/>
          <a:sy n="75" d="100"/>
        </p:scale>
        <p:origin x="12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Relationship Id="rId4" Type="http://schemas.openxmlformats.org/officeDocument/2006/relationships/slide" Target="slide4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بسم الله الرحمن الرحيم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678194"/>
            <a:ext cx="91440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الاهتزازات والموجات</a:t>
            </a:r>
            <a:endParaRPr lang="ar-SA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785786" y="5221444"/>
            <a:ext cx="755819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الفصل السابع</a:t>
            </a:r>
            <a:endParaRPr lang="ar-SA" sz="40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348880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(1)</a:t>
            </a:r>
          </a:p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الزمن الدوري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781944"/>
            <a:ext cx="9144000" cy="1791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وهو الزمن الذي يحتاجه الجسم ليكمل دورة كاملة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الزمن الدوري (</a:t>
            </a:r>
            <a:r>
              <a:rPr kumimoji="0" lang="en-US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15820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وحدة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القياس (</a:t>
            </a:r>
            <a:r>
              <a:rPr lang="en-US" sz="48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(2)</a:t>
            </a:r>
          </a:p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اتساع الحركة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421904"/>
            <a:ext cx="9144000" cy="1791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وهي أقصى مسافة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يتحركها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الجسم مبتعداً عن موضع الاتزان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السعة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en-US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94218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وحدة القياس (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1" y="2492896"/>
            <a:ext cx="914399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72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الكتلة المعلقة بنابض (قانون هوك)</a:t>
            </a:r>
            <a:endParaRPr lang="ar-SA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340768"/>
            <a:ext cx="9144000" cy="1647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إن القوة التي يؤثر </a:t>
            </a:r>
            <a:r>
              <a:rPr kumimoji="0" lang="ar-SA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بها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نابض تتناسب </a:t>
            </a:r>
            <a:r>
              <a:rPr kumimoji="0" lang="ar-SA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طردياً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مع مقدار استطالته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قانون </a:t>
            </a:r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هوك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1475656" y="3798168"/>
            <a:ext cx="6192688" cy="1143000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 = - k x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منحنى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3203848" y="4581128"/>
            <a:ext cx="4572000" cy="6389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ميل المنحنى 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k =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755576" y="836712"/>
            <a:ext cx="8388424" cy="5545410"/>
            <a:chOff x="755576" y="836712"/>
            <a:chExt cx="8388424" cy="5545410"/>
          </a:xfrm>
        </p:grpSpPr>
        <p:sp>
          <p:nvSpPr>
            <p:cNvPr id="3" name="عنوان 1"/>
            <p:cNvSpPr txBox="1">
              <a:spLocks/>
            </p:cNvSpPr>
            <p:nvPr/>
          </p:nvSpPr>
          <p:spPr>
            <a:xfrm>
              <a:off x="827584" y="836712"/>
              <a:ext cx="899592" cy="43204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F(N)</a:t>
              </a:r>
              <a:endPara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8" name="عنوان 1"/>
            <p:cNvSpPr txBox="1">
              <a:spLocks/>
            </p:cNvSpPr>
            <p:nvPr/>
          </p:nvSpPr>
          <p:spPr>
            <a:xfrm>
              <a:off x="8244408" y="5445224"/>
              <a:ext cx="899592" cy="43204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X(m)</a:t>
              </a:r>
              <a:endPara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10" name="رابط كسهم مستقيم 9"/>
            <p:cNvCxnSpPr/>
            <p:nvPr/>
          </p:nvCxnSpPr>
          <p:spPr>
            <a:xfrm rot="5400000" flipH="1" flipV="1">
              <a:off x="-1260648" y="3861048"/>
              <a:ext cx="5040560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كسهم مستقيم 11"/>
            <p:cNvCxnSpPr/>
            <p:nvPr/>
          </p:nvCxnSpPr>
          <p:spPr>
            <a:xfrm flipV="1">
              <a:off x="755576" y="5661248"/>
              <a:ext cx="7416824" cy="7200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رابط مستقيم 13"/>
          <p:cNvCxnSpPr/>
          <p:nvPr/>
        </p:nvCxnSpPr>
        <p:spPr>
          <a:xfrm flipV="1">
            <a:off x="1259632" y="1988840"/>
            <a:ext cx="5616624" cy="3672408"/>
          </a:xfrm>
          <a:prstGeom prst="line">
            <a:avLst/>
          </a:prstGeom>
          <a:ln w="1016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طاقة الوضع المرونية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637928"/>
            <a:ext cx="9144000" cy="1719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وهي مساحة الشكل تحت المنحنى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طاقة الوضع المرونية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en-US" sz="4000" b="1" i="0" u="none" strike="noStrike" kern="1200" cap="none" spc="0" normalizeH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</a:t>
            </a:r>
            <a:r>
              <a:rPr kumimoji="0" lang="en-US" sz="4000" b="1" i="0" u="none" strike="noStrike" kern="1200" cap="none" spc="0" normalizeH="0" baseline="-2500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sp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834172"/>
            <a:ext cx="9144000" cy="2043100"/>
          </a:xfrm>
          <a:prstGeom prst="rect">
            <a:avLst/>
          </a:prstGeom>
          <a:solidFill>
            <a:srgbClr val="FFFF00"/>
          </a:solidFill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</a:t>
            </a:r>
            <a:r>
              <a:rPr kumimoji="0" lang="en-US" sz="9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---</a:t>
            </a:r>
            <a:r>
              <a:rPr kumimoji="0" lang="en-US" sz="9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k x</a:t>
            </a:r>
            <a:r>
              <a:rPr kumimoji="0" lang="en-US" sz="9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ar-SA" sz="9600" b="1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4680520" y="3789040"/>
            <a:ext cx="1187624" cy="23042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72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2</a:t>
            </a:r>
            <a:endParaRPr kumimoji="0" lang="ar-SA" sz="7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 animBg="1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منحنى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3707904" y="3933056"/>
            <a:ext cx="2915816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طاقة الوضع المرونية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4" name="مجموعة 14"/>
          <p:cNvGrpSpPr/>
          <p:nvPr/>
        </p:nvGrpSpPr>
        <p:grpSpPr>
          <a:xfrm>
            <a:off x="755576" y="836712"/>
            <a:ext cx="8388424" cy="5545410"/>
            <a:chOff x="755576" y="836712"/>
            <a:chExt cx="8388424" cy="5545410"/>
          </a:xfrm>
        </p:grpSpPr>
        <p:sp>
          <p:nvSpPr>
            <p:cNvPr id="3" name="عنوان 1"/>
            <p:cNvSpPr txBox="1">
              <a:spLocks/>
            </p:cNvSpPr>
            <p:nvPr/>
          </p:nvSpPr>
          <p:spPr>
            <a:xfrm>
              <a:off x="827584" y="836712"/>
              <a:ext cx="899592" cy="43204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F(N)</a:t>
              </a:r>
              <a:endPara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8" name="عنوان 1"/>
            <p:cNvSpPr txBox="1">
              <a:spLocks/>
            </p:cNvSpPr>
            <p:nvPr/>
          </p:nvSpPr>
          <p:spPr>
            <a:xfrm>
              <a:off x="8244408" y="5445224"/>
              <a:ext cx="899592" cy="43204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X(m)</a:t>
              </a:r>
              <a:endPara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10" name="رابط كسهم مستقيم 9"/>
            <p:cNvCxnSpPr/>
            <p:nvPr/>
          </p:nvCxnSpPr>
          <p:spPr>
            <a:xfrm rot="5400000" flipH="1" flipV="1">
              <a:off x="-1260648" y="3861048"/>
              <a:ext cx="5040560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كسهم مستقيم 11"/>
            <p:cNvCxnSpPr/>
            <p:nvPr/>
          </p:nvCxnSpPr>
          <p:spPr>
            <a:xfrm flipV="1">
              <a:off x="755576" y="5661248"/>
              <a:ext cx="7416824" cy="7200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رابط مستقيم 13"/>
          <p:cNvCxnSpPr/>
          <p:nvPr/>
        </p:nvCxnSpPr>
        <p:spPr>
          <a:xfrm flipV="1">
            <a:off x="1259632" y="1988840"/>
            <a:ext cx="5616624" cy="3672408"/>
          </a:xfrm>
          <a:prstGeom prst="line">
            <a:avLst/>
          </a:prstGeom>
          <a:ln w="1016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مثلث قائم الزاوية 10"/>
          <p:cNvSpPr/>
          <p:nvPr/>
        </p:nvSpPr>
        <p:spPr>
          <a:xfrm flipH="1">
            <a:off x="1331640" y="2060848"/>
            <a:ext cx="5544616" cy="3600400"/>
          </a:xfrm>
          <a:prstGeom prst="rtTriangle">
            <a:avLst/>
          </a:prstGeom>
          <a:solidFill>
            <a:srgbClr val="FFFF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تمرير أفقي 7"/>
          <p:cNvSpPr/>
          <p:nvPr/>
        </p:nvSpPr>
        <p:spPr>
          <a:xfrm>
            <a:off x="3714744" y="214290"/>
            <a:ext cx="1714512" cy="714380"/>
          </a:xfrm>
          <a:prstGeom prst="horizontalScroll">
            <a:avLst>
              <a:gd name="adj" fmla="val 14333"/>
            </a:avLst>
          </a:prstGeom>
          <a:solidFill>
            <a:schemeClr val="bg1">
              <a:lumMod val="50000"/>
              <a:lumOff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الفهرس</a:t>
            </a:r>
          </a:p>
        </p:txBody>
      </p:sp>
      <p:sp>
        <p:nvSpPr>
          <p:cNvPr id="10" name="AutoShape 2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549" y="1556792"/>
            <a:ext cx="7558903" cy="1107628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(1-7) الحركة الدورية</a:t>
            </a:r>
            <a:endParaRPr lang="en-GB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2" name="AutoShape 3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549" y="3379242"/>
            <a:ext cx="7558903" cy="1107628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(2-7) خصائص الموجات</a:t>
            </a:r>
            <a:endParaRPr lang="en-GB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4" name="AutoShape 32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549" y="5201692"/>
            <a:ext cx="7558903" cy="1107628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(3-7) سلوك الموجات</a:t>
            </a:r>
            <a:endParaRPr lang="en-GB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تحمل السيارة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للصدمات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700808"/>
            <a:ext cx="9144000" cy="201622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تعتمد على 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الطاقة الحركية للسيارة قبل التصادم والتي تتحول إلى طاقة وضع مرونية في الهيكل بعد التصادم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الصدمات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005064"/>
            <a:ext cx="9144000" cy="18002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لذلك تحتوي معظم ماصات الصدمات على </a:t>
            </a:r>
            <a:r>
              <a:rPr kumimoji="0" lang="ar-SA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نوابض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تخزن الطاقة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البندول البسيط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899592" y="2780928"/>
            <a:ext cx="7488832" cy="35283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58417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الزمن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الدوري للبندول البسيط يعتمد 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فقط على طول الخيط وتسارع الجاذبية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البندول البسيط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827584" y="3726160"/>
            <a:ext cx="5184576" cy="1719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 =</a:t>
            </a:r>
            <a:r>
              <a:rPr kumimoji="0" lang="en-US" sz="9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</a:t>
            </a:r>
            <a:r>
              <a:rPr kumimoji="0" lang="en-US" sz="9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ea typeface="+mj-ea"/>
                <a:cs typeface="Lucida Sans Unicode"/>
              </a:rPr>
              <a:t>∏  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6516216" y="3284984"/>
            <a:ext cx="755576" cy="25922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L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noProof="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g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9" name="مجموعة 18"/>
          <p:cNvGrpSpPr/>
          <p:nvPr/>
        </p:nvGrpSpPr>
        <p:grpSpPr>
          <a:xfrm>
            <a:off x="5076056" y="3068960"/>
            <a:ext cx="2880320" cy="2664296"/>
            <a:chOff x="5076056" y="3068960"/>
            <a:chExt cx="2880320" cy="2664296"/>
          </a:xfrm>
        </p:grpSpPr>
        <p:cxnSp>
          <p:nvCxnSpPr>
            <p:cNvPr id="10" name="رابط مستقيم 9"/>
            <p:cNvCxnSpPr/>
            <p:nvPr/>
          </p:nvCxnSpPr>
          <p:spPr>
            <a:xfrm rot="5400000" flipH="1" flipV="1">
              <a:off x="4211960" y="4077072"/>
              <a:ext cx="2664296" cy="648072"/>
            </a:xfrm>
            <a:prstGeom prst="line">
              <a:avLst/>
            </a:pr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>
              <a:off x="5868144" y="3068960"/>
              <a:ext cx="2088232" cy="0"/>
            </a:xfrm>
            <a:prstGeom prst="line">
              <a:avLst/>
            </a:pr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6200000" flipV="1">
              <a:off x="4968044" y="5481228"/>
              <a:ext cx="360040" cy="144016"/>
            </a:xfrm>
            <a:prstGeom prst="line">
              <a:avLst/>
            </a:pr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>
              <a:endCxn id="8" idx="3"/>
            </p:cNvCxnSpPr>
            <p:nvPr/>
          </p:nvCxnSpPr>
          <p:spPr>
            <a:xfrm rot="10800000" flipV="1">
              <a:off x="6012160" y="4581128"/>
              <a:ext cx="1800200" cy="4564"/>
            </a:xfrm>
            <a:prstGeom prst="line">
              <a:avLst/>
            </a:prstGeom>
            <a:ln w="1016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" grpId="0"/>
      <p:bldP spid="6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843808" y="2852936"/>
            <a:ext cx="3456384" cy="28083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العلاقة بين التردد والزمن الدوري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علاقة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3312368" y="3573016"/>
            <a:ext cx="1619672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f =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5004048" y="3068960"/>
            <a:ext cx="1043608" cy="24482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T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/>
      <p:bldP spid="6" grpId="0"/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20928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13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الرنين</a:t>
            </a:r>
            <a:endParaRPr lang="ar-SA" sz="13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4219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يحدث عندما تؤثر قوى صغيرة بفترات زمنية منتظمة على جسم متذبذب بنفس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الازمنة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حدوث الرنين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7380312" y="2790056"/>
            <a:ext cx="176368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933056"/>
            <a:ext cx="8964488" cy="23042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SA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ارجحة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السيارة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اهتزاز السيارة عند سرعة معينة (الترصيص)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لوح القفز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ar-SA" sz="32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دعائم الجسم المعلق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الدرسـ(2)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3061409"/>
            <a:ext cx="914399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6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(2-7) خصائص الموجات</a:t>
            </a:r>
            <a:endParaRPr lang="ar-SA" sz="6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421904"/>
            <a:ext cx="9144000" cy="1719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اضطراب يحمل الطاقة خلال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المادة أو الفراغ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4355976" y="4014192"/>
            <a:ext cx="478802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النبضة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الموجية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943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اضطراب ينتقل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خلال الوسط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الدرسـ(1)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72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(1-7) الحركة الدورية</a:t>
            </a:r>
            <a:endParaRPr lang="ar-SA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348880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الموجات الميكانيكية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63792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التي تحتاج إلى وسط ناقل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الموجات الميكانيكية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7308304" y="3870176"/>
            <a:ext cx="183569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943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(الماء – 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الهواء – الحبل - النابض)</a:t>
            </a: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6453336"/>
            <a:ext cx="2483768" cy="4046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الشكل (7-7) 16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412776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الموجات الميكانيكية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المستعرضة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أنواع الموجات الميكانيكية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2221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الموجة التي تتذبذب عمودياً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على اتجاه انتشار الموجة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943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 ( الماء – الحبل 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6453336"/>
            <a:ext cx="2483768" cy="4046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الشكل (5-7) 15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412776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الموجات الميكانيكية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الطولية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أنواع الموجات الميكانيكية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2221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اضطراب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ينتقل في اتجاه حركة الموجة نفسه أي موازياً لها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943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 ( الصوت 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412776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الموجات الميكانيكية 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المسطحة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أنواع الموجات الميكانيكية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2221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وهي حركة </a:t>
            </a:r>
            <a:r>
              <a:rPr lang="ar-SA" sz="4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موجة سطح الماء في اتجاه مواز وعمودي على اتجاه حركة الموجة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943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 (موجات سطح البحيرات والمحيطات)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6453336"/>
            <a:ext cx="2483768" cy="4046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الشكل (6-7) 16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قياس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الموجات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تعتمد خصائص الموجات بعضها على التوليد وبعضها على الوسط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الناقل ومنها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قياس الموجات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1547664" y="2780928"/>
            <a:ext cx="4680520" cy="381642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742950" marR="0" lvl="0" indent="-74295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السرعة</a:t>
            </a:r>
          </a:p>
          <a:p>
            <a:pPr marL="742950" marR="0" lvl="0" indent="-74295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السعة</a:t>
            </a:r>
          </a:p>
          <a:p>
            <a:pPr marL="742950" marR="0" lvl="0" indent="-74295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الطول الموجي</a:t>
            </a:r>
          </a:p>
          <a:p>
            <a:pPr marL="742950" marR="0" lvl="0" indent="-74295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الطور</a:t>
            </a:r>
          </a:p>
          <a:p>
            <a:pPr marL="742950" marR="0" lvl="0" indent="-74295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الزمن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الدوري</a:t>
            </a:r>
          </a:p>
          <a:p>
            <a:pPr marL="742950" marR="0" lvl="0" indent="-74295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ar-SA" sz="4000" b="1" baseline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التردد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5076056" y="980728"/>
            <a:ext cx="406794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السرعة (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(1)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98884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تعبر عن سرعة الموجة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4" name="مجموعة 13"/>
          <p:cNvGrpSpPr/>
          <p:nvPr/>
        </p:nvGrpSpPr>
        <p:grpSpPr>
          <a:xfrm>
            <a:off x="2339752" y="3501008"/>
            <a:ext cx="4464496" cy="2880320"/>
            <a:chOff x="2699792" y="3645024"/>
            <a:chExt cx="4464496" cy="2880320"/>
          </a:xfrm>
        </p:grpSpPr>
        <p:sp>
          <p:nvSpPr>
            <p:cNvPr id="12" name="مستطيل مستدير الزوايا 11"/>
            <p:cNvSpPr/>
            <p:nvPr/>
          </p:nvSpPr>
          <p:spPr>
            <a:xfrm>
              <a:off x="2699792" y="3645024"/>
              <a:ext cx="4464496" cy="288032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" name="عنوان 1"/>
            <p:cNvSpPr txBox="1">
              <a:spLocks/>
            </p:cNvSpPr>
            <p:nvPr/>
          </p:nvSpPr>
          <p:spPr>
            <a:xfrm>
              <a:off x="2771800" y="4455368"/>
              <a:ext cx="2520280" cy="1143000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V =</a:t>
              </a:r>
              <a:endParaRPr kumimoji="0" lang="ar-SA" sz="9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7" name="عنوان 1"/>
            <p:cNvSpPr txBox="1">
              <a:spLocks/>
            </p:cNvSpPr>
            <p:nvPr/>
          </p:nvSpPr>
          <p:spPr>
            <a:xfrm>
              <a:off x="4860032" y="3726160"/>
              <a:ext cx="2088232" cy="2799184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600" b="1" i="0" u="sng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∆d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600" b="1" dirty="0" smtClean="0">
                  <a:solidFill>
                    <a:srgbClr val="FF0000"/>
                  </a:solidFill>
                  <a:latin typeface="+mj-lt"/>
                  <a:ea typeface="+mj-ea"/>
                  <a:cs typeface="+mj-cs"/>
                </a:rPr>
                <a:t>∆t</a:t>
              </a:r>
              <a:endParaRPr kumimoji="0" lang="ar-SA" sz="9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5508104" y="620688"/>
            <a:ext cx="363589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السعة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48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A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(2)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628800"/>
            <a:ext cx="9144000" cy="172819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الإزاحة القصوى للموجة عن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موضع 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سكونها أو اتزانها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50100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وتعتمد على التوليد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وليس السرعة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01317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ويتناسب معدل نقل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الموجة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للطاقة </a:t>
            </a:r>
            <a:r>
              <a:rPr kumimoji="0" lang="ar-SA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طردياً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مع مربع سعتها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6453336"/>
            <a:ext cx="2483768" cy="4046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الشكل (8-7) 17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3059832" y="908720"/>
            <a:ext cx="608416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الطول الموجي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el-GR" sz="4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λ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(3)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060848"/>
            <a:ext cx="9144000" cy="201622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هي المسافة بين قمتين متتاليتين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2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أو</a:t>
            </a: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قاعين متتاليين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2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أو</a:t>
            </a: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أقصر مسافة بين أي نقطتين بحيث يتكرر نمط المموجة نفسها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2" name="مجموعة 11"/>
          <p:cNvGrpSpPr/>
          <p:nvPr/>
        </p:nvGrpSpPr>
        <p:grpSpPr>
          <a:xfrm>
            <a:off x="755576" y="4293096"/>
            <a:ext cx="7776864" cy="2304256"/>
            <a:chOff x="395536" y="4293096"/>
            <a:chExt cx="7776864" cy="2304256"/>
          </a:xfrm>
        </p:grpSpPr>
        <p:sp>
          <p:nvSpPr>
            <p:cNvPr id="11" name="مستطيل مستدير الزوايا 10"/>
            <p:cNvSpPr/>
            <p:nvPr/>
          </p:nvSpPr>
          <p:spPr>
            <a:xfrm>
              <a:off x="395536" y="4293096"/>
              <a:ext cx="7776864" cy="2304256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" name="عنوان 1"/>
            <p:cNvSpPr txBox="1">
              <a:spLocks/>
            </p:cNvSpPr>
            <p:nvPr/>
          </p:nvSpPr>
          <p:spPr>
            <a:xfrm>
              <a:off x="467544" y="4797152"/>
              <a:ext cx="3384376" cy="1143000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8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+mj-ea"/>
                  <a:cs typeface="Arial"/>
                </a:rPr>
                <a:t>λ</a:t>
              </a:r>
              <a:r>
                <a:rPr kumimoji="0" lang="en-US" sz="8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+mj-ea"/>
                  <a:cs typeface="Arial"/>
                </a:rPr>
                <a:t> </a:t>
              </a:r>
              <a:r>
                <a:rPr kumimoji="0" lang="en-US" sz="8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= v T</a:t>
              </a:r>
              <a:endParaRPr kumimoji="0" lang="ar-SA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7" name="عنوان 1"/>
            <p:cNvSpPr txBox="1">
              <a:spLocks/>
            </p:cNvSpPr>
            <p:nvPr/>
          </p:nvSpPr>
          <p:spPr>
            <a:xfrm>
              <a:off x="4644008" y="4797152"/>
              <a:ext cx="1872208" cy="1143000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8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+mj-ea"/>
                  <a:cs typeface="Arial"/>
                </a:rPr>
                <a:t>λ</a:t>
              </a:r>
              <a:r>
                <a:rPr kumimoji="0" lang="en-US" sz="8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+mj-ea"/>
                  <a:cs typeface="Arial"/>
                </a:rPr>
                <a:t> </a:t>
              </a:r>
              <a:r>
                <a:rPr kumimoji="0" lang="en-US" sz="8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=</a:t>
              </a:r>
              <a:endParaRPr kumimoji="0" lang="ar-SA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0" name="عنوان 1"/>
            <p:cNvSpPr txBox="1">
              <a:spLocks/>
            </p:cNvSpPr>
            <p:nvPr/>
          </p:nvSpPr>
          <p:spPr>
            <a:xfrm>
              <a:off x="6300192" y="4581128"/>
              <a:ext cx="1332656" cy="1719064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1" i="0" u="sng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ea typeface="+mj-ea"/>
                  <a:cs typeface="Arial"/>
                </a:rPr>
                <a:t>V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0" b="1" dirty="0" smtClean="0">
                  <a:solidFill>
                    <a:srgbClr val="FF0000"/>
                  </a:solidFill>
                  <a:latin typeface="Arial"/>
                  <a:ea typeface="+mj-ea"/>
                  <a:cs typeface="Arial"/>
                </a:rPr>
                <a:t>f</a:t>
              </a:r>
              <a:endParaRPr kumimoji="0" lang="ar-SA" sz="8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الحركة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الدورية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6948264" y="1340768"/>
            <a:ext cx="219573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الطور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(4)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636912"/>
            <a:ext cx="9144000" cy="172819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أي نقطتين في الموجة بينهما مسافة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أقل من طول موجي واحد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6453336"/>
            <a:ext cx="2483768" cy="4046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الشكل (9-7) 17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3707904" y="764704"/>
            <a:ext cx="543609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الزمن الدوري (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(5)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348880"/>
            <a:ext cx="9144000" cy="172819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الزمن الذي يحتاج 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إليه المصدر حتى يكمل دورة كاملة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221088"/>
            <a:ext cx="9144000" cy="201622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SA" sz="3600" b="1" dirty="0" smtClean="0">
                <a:solidFill>
                  <a:srgbClr val="FFFF00"/>
                </a:solidFill>
              </a:rPr>
              <a:t>وهو أيضاً الزمن نفسه الذي تتطلبه نقطة على الحبل حتى تعود إلى طورها الابتدائي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6453336"/>
            <a:ext cx="2483768" cy="4046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الشكل (10-7) 18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5724128" y="908720"/>
            <a:ext cx="3419872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التردد (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(6)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20486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عدد الاهتزازات الكاملة التي يتمها الجسم المهتز في الثانية الواحدة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1" name="مجموعة 10"/>
          <p:cNvGrpSpPr/>
          <p:nvPr/>
        </p:nvGrpSpPr>
        <p:grpSpPr>
          <a:xfrm>
            <a:off x="2915816" y="3645024"/>
            <a:ext cx="3240360" cy="3024336"/>
            <a:chOff x="2051720" y="3645024"/>
            <a:chExt cx="3240360" cy="3024336"/>
          </a:xfrm>
        </p:grpSpPr>
        <p:sp>
          <p:nvSpPr>
            <p:cNvPr id="10" name="مستطيل مستدير الزوايا 9"/>
            <p:cNvSpPr/>
            <p:nvPr/>
          </p:nvSpPr>
          <p:spPr>
            <a:xfrm>
              <a:off x="2051720" y="3645024"/>
              <a:ext cx="3240360" cy="3024336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" name="عنوان 1"/>
            <p:cNvSpPr txBox="1">
              <a:spLocks/>
            </p:cNvSpPr>
            <p:nvPr/>
          </p:nvSpPr>
          <p:spPr>
            <a:xfrm>
              <a:off x="2195736" y="4437112"/>
              <a:ext cx="2411760" cy="1143000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600" b="1" noProof="0" dirty="0" smtClean="0">
                  <a:solidFill>
                    <a:srgbClr val="FF0000"/>
                  </a:solidFill>
                  <a:latin typeface="+mj-lt"/>
                  <a:ea typeface="+mj-ea"/>
                  <a:cs typeface="+mj-cs"/>
                </a:rPr>
                <a:t>f = </a:t>
              </a:r>
              <a:endParaRPr kumimoji="0" lang="ar-SA" sz="9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7" name="عنوان 1"/>
            <p:cNvSpPr txBox="1">
              <a:spLocks/>
            </p:cNvSpPr>
            <p:nvPr/>
          </p:nvSpPr>
          <p:spPr>
            <a:xfrm>
              <a:off x="4176464" y="3870176"/>
              <a:ext cx="899592" cy="2799184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600" b="1" u="sng" noProof="0" dirty="0" smtClean="0">
                  <a:solidFill>
                    <a:srgbClr val="FF0000"/>
                  </a:solidFill>
                  <a:latin typeface="+mj-lt"/>
                  <a:ea typeface="+mj-ea"/>
                  <a:cs typeface="+mj-cs"/>
                </a:rPr>
                <a:t>1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600" b="1" i="0" u="none" strike="noStrike" kern="1200" cap="none" spc="0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T</a:t>
              </a:r>
              <a:endParaRPr kumimoji="0" lang="ar-SA" sz="9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تمثيل الموجات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تمثيل الموجات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37" name="مجموعة 36"/>
          <p:cNvGrpSpPr/>
          <p:nvPr/>
        </p:nvGrpSpPr>
        <p:grpSpPr>
          <a:xfrm>
            <a:off x="467544" y="1844824"/>
            <a:ext cx="7056785" cy="3816424"/>
            <a:chOff x="467544" y="1844824"/>
            <a:chExt cx="7056785" cy="3816424"/>
          </a:xfrm>
        </p:grpSpPr>
        <p:sp>
          <p:nvSpPr>
            <p:cNvPr id="14" name="قوس 13"/>
            <p:cNvSpPr/>
            <p:nvPr/>
          </p:nvSpPr>
          <p:spPr>
            <a:xfrm>
              <a:off x="467544" y="1844824"/>
              <a:ext cx="1224136" cy="3816424"/>
            </a:xfrm>
            <a:prstGeom prst="arc">
              <a:avLst>
                <a:gd name="adj1" fmla="val 16231060"/>
                <a:gd name="adj2" fmla="val 0"/>
              </a:avLst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" name="قوس 14"/>
            <p:cNvSpPr/>
            <p:nvPr/>
          </p:nvSpPr>
          <p:spPr>
            <a:xfrm>
              <a:off x="2771800" y="1844824"/>
              <a:ext cx="1224136" cy="3816424"/>
            </a:xfrm>
            <a:prstGeom prst="arc">
              <a:avLst>
                <a:gd name="adj1" fmla="val 16231060"/>
                <a:gd name="adj2" fmla="val 0"/>
              </a:avLst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6" name="قوس 15"/>
            <p:cNvSpPr/>
            <p:nvPr/>
          </p:nvSpPr>
          <p:spPr>
            <a:xfrm rot="10800000">
              <a:off x="1691680" y="1844824"/>
              <a:ext cx="1224136" cy="3816424"/>
            </a:xfrm>
            <a:prstGeom prst="arc">
              <a:avLst>
                <a:gd name="adj1" fmla="val 16231060"/>
                <a:gd name="adj2" fmla="val 0"/>
              </a:avLst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7" name="قوس 16"/>
            <p:cNvSpPr/>
            <p:nvPr/>
          </p:nvSpPr>
          <p:spPr>
            <a:xfrm rot="10800000">
              <a:off x="3995936" y="1844824"/>
              <a:ext cx="1224136" cy="3816424"/>
            </a:xfrm>
            <a:prstGeom prst="arc">
              <a:avLst>
                <a:gd name="adj1" fmla="val 16231060"/>
                <a:gd name="adj2" fmla="val 0"/>
              </a:avLst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8" name="قوس 17"/>
            <p:cNvSpPr/>
            <p:nvPr/>
          </p:nvSpPr>
          <p:spPr>
            <a:xfrm rot="10800000" flipV="1">
              <a:off x="2843808" y="1844824"/>
              <a:ext cx="1224136" cy="3816424"/>
            </a:xfrm>
            <a:prstGeom prst="arc">
              <a:avLst>
                <a:gd name="adj1" fmla="val 16231060"/>
                <a:gd name="adj2" fmla="val 0"/>
              </a:avLst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" name="قوس 18"/>
            <p:cNvSpPr/>
            <p:nvPr/>
          </p:nvSpPr>
          <p:spPr>
            <a:xfrm rot="10800000" flipV="1">
              <a:off x="5148064" y="1844824"/>
              <a:ext cx="1224136" cy="3816424"/>
            </a:xfrm>
            <a:prstGeom prst="arc">
              <a:avLst>
                <a:gd name="adj1" fmla="val 16231060"/>
                <a:gd name="adj2" fmla="val 0"/>
              </a:avLst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0" name="قوس 19"/>
            <p:cNvSpPr/>
            <p:nvPr/>
          </p:nvSpPr>
          <p:spPr>
            <a:xfrm flipV="1">
              <a:off x="1619672" y="1844824"/>
              <a:ext cx="1224136" cy="3816424"/>
            </a:xfrm>
            <a:prstGeom prst="arc">
              <a:avLst>
                <a:gd name="adj1" fmla="val 16231060"/>
                <a:gd name="adj2" fmla="val 0"/>
              </a:avLst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1" name="قوس 20"/>
            <p:cNvSpPr/>
            <p:nvPr/>
          </p:nvSpPr>
          <p:spPr>
            <a:xfrm flipV="1">
              <a:off x="3923928" y="1844824"/>
              <a:ext cx="1224136" cy="3816424"/>
            </a:xfrm>
            <a:prstGeom prst="arc">
              <a:avLst>
                <a:gd name="adj1" fmla="val 16231060"/>
                <a:gd name="adj2" fmla="val 0"/>
              </a:avLst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2" name="قوس 21"/>
            <p:cNvSpPr/>
            <p:nvPr/>
          </p:nvSpPr>
          <p:spPr>
            <a:xfrm>
              <a:off x="5076056" y="1844824"/>
              <a:ext cx="1224136" cy="3816424"/>
            </a:xfrm>
            <a:prstGeom prst="arc">
              <a:avLst>
                <a:gd name="adj1" fmla="val 16231060"/>
                <a:gd name="adj2" fmla="val 0"/>
              </a:avLst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5" name="قوس 24"/>
            <p:cNvSpPr/>
            <p:nvPr/>
          </p:nvSpPr>
          <p:spPr>
            <a:xfrm rot="10800000">
              <a:off x="6300193" y="1844824"/>
              <a:ext cx="1224136" cy="3816424"/>
            </a:xfrm>
            <a:prstGeom prst="arc">
              <a:avLst>
                <a:gd name="adj1" fmla="val 16231060"/>
                <a:gd name="adj2" fmla="val 0"/>
              </a:avLst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36" name="مجموعة 35"/>
          <p:cNvGrpSpPr/>
          <p:nvPr/>
        </p:nvGrpSpPr>
        <p:grpSpPr>
          <a:xfrm>
            <a:off x="288032" y="548680"/>
            <a:ext cx="8676456" cy="5689426"/>
            <a:chOff x="288032" y="548680"/>
            <a:chExt cx="8676456" cy="5689426"/>
          </a:xfrm>
        </p:grpSpPr>
        <p:sp>
          <p:nvSpPr>
            <p:cNvPr id="3" name="عنوان 1"/>
            <p:cNvSpPr txBox="1">
              <a:spLocks/>
            </p:cNvSpPr>
            <p:nvPr/>
          </p:nvSpPr>
          <p:spPr>
            <a:xfrm>
              <a:off x="539552" y="548680"/>
              <a:ext cx="971600" cy="422920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Y(m)</a:t>
              </a:r>
              <a:endPara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8" name="عنوان 1"/>
            <p:cNvSpPr txBox="1">
              <a:spLocks/>
            </p:cNvSpPr>
            <p:nvPr/>
          </p:nvSpPr>
          <p:spPr>
            <a:xfrm>
              <a:off x="7920880" y="3933056"/>
              <a:ext cx="1043608" cy="458924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X(m)</a:t>
              </a:r>
              <a:endPara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9" name="عنوان 1"/>
            <p:cNvSpPr txBox="1">
              <a:spLocks/>
            </p:cNvSpPr>
            <p:nvPr/>
          </p:nvSpPr>
          <p:spPr>
            <a:xfrm>
              <a:off x="288032" y="1628800"/>
              <a:ext cx="755576" cy="49492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0.2</a:t>
              </a:r>
              <a:endPara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10" name="رابط كسهم مستقيم 9"/>
            <p:cNvCxnSpPr/>
            <p:nvPr/>
          </p:nvCxnSpPr>
          <p:spPr>
            <a:xfrm rot="5400000" flipH="1" flipV="1">
              <a:off x="-1585478" y="3609020"/>
              <a:ext cx="5256584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كسهم مستقيم 11"/>
            <p:cNvCxnSpPr/>
            <p:nvPr/>
          </p:nvCxnSpPr>
          <p:spPr>
            <a:xfrm>
              <a:off x="971600" y="3717032"/>
              <a:ext cx="7776864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رابط مستقيم 23"/>
            <p:cNvCxnSpPr/>
            <p:nvPr/>
          </p:nvCxnSpPr>
          <p:spPr>
            <a:xfrm rot="5400000" flipH="1" flipV="1">
              <a:off x="2159732" y="3609020"/>
              <a:ext cx="216024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رابط مستقيم 26"/>
            <p:cNvCxnSpPr/>
            <p:nvPr/>
          </p:nvCxnSpPr>
          <p:spPr>
            <a:xfrm rot="5400000" flipH="1" flipV="1">
              <a:off x="3311860" y="3609020"/>
              <a:ext cx="216024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رابط مستقيم 27"/>
            <p:cNvCxnSpPr/>
            <p:nvPr/>
          </p:nvCxnSpPr>
          <p:spPr>
            <a:xfrm rot="5400000" flipH="1" flipV="1">
              <a:off x="4463988" y="3609020"/>
              <a:ext cx="216024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رابط مستقيم 28"/>
            <p:cNvCxnSpPr/>
            <p:nvPr/>
          </p:nvCxnSpPr>
          <p:spPr>
            <a:xfrm rot="5400000" flipH="1" flipV="1">
              <a:off x="5616116" y="3609020"/>
              <a:ext cx="216024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رابط مستقيم 29"/>
            <p:cNvCxnSpPr/>
            <p:nvPr/>
          </p:nvCxnSpPr>
          <p:spPr>
            <a:xfrm rot="5400000" flipH="1" flipV="1">
              <a:off x="6768244" y="3609020"/>
              <a:ext cx="216024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عنوان 1"/>
            <p:cNvSpPr txBox="1">
              <a:spLocks/>
            </p:cNvSpPr>
            <p:nvPr/>
          </p:nvSpPr>
          <p:spPr>
            <a:xfrm>
              <a:off x="1907704" y="3068960"/>
              <a:ext cx="755576" cy="49492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2</a:t>
              </a:r>
              <a:endPara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2" name="عنوان 1"/>
            <p:cNvSpPr txBox="1">
              <a:spLocks/>
            </p:cNvSpPr>
            <p:nvPr/>
          </p:nvSpPr>
          <p:spPr>
            <a:xfrm>
              <a:off x="3059832" y="3068960"/>
              <a:ext cx="755576" cy="49492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4</a:t>
              </a:r>
              <a:endPara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3" name="عنوان 1"/>
            <p:cNvSpPr txBox="1">
              <a:spLocks/>
            </p:cNvSpPr>
            <p:nvPr/>
          </p:nvSpPr>
          <p:spPr>
            <a:xfrm>
              <a:off x="4211960" y="3068960"/>
              <a:ext cx="755576" cy="49492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6</a:t>
              </a:r>
              <a:endPara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4" name="عنوان 1"/>
            <p:cNvSpPr txBox="1">
              <a:spLocks/>
            </p:cNvSpPr>
            <p:nvPr/>
          </p:nvSpPr>
          <p:spPr>
            <a:xfrm>
              <a:off x="5292080" y="3068960"/>
              <a:ext cx="755576" cy="49492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8</a:t>
              </a:r>
              <a:endPara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35" name="عنوان 1"/>
            <p:cNvSpPr txBox="1">
              <a:spLocks/>
            </p:cNvSpPr>
            <p:nvPr/>
          </p:nvSpPr>
          <p:spPr>
            <a:xfrm>
              <a:off x="6516216" y="3068960"/>
              <a:ext cx="755576" cy="49492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10</a:t>
              </a:r>
              <a:endParaRPr kumimoji="0" lang="ar-SA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38" name="عنوان 1"/>
          <p:cNvSpPr txBox="1">
            <a:spLocks/>
          </p:cNvSpPr>
          <p:nvPr/>
        </p:nvSpPr>
        <p:spPr>
          <a:xfrm>
            <a:off x="5652120" y="6021288"/>
            <a:ext cx="3024336" cy="6206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 = 0.2 m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9" name="عنوان 1"/>
          <p:cNvSpPr txBox="1">
            <a:spLocks/>
          </p:cNvSpPr>
          <p:nvPr/>
        </p:nvSpPr>
        <p:spPr>
          <a:xfrm>
            <a:off x="2123728" y="6021288"/>
            <a:ext cx="3024336" cy="6206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3200" b="1" dirty="0" smtClean="0">
                <a:solidFill>
                  <a:srgbClr val="FFFF00"/>
                </a:solidFill>
                <a:latin typeface="Arial"/>
                <a:ea typeface="+mj-ea"/>
                <a:cs typeface="Arial"/>
              </a:rPr>
              <a:t>λ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= 4 m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39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988840"/>
            <a:ext cx="9144000" cy="35912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إن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سعة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الموجة الميكانيكية هو ما يحدد كمية الطاقة التي تحملها الموجة</a:t>
            </a: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lang="ar-SA" sz="4000" b="1" dirty="0" smtClean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بينما يحدد الوسط وحدة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سرعة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الموجة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ملاحظات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الدرسـ(3)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3041084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6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(3-7) سلوك الموجات</a:t>
            </a:r>
            <a:endParaRPr lang="ar-SA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الموجات عند الحواجز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564904"/>
            <a:ext cx="9144000" cy="208823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الموجات الميكانيكية تعتمد فقط على خصائص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الوسط الذي تمر خلاله ، ولا تعتمد على سعة الموجة أو التردد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الموجات </a:t>
            </a:r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عند الحواجز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6453336"/>
            <a:ext cx="2483768" cy="4046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الشكل (11-7) 20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الموجة الساقطة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132856"/>
            <a:ext cx="9144000" cy="279918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الحركة التي تعيد نفسها في دورة منتظمة .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الحركة الدورية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646040"/>
            <a:ext cx="9144000" cy="1791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الموجة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التي تصطدم بالحد الفاصل بين النابضين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الموجة الساقطة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الموجة المنعكسة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421904"/>
            <a:ext cx="9144000" cy="23671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ينعكس جزء من طاقة نبضة الموجة الساقطة إلى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الخلف في اتجاه النابض السميك على شكل موجة مرتدة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الموجة المنعكسة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581128"/>
            <a:ext cx="9144000" cy="165618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وفي حالة إذا كان 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الطرف الآخر للنابض ثابت فإن النبضة تنقلب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6453336"/>
            <a:ext cx="2483768" cy="4046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الشكل (12-7) 22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  <p:bldP spid="7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969657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تراكب الموجات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781944"/>
            <a:ext cx="9144000" cy="33752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نص: إن الإزاحة الحادثة في الوسط والناتجة عن موجة أو أكثر تساوي </a:t>
            </a:r>
            <a:r>
              <a:rPr lang="ar-SA" sz="44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المجموع</a:t>
            </a:r>
            <a:r>
              <a:rPr lang="ar-SA" sz="4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الجبري للإزاحات الناتجة عن كل موجة على </a:t>
            </a:r>
            <a:r>
              <a:rPr lang="ar-SA" sz="44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حدة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التداخل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تداخل الموجات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3923928" y="1421904"/>
            <a:ext cx="5220072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وهو ينتج على شكلين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أشكال التداخل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92494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تداخل ( 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بناء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72514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تداخل ( 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هدام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6453336"/>
            <a:ext cx="2483768" cy="4046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الشكل (13-7) 22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الموجات الموقوفة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988840"/>
            <a:ext cx="9144000" cy="32403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عند توليد عدد من النبضات المتكررة تضاف الإزاحة </a:t>
            </a:r>
            <a:r>
              <a:rPr kumimoji="0" lang="ar-SA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إلتي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تولدها يدك في كل مرة إلى إزاحة الموجة المنعكسة وتتكون عقد وبطون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الموجات الموقوفة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(المستقرة)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6453336"/>
            <a:ext cx="2483768" cy="4046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الشكل (14-7) 23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أبعاد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التداخل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الحركة الاهتزازية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4860032" y="989856"/>
            <a:ext cx="4283968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أبعاد التداخل ثلاثة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التداخل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62880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في بعد واحد 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(تداخل الموجات في حبل أو نابض)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42900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في بعدين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 موجات سطح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الماء 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22920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في ثلاث أبعاد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 موجات الصوت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الموجات في بعدين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1691680" y="1412776"/>
            <a:ext cx="745232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تمثيل الموجات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في بعدين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الموجات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في بعدين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21297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مقدمة الموجة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هي الخط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الذي يمثل قمة الموجة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943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شعاع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اتجاه خط متعامد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مع مقدمة الموجة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6453336"/>
            <a:ext cx="2483768" cy="4046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الشكل (15-7) 24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2051720" y="1124744"/>
            <a:ext cx="7092280" cy="5669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انعكاس الموجات في بعدين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الموجات في بعدين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06084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العمود المقام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خط يصنع زاوية قائمة مع الحاجز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50100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زاوية السقوط 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الزاوية بين الشعاع الساقط والعمود المقام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494116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زاوية الانعكاس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الزاوية بين الشعاع المنعكس والعمود المقام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6453336"/>
            <a:ext cx="2483768" cy="4046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الشكل (16-7) 24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2699792" y="1421904"/>
            <a:ext cx="6444208" cy="49492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النكسار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الموجات في بعدين :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الموجات في بعدين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780928"/>
            <a:ext cx="9144000" cy="216024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تغير اتجاه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الموجات عند الحد الفاصل بين وسطين 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مختلفين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6453336"/>
            <a:ext cx="2483768" cy="4046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الشكل (17-7) 24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7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قانون الانعكاس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2636912"/>
            <a:ext cx="9144000" cy="1647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نص : إن زاوية السقوط تساوي زاوية الانعكاس دائماً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قانون الانعكاس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124744"/>
            <a:ext cx="9144000" cy="240314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الانعكاس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الصدى هو انعكاس الصوت عن سطح صلب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أمثلة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194212"/>
            <a:ext cx="9144000" cy="240314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الانكسار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هو </a:t>
            </a:r>
            <a:r>
              <a:rPr lang="ar-SA" sz="48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المسؤول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جزئياً عن تكون قوس المطر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80728"/>
            <a:ext cx="9144000" cy="158417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كل تأرجح يتبع </a:t>
            </a:r>
            <a:r>
              <a:rPr kumimoji="0" lang="ar-SA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لمسار نفسه ذهاب وإياب بأزمنة متساوية .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الحركة الاهتزازية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6156176" y="2718048"/>
            <a:ext cx="298782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861048"/>
            <a:ext cx="9144000" cy="201622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تأرجح البندول</a:t>
            </a:r>
          </a:p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تذبذب النابض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الاهتزازات والموجات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الحركة التوافقية البسيطة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4219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وهي إذا كانت القوة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التي تعيد الجسم إلى موضع اتزانه تتناسب </a:t>
            </a:r>
            <a:r>
              <a:rPr kumimoji="0" lang="ar-SA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طردياً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مع الجسم .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الحركة التوافقية البسيطة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5076056" y="3212976"/>
            <a:ext cx="406794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ومن صفاتها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365104"/>
            <a:ext cx="9144000" cy="216024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الزمن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الدوري (</a:t>
            </a:r>
            <a:r>
              <a:rPr lang="en-US" sz="48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T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</a:p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ar-SA" sz="4800" b="1" baseline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اتساع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الحركة (</a:t>
            </a: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 build="p"/>
    </p:bldLst>
  </p:timing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>
        <a:solidFill>
          <a:srgbClr val="FFFF00"/>
        </a:solidFill>
      </a:spPr>
      <a:bodyPr rtlCol="1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01600">
          <a:solidFill>
            <a:srgbClr val="FFFF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469</TotalTime>
  <Words>1408</Words>
  <Application>Microsoft Office PowerPoint</Application>
  <PresentationFormat>عرض على الشاشة (3:4)‏</PresentationFormat>
  <Paragraphs>310</Paragraphs>
  <Slides>67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67</vt:i4>
      </vt:variant>
    </vt:vector>
  </HeadingPairs>
  <TitlesOfParts>
    <vt:vector size="73" baseType="lpstr">
      <vt:lpstr>Arial</vt:lpstr>
      <vt:lpstr>Franklin Gothic Book</vt:lpstr>
      <vt:lpstr>Lucida Sans Unicode</vt:lpstr>
      <vt:lpstr>Tahoma</vt:lpstr>
      <vt:lpstr>Wingdings 2</vt:lpstr>
      <vt:lpstr>تقنية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الحركة على خط مستقيم</dc:title>
  <cp:lastModifiedBy>abuTala almfrrj</cp:lastModifiedBy>
  <cp:revision>120</cp:revision>
  <dcterms:modified xsi:type="dcterms:W3CDTF">2014-06-15T19:45:37Z</dcterms:modified>
</cp:coreProperties>
</file>