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3" r:id="rId3"/>
    <p:sldId id="256" r:id="rId4"/>
    <p:sldId id="264" r:id="rId5"/>
    <p:sldId id="257" r:id="rId6"/>
    <p:sldId id="267" r:id="rId7"/>
    <p:sldId id="260" r:id="rId8"/>
    <p:sldId id="266" r:id="rId9"/>
    <p:sldId id="259" r:id="rId10"/>
    <p:sldId id="265" r:id="rId1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662" y="-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B3F8FC-4D82-49AB-8B1B-9DD8D451C2F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3F8FC-4D82-49AB-8B1B-9DD8D451C2F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3F8FC-4D82-49AB-8B1B-9DD8D451C2F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3F8FC-4D82-49AB-8B1B-9DD8D451C2F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B3F8FC-4D82-49AB-8B1B-9DD8D451C2F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B3F8FC-4D82-49AB-8B1B-9DD8D451C2F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B3F8FC-4D82-49AB-8B1B-9DD8D451C2F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B3F8FC-4D82-49AB-8B1B-9DD8D451C2F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3F8FC-4D82-49AB-8B1B-9DD8D451C2F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3F8FC-4D82-49AB-8B1B-9DD8D451C2F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3F8FC-4D82-49AB-8B1B-9DD8D451C2F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B1CB0-F720-4F38-8C0D-881C30649B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B3F8FC-4D82-49AB-8B1B-9DD8D451C2F9}" type="datetimeFigureOut">
              <a:rPr lang="en-US" smtClean="0"/>
              <a:pPr/>
              <a:t>1/27/2017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698B1CB0-F720-4F38-8C0D-881C30649B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1520"/>
            <a:ext cx="6858000" cy="8892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1593963479"/>
              </p:ext>
            </p:extLst>
          </p:nvPr>
        </p:nvGraphicFramePr>
        <p:xfrm>
          <a:off x="404664" y="3059832"/>
          <a:ext cx="6264696" cy="5832648"/>
        </p:xfrm>
        <a:graphic>
          <a:graphicData uri="http://schemas.openxmlformats.org/drawingml/2006/table">
            <a:tbl>
              <a:tblPr/>
              <a:tblGrid>
                <a:gridCol w="2063851"/>
                <a:gridCol w="2064460"/>
                <a:gridCol w="2136385"/>
              </a:tblGrid>
              <a:tr h="726763">
                <a:tc>
                  <a:txBody>
                    <a:bodyPr/>
                    <a:lstStyle/>
                    <a:p>
                      <a:pPr marL="0" marR="0" algn="ctr">
                        <a:lnSpc>
                          <a:spcPct val="115000"/>
                        </a:lnSpc>
                        <a:spcBef>
                          <a:spcPts val="0"/>
                        </a:spcBef>
                        <a:spcAft>
                          <a:spcPts val="0"/>
                        </a:spcAft>
                      </a:pPr>
                      <a:r>
                        <a:rPr lang="ar-SA" sz="2000" b="1" dirty="0">
                          <a:latin typeface="Calibri"/>
                          <a:ea typeface="Calibri"/>
                          <a:cs typeface="Microsoft Sans Serif"/>
                        </a:rPr>
                        <a:t>ماذا </a:t>
                      </a:r>
                      <a:r>
                        <a:rPr lang="ar-SA" sz="2000" b="1" dirty="0" smtClean="0">
                          <a:latin typeface="Calibri"/>
                          <a:ea typeface="Calibri"/>
                          <a:cs typeface="Microsoft Sans Serif"/>
                        </a:rPr>
                        <a:t>تعلمت</a:t>
                      </a:r>
                      <a:r>
                        <a:rPr lang="ar-AE" sz="2000" b="1" dirty="0" smtClean="0">
                          <a:latin typeface="Calibri"/>
                          <a:ea typeface="Calibri"/>
                          <a:cs typeface="Microsoft Sans Serif"/>
                        </a:rPr>
                        <a:t> اليوم</a:t>
                      </a:r>
                      <a:r>
                        <a:rPr lang="ar-AE" sz="2000" b="1" dirty="0" smtClean="0">
                          <a:latin typeface="Calibri"/>
                          <a:ea typeface="Calibri"/>
                          <a:cs typeface="Microsoft Sans Serif"/>
                        </a:rPr>
                        <a:t>؟</a:t>
                      </a:r>
                    </a:p>
                    <a:p>
                      <a:pPr marL="0" marR="0" algn="ctr">
                        <a:lnSpc>
                          <a:spcPct val="115000"/>
                        </a:lnSpc>
                        <a:spcBef>
                          <a:spcPts val="0"/>
                        </a:spcBef>
                        <a:spcAft>
                          <a:spcPts val="0"/>
                        </a:spcAft>
                      </a:pPr>
                      <a:endParaRPr lang="en-US" sz="1300" b="1"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SA" sz="2000" b="1" dirty="0" smtClean="0">
                          <a:latin typeface="Calibri"/>
                          <a:ea typeface="Calibri"/>
                          <a:cs typeface="Microsoft Sans Serif"/>
                        </a:rPr>
                        <a:t>ما </a:t>
                      </a:r>
                      <a:r>
                        <a:rPr lang="ar-SA" sz="2000" b="1" dirty="0">
                          <a:latin typeface="Calibri"/>
                          <a:ea typeface="Calibri"/>
                          <a:cs typeface="Microsoft Sans Serif"/>
                        </a:rPr>
                        <a:t>أريد أن </a:t>
                      </a:r>
                      <a:r>
                        <a:rPr lang="ar-SA" sz="2000" b="1" dirty="0" smtClean="0">
                          <a:latin typeface="Calibri"/>
                          <a:ea typeface="Calibri"/>
                          <a:cs typeface="Microsoft Sans Serif"/>
                        </a:rPr>
                        <a:t>أعرف</a:t>
                      </a:r>
                      <a:r>
                        <a:rPr lang="ar-AE" sz="2000" b="1" dirty="0" smtClean="0">
                          <a:latin typeface="Calibri"/>
                          <a:ea typeface="Calibri"/>
                          <a:cs typeface="Microsoft Sans Serif"/>
                        </a:rPr>
                        <a:t>؟</a:t>
                      </a:r>
                      <a:endParaRPr lang="en-US" sz="1300" b="1"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AE" sz="2000" b="1" dirty="0" smtClean="0">
                          <a:latin typeface="Calibri"/>
                          <a:ea typeface="Calibri"/>
                          <a:cs typeface="Microsoft Sans Serif"/>
                        </a:rPr>
                        <a:t>ماذا</a:t>
                      </a:r>
                      <a:r>
                        <a:rPr lang="ar-AE" sz="2000" b="1" baseline="0" dirty="0" smtClean="0">
                          <a:latin typeface="Calibri"/>
                          <a:ea typeface="Calibri"/>
                          <a:cs typeface="Microsoft Sans Serif"/>
                        </a:rPr>
                        <a:t> أعرف؟</a:t>
                      </a:r>
                      <a:endParaRPr lang="en-US" sz="1300" b="1"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5885">
                <a:tc>
                  <a:txBody>
                    <a:bodyPr/>
                    <a:lstStyle/>
                    <a:p>
                      <a:pPr marL="0" marR="0">
                        <a:lnSpc>
                          <a:spcPct val="115000"/>
                        </a:lnSpc>
                        <a:spcBef>
                          <a:spcPts val="0"/>
                        </a:spcBef>
                        <a:spcAft>
                          <a:spcPts val="0"/>
                        </a:spcAft>
                      </a:pPr>
                      <a:endParaRPr lang="en-US" sz="1300"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300"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rtl="1">
                        <a:lnSpc>
                          <a:spcPct val="115000"/>
                        </a:lnSpc>
                        <a:spcBef>
                          <a:spcPts val="0"/>
                        </a:spcBef>
                        <a:spcAft>
                          <a:spcPts val="0"/>
                        </a:spcAft>
                      </a:pPr>
                      <a:endParaRPr lang="ar-SA" sz="4500" dirty="0">
                        <a:latin typeface="Calibri"/>
                        <a:ea typeface="Calibri"/>
                        <a:cs typeface="Arial"/>
                      </a:endParaRPr>
                    </a:p>
                  </a:txBody>
                  <a:tcPr marL="48042" marR="48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ounded Rectangle 5"/>
          <p:cNvSpPr/>
          <p:nvPr/>
        </p:nvSpPr>
        <p:spPr>
          <a:xfrm>
            <a:off x="44624" y="113774"/>
            <a:ext cx="2592288" cy="4977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2800" b="1" dirty="0" smtClean="0">
                <a:solidFill>
                  <a:schemeClr val="tx1"/>
                </a:solidFill>
              </a:rPr>
              <a:t>جدول التعلم</a:t>
            </a:r>
            <a:endParaRPr lang="en-US" sz="2800" b="1" dirty="0">
              <a:solidFill>
                <a:schemeClr val="tx1"/>
              </a:solidFill>
            </a:endParaRPr>
          </a:p>
        </p:txBody>
      </p:sp>
    </p:spTree>
    <p:extLst>
      <p:ext uri="{BB962C8B-B14F-4D97-AF65-F5344CB8AC3E}">
        <p14:creationId xmlns:p14="http://schemas.microsoft.com/office/powerpoint/2010/main" val="120837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clipartkid.com/images/3/barretr-air-mail-envelope-clip-art-at-clker-com-vector-clip-art-NZJGNX-clipart.png"/>
          <p:cNvPicPr>
            <a:picLocks noChangeAspect="1" noChangeArrowheads="1"/>
          </p:cNvPicPr>
          <p:nvPr/>
        </p:nvPicPr>
        <p:blipFill>
          <a:blip r:embed="rId2"/>
          <a:srcRect/>
          <a:stretch>
            <a:fillRect/>
          </a:stretch>
        </p:blipFill>
        <p:spPr bwMode="auto">
          <a:xfrm>
            <a:off x="928670" y="428596"/>
            <a:ext cx="5072098" cy="3887817"/>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857620"/>
            <a:ext cx="6143668" cy="4929222"/>
          </a:xfrm>
          <a:prstGeom prst="rect">
            <a:avLst/>
          </a:prstGeom>
          <a:noFill/>
        </p:spPr>
      </p:pic>
      <p:sp>
        <p:nvSpPr>
          <p:cNvPr id="5" name="Rounded Rectangle 4"/>
          <p:cNvSpPr/>
          <p:nvPr/>
        </p:nvSpPr>
        <p:spPr>
          <a:xfrm>
            <a:off x="857232" y="4714876"/>
            <a:ext cx="5072098" cy="378621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rgbClr val="FF0000"/>
                </a:solidFill>
                <a:latin typeface="Microsoft Sans Serif" pitchFamily="34" charset="0"/>
                <a:ea typeface="Arial Unicode MS" pitchFamily="34" charset="-128"/>
              </a:rPr>
              <a:t>أكتب سؤالاً وأرسله إلى..</a:t>
            </a:r>
          </a:p>
          <a:p>
            <a:pPr algn="ctr"/>
            <a:endParaRPr lang="ar-AE" sz="3200" b="1" dirty="0" smtClean="0">
              <a:solidFill>
                <a:schemeClr val="tx1"/>
              </a:solidFill>
              <a:latin typeface="Microsoft Sans Serif" pitchFamily="34" charset="0"/>
              <a:ea typeface="Arial Unicode MS" pitchFamily="34" charset="-128"/>
            </a:endParaRPr>
          </a:p>
          <a:p>
            <a:pPr algn="ctr"/>
            <a:r>
              <a:rPr lang="ar-AE" sz="3200" b="1" dirty="0" smtClean="0">
                <a:solidFill>
                  <a:schemeClr val="tx1"/>
                </a:solidFill>
                <a:latin typeface="Microsoft Sans Serif" pitchFamily="34" charset="0"/>
                <a:ea typeface="Arial Unicode MS" pitchFamily="34" charset="-128"/>
              </a:rPr>
              <a:t>هي استراتيجية بسيطة ومرحة تقوم على التحدي والمنافسة تقوم فيها كل مجموعة بكتابة سؤال وإرساله للمجموعة الأخرى.</a:t>
            </a:r>
          </a:p>
          <a:p>
            <a:pPr algn="ctr"/>
            <a:endParaRPr lang="en-US" sz="3200" b="1" dirty="0" smtClean="0">
              <a:solidFill>
                <a:srgbClr val="FF0000"/>
              </a:solidFill>
              <a:latin typeface="Microsoft Sans Serif" pitchFamily="34" charset="0"/>
              <a:ea typeface="Arial Unicode MS" pitchFamily="34" charset="-128"/>
            </a:endParaRPr>
          </a:p>
          <a:p>
            <a:pPr algn="ctr"/>
            <a:endParaRPr lang="en-US" sz="3200" b="1" dirty="0" smtClean="0">
              <a:solidFill>
                <a:schemeClr val="tx1"/>
              </a:solidFill>
              <a:latin typeface="Microsoft Sans Serif" pitchFamily="34" charset="0"/>
              <a:ea typeface="Arial Unicode MS" pitchFamily="34" charset="-128"/>
            </a:endParaRPr>
          </a:p>
          <a:p>
            <a:pPr algn="ct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42852" y="142844"/>
            <a:ext cx="2928958" cy="78581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chemeClr val="tx1"/>
                </a:solidFill>
              </a:rPr>
              <a:t>جدول التعلم</a:t>
            </a:r>
            <a:endParaRPr lang="en-US" sz="3200" b="1" dirty="0">
              <a:solidFill>
                <a:schemeClr val="tx1"/>
              </a:solidFill>
            </a:endParaRPr>
          </a:p>
        </p:txBody>
      </p:sp>
      <p:sp>
        <p:nvSpPr>
          <p:cNvPr id="7" name="Rounded Rectangle 6"/>
          <p:cNvSpPr/>
          <p:nvPr/>
        </p:nvSpPr>
        <p:spPr>
          <a:xfrm>
            <a:off x="500042" y="3000364"/>
            <a:ext cx="5786478" cy="42862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AE" sz="3200" b="1" dirty="0" smtClean="0">
              <a:solidFill>
                <a:srgbClr val="FF0000"/>
              </a:solidFill>
              <a:latin typeface="Microsoft Sans Serif" pitchFamily="34" charset="0"/>
              <a:ea typeface="Arial Unicode MS" pitchFamily="34" charset="-128"/>
            </a:endParaRPr>
          </a:p>
          <a:p>
            <a:pPr algn="ctr"/>
            <a:r>
              <a:rPr lang="ar-AE" sz="3200" b="1" dirty="0" smtClean="0">
                <a:solidFill>
                  <a:srgbClr val="FF0000"/>
                </a:solidFill>
                <a:latin typeface="Microsoft Sans Serif" pitchFamily="34" charset="0"/>
                <a:ea typeface="Arial Unicode MS" pitchFamily="34" charset="-128"/>
              </a:rPr>
              <a:t>استراتيجية جدول التعلم:</a:t>
            </a:r>
            <a:endParaRPr lang="en-US" sz="3200" b="1" dirty="0" smtClean="0">
              <a:solidFill>
                <a:schemeClr val="tx1"/>
              </a:solidFill>
              <a:latin typeface="Microsoft Sans Serif" pitchFamily="34" charset="0"/>
              <a:ea typeface="Arial Unicode MS" pitchFamily="34" charset="-128"/>
            </a:endParaRPr>
          </a:p>
          <a:p>
            <a:pPr algn="ctr"/>
            <a:endParaRPr lang="ar-AE" sz="2800" b="1" dirty="0" smtClean="0">
              <a:solidFill>
                <a:schemeClr val="tx1"/>
              </a:solidFill>
              <a:latin typeface="Microsoft Sans Serif" pitchFamily="34" charset="0"/>
              <a:ea typeface="Arial Unicode MS" pitchFamily="34" charset="-128"/>
            </a:endParaRPr>
          </a:p>
          <a:p>
            <a:pPr algn="ctr"/>
            <a:r>
              <a:rPr lang="ar-AE" sz="2800" b="1" dirty="0" smtClean="0">
                <a:solidFill>
                  <a:schemeClr val="tx1"/>
                </a:solidFill>
                <a:latin typeface="Microsoft Sans Serif" pitchFamily="34" charset="0"/>
                <a:ea typeface="Arial Unicode MS" pitchFamily="34" charset="-128"/>
              </a:rPr>
              <a:t>هو عبارة عن مخطط يتكون من ثلاث أعمدة يستخدمه المعلم أثناء تنفيذ مراحل الدرس المختلفة، ويحتوي على إجابات عن الأسئلة الآتية:</a:t>
            </a:r>
          </a:p>
          <a:p>
            <a:pPr algn="ctr"/>
            <a:r>
              <a:rPr lang="ar-AE" sz="2800" b="1" dirty="0" smtClean="0">
                <a:solidFill>
                  <a:schemeClr val="tx1"/>
                </a:solidFill>
                <a:latin typeface="Microsoft Sans Serif" pitchFamily="34" charset="0"/>
                <a:ea typeface="Arial Unicode MS" pitchFamily="34" charset="-128"/>
              </a:rPr>
              <a:t>ماذا يعرف الطلاب من قبل؟</a:t>
            </a:r>
          </a:p>
          <a:p>
            <a:pPr algn="ctr"/>
            <a:r>
              <a:rPr lang="ar-AE" sz="2800" b="1" dirty="0" smtClean="0">
                <a:solidFill>
                  <a:schemeClr val="tx1"/>
                </a:solidFill>
                <a:latin typeface="Microsoft Sans Serif" pitchFamily="34" charset="0"/>
                <a:ea typeface="Arial Unicode MS" pitchFamily="34" charset="-128"/>
              </a:rPr>
              <a:t>وما الذي يريدون معرفته خلال هذه الحصة؟</a:t>
            </a:r>
          </a:p>
          <a:p>
            <a:pPr algn="ctr"/>
            <a:r>
              <a:rPr lang="ar-AE" sz="2800" b="1" dirty="0" smtClean="0">
                <a:solidFill>
                  <a:schemeClr val="tx1"/>
                </a:solidFill>
                <a:latin typeface="Microsoft Sans Serif" pitchFamily="34" charset="0"/>
                <a:ea typeface="Arial Unicode MS" pitchFamily="34" charset="-128"/>
              </a:rPr>
              <a:t>وماذا تعلموا فعلاً(بعد نهاية الدرس)؟</a:t>
            </a:r>
          </a:p>
          <a:p>
            <a:pPr algn="ctr"/>
            <a:r>
              <a:rPr lang="ar-AE" sz="2800" b="1" dirty="0" smtClean="0">
                <a:solidFill>
                  <a:schemeClr val="tx1"/>
                </a:solidFill>
                <a:latin typeface="Microsoft Sans Serif" pitchFamily="34" charset="0"/>
                <a:ea typeface="Arial Unicode MS" pitchFamily="34" charset="-128"/>
              </a:rPr>
              <a:t>ويربط الطالب عن طريقه بين معرفته السابقة والمعرفة الجديدة( الدرس الجديد)كما أنه يستخدم </a:t>
            </a:r>
            <a:r>
              <a:rPr lang="ar-AE" sz="2400" b="1" dirty="0" smtClean="0">
                <a:solidFill>
                  <a:schemeClr val="tx1"/>
                </a:solidFill>
                <a:latin typeface="Microsoft Sans Serif" pitchFamily="34" charset="0"/>
                <a:ea typeface="Arial Unicode MS" pitchFamily="34" charset="-128"/>
              </a:rPr>
              <a:t>ليقوّم تعلم الطالب</a:t>
            </a:r>
            <a:r>
              <a:rPr lang="ar-AE" sz="3200" b="1" dirty="0" smtClean="0">
                <a:solidFill>
                  <a:schemeClr val="tx1"/>
                </a:solidFill>
                <a:latin typeface="Microsoft Sans Serif" pitchFamily="34" charset="0"/>
                <a:ea typeface="Arial Unicode MS" pitchFamily="34" charset="-128"/>
              </a:rPr>
              <a:t>.</a:t>
            </a:r>
            <a:endParaRPr lang="en-US" sz="3200" b="1" dirty="0">
              <a:solidFill>
                <a:schemeClr val="tx1"/>
              </a:solidFill>
              <a:latin typeface="Microsoft Sans Serif" pitchFamily="34" charset="0"/>
              <a:ea typeface="Arial Unicode MS" pitchFamily="34" charset="-128"/>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7112" y="78618"/>
            <a:ext cx="2304256" cy="2261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500174" y="428596"/>
            <a:ext cx="3929090" cy="3786214"/>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http://www.polyvore.com/cgi/img-thing?.out=jpg&amp;size=l&amp;tid=17174437"/>
          <p:cNvPicPr>
            <a:picLocks noChangeAspect="1" noChangeArrowheads="1"/>
          </p:cNvPicPr>
          <p:nvPr/>
        </p:nvPicPr>
        <p:blipFill>
          <a:blip r:embed="rId2"/>
          <a:srcRect/>
          <a:stretch>
            <a:fillRect/>
          </a:stretch>
        </p:blipFill>
        <p:spPr bwMode="auto">
          <a:xfrm>
            <a:off x="428604" y="3500430"/>
            <a:ext cx="6143668" cy="5143536"/>
          </a:xfrm>
          <a:prstGeom prst="rect">
            <a:avLst/>
          </a:prstGeom>
          <a:noFill/>
        </p:spPr>
      </p:pic>
      <p:pic>
        <p:nvPicPr>
          <p:cNvPr id="3074" name="Picture 2" descr="http://cliparts.co/cliparts/8T6/LGR/8T6LGRRTE.gif"/>
          <p:cNvPicPr>
            <a:picLocks noChangeAspect="1" noChangeArrowheads="1"/>
          </p:cNvPicPr>
          <p:nvPr/>
        </p:nvPicPr>
        <p:blipFill>
          <a:blip r:embed="rId3"/>
          <a:srcRect/>
          <a:stretch>
            <a:fillRect/>
          </a:stretch>
        </p:blipFill>
        <p:spPr bwMode="auto">
          <a:xfrm>
            <a:off x="1214422" y="305627"/>
            <a:ext cx="4094255" cy="3480555"/>
          </a:xfrm>
          <a:prstGeom prst="rect">
            <a:avLst/>
          </a:prstGeom>
          <a:noFill/>
        </p:spPr>
      </p:pic>
      <p:sp>
        <p:nvSpPr>
          <p:cNvPr id="7" name="Rounded Rectangle 6"/>
          <p:cNvSpPr/>
          <p:nvPr/>
        </p:nvSpPr>
        <p:spPr>
          <a:xfrm>
            <a:off x="1357298" y="3500430"/>
            <a:ext cx="4286280"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chemeClr val="tx1"/>
                </a:solidFill>
                <a:latin typeface="Microsoft Sans Serif" pitchFamily="34" charset="0"/>
                <a:ea typeface="Arial Unicode MS" pitchFamily="34" charset="-128"/>
              </a:rPr>
              <a:t>أستمع..أفكر..وأجيب بسرعة..</a:t>
            </a:r>
            <a:endParaRPr lang="en-US" sz="3200" b="1" dirty="0">
              <a:solidFill>
                <a:schemeClr val="tx1"/>
              </a:solidFill>
              <a:latin typeface="Microsoft Sans Serif" pitchFamily="34" charset="0"/>
              <a:ea typeface="Arial Unicode MS" pitchFamily="34" charset="-128"/>
            </a:endParaRPr>
          </a:p>
        </p:txBody>
      </p:sp>
      <p:sp>
        <p:nvSpPr>
          <p:cNvPr id="8" name="Oval 7"/>
          <p:cNvSpPr/>
          <p:nvPr/>
        </p:nvSpPr>
        <p:spPr>
          <a:xfrm>
            <a:off x="2714620" y="1357290"/>
            <a:ext cx="1785950" cy="121444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000" b="1" dirty="0" smtClean="0">
                <a:solidFill>
                  <a:schemeClr val="tx1"/>
                </a:solidFill>
              </a:rPr>
              <a:t>من أنا ؟</a:t>
            </a:r>
            <a:endParaRPr lang="en-US" sz="3000"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500174" y="428596"/>
            <a:ext cx="3929090" cy="3786214"/>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http://www.polyvore.com/cgi/img-thing?.out=jpg&amp;size=l&amp;tid=17174437"/>
          <p:cNvPicPr>
            <a:picLocks noChangeAspect="1" noChangeArrowheads="1"/>
          </p:cNvPicPr>
          <p:nvPr/>
        </p:nvPicPr>
        <p:blipFill>
          <a:blip r:embed="rId2"/>
          <a:srcRect/>
          <a:stretch>
            <a:fillRect/>
          </a:stretch>
        </p:blipFill>
        <p:spPr bwMode="auto">
          <a:xfrm>
            <a:off x="428604" y="3500430"/>
            <a:ext cx="6143668" cy="5143536"/>
          </a:xfrm>
          <a:prstGeom prst="rect">
            <a:avLst/>
          </a:prstGeom>
          <a:noFill/>
        </p:spPr>
      </p:pic>
      <p:pic>
        <p:nvPicPr>
          <p:cNvPr id="3074" name="Picture 2" descr="http://cliparts.co/cliparts/8T6/LGR/8T6LGRRTE.gif"/>
          <p:cNvPicPr>
            <a:picLocks noChangeAspect="1" noChangeArrowheads="1"/>
          </p:cNvPicPr>
          <p:nvPr/>
        </p:nvPicPr>
        <p:blipFill>
          <a:blip r:embed="rId3"/>
          <a:srcRect/>
          <a:stretch>
            <a:fillRect/>
          </a:stretch>
        </p:blipFill>
        <p:spPr bwMode="auto">
          <a:xfrm>
            <a:off x="1214422" y="305627"/>
            <a:ext cx="4094255" cy="3480555"/>
          </a:xfrm>
          <a:prstGeom prst="rect">
            <a:avLst/>
          </a:prstGeom>
          <a:noFill/>
        </p:spPr>
      </p:pic>
      <p:sp>
        <p:nvSpPr>
          <p:cNvPr id="7" name="Rounded Rectangle 6"/>
          <p:cNvSpPr/>
          <p:nvPr/>
        </p:nvSpPr>
        <p:spPr>
          <a:xfrm>
            <a:off x="785794" y="5572132"/>
            <a:ext cx="5357850"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rgbClr val="FF0000"/>
                </a:solidFill>
                <a:latin typeface="Microsoft Sans Serif" pitchFamily="34" charset="0"/>
                <a:ea typeface="Arial Unicode MS" pitchFamily="34" charset="-128"/>
              </a:rPr>
              <a:t>أستمع..أفكر..وأجيب بسرعة..</a:t>
            </a:r>
          </a:p>
          <a:p>
            <a:pPr algn="ctr"/>
            <a:endParaRPr lang="ar-AE" sz="3200" b="1" dirty="0" smtClean="0">
              <a:solidFill>
                <a:schemeClr val="tx1"/>
              </a:solidFill>
              <a:latin typeface="Microsoft Sans Serif" pitchFamily="34" charset="0"/>
              <a:ea typeface="Arial Unicode MS" pitchFamily="34" charset="-128"/>
            </a:endParaRPr>
          </a:p>
          <a:p>
            <a:pPr algn="ctr"/>
            <a:r>
              <a:rPr lang="ar-AE" sz="3200" b="1" dirty="0" smtClean="0">
                <a:solidFill>
                  <a:schemeClr val="tx1"/>
                </a:solidFill>
                <a:latin typeface="Microsoft Sans Serif" pitchFamily="34" charset="0"/>
                <a:ea typeface="Arial Unicode MS" pitchFamily="34" charset="-128"/>
              </a:rPr>
              <a:t>هي استراتيجية ظريفة وخفيفة تعتمد على فكرة الألغاز ، تقوم المعلمة أو تكلف طالبة بطرح معلومات عن مصطلح أو تعريف ما وتحاول المجموعات الإجابة ومعرفة المطلوب بأسرع وقت ممكن.</a:t>
            </a:r>
          </a:p>
          <a:p>
            <a:pPr algn="ctr"/>
            <a:endParaRPr lang="en-US" sz="3200" b="1" dirty="0">
              <a:solidFill>
                <a:srgbClr val="FF0000"/>
              </a:solidFill>
              <a:latin typeface="Microsoft Sans Serif" pitchFamily="34" charset="0"/>
              <a:ea typeface="Arial Unicode MS" pitchFamily="34" charset="-128"/>
            </a:endParaRPr>
          </a:p>
        </p:txBody>
      </p:sp>
      <p:sp>
        <p:nvSpPr>
          <p:cNvPr id="8" name="Oval 7"/>
          <p:cNvSpPr/>
          <p:nvPr/>
        </p:nvSpPr>
        <p:spPr>
          <a:xfrm>
            <a:off x="2714620" y="1357290"/>
            <a:ext cx="1785950" cy="121444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000" b="1" dirty="0" smtClean="0">
                <a:solidFill>
                  <a:schemeClr val="tx1"/>
                </a:solidFill>
              </a:rPr>
              <a:t>من أنا ؟</a:t>
            </a:r>
            <a:endParaRPr lang="en-US" sz="3000"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lipartbay.com/cliparts/brain-clip-art-v2uuqaf.jpg"/>
          <p:cNvPicPr>
            <a:picLocks noChangeAspect="1" noChangeArrowheads="1"/>
          </p:cNvPicPr>
          <p:nvPr/>
        </p:nvPicPr>
        <p:blipFill>
          <a:blip r:embed="rId2" cstate="print"/>
          <a:srcRect/>
          <a:stretch>
            <a:fillRect/>
          </a:stretch>
        </p:blipFill>
        <p:spPr bwMode="auto">
          <a:xfrm>
            <a:off x="1428736" y="285720"/>
            <a:ext cx="3767011" cy="3286116"/>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357554"/>
            <a:ext cx="6143668" cy="5429288"/>
          </a:xfrm>
          <a:prstGeom prst="rect">
            <a:avLst/>
          </a:prstGeom>
          <a:noFill/>
        </p:spPr>
      </p:pic>
      <p:sp>
        <p:nvSpPr>
          <p:cNvPr id="5" name="Rounded Rectangle 4"/>
          <p:cNvSpPr/>
          <p:nvPr/>
        </p:nvSpPr>
        <p:spPr>
          <a:xfrm>
            <a:off x="1571612" y="3286116"/>
            <a:ext cx="3643338"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chemeClr val="tx1"/>
                </a:solidFill>
                <a:latin typeface="Microsoft Sans Serif" pitchFamily="34" charset="0"/>
                <a:ea typeface="Arial Unicode MS" pitchFamily="34" charset="-128"/>
              </a:rPr>
              <a:t>أكتب كل ما أعرفه عن:</a:t>
            </a: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lipartbay.com/cliparts/brain-clip-art-v2uuqaf.jpg"/>
          <p:cNvPicPr>
            <a:picLocks noChangeAspect="1" noChangeArrowheads="1"/>
          </p:cNvPicPr>
          <p:nvPr/>
        </p:nvPicPr>
        <p:blipFill>
          <a:blip r:embed="rId2" cstate="print"/>
          <a:srcRect/>
          <a:stretch>
            <a:fillRect/>
          </a:stretch>
        </p:blipFill>
        <p:spPr bwMode="auto">
          <a:xfrm>
            <a:off x="1428736" y="285720"/>
            <a:ext cx="3767011" cy="3286116"/>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357554"/>
            <a:ext cx="6143668" cy="5429288"/>
          </a:xfrm>
          <a:prstGeom prst="rect">
            <a:avLst/>
          </a:prstGeom>
          <a:noFill/>
        </p:spPr>
      </p:pic>
      <p:sp>
        <p:nvSpPr>
          <p:cNvPr id="5" name="Rounded Rectangle 4"/>
          <p:cNvSpPr/>
          <p:nvPr/>
        </p:nvSpPr>
        <p:spPr>
          <a:xfrm>
            <a:off x="714356" y="5072066"/>
            <a:ext cx="5572164"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rgbClr val="FF0000"/>
                </a:solidFill>
                <a:latin typeface="Microsoft Sans Serif" pitchFamily="34" charset="0"/>
                <a:ea typeface="Arial Unicode MS" pitchFamily="34" charset="-128"/>
              </a:rPr>
              <a:t>أكتب كل ما أعرفه عن:</a:t>
            </a:r>
          </a:p>
          <a:p>
            <a:pPr algn="ctr"/>
            <a:endParaRPr lang="ar-AE" sz="3200" b="1" dirty="0" smtClean="0">
              <a:solidFill>
                <a:schemeClr val="tx1"/>
              </a:solidFill>
              <a:latin typeface="Microsoft Sans Serif" pitchFamily="34" charset="0"/>
              <a:ea typeface="Arial Unicode MS" pitchFamily="34" charset="-128"/>
            </a:endParaRPr>
          </a:p>
          <a:p>
            <a:pPr algn="ctr"/>
            <a:r>
              <a:rPr lang="ar-AE" sz="3200" b="1" dirty="0" smtClean="0">
                <a:solidFill>
                  <a:schemeClr val="tx1"/>
                </a:solidFill>
                <a:latin typeface="Microsoft Sans Serif" pitchFamily="34" charset="0"/>
                <a:ea typeface="Arial Unicode MS" pitchFamily="34" charset="-128"/>
              </a:rPr>
              <a:t>هي استراتيجية تعتمد على تنشيط الذهن اللامحدود عن طريق طرح سؤال مفتوح يحتمل عدد لا نهائي من الأجوبة وترك المجال لتقديم جميع الإجابات التي تطرأ على ذهن المتعلم دون تقييد بصحة أو خطأ..</a:t>
            </a: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images.clipartpanda.com/clock-clip-art-alarm-clock.png"/>
          <p:cNvPicPr>
            <a:picLocks noChangeAspect="1" noChangeArrowheads="1"/>
          </p:cNvPicPr>
          <p:nvPr/>
        </p:nvPicPr>
        <p:blipFill>
          <a:blip r:embed="rId2"/>
          <a:srcRect/>
          <a:stretch>
            <a:fillRect/>
          </a:stretch>
        </p:blipFill>
        <p:spPr bwMode="auto">
          <a:xfrm>
            <a:off x="1071546" y="428596"/>
            <a:ext cx="4643470" cy="4643470"/>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357554"/>
            <a:ext cx="6143668" cy="5429288"/>
          </a:xfrm>
          <a:prstGeom prst="rect">
            <a:avLst/>
          </a:prstGeom>
          <a:noFill/>
        </p:spPr>
      </p:pic>
      <p:sp>
        <p:nvSpPr>
          <p:cNvPr id="5" name="Rounded Rectangle 4"/>
          <p:cNvSpPr/>
          <p:nvPr/>
        </p:nvSpPr>
        <p:spPr>
          <a:xfrm>
            <a:off x="642918" y="3357554"/>
            <a:ext cx="5286412"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chemeClr val="tx1"/>
                </a:solidFill>
                <a:latin typeface="Microsoft Sans Serif" pitchFamily="34" charset="0"/>
                <a:ea typeface="Arial Unicode MS" pitchFamily="34" charset="-128"/>
              </a:rPr>
              <a:t>في دقيقة واحدة أكتب ما أعرف عن:</a:t>
            </a: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images.clipartpanda.com/clock-clip-art-alarm-clock.png"/>
          <p:cNvPicPr>
            <a:picLocks noChangeAspect="1" noChangeArrowheads="1"/>
          </p:cNvPicPr>
          <p:nvPr/>
        </p:nvPicPr>
        <p:blipFill>
          <a:blip r:embed="rId2"/>
          <a:srcRect/>
          <a:stretch>
            <a:fillRect/>
          </a:stretch>
        </p:blipFill>
        <p:spPr bwMode="auto">
          <a:xfrm>
            <a:off x="1071546" y="428596"/>
            <a:ext cx="4643470" cy="4643470"/>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357554"/>
            <a:ext cx="6143668" cy="5429288"/>
          </a:xfrm>
          <a:prstGeom prst="rect">
            <a:avLst/>
          </a:prstGeom>
          <a:noFill/>
        </p:spPr>
      </p:pic>
      <p:sp>
        <p:nvSpPr>
          <p:cNvPr id="5" name="Rounded Rectangle 4"/>
          <p:cNvSpPr/>
          <p:nvPr/>
        </p:nvSpPr>
        <p:spPr>
          <a:xfrm>
            <a:off x="714356" y="4000496"/>
            <a:ext cx="5286412" cy="307183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rgbClr val="FF0000"/>
                </a:solidFill>
                <a:latin typeface="Microsoft Sans Serif" pitchFamily="34" charset="0"/>
                <a:ea typeface="Arial Unicode MS" pitchFamily="34" charset="-128"/>
              </a:rPr>
              <a:t>في دقيقة واحدة أكتب ما أعرف عن:</a:t>
            </a:r>
            <a:endParaRPr lang="en-US" sz="3200" b="1" dirty="0" smtClean="0">
              <a:solidFill>
                <a:srgbClr val="FF0000"/>
              </a:solidFill>
              <a:latin typeface="Microsoft Sans Serif" pitchFamily="34" charset="0"/>
              <a:ea typeface="Arial Unicode MS" pitchFamily="34" charset="-128"/>
            </a:endParaRPr>
          </a:p>
          <a:p>
            <a:pPr algn="ctr"/>
            <a:endParaRPr lang="en-US" sz="3200" b="1" dirty="0" smtClean="0">
              <a:solidFill>
                <a:schemeClr val="tx1"/>
              </a:solidFill>
              <a:latin typeface="Microsoft Sans Serif" pitchFamily="34" charset="0"/>
              <a:ea typeface="Arial Unicode MS" pitchFamily="34" charset="-128"/>
            </a:endParaRPr>
          </a:p>
          <a:p>
            <a:pPr algn="ctr"/>
            <a:r>
              <a:rPr lang="ar-AE" sz="3200" b="1" dirty="0" smtClean="0">
                <a:solidFill>
                  <a:schemeClr val="tx1"/>
                </a:solidFill>
                <a:latin typeface="Microsoft Sans Serif" pitchFamily="34" charset="0"/>
                <a:ea typeface="Arial Unicode MS" pitchFamily="34" charset="-128"/>
              </a:rPr>
              <a:t>هي استراتيجية بسيطة وسهلة التطبيق تقوم فكرتها على أن يطرح المعلم سؤالاً ويعطي الطلاب مدة دقيقة فقط للإجابة عن السؤال.</a:t>
            </a: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clipartkid.com/images/3/barretr-air-mail-envelope-clip-art-at-clker-com-vector-clip-art-NZJGNX-clipart.png"/>
          <p:cNvPicPr>
            <a:picLocks noChangeAspect="1" noChangeArrowheads="1"/>
          </p:cNvPicPr>
          <p:nvPr/>
        </p:nvPicPr>
        <p:blipFill>
          <a:blip r:embed="rId2"/>
          <a:srcRect/>
          <a:stretch>
            <a:fillRect/>
          </a:stretch>
        </p:blipFill>
        <p:spPr bwMode="auto">
          <a:xfrm>
            <a:off x="928670" y="428596"/>
            <a:ext cx="5072098" cy="3887817"/>
          </a:xfrm>
          <a:prstGeom prst="rect">
            <a:avLst/>
          </a:prstGeom>
          <a:noFill/>
        </p:spPr>
      </p:pic>
      <p:pic>
        <p:nvPicPr>
          <p:cNvPr id="2052" name="Picture 4" descr="http://www.polyvore.com/cgi/img-thing?.out=jpg&amp;size=l&amp;tid=17174437"/>
          <p:cNvPicPr>
            <a:picLocks noChangeAspect="1" noChangeArrowheads="1"/>
          </p:cNvPicPr>
          <p:nvPr/>
        </p:nvPicPr>
        <p:blipFill>
          <a:blip r:embed="rId3"/>
          <a:srcRect/>
          <a:stretch>
            <a:fillRect/>
          </a:stretch>
        </p:blipFill>
        <p:spPr bwMode="auto">
          <a:xfrm>
            <a:off x="357166" y="3857620"/>
            <a:ext cx="6143668" cy="4929222"/>
          </a:xfrm>
          <a:prstGeom prst="rect">
            <a:avLst/>
          </a:prstGeom>
          <a:noFill/>
        </p:spPr>
      </p:pic>
      <p:sp>
        <p:nvSpPr>
          <p:cNvPr id="5" name="Rounded Rectangle 4"/>
          <p:cNvSpPr/>
          <p:nvPr/>
        </p:nvSpPr>
        <p:spPr>
          <a:xfrm>
            <a:off x="1571612" y="3643306"/>
            <a:ext cx="3643338" cy="11430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200" b="1" dirty="0" smtClean="0">
                <a:solidFill>
                  <a:schemeClr val="tx1"/>
                </a:solidFill>
                <a:latin typeface="Microsoft Sans Serif" pitchFamily="34" charset="0"/>
                <a:ea typeface="Arial Unicode MS" pitchFamily="34" charset="-128"/>
              </a:rPr>
              <a:t>أكتب سؤالاً وأرسله إلى..</a:t>
            </a:r>
            <a:endParaRPr lang="en-US" sz="3200" b="1" dirty="0">
              <a:solidFill>
                <a:schemeClr val="tx1"/>
              </a:solidFill>
              <a:latin typeface="Microsoft Sans Serif" pitchFamily="34" charset="0"/>
              <a:ea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242</Words>
  <Application>Microsoft Office PowerPoint</Application>
  <PresentationFormat>On-screen Show (4:3)</PresentationFormat>
  <Paragraphs>32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sony</cp:lastModifiedBy>
  <cp:revision>17</cp:revision>
  <dcterms:created xsi:type="dcterms:W3CDTF">2016-10-14T16:26:24Z</dcterms:created>
  <dcterms:modified xsi:type="dcterms:W3CDTF">2017-01-27T18:31:02Z</dcterms:modified>
</cp:coreProperties>
</file>