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2" r:id="rId2"/>
    <p:sldId id="257" r:id="rId3"/>
    <p:sldId id="259" r:id="rId4"/>
    <p:sldId id="258" r:id="rId5"/>
    <p:sldId id="261" r:id="rId6"/>
    <p:sldId id="260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6" r:id="rId20"/>
    <p:sldId id="278" r:id="rId21"/>
    <p:sldId id="279" r:id="rId22"/>
    <p:sldId id="280" r:id="rId23"/>
    <p:sldId id="281" r:id="rId24"/>
    <p:sldId id="284" r:id="rId25"/>
    <p:sldId id="282" r:id="rId26"/>
    <p:sldId id="288" r:id="rId27"/>
    <p:sldId id="287" r:id="rId28"/>
    <p:sldId id="285" r:id="rId29"/>
    <p:sldId id="283" r:id="rId30"/>
    <p:sldId id="291" r:id="rId31"/>
    <p:sldId id="286" r:id="rId32"/>
    <p:sldId id="292" r:id="rId33"/>
    <p:sldId id="293" r:id="rId3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FFCC"/>
    <a:srgbClr val="CC99FF"/>
    <a:srgbClr val="FF99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2849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545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584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3195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965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3884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4760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7752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7571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5286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967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29648-BCE3-48DD-8BA3-A13200553B46}" type="datetimeFigureOut">
              <a:rPr lang="ar-KW" smtClean="0"/>
              <a:t>16/02/1445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CE34E-681B-4D06-9C67-50C3DC0275A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0368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27.png"/><Relationship Id="rId4" Type="http://schemas.openxmlformats.org/officeDocument/2006/relationships/image" Target="../media/image39.emf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0.png"/><Relationship Id="rId7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2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1.wav"/><Relationship Id="rId7" Type="http://schemas.openxmlformats.org/officeDocument/2006/relationships/image" Target="../media/image1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3"/>
            <a:ext cx="12192000" cy="67086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905BDB8-0DB0-4C21-BFF2-452EFD3E57D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731865" y="1080303"/>
            <a:ext cx="7660710" cy="37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6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98"/>
            <a:ext cx="12192000" cy="6735843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D12A0976-7254-42BF-808B-B8C5730A2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162" y="587375"/>
            <a:ext cx="4312920" cy="76944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algn="ctr" rtl="1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z="4400" dirty="0"/>
              <a:t>  </a:t>
            </a:r>
            <a:r>
              <a:rPr lang="ar-SA" sz="4400" dirty="0">
                <a:latin typeface="Ithra-Bold" panose="01000500000000020004" pitchFamily="2" charset="-78"/>
                <a:ea typeface="Microsoft Himalaya" panose="01010100010101010101" pitchFamily="2" charset="0"/>
                <a:cs typeface="Ithra-Bold" panose="01000500000000020004" pitchFamily="2" charset="-78"/>
              </a:rPr>
              <a:t>القسم الثاني:</a:t>
            </a:r>
            <a:endParaRPr lang="en-US" sz="4400" dirty="0">
              <a:latin typeface="Ithra-Bold" panose="01000500000000020004" pitchFamily="2" charset="-78"/>
              <a:ea typeface="Microsoft Himalaya" panose="01010100010101010101" pitchFamily="2" charset="0"/>
              <a:cs typeface="Ithra-Bold" panose="01000500000000020004" pitchFamily="2" charset="-78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584D576D-02D0-4F91-8EBD-32C5A26EF9FA}"/>
              </a:ext>
            </a:extLst>
          </p:cNvPr>
          <p:cNvSpPr/>
          <p:nvPr/>
        </p:nvSpPr>
        <p:spPr bwMode="auto">
          <a:xfrm>
            <a:off x="4702426" y="2715141"/>
            <a:ext cx="2655163" cy="91070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rtl="1">
              <a:defRPr/>
            </a:pPr>
            <a:r>
              <a:rPr lang="ar-SA" sz="3600" b="1" kern="10" dirty="0">
                <a:ln w="9525">
                  <a:round/>
                  <a:headEnd/>
                  <a:tailEnd/>
                </a:ln>
                <a:solidFill>
                  <a:schemeClr val="accent1">
                    <a:lumMod val="25000"/>
                  </a:schemeClr>
                </a:solidFill>
                <a:latin typeface="Ithra-Bold" panose="01000500000000020004" pitchFamily="2" charset="-78"/>
                <a:cs typeface="Ithra-Bold" panose="01000500000000020004" pitchFamily="2" charset="-78"/>
              </a:rPr>
              <a:t>تعريفه</a:t>
            </a:r>
            <a:r>
              <a:rPr lang="ar-SA" sz="3600" kern="10" dirty="0">
                <a:ln w="9525">
                  <a:round/>
                  <a:headEnd/>
                  <a:tailEnd/>
                </a:ln>
                <a:solidFill>
                  <a:schemeClr val="accent1">
                    <a:lumMod val="25000"/>
                  </a:schemeClr>
                </a:solidFill>
                <a:latin typeface="Ithra-Bold" panose="01000500000000020004" pitchFamily="2" charset="-78"/>
                <a:cs typeface="Ithra-Bold" panose="01000500000000020004" pitchFamily="2" charset="-78"/>
              </a:rPr>
              <a:t>: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chemeClr val="accent1">
                  <a:lumMod val="25000"/>
                </a:schemeClr>
              </a:solidFill>
              <a:latin typeface="Ithra-Bold" panose="01000500000000020004" pitchFamily="2" charset="-78"/>
              <a:cs typeface="Ithra-Bold" panose="01000500000000020004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0680100-D83A-4FC5-BC86-5B5ACBE2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713" y="1670934"/>
            <a:ext cx="3110147" cy="830997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002060"/>
                </a:solidFill>
                <a:latin typeface="Ithra-Bold" panose="01000500000000020004" pitchFamily="2" charset="-78"/>
                <a:cs typeface="Ithra-Bold" panose="01000500000000020004" pitchFamily="2" charset="-78"/>
              </a:rPr>
              <a:t>الماء النجس</a:t>
            </a:r>
            <a:endParaRPr lang="ar-EG" sz="4000" dirty="0">
              <a:solidFill>
                <a:srgbClr val="002060"/>
              </a:solidFill>
              <a:latin typeface="Ithra-Bold" panose="01000500000000020004" pitchFamily="2" charset="-78"/>
              <a:cs typeface="Ithra-Bold" panose="01000500000000020004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43598E9-E1F4-4150-B6D5-A29AE31FD3BD}"/>
              </a:ext>
            </a:extLst>
          </p:cNvPr>
          <p:cNvSpPr/>
          <p:nvPr/>
        </p:nvSpPr>
        <p:spPr bwMode="auto">
          <a:xfrm>
            <a:off x="775586" y="3801819"/>
            <a:ext cx="7853680" cy="2094237"/>
          </a:xfrm>
          <a:prstGeom prst="roundRect">
            <a:avLst/>
          </a:prstGeom>
          <a:noFill/>
          <a:ln w="19050" cap="flat" cmpd="sng" algn="ctr">
            <a:solidFill>
              <a:schemeClr val="accent4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E825470-7441-24B9-4F18-94848B9CE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847" y="3883324"/>
            <a:ext cx="7273158" cy="295681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8955473-6B04-9B1B-CA2C-C33696FF0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29" y="688537"/>
            <a:ext cx="1054699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59D028-E9A2-25E6-63C1-76D92E55AD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8" y="215536"/>
            <a:ext cx="1675399" cy="1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0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قسم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اءُ النَجِ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عريف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48"/>
            <a:ext cx="12090400" cy="6669730"/>
          </a:xfrm>
          <a:prstGeom prst="rect">
            <a:avLst/>
          </a:prstGeom>
        </p:spPr>
      </p:pic>
      <p:pic>
        <p:nvPicPr>
          <p:cNvPr id="5" name="Picture 2" descr="نتيجة بحث الصور عن ‪tv png‬‏">
            <a:extLst>
              <a:ext uri="{FF2B5EF4-FFF2-40B4-BE49-F238E27FC236}">
                <a16:creationId xmlns:a16="http://schemas.microsoft.com/office/drawing/2014/main" id="{94527874-69DF-4848-90D8-E1C5614D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52" y="1482571"/>
            <a:ext cx="7700689" cy="45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الماء النجس">
            <a:hlinkClick r:id="" action="ppaction://media"/>
            <a:extLst>
              <a:ext uri="{FF2B5EF4-FFF2-40B4-BE49-F238E27FC236}">
                <a16:creationId xmlns:a16="http://schemas.microsoft.com/office/drawing/2014/main" id="{4E9686D8-DB4E-47A7-B919-46581EDF0F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244" end="2523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1793" y="1612345"/>
            <a:ext cx="7445406" cy="382856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5B1D1EB-8291-0B3E-16BB-04A1D147D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8506" y="299844"/>
            <a:ext cx="954106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1"/>
            <a:ext cx="12192000" cy="6739958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C877BAC-DFC9-4433-A405-B3564C28C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1185" y="546183"/>
            <a:ext cx="2286000" cy="762000"/>
          </a:xfrm>
          <a:prstGeom prst="rect">
            <a:avLst/>
          </a:prstGeom>
          <a:solidFill>
            <a:srgbClr val="FFCCF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400" b="1" dirty="0">
                <a:solidFill>
                  <a:srgbClr val="993300"/>
                </a:solidFill>
                <a:latin typeface="Ithra-Bold" panose="01000500000000020004" pitchFamily="2" charset="-78"/>
                <a:cs typeface="Ithra-Bold" panose="01000500000000020004" pitchFamily="2" charset="-78"/>
              </a:rPr>
              <a:t>حكمه</a:t>
            </a:r>
            <a:endParaRPr lang="ar-EG" sz="4400" b="1" dirty="0">
              <a:solidFill>
                <a:srgbClr val="993300"/>
              </a:solidFill>
              <a:latin typeface="Ithra-Bold" panose="01000500000000020004" pitchFamily="2" charset="-78"/>
              <a:cs typeface="Ithra-Bold" panose="01000500000000020004" pitchFamily="2" charset="-78"/>
            </a:endParaRPr>
          </a:p>
        </p:txBody>
      </p:sp>
      <p:pic>
        <p:nvPicPr>
          <p:cNvPr id="5" name="Picture 2" descr="في حال ترتيب ابجدي ليلة واحدة ماء نجس - viaggidelpalillo.com">
            <a:extLst>
              <a:ext uri="{FF2B5EF4-FFF2-40B4-BE49-F238E27FC236}">
                <a16:creationId xmlns:a16="http://schemas.microsoft.com/office/drawing/2014/main" id="{4389F544-1FEF-4936-A5E2-EB3CF9FA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65" y="3086601"/>
            <a:ext cx="4100641" cy="2598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6E58DF4-27D7-018F-156A-9206051E6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084" y="1763212"/>
            <a:ext cx="8023031" cy="10729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C51C96B-9980-2E3E-35D3-75B4ABE59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89" y="743397"/>
            <a:ext cx="1054699" cy="96934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7A32732-1639-D9EB-D940-8F317D689D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88" y="270396"/>
            <a:ext cx="1675399" cy="1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4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كم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1" y="32598"/>
            <a:ext cx="12192000" cy="6855171"/>
          </a:xfrm>
          <a:prstGeom prst="rect">
            <a:avLst/>
          </a:prstGeom>
        </p:spPr>
      </p:pic>
      <p:sp>
        <p:nvSpPr>
          <p:cNvPr id="4" name="Flowchart: Decision 13">
            <a:extLst>
              <a:ext uri="{FF2B5EF4-FFF2-40B4-BE49-F238E27FC236}">
                <a16:creationId xmlns:a16="http://schemas.microsoft.com/office/drawing/2014/main" id="{1F9A45CB-FA3A-439A-BB04-B42D3E3B637D}"/>
              </a:ext>
            </a:extLst>
          </p:cNvPr>
          <p:cNvSpPr/>
          <p:nvPr/>
        </p:nvSpPr>
        <p:spPr bwMode="auto">
          <a:xfrm>
            <a:off x="10086498" y="2278786"/>
            <a:ext cx="928687" cy="857250"/>
          </a:xfrm>
          <a:prstGeom prst="flowChartDecision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FFCCFF"/>
                </a:solidFill>
              </a:rPr>
              <a:t>1</a:t>
            </a:r>
          </a:p>
        </p:txBody>
      </p:sp>
      <p:sp>
        <p:nvSpPr>
          <p:cNvPr id="7" name="Flowchart: Decision 20">
            <a:extLst>
              <a:ext uri="{FF2B5EF4-FFF2-40B4-BE49-F238E27FC236}">
                <a16:creationId xmlns:a16="http://schemas.microsoft.com/office/drawing/2014/main" id="{29D17246-B183-4870-9014-AA1D053FE7C9}"/>
              </a:ext>
            </a:extLst>
          </p:cNvPr>
          <p:cNvSpPr/>
          <p:nvPr/>
        </p:nvSpPr>
        <p:spPr bwMode="auto">
          <a:xfrm>
            <a:off x="10250010" y="3669436"/>
            <a:ext cx="849313" cy="857250"/>
          </a:xfrm>
          <a:prstGeom prst="flowChartDecision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FFCCFF"/>
                </a:solidFill>
              </a:rPr>
              <a:t>2</a:t>
            </a:r>
            <a:endParaRPr lang="ar-EG" sz="4400" b="1" dirty="0">
              <a:solidFill>
                <a:srgbClr val="FFCCFF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EE7B0AE-CCE3-4A06-B150-1765C38E8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85" y="1659729"/>
            <a:ext cx="2838298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6" descr="صورة 6">
            <a:extLst>
              <a:ext uri="{FF2B5EF4-FFF2-40B4-BE49-F238E27FC236}">
                <a16:creationId xmlns:a16="http://schemas.microsoft.com/office/drawing/2014/main" id="{E3028A56-2344-45ED-87D2-255BB358B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045" y="4526686"/>
            <a:ext cx="3089920" cy="1672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79EA165-0FFC-6988-365C-7A16A0DBA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834" y="2681842"/>
            <a:ext cx="7901101" cy="9693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3E01D30-9CD7-EC3E-7CD7-A8826AB79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569" y="3591782"/>
            <a:ext cx="9059441" cy="15180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BA1E40F-FCB1-F4D5-7B26-3C96EB135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7514" y="518215"/>
            <a:ext cx="3396696" cy="16475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3390D3F-5F27-F214-329C-24E7A591E9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489" y="425572"/>
            <a:ext cx="1054699" cy="969348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1E412CC-D8D4-913D-8DCA-1350E5B04F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8" y="-47429"/>
            <a:ext cx="1675399" cy="1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A8E8C2A-85EC-4372-91C9-07C222E53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88" y="1416715"/>
            <a:ext cx="361628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03541E8-90B5-4442-B054-34EC6809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05" y="1598109"/>
            <a:ext cx="361628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23E651-E013-7230-0ACF-7637CAFE6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502" y="5179056"/>
            <a:ext cx="7419475" cy="101202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BCCC7E2-06C0-3986-CDEB-FED8BA019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452" y="4267765"/>
            <a:ext cx="4237087" cy="85961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97B71D5-F7B8-D7F2-00DB-C46198A3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502" y="356928"/>
            <a:ext cx="46760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70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"/>
            <a:ext cx="12192000" cy="673995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0FCCC4-DE8C-7105-C159-6A07B955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877" y="245735"/>
            <a:ext cx="4310246" cy="106689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DB0EECA-9346-D1EF-89E9-D6CB12F77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58" y="1363427"/>
            <a:ext cx="11583404" cy="206672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5A7CD98-FEC6-2B4D-1C03-716996599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431" y="3338957"/>
            <a:ext cx="8504657" cy="261541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E6CE3B6-2A83-A798-C95B-539E28FE0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487517"/>
            <a:ext cx="1054699" cy="9693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18EBBD0-FE0F-DF50-A501-354152F71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19" y="14516"/>
            <a:ext cx="1675399" cy="1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9"/>
            <a:ext cx="12192000" cy="68551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7A02A2F-B4EB-47A3-A06E-F4830555EC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3" y="2021841"/>
            <a:ext cx="1505075" cy="203751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D3BEC7E-F447-C217-12E4-D5D151D76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46" y="393597"/>
            <a:ext cx="3389670" cy="74987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C034208-3E41-6E40-D2D6-D14DEEB90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088" y="1377989"/>
            <a:ext cx="9364268" cy="101812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AC2213D-FCED-FF4F-9354-D5CBD748E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165" y="2976497"/>
            <a:ext cx="7992549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8"/>
            <a:ext cx="12192000" cy="6735843"/>
          </a:xfrm>
          <a:prstGeom prst="rect">
            <a:avLst/>
          </a:prstGeom>
        </p:spPr>
      </p:pic>
      <p:sp>
        <p:nvSpPr>
          <p:cNvPr id="8" name="TextBox 23">
            <a:extLst>
              <a:ext uri="{FF2B5EF4-FFF2-40B4-BE49-F238E27FC236}">
                <a16:creationId xmlns:a16="http://schemas.microsoft.com/office/drawing/2014/main" id="{7891CE30-43A0-484C-9EEE-6DD7F44E8660}"/>
              </a:ext>
            </a:extLst>
          </p:cNvPr>
          <p:cNvSpPr txBox="1"/>
          <p:nvPr/>
        </p:nvSpPr>
        <p:spPr>
          <a:xfrm>
            <a:off x="8006353" y="3537750"/>
            <a:ext cx="457200" cy="58420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S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8041B33D-BE9F-476F-BB73-9884B21A3A31}"/>
              </a:ext>
            </a:extLst>
          </p:cNvPr>
          <p:cNvSpPr txBox="1"/>
          <p:nvPr/>
        </p:nvSpPr>
        <p:spPr>
          <a:xfrm>
            <a:off x="8006353" y="4616963"/>
            <a:ext cx="457200" cy="58420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S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5F3F13F8-EB48-402A-BBFF-C9143D583ACC}"/>
              </a:ext>
            </a:extLst>
          </p:cNvPr>
          <p:cNvSpPr txBox="1"/>
          <p:nvPr/>
        </p:nvSpPr>
        <p:spPr>
          <a:xfrm>
            <a:off x="8006353" y="2563091"/>
            <a:ext cx="457200" cy="58420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S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067A9BB2-0038-4045-9780-902225C3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2117"/>
          <a:stretch/>
        </p:blipFill>
        <p:spPr bwMode="auto">
          <a:xfrm>
            <a:off x="1191161" y="4162655"/>
            <a:ext cx="2392878" cy="1564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50EA0A29-B9B1-49F8-9A20-46916120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1652" t="4128" r="2102" b="4128"/>
          <a:stretch>
            <a:fillRect/>
          </a:stretch>
        </p:blipFill>
        <p:spPr bwMode="auto">
          <a:xfrm>
            <a:off x="803495" y="2215801"/>
            <a:ext cx="1936684" cy="1257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30E61E5-D326-C7CA-44A2-47E877B8E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673" y="518170"/>
            <a:ext cx="7614564" cy="99983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D21E81B-0652-8D89-7217-415E75403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223" y="2525001"/>
            <a:ext cx="5566130" cy="85961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B7CF97A-38BB-0E79-7BC0-BBAC98400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791" y="3360417"/>
            <a:ext cx="2200847" cy="93886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66315CC-5D6E-3AD5-B160-AF42C6B5A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901" y="4610499"/>
            <a:ext cx="3481118" cy="85961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A98A7DD-F914-39F2-CB3F-64C9C1E26B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23" y="243506"/>
            <a:ext cx="1675399" cy="1492816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7701B758-1C46-E4D6-9FBA-CF0B0DD23CE6}"/>
              </a:ext>
            </a:extLst>
          </p:cNvPr>
          <p:cNvSpPr/>
          <p:nvPr/>
        </p:nvSpPr>
        <p:spPr>
          <a:xfrm>
            <a:off x="803496" y="989914"/>
            <a:ext cx="799028" cy="528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199967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1"/>
            <a:ext cx="12192000" cy="67399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EE482C-DC87-4E21-85F0-2D1622C4C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24" y="452589"/>
            <a:ext cx="7542657" cy="553663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00C56B9-C207-4C9F-84A3-5A3DE4BBB2EA}"/>
              </a:ext>
            </a:extLst>
          </p:cNvPr>
          <p:cNvSpPr/>
          <p:nvPr/>
        </p:nvSpPr>
        <p:spPr>
          <a:xfrm>
            <a:off x="4654244" y="2136457"/>
            <a:ext cx="50674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thra-Bold" panose="01000500000000020004" pitchFamily="2" charset="-78"/>
                <a:cs typeface="Ithra-Bold" panose="01000500000000020004" pitchFamily="2" charset="-78"/>
              </a:rPr>
              <a:t>نشاط 1</a:t>
            </a:r>
          </a:p>
        </p:txBody>
      </p:sp>
    </p:spTree>
    <p:extLst>
      <p:ext uri="{BB962C8B-B14F-4D97-AF65-F5344CB8AC3E}">
        <p14:creationId xmlns:p14="http://schemas.microsoft.com/office/powerpoint/2010/main" val="44978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48"/>
            <a:ext cx="12090400" cy="6669730"/>
          </a:xfrm>
          <a:prstGeom prst="rect">
            <a:avLst/>
          </a:prstGeom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79219555-942E-4D23-B323-1B8CF971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9111" y="2273686"/>
            <a:ext cx="184150" cy="366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endParaRPr lang="en-US">
              <a:latin typeface="Ithra-Bold" panose="01000500000000020004" pitchFamily="2" charset="-78"/>
              <a:cs typeface="Ithra-Bold" panose="01000500000000020004" pitchFamily="2" charset="-78"/>
            </a:endParaRPr>
          </a:p>
        </p:txBody>
      </p:sp>
      <p:sp>
        <p:nvSpPr>
          <p:cNvPr id="4" name="Flowchart: Alternate Process 4">
            <a:extLst>
              <a:ext uri="{FF2B5EF4-FFF2-40B4-BE49-F238E27FC236}">
                <a16:creationId xmlns:a16="http://schemas.microsoft.com/office/drawing/2014/main" id="{27EF6140-6103-4941-84E8-59F53632BC0A}"/>
              </a:ext>
            </a:extLst>
          </p:cNvPr>
          <p:cNvSpPr/>
          <p:nvPr/>
        </p:nvSpPr>
        <p:spPr bwMode="auto">
          <a:xfrm>
            <a:off x="3785586" y="865573"/>
            <a:ext cx="7543800" cy="419100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Ithra-Bold" panose="01000500000000020004" pitchFamily="2" charset="-78"/>
                <a:cs typeface="Ithra-Bold" panose="01000500000000020004" pitchFamily="2" charset="-78"/>
              </a:rPr>
              <a:t>بالتعاون مع مجموعتي، عدد ثلاثًا من المضارَّ المترتبةَ</a:t>
            </a:r>
            <a:r>
              <a:rPr kumimoji="0" lang="ar-EG" sz="3200" b="1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Ithra-Bold" panose="01000500000000020004" pitchFamily="2" charset="-78"/>
                <a:cs typeface="Ithra-Bold" panose="01000500000000020004" pitchFamily="2" charset="-78"/>
              </a:rPr>
              <a:t> على تلويثِ المياهِ.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Ithra-Bold" panose="01000500000000020004" pitchFamily="2" charset="-78"/>
              <a:cs typeface="Ithra-Bold" panose="01000500000000020004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798F809-621A-4C86-BB1A-E09952E5AC3C}"/>
              </a:ext>
            </a:extLst>
          </p:cNvPr>
          <p:cNvSpPr txBox="1"/>
          <p:nvPr/>
        </p:nvSpPr>
        <p:spPr>
          <a:xfrm>
            <a:off x="5614386" y="2273686"/>
            <a:ext cx="496887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EG" sz="2800" b="1" dirty="0">
                <a:latin typeface="Ithra-Bold" panose="01000500000000020004" pitchFamily="2" charset="-78"/>
                <a:cs typeface="Ithra-Bold" panose="01000500000000020004" pitchFamily="2" charset="-78"/>
              </a:rPr>
              <a:t>1- قتل الكائنات الحية المائية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03DEAE8-1FB7-4FAD-AB5D-EACCEC9E155F}"/>
              </a:ext>
            </a:extLst>
          </p:cNvPr>
          <p:cNvSpPr txBox="1"/>
          <p:nvPr/>
        </p:nvSpPr>
        <p:spPr>
          <a:xfrm>
            <a:off x="6833586" y="2938213"/>
            <a:ext cx="374967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EG" sz="2800" b="1" dirty="0">
                <a:latin typeface="Ithra-Bold" panose="01000500000000020004" pitchFamily="2" charset="-78"/>
                <a:cs typeface="Ithra-Bold" panose="01000500000000020004" pitchFamily="2" charset="-78"/>
              </a:rPr>
              <a:t>2-انتشار الأمراض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0C92EC2-686D-4598-9085-5971821A8CBF}"/>
              </a:ext>
            </a:extLst>
          </p:cNvPr>
          <p:cNvSpPr txBox="1"/>
          <p:nvPr/>
        </p:nvSpPr>
        <p:spPr>
          <a:xfrm>
            <a:off x="6833585" y="3735783"/>
            <a:ext cx="374967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EG" sz="2800" b="1" dirty="0">
                <a:latin typeface="Ithra-Bold" panose="01000500000000020004" pitchFamily="2" charset="-78"/>
                <a:cs typeface="Ithra-Bold" panose="01000500000000020004" pitchFamily="2" charset="-78"/>
              </a:rPr>
              <a:t>3- تلوث النباتات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65EC2BB-2883-4F22-951B-9340D1FAA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22" y="3997393"/>
            <a:ext cx="2458118" cy="1710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7415DE8-E2B1-6656-21CC-0008B0ADC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07" y="284146"/>
            <a:ext cx="1675399" cy="1492816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F7020FB-0DAD-06DC-38FE-9801B8F8E880}"/>
              </a:ext>
            </a:extLst>
          </p:cNvPr>
          <p:cNvSpPr/>
          <p:nvPr/>
        </p:nvSpPr>
        <p:spPr>
          <a:xfrm>
            <a:off x="655580" y="1030554"/>
            <a:ext cx="799028" cy="528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344136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48"/>
            <a:ext cx="12090400" cy="6669730"/>
          </a:xfrm>
          <a:prstGeom prst="rect">
            <a:avLst/>
          </a:prstGeom>
        </p:spPr>
      </p:pic>
      <p:sp>
        <p:nvSpPr>
          <p:cNvPr id="5" name="Text Box 41">
            <a:extLst>
              <a:ext uri="{FF2B5EF4-FFF2-40B4-BE49-F238E27FC236}">
                <a16:creationId xmlns:a16="http://schemas.microsoft.com/office/drawing/2014/main" id="{CF5D857F-1909-432B-9EE2-346EBAAB4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91" y="537692"/>
            <a:ext cx="7155839" cy="52322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altLang="ar-SA" sz="4000" b="0" i="0" u="none" strike="noStrike" kern="0" cap="none" spc="0" normalizeH="0" baseline="0" noProof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 </a:t>
            </a:r>
            <a:r>
              <a:rPr kumimoji="0" lang="ar-SA" altLang="ar-SA" sz="4000" b="0" i="0" u="none" strike="noStrike" kern="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hra-Bold" panose="01000500000000020004" pitchFamily="2" charset="-78"/>
                <a:cs typeface="Ithra-Bold" panose="01000500000000020004" pitchFamily="2" charset="-78"/>
              </a:rPr>
              <a:t>الحمدالله والصلاة والسلام على أشرف الأنبياء والمرسلين سيدنا محمد وعلى آله وصحبه وسلم أجمعين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altLang="ar-SA" sz="4000" b="0" i="0" u="none" strike="noStrike" kern="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hra-Bold" panose="01000500000000020004" pitchFamily="2" charset="-78"/>
                <a:cs typeface="Ithra-Bold" panose="01000500000000020004" pitchFamily="2" charset="-78"/>
              </a:rPr>
              <a:t> اللهم يا معلم إبراهيم علمنا ويا مفهم سليمان فهمنا وعلمنا ما جهلنا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altLang="ar-SA" sz="4000" b="0" i="0" u="none" strike="noStrike" kern="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hra-Bold" panose="01000500000000020004" pitchFamily="2" charset="-78"/>
                <a:cs typeface="Ithra-Bold" panose="01000500000000020004" pitchFamily="2" charset="-78"/>
              </a:rPr>
              <a:t>وانفعنا بما علمتنا وزدنا علما</a:t>
            </a:r>
            <a:r>
              <a:rPr kumimoji="0" lang="ar-SA" altLang="ar-SA" sz="4800" b="0" i="0" u="none" strike="noStrike" kern="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hra-Bold" panose="01000500000000020004" pitchFamily="2" charset="-78"/>
                <a:cs typeface="Ithra-Bold" panose="01000500000000020004" pitchFamily="2" charset="-78"/>
              </a:rPr>
              <a:t> </a:t>
            </a:r>
            <a:r>
              <a:rPr kumimoji="0" lang="ar-SA" altLang="ar-SA" sz="5400" b="0" i="0" u="none" strike="noStrike" kern="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hra-Bold" panose="01000500000000020004" pitchFamily="2" charset="-78"/>
                <a:cs typeface="Ithra-Bold" panose="01000500000000020004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62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"/>
            <a:ext cx="12192000" cy="6855171"/>
          </a:xfrm>
          <a:prstGeom prst="rect">
            <a:avLst/>
          </a:prstGeom>
        </p:spPr>
      </p:pic>
      <p:pic>
        <p:nvPicPr>
          <p:cNvPr id="5" name="Picture 2" descr="makkah mie experts">
            <a:extLst>
              <a:ext uri="{FF2B5EF4-FFF2-40B4-BE49-F238E27FC236}">
                <a16:creationId xmlns:a16="http://schemas.microsoft.com/office/drawing/2014/main" id="{F891B35A-BA56-4A72-8A17-7E294234A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26" y="195676"/>
            <a:ext cx="2045210" cy="20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B340E73-BF74-E4EF-C964-C73AAED8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78" y="2435148"/>
            <a:ext cx="10461643" cy="26763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4ED0914-39FA-B85A-9433-52C5D066D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410" y="690087"/>
            <a:ext cx="456630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1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8"/>
            <a:ext cx="12192000" cy="6735843"/>
          </a:xfrm>
          <a:prstGeom prst="rect">
            <a:avLst/>
          </a:prstGeom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07DBC29B-BF32-4D27-AE13-F5567D2CA121}"/>
              </a:ext>
            </a:extLst>
          </p:cNvPr>
          <p:cNvSpPr/>
          <p:nvPr/>
        </p:nvSpPr>
        <p:spPr bwMode="auto">
          <a:xfrm>
            <a:off x="2056907" y="573794"/>
            <a:ext cx="5562600" cy="2362200"/>
          </a:xfrm>
          <a:prstGeom prst="cloudCallout">
            <a:avLst>
              <a:gd name="adj1" fmla="val -51816"/>
              <a:gd name="adj2" fmla="val 72739"/>
            </a:avLst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93F102B-4895-4DDF-B2DC-E9E65B4E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31" y="3428999"/>
            <a:ext cx="4351389" cy="2507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BC7639F-38C3-4D0C-9120-EFA1D219F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4" t="25555" r="72341" b="30000"/>
          <a:stretch/>
        </p:blipFill>
        <p:spPr>
          <a:xfrm>
            <a:off x="888507" y="3006282"/>
            <a:ext cx="1905000" cy="304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FE0E74-CA01-B01F-AB9F-546D8641F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135" y="598109"/>
            <a:ext cx="2182557" cy="7498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2EEB099-3BB9-FCFF-B1D0-316715706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929" y="952725"/>
            <a:ext cx="4919898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0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42"/>
            <a:ext cx="12192000" cy="6739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0F47ED-B2BA-4C59-8B46-ABD1C3B3D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60" y="510092"/>
            <a:ext cx="1511939" cy="15119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EC6634B-A577-BFF6-9893-4287EA579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401" y="641168"/>
            <a:ext cx="4956478" cy="15119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5433198-F9A6-2D8A-A47A-56C3AA9F6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920" y="2464881"/>
            <a:ext cx="758408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2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"/>
            <a:ext cx="12192000" cy="6855171"/>
          </a:xfrm>
          <a:prstGeom prst="rect">
            <a:avLst/>
          </a:prstGeom>
        </p:spPr>
      </p:pic>
      <p:pic>
        <p:nvPicPr>
          <p:cNvPr id="3" name="Picture 2" descr="استراتيجية شريط الذكريات جاهزة للطباعة - موقع المرجع">
            <a:extLst>
              <a:ext uri="{FF2B5EF4-FFF2-40B4-BE49-F238E27FC236}">
                <a16:creationId xmlns:a16="http://schemas.microsoft.com/office/drawing/2014/main" id="{E2870A7D-120A-4F97-AA7B-917B28D67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0000" l="5000" r="97143">
                        <a14:foregroundMark x1="20000" y1="12222" x2="13214" y2="8333"/>
                        <a14:foregroundMark x1="13214" y1="8333" x2="7500" y2="15556"/>
                        <a14:foregroundMark x1="7500" y1="15556" x2="9643" y2="22778"/>
                        <a14:foregroundMark x1="7500" y1="52222" x2="5357" y2="53889"/>
                        <a14:foregroundMark x1="19286" y1="61111" x2="19286" y2="61111"/>
                        <a14:foregroundMark x1="19286" y1="61111" x2="87143" y2="70000"/>
                        <a14:foregroundMark x1="87143" y1="70000" x2="92857" y2="70000"/>
                        <a14:foregroundMark x1="90714" y1="52222" x2="97143" y2="50000"/>
                        <a14:foregroundMark x1="12857" y1="3889" x2="12857" y2="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140"/>
          <a:stretch/>
        </p:blipFill>
        <p:spPr bwMode="auto">
          <a:xfrm>
            <a:off x="2719526" y="1186277"/>
            <a:ext cx="7772400" cy="29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استراتيجية شريط الذكريات جاهزة للطباعة - موقع المرجع">
            <a:extLst>
              <a:ext uri="{FF2B5EF4-FFF2-40B4-BE49-F238E27FC236}">
                <a16:creationId xmlns:a16="http://schemas.microsoft.com/office/drawing/2014/main" id="{5D76A966-3F4E-4C52-B3A6-39D633CA7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0000" l="5000" r="97143">
                        <a14:foregroundMark x1="20000" y1="12222" x2="13214" y2="8333"/>
                        <a14:foregroundMark x1="13214" y1="8333" x2="7500" y2="15556"/>
                        <a14:foregroundMark x1="7500" y1="15556" x2="9643" y2="22778"/>
                        <a14:foregroundMark x1="7500" y1="52222" x2="5357" y2="53889"/>
                        <a14:foregroundMark x1="19286" y1="61111" x2="19286" y2="61111"/>
                        <a14:foregroundMark x1="19286" y1="61111" x2="87143" y2="70000"/>
                        <a14:foregroundMark x1="87143" y1="70000" x2="92857" y2="70000"/>
                        <a14:foregroundMark x1="90714" y1="52222" x2="97143" y2="50000"/>
                        <a14:foregroundMark x1="12857" y1="3889" x2="12857" y2="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140"/>
          <a:stretch/>
        </p:blipFill>
        <p:spPr bwMode="auto">
          <a:xfrm>
            <a:off x="2765764" y="3807029"/>
            <a:ext cx="7772400" cy="29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4327DEA-44B9-4A54-84CD-D9B383A6B30D}"/>
              </a:ext>
            </a:extLst>
          </p:cNvPr>
          <p:cNvSpPr/>
          <p:nvPr/>
        </p:nvSpPr>
        <p:spPr>
          <a:xfrm>
            <a:off x="1595217" y="656865"/>
            <a:ext cx="178767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 Messiri SemiBold" pitchFamily="2" charset="-78"/>
                <a:cs typeface="El Messiri SemiBold" pitchFamily="2" charset="-78"/>
              </a:rPr>
              <a:t>شريط الذكريات</a:t>
            </a:r>
          </a:p>
        </p:txBody>
      </p:sp>
      <p:pic>
        <p:nvPicPr>
          <p:cNvPr id="8" name="Picture 2" descr="استراتيجية شريط الذكريات جاهزة للطباعة - موقع المرجع">
            <a:extLst>
              <a:ext uri="{FF2B5EF4-FFF2-40B4-BE49-F238E27FC236}">
                <a16:creationId xmlns:a16="http://schemas.microsoft.com/office/drawing/2014/main" id="{EAC6F4BB-43C9-4992-871B-A7C1F3D72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0000" l="5000" r="97143">
                        <a14:foregroundMark x1="20000" y1="12222" x2="13214" y2="8333"/>
                        <a14:foregroundMark x1="13214" y1="8333" x2="7500" y2="15556"/>
                        <a14:foregroundMark x1="7500" y1="15556" x2="9643" y2="22778"/>
                        <a14:foregroundMark x1="7500" y1="52222" x2="5357" y2="53889"/>
                        <a14:foregroundMark x1="19286" y1="61111" x2="19286" y2="61111"/>
                        <a14:foregroundMark x1="19286" y1="61111" x2="87143" y2="70000"/>
                        <a14:foregroundMark x1="87143" y1="70000" x2="92857" y2="70000"/>
                        <a14:foregroundMark x1="90714" y1="52222" x2="97143" y2="50000"/>
                        <a14:foregroundMark x1="12857" y1="3889" x2="12857" y2="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608" b="53516"/>
          <a:stretch/>
        </p:blipFill>
        <p:spPr bwMode="auto">
          <a:xfrm>
            <a:off x="792184" y="372756"/>
            <a:ext cx="1127908" cy="11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D34C2E9-5C99-4E60-B832-C0BC7483ECD5}"/>
              </a:ext>
            </a:extLst>
          </p:cNvPr>
          <p:cNvSpPr/>
          <p:nvPr/>
        </p:nvSpPr>
        <p:spPr>
          <a:xfrm>
            <a:off x="7393114" y="1903929"/>
            <a:ext cx="20331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 Messiri SemiBold" pitchFamily="2" charset="-78"/>
                <a:cs typeface="El Messiri SemiBold" pitchFamily="2" charset="-78"/>
              </a:rPr>
              <a:t>عرفي الماء النجس</a:t>
            </a:r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 Messiri SemiBold" pitchFamily="2" charset="-78"/>
                <a:cs typeface="El Messiri SemiBold" pitchFamily="2" charset="-78"/>
              </a:rPr>
              <a:t>؟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l Messiri SemiBold" pitchFamily="2" charset="-78"/>
              <a:cs typeface="El Messiri SemiBold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0113B7F-B1AE-4DE3-9474-74B429E00DE6}"/>
              </a:ext>
            </a:extLst>
          </p:cNvPr>
          <p:cNvSpPr/>
          <p:nvPr/>
        </p:nvSpPr>
        <p:spPr>
          <a:xfrm>
            <a:off x="4111986" y="1863081"/>
            <a:ext cx="13738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 Messiri SemiBold" pitchFamily="2" charset="-78"/>
                <a:cs typeface="El Messiri SemiBold" pitchFamily="2" charset="-78"/>
              </a:rPr>
              <a:t>ما حكمه؟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0B36336-D32F-4D89-B9E5-BB2026C0849C}"/>
              </a:ext>
            </a:extLst>
          </p:cNvPr>
          <p:cNvSpPr/>
          <p:nvPr/>
        </p:nvSpPr>
        <p:spPr>
          <a:xfrm>
            <a:off x="5606989" y="4578851"/>
            <a:ext cx="19974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 Messiri SemiBold" pitchFamily="2" charset="-78"/>
                <a:cs typeface="El Messiri SemiBold" pitchFamily="2" charset="-78"/>
              </a:rPr>
              <a:t>مثال على الماء النجس؟</a:t>
            </a:r>
          </a:p>
        </p:txBody>
      </p:sp>
    </p:spTree>
    <p:extLst>
      <p:ext uri="{BB962C8B-B14F-4D97-AF65-F5344CB8AC3E}">
        <p14:creationId xmlns:p14="http://schemas.microsoft.com/office/powerpoint/2010/main" val="26497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1"/>
            <a:ext cx="12192000" cy="67399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00D9301-6D1B-94FC-6037-50D734F1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177" y="877632"/>
            <a:ext cx="957764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"/>
            <a:ext cx="12192000" cy="6735843"/>
          </a:xfrm>
          <a:prstGeom prst="rect">
            <a:avLst/>
          </a:prstGeom>
        </p:spPr>
      </p:pic>
      <p:sp>
        <p:nvSpPr>
          <p:cNvPr id="4" name="Flowchart: Punched Tape 11">
            <a:extLst>
              <a:ext uri="{FF2B5EF4-FFF2-40B4-BE49-F238E27FC236}">
                <a16:creationId xmlns:a16="http://schemas.microsoft.com/office/drawing/2014/main" id="{1E271828-ED9C-43A5-8D6A-20C427453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1790" y="887027"/>
            <a:ext cx="7848600" cy="426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906FFB1-2547-4EBF-AA0C-316D8D61F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090" y="1299111"/>
            <a:ext cx="6172200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في ضوء فهمي أعر</a:t>
            </a: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ّ</a:t>
            </a: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ف ما يأتي: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2-Point Star 13">
            <a:extLst>
              <a:ext uri="{FF2B5EF4-FFF2-40B4-BE49-F238E27FC236}">
                <a16:creationId xmlns:a16="http://schemas.microsoft.com/office/drawing/2014/main" id="{CD3EA325-46A7-4848-A44B-C32F5AA6297D}"/>
              </a:ext>
            </a:extLst>
          </p:cNvPr>
          <p:cNvSpPr/>
          <p:nvPr/>
        </p:nvSpPr>
        <p:spPr bwMode="auto">
          <a:xfrm>
            <a:off x="7740993" y="1319424"/>
            <a:ext cx="609600" cy="6461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endParaRPr lang="en-US" sz="40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278F07AC-9572-4151-9B54-C4937FB70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993" y="2019574"/>
            <a:ext cx="6096000" cy="32321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1Minus"/>
            </a:pP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الماء الطهور.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.............................................</a:t>
            </a:r>
            <a:endParaRPr lang="ar-EG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ar-SA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ب-</a:t>
            </a:r>
            <a:r>
              <a:rPr lang="ar-EG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الماء النجس.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.........</a:t>
            </a:r>
            <a:r>
              <a:rPr lang="ar-EG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...........................................</a:t>
            </a:r>
            <a:r>
              <a:rPr lang="ar-SA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.....................................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65BDF0-96B5-4438-940E-2EC1B06E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670" y="2581685"/>
            <a:ext cx="4648200" cy="58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هو الماء الذي لم يتغير بالنجاسة.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FC18432-959B-4325-9030-2175D7D90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979" y="4079832"/>
            <a:ext cx="6324600" cy="10779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هو الماء الذي تغير لونه أو طعمه أو ريحه بنجاسة، سواء أكان الماء قليلًا أو كثيرًا.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81136489-A3B7-53AF-C8A1-4B53207BDD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23" y="192706"/>
            <a:ext cx="1675399" cy="1492816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1B1C1FC-56CF-85B6-B322-6A1436C1979E}"/>
              </a:ext>
            </a:extLst>
          </p:cNvPr>
          <p:cNvSpPr/>
          <p:nvPr/>
        </p:nvSpPr>
        <p:spPr>
          <a:xfrm>
            <a:off x="803496" y="989914"/>
            <a:ext cx="799028" cy="528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401551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- الماء الطه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هو الماء الذي لم يتغير بالنج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-الماء النج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و الماء الذي تغير لونه ..................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build="allAtOnce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"/>
            <a:ext cx="12192000" cy="6855171"/>
          </a:xfrm>
          <a:prstGeom prst="rect">
            <a:avLst/>
          </a:prstGeom>
        </p:spPr>
      </p:pic>
      <p:sp>
        <p:nvSpPr>
          <p:cNvPr id="3" name="Flowchart: Punched Tape 11">
            <a:extLst>
              <a:ext uri="{FF2B5EF4-FFF2-40B4-BE49-F238E27FC236}">
                <a16:creationId xmlns:a16="http://schemas.microsoft.com/office/drawing/2014/main" id="{A6AE40CA-11A1-4740-A1F4-2C4CAA7A1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1295400"/>
            <a:ext cx="8001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3E4718CC-ACD3-4E3E-AAE4-FBCFC2C8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11" y="1299784"/>
            <a:ext cx="693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2- أقارنُ</a:t>
            </a: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بين الماء الطهور والماء النجس</a:t>
            </a: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من حيث التعريف, والحكم, والمثال</a:t>
            </a: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45DBB060-B761-45FD-A4DC-73F68B83C3B9}"/>
              </a:ext>
            </a:extLst>
          </p:cNvPr>
          <p:cNvGraphicFramePr>
            <a:graphicFrameLocks noGrp="1"/>
          </p:cNvGraphicFramePr>
          <p:nvPr/>
        </p:nvGraphicFramePr>
        <p:xfrm>
          <a:off x="2187819" y="2621656"/>
          <a:ext cx="7816362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8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663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756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8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6A44F733-FC50-44BE-B00B-B5A18827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662" y="2676475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الماء الطهور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642F087-9184-4B7C-808D-705F9FFF9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908" y="2676474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الماء النجس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18BDC2-49EC-466D-826D-5288327FB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611" y="4001127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تعريفه: هو الماء الذي لم يتغير بالنجاسة.</a:t>
            </a:r>
            <a:endParaRPr lang="en-U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50D3C4E-34BB-43BE-BAF6-106ADA0C4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360" y="3692837"/>
            <a:ext cx="3429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تعريفه: هو الماء الذي تغير لونه أو طعمه أو ريحه بنجاسة، سواء أكان الماء قليلًا أو كثيرًا.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D7D49EE2-753D-75F7-6C82-4A251BCD0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43" y="197307"/>
            <a:ext cx="1675399" cy="1492816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258929E-109D-0B5C-0E9D-3F705EF94A42}"/>
              </a:ext>
            </a:extLst>
          </p:cNvPr>
          <p:cNvSpPr/>
          <p:nvPr/>
        </p:nvSpPr>
        <p:spPr>
          <a:xfrm>
            <a:off x="361716" y="994515"/>
            <a:ext cx="799028" cy="528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283303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اء الطهور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اءُ النَجِ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عريفه  هو الماء الذي لم يتغير بالنج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عريفه هو الماء الذي ....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1"/>
            <a:ext cx="12192000" cy="6739958"/>
          </a:xfrm>
          <a:prstGeom prst="rect">
            <a:avLst/>
          </a:prstGeom>
        </p:spPr>
      </p:pic>
      <p:sp>
        <p:nvSpPr>
          <p:cNvPr id="3" name="Flowchart: Punched Tape 11">
            <a:extLst>
              <a:ext uri="{FF2B5EF4-FFF2-40B4-BE49-F238E27FC236}">
                <a16:creationId xmlns:a16="http://schemas.microsoft.com/office/drawing/2014/main" id="{487B9C8B-CD1C-49AB-B502-925CCDD2A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619" y="770138"/>
            <a:ext cx="8014482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6B821EB-81F7-49CA-B442-B0949E6F1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301" y="955231"/>
            <a:ext cx="678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2- أُقارنُ </a:t>
            </a: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بين الماء الطهور والماء النجس</a:t>
            </a: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من حيث التعريف, والحكم, والمثال</a:t>
            </a: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039157BD-D15F-4BAF-BA79-2ED6F187A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60849"/>
              </p:ext>
            </p:extLst>
          </p:nvPr>
        </p:nvGraphicFramePr>
        <p:xfrm>
          <a:off x="2909485" y="2233704"/>
          <a:ext cx="8059616" cy="2923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9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782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4418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8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مربع نص 20">
            <a:extLst>
              <a:ext uri="{FF2B5EF4-FFF2-40B4-BE49-F238E27FC236}">
                <a16:creationId xmlns:a16="http://schemas.microsoft.com/office/drawing/2014/main" id="{D487B96C-BAA5-4D98-A21B-BCF945157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01" y="215556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الماء الطهور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EB15A3E8-BD6B-4AE1-A1D2-C06C551A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701" y="2320413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الماء النجس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DBFE3EF-D5D7-41A2-9225-BAACD807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183" y="3295447"/>
            <a:ext cx="388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أمثلته: مياه البحار، مياه الآبار والأنهار، مياه الأمطار.</a:t>
            </a:r>
            <a:endParaRPr lang="en-U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41174EB-792A-460E-B598-2F38D8070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619" y="3049226"/>
            <a:ext cx="410366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أمثلته: مياه المجاري والصرف الصحيّ، وماء سقطت فيه دجاجة فماتت فتغيرت رائحته.</a:t>
            </a:r>
            <a:endParaRPr lang="en-US" sz="3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2DFD4103-36C6-B921-E314-100B1B8E1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24" y="208823"/>
            <a:ext cx="1675399" cy="1492816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F79678A-1413-95E1-97D2-B76D0D8A48D3}"/>
              </a:ext>
            </a:extLst>
          </p:cNvPr>
          <p:cNvSpPr/>
          <p:nvPr/>
        </p:nvSpPr>
        <p:spPr>
          <a:xfrm>
            <a:off x="240097" y="1006031"/>
            <a:ext cx="799028" cy="528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254271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مثلته مياه البحار، مياه الآبار، والأنهار، مياه الأمط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مثلته مياه المجاري والصرف الصحيّ، وماء سقط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"/>
            <a:ext cx="12192000" cy="6855171"/>
          </a:xfrm>
          <a:prstGeom prst="rect">
            <a:avLst/>
          </a:prstGeom>
        </p:spPr>
      </p:pic>
      <p:sp>
        <p:nvSpPr>
          <p:cNvPr id="3" name="Flowchart: Punched Tape 11">
            <a:extLst>
              <a:ext uri="{FF2B5EF4-FFF2-40B4-BE49-F238E27FC236}">
                <a16:creationId xmlns:a16="http://schemas.microsoft.com/office/drawing/2014/main" id="{A509141B-504D-4FFE-88E8-597A9D955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117" y="825385"/>
            <a:ext cx="7934178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351ECEF-8C9D-4D2D-BEB4-041705342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550" y="954121"/>
            <a:ext cx="670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2- أُقارنُ </a:t>
            </a: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بين الماء الطهور والماء النجس</a:t>
            </a: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من حيث التعريف, والحكم, والمثال</a:t>
            </a: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D22CEC1B-6058-496A-9CDF-6D56FD0E6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03094"/>
              </p:ext>
            </p:extLst>
          </p:nvPr>
        </p:nvGraphicFramePr>
        <p:xfrm>
          <a:off x="3438117" y="2302553"/>
          <a:ext cx="7943556" cy="2946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2168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033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8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مربع نص 20">
            <a:extLst>
              <a:ext uri="{FF2B5EF4-FFF2-40B4-BE49-F238E27FC236}">
                <a16:creationId xmlns:a16="http://schemas.microsoft.com/office/drawing/2014/main" id="{C902F070-3F75-46B3-9091-C237AD26A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495" y="230507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الماء الطهور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63FA17F9-8B02-4CC4-9407-9F48ADBE8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798" y="2333205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الماء النجس</a:t>
            </a:r>
            <a:endParaRPr lang="en-US" sz="36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BAB167C-C5C9-4C0A-9CB6-AFA3D8C20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695" y="3547314"/>
            <a:ext cx="3505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حكمه: طاهر ويصح التطهر </a:t>
            </a:r>
            <a:r>
              <a:rPr lang="ar-EG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به</a:t>
            </a:r>
            <a:r>
              <a:rPr lang="ar-EG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6014830-A2B7-492B-885E-DA9DB466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557" y="3619228"/>
            <a:ext cx="3733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حكمه: يحرم استعماله، ولا يصح التطهر </a:t>
            </a:r>
            <a:r>
              <a:rPr lang="ar-EG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به</a:t>
            </a:r>
            <a:r>
              <a:rPr lang="ar-EG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0F8566A-E17E-4988-1AFA-11579CEA1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207713"/>
            <a:ext cx="1675399" cy="1492816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0EF1206-9F0F-4C6A-31D1-7DCD689365C5}"/>
              </a:ext>
            </a:extLst>
          </p:cNvPr>
          <p:cNvSpPr/>
          <p:nvPr/>
        </p:nvSpPr>
        <p:spPr>
          <a:xfrm>
            <a:off x="481846" y="1004921"/>
            <a:ext cx="799028" cy="528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141013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كمه طا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كمه يحرم استعما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48"/>
            <a:ext cx="12090400" cy="6669730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F50C70F8-C2A4-48FC-9D4B-0DF0CB27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790" y="1113269"/>
            <a:ext cx="6934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3600" b="1" dirty="0">
                <a:solidFill>
                  <a:srgbClr val="000000"/>
                </a:solidFill>
                <a:latin typeface="Arial" pitchFamily="34" charset="0"/>
                <a:cs typeface="Arial"/>
              </a:rPr>
              <a:t>3- أذكر فائدة </a:t>
            </a: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/>
              </a:rPr>
              <a:t>من قول النبي صل</a:t>
            </a:r>
            <a:r>
              <a:rPr lang="ar-EG" sz="3600" b="1" dirty="0">
                <a:solidFill>
                  <a:srgbClr val="000000"/>
                </a:solidFill>
                <a:latin typeface="Arial" pitchFamily="34" charset="0"/>
                <a:cs typeface="Arial"/>
              </a:rPr>
              <a:t>ى</a:t>
            </a: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/>
              </a:rPr>
              <a:t> الله عليه وسلم </a:t>
            </a:r>
            <a:r>
              <a:rPr lang="ar-EG" sz="3600" b="1" dirty="0">
                <a:solidFill>
                  <a:srgbClr val="000000"/>
                </a:solidFill>
                <a:latin typeface="Arial" pitchFamily="34" charset="0"/>
                <a:cs typeface="Arial"/>
              </a:rPr>
              <a:t>"</a:t>
            </a: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/>
                <a:sym typeface="Wingdings" pitchFamily="2" charset="2"/>
              </a:rPr>
              <a:t>لا </a:t>
            </a:r>
            <a:r>
              <a:rPr lang="ar-SA" sz="3600" b="1" dirty="0" err="1">
                <a:solidFill>
                  <a:srgbClr val="000000"/>
                </a:solidFill>
                <a:latin typeface="Arial" pitchFamily="34" charset="0"/>
                <a:cs typeface="Arial"/>
                <a:sym typeface="Wingdings" pitchFamily="2" charset="2"/>
              </a:rPr>
              <a:t>يبولَنَ</a:t>
            </a: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/>
                <a:sym typeface="Wingdings" pitchFamily="2" charset="2"/>
              </a:rPr>
              <a:t> أحَدكم في الماءِ الدائمِ الذي لا يجري، ثم يغتسل فيهِ</a:t>
            </a:r>
            <a:r>
              <a:rPr lang="ar-EG" sz="3600" b="1" dirty="0">
                <a:solidFill>
                  <a:srgbClr val="000000"/>
                </a:solidFill>
                <a:latin typeface="Arial" pitchFamily="34" charset="0"/>
                <a:cs typeface="Arial"/>
                <a:sym typeface="Wingdings" pitchFamily="2" charset="2"/>
              </a:rPr>
              <a:t>".</a:t>
            </a:r>
            <a:endParaRPr lang="ar-SA" sz="3600" b="1" dirty="0">
              <a:solidFill>
                <a:srgbClr val="000000"/>
              </a:solidFill>
              <a:latin typeface="Arial" pitchFamily="34" charset="0"/>
              <a:cs typeface="Arial"/>
              <a:sym typeface="Wingdings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/>
                <a:sym typeface="Wingdings" pitchFamily="2" charset="2"/>
              </a:rPr>
              <a:t>................................................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b="1" dirty="0">
                <a:solidFill>
                  <a:srgbClr val="000000"/>
                </a:solidFill>
                <a:latin typeface="Arial" pitchFamily="34" charset="0"/>
                <a:cs typeface="Arial"/>
                <a:sym typeface="Wingdings" pitchFamily="2" charset="2"/>
              </a:rPr>
              <a:t>................................................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/>
              <a:sym typeface="Wingdings" pitchFamily="2" charset="2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B66291B-6902-4E5F-BC63-204BC6E5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292" y="2673658"/>
            <a:ext cx="7848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أن الماء الدائم الذي لا يجري إذا وقع فيه نجاسة يكون غير طاهر.</a:t>
            </a:r>
            <a:b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لذلك نهى النبي – صلى الله عليه وسلم- عن إفساد الماء الراكد بالتبوُّل فيه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5A51D31-971D-34FA-8F3F-B4A3D77BE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28" y="132222"/>
            <a:ext cx="1675399" cy="149281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1E83D62-233E-0DFB-CFB2-4A23780DA587}"/>
              </a:ext>
            </a:extLst>
          </p:cNvPr>
          <p:cNvSpPr/>
          <p:nvPr/>
        </p:nvSpPr>
        <p:spPr>
          <a:xfrm>
            <a:off x="311101" y="929430"/>
            <a:ext cx="799028" cy="528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324554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ا الذي تستفيده من قول .......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 الماء الدائم الذي لا يجري إذا وقع فيه نجاسة يك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5"/>
            <a:ext cx="12192000" cy="6739958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C52D2C5-F9C6-4FFD-81D7-ED72A6AB4B16}"/>
              </a:ext>
            </a:extLst>
          </p:cNvPr>
          <p:cNvSpPr/>
          <p:nvPr/>
        </p:nvSpPr>
        <p:spPr>
          <a:xfrm>
            <a:off x="6508278" y="1596767"/>
            <a:ext cx="4299611" cy="13005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 Variants" panose="02010400000000000000" pitchFamily="2" charset="-78"/>
              </a:rPr>
              <a:t>الوحدة الاولى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906E57A-6E86-4E62-8DCA-3F85BC9AE2CA}"/>
              </a:ext>
            </a:extLst>
          </p:cNvPr>
          <p:cNvSpPr/>
          <p:nvPr/>
        </p:nvSpPr>
        <p:spPr>
          <a:xfrm>
            <a:off x="1687845" y="3355759"/>
            <a:ext cx="5218982" cy="15802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dirty="0">
                <a:solidFill>
                  <a:schemeClr val="tx1">
                    <a:lumMod val="95000"/>
                    <a:lumOff val="5000"/>
                  </a:schemeClr>
                </a:solidFill>
                <a:cs typeface="DecoType Thuluth" panose="02010000000000000000" pitchFamily="2" charset="-78"/>
              </a:rPr>
              <a:t>أقسام الماء</a:t>
            </a:r>
          </a:p>
        </p:txBody>
      </p:sp>
    </p:spTree>
    <p:extLst>
      <p:ext uri="{BB962C8B-B14F-4D97-AF65-F5344CB8AC3E}">
        <p14:creationId xmlns:p14="http://schemas.microsoft.com/office/powerpoint/2010/main" val="1588881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1"/>
            <a:ext cx="12192000" cy="6739958"/>
          </a:xfrm>
          <a:prstGeom prst="rect">
            <a:avLst/>
          </a:prstGeom>
        </p:spPr>
      </p:pic>
      <p:sp>
        <p:nvSpPr>
          <p:cNvPr id="3" name="مستطيل 63">
            <a:extLst>
              <a:ext uri="{FF2B5EF4-FFF2-40B4-BE49-F238E27FC236}">
                <a16:creationId xmlns:a16="http://schemas.microsoft.com/office/drawing/2014/main" id="{904D0CC1-13AF-4697-A3D9-65535E7E4664}"/>
              </a:ext>
            </a:extLst>
          </p:cNvPr>
          <p:cNvSpPr/>
          <p:nvPr/>
        </p:nvSpPr>
        <p:spPr>
          <a:xfrm>
            <a:off x="4697316" y="726325"/>
            <a:ext cx="4290442" cy="652702"/>
          </a:xfrm>
          <a:prstGeom prst="rect">
            <a:avLst/>
          </a:prstGeom>
          <a:ln w="57150">
            <a:solidFill>
              <a:srgbClr val="CC99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4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hra-Bold" panose="01000500000000020004" pitchFamily="2" charset="-78"/>
                <a:cs typeface="Ithra-Bold" panose="01000500000000020004" pitchFamily="2" charset="-78"/>
              </a:rPr>
              <a:t>كفارة المجلس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D0FF23E-D567-4D3E-B682-3C1725697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" t="15051" r="3924" b="11998"/>
          <a:stretch/>
        </p:blipFill>
        <p:spPr>
          <a:xfrm>
            <a:off x="2776864" y="1685793"/>
            <a:ext cx="8456391" cy="38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6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78"/>
            <a:ext cx="12192000" cy="67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8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"/>
            <a:ext cx="12192000" cy="68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8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78"/>
            <a:ext cx="12192000" cy="67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2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9958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1214A1C-A8EE-4497-A73B-84E80915791C}"/>
              </a:ext>
            </a:extLst>
          </p:cNvPr>
          <p:cNvSpPr/>
          <p:nvPr/>
        </p:nvSpPr>
        <p:spPr>
          <a:xfrm>
            <a:off x="3519448" y="448222"/>
            <a:ext cx="5391392" cy="87982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7030A0"/>
                </a:solidFill>
                <a:latin typeface="Ithra-Bold" panose="01000500000000020004" pitchFamily="2" charset="-78"/>
              </a:rPr>
              <a:t>من خلال الكتيب الذي أمامك اجيبي عن الأسئلة التالية :</a:t>
            </a:r>
          </a:p>
        </p:txBody>
      </p:sp>
      <p:pic>
        <p:nvPicPr>
          <p:cNvPr id="5" name="Picture 2" descr="Animado GIF - Find on GIFER">
            <a:extLst>
              <a:ext uri="{FF2B5EF4-FFF2-40B4-BE49-F238E27FC236}">
                <a16:creationId xmlns:a16="http://schemas.microsoft.com/office/drawing/2014/main" id="{47BFD3A2-8CE7-49FB-AB73-4C7F568C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444" y1="44889" x2="20444" y2="44889"/>
                        <a14:foregroundMark x1="20444" y1="44889" x2="28444" y2="37778"/>
                        <a14:foregroundMark x1="20889" y1="39111" x2="33778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45" y="888133"/>
            <a:ext cx="2254428" cy="179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G_8467">
            <a:hlinkClick r:id="" action="ppaction://media"/>
            <a:extLst>
              <a:ext uri="{FF2B5EF4-FFF2-40B4-BE49-F238E27FC236}">
                <a16:creationId xmlns:a16="http://schemas.microsoft.com/office/drawing/2014/main" id="{EA53786E-E457-445A-B169-CEBF02ED70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0531" y="448222"/>
            <a:ext cx="1089401" cy="8607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884F556-2E6A-4441-9BDD-AB07C0F26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612" y="1549296"/>
            <a:ext cx="4499238" cy="4535817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D9FB40A-D74A-4CAE-B0FC-1E0A25E2BC93}"/>
              </a:ext>
            </a:extLst>
          </p:cNvPr>
          <p:cNvSpPr/>
          <p:nvPr/>
        </p:nvSpPr>
        <p:spPr>
          <a:xfrm>
            <a:off x="4740714" y="2477231"/>
            <a:ext cx="3965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dirty="0">
                <a:latin typeface="Ithra-Bold" panose="01000500000000020004" pitchFamily="2" charset="-78"/>
                <a:cs typeface="Ithra-Bold" panose="01000500000000020004" pitchFamily="2" charset="-78"/>
              </a:rPr>
              <a:t>س1</a:t>
            </a:r>
            <a:r>
              <a:rPr lang="ar-SA" sz="3200" dirty="0">
                <a:latin typeface="Ithra-Bold" panose="01000500000000020004" pitchFamily="2" charset="-78"/>
                <a:cs typeface="Ithra-Bold" panose="01000500000000020004" pitchFamily="2" charset="-78"/>
              </a:rPr>
              <a:t>: عددي أقسام الماء ؟  </a:t>
            </a:r>
            <a:endParaRPr lang="ar-SA" sz="2000" dirty="0">
              <a:latin typeface="Ithra-Bold" panose="01000500000000020004" pitchFamily="2" charset="-78"/>
              <a:cs typeface="Ithra-Bold" panose="01000500000000020004" pitchFamily="2" charset="-78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B764303-847D-4EBF-AF92-BA85196B0109}"/>
              </a:ext>
            </a:extLst>
          </p:cNvPr>
          <p:cNvSpPr/>
          <p:nvPr/>
        </p:nvSpPr>
        <p:spPr>
          <a:xfrm>
            <a:off x="4571612" y="4226582"/>
            <a:ext cx="3965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dirty="0">
                <a:latin typeface="Ithra-Bold" panose="01000500000000020004" pitchFamily="2" charset="-78"/>
                <a:cs typeface="Ithra-Bold" panose="01000500000000020004" pitchFamily="2" charset="-78"/>
              </a:rPr>
              <a:t>س2: عرفي الماء الطاهر ؟ 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173E198-7307-4D4B-879C-25F16FE8BCFF}"/>
              </a:ext>
            </a:extLst>
          </p:cNvPr>
          <p:cNvSpPr/>
          <p:nvPr/>
        </p:nvSpPr>
        <p:spPr>
          <a:xfrm>
            <a:off x="4643120" y="5146350"/>
            <a:ext cx="4161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dirty="0">
                <a:latin typeface="Ithra-Bold" panose="01000500000000020004" pitchFamily="2" charset="-78"/>
                <a:cs typeface="Ithra-Bold" panose="01000500000000020004" pitchFamily="2" charset="-78"/>
              </a:rPr>
              <a:t>س3: ما هي مصادر الماء الطاهر ؟</a:t>
            </a:r>
            <a:r>
              <a:rPr lang="ar-SA" sz="2000" dirty="0">
                <a:latin typeface="Ithra-Bold" panose="01000500000000020004" pitchFamily="2" charset="-78"/>
                <a:cs typeface="Ithra-Bold" panose="01000500000000020004" pitchFamily="2" charset="-78"/>
              </a:rPr>
              <a:t>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06B0446-0D32-F693-07E2-C5F00885E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204" y="601596"/>
            <a:ext cx="2213040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37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"/>
            <a:ext cx="12192000" cy="6855171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0832EC0-F744-4275-85C6-67B336E15463}"/>
              </a:ext>
            </a:extLst>
          </p:cNvPr>
          <p:cNvSpPr/>
          <p:nvPr/>
        </p:nvSpPr>
        <p:spPr>
          <a:xfrm>
            <a:off x="1595120" y="772357"/>
            <a:ext cx="9692145" cy="993442"/>
          </a:xfrm>
          <a:prstGeom prst="round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رسم 4" descr="إغلاق">
            <a:extLst>
              <a:ext uri="{FF2B5EF4-FFF2-40B4-BE49-F238E27FC236}">
                <a16:creationId xmlns:a16="http://schemas.microsoft.com/office/drawing/2014/main" id="{8FE59856-8669-4742-9B24-23C20356C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4383" y="979936"/>
            <a:ext cx="457200" cy="4572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F1997B5-DA42-4835-A38D-339EA91A5E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7" b="92667" l="10000" r="90000">
                        <a14:foregroundMark x1="51500" y1="8167" x2="51500" y2="8167"/>
                        <a14:foregroundMark x1="51500" y1="8167" x2="51500" y2="8167"/>
                        <a14:foregroundMark x1="44333" y1="3917" x2="44333" y2="3917"/>
                        <a14:foregroundMark x1="53167" y1="92667" x2="53167" y2="9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019" y="1863151"/>
            <a:ext cx="2721006" cy="2721006"/>
          </a:xfrm>
          <a:prstGeom prst="rect">
            <a:avLst/>
          </a:prstGeom>
        </p:spPr>
      </p:pic>
      <p:pic>
        <p:nvPicPr>
          <p:cNvPr id="9" name="رسم 8" descr="إضافة">
            <a:extLst>
              <a:ext uri="{FF2B5EF4-FFF2-40B4-BE49-F238E27FC236}">
                <a16:creationId xmlns:a16="http://schemas.microsoft.com/office/drawing/2014/main" id="{8FD0A8E6-9F0F-48B9-87DD-1EA128990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2086" y="2719229"/>
            <a:ext cx="1234006" cy="123400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166C4AE-954A-5A9A-7FE7-2D7825F409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7403" y="823957"/>
            <a:ext cx="9692145" cy="10391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87CA905-DB69-1209-4F8C-706DAE2C61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203" y="4712794"/>
            <a:ext cx="6919560" cy="151193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A71DC87-0754-ABE9-9F17-A10FD9A0D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1372" y="2590592"/>
            <a:ext cx="4273666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6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0"/>
            <a:ext cx="12192000" cy="67951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78"/>
            <a:ext cx="12192000" cy="67358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6E82586-F6ED-F4F5-8058-64DDB9F5F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60" y="1474997"/>
            <a:ext cx="4572396" cy="18167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917699-6CFF-2C39-739A-C4FF3F380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377" y="3291762"/>
            <a:ext cx="515156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1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3"/>
            <a:ext cx="12192000" cy="6708674"/>
          </a:xfrm>
          <a:prstGeom prst="rect">
            <a:avLst/>
          </a:prstGeom>
        </p:spPr>
      </p:pic>
      <p:pic>
        <p:nvPicPr>
          <p:cNvPr id="3" name="IMG_2119">
            <a:hlinkClick r:id="" action="ppaction://media"/>
            <a:extLst>
              <a:ext uri="{FF2B5EF4-FFF2-40B4-BE49-F238E27FC236}">
                <a16:creationId xmlns:a16="http://schemas.microsoft.com/office/drawing/2014/main" id="{0CB93FE1-C634-4FC3-8E94-27470092CC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526" r="11180"/>
          <a:stretch/>
        </p:blipFill>
        <p:spPr>
          <a:xfrm>
            <a:off x="819604" y="1298449"/>
            <a:ext cx="5344290" cy="388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AC422CE-F56C-54A0-DDC5-4D568F27D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335" y="1735175"/>
            <a:ext cx="500525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17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35"/>
            <a:ext cx="12090400" cy="666973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0410EE-34CB-9E48-A1C7-2B526DAA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82" y="2191365"/>
            <a:ext cx="7699915" cy="33896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064FB53-4FE1-2B0C-230E-D6016FE1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850" y="443684"/>
            <a:ext cx="7888908" cy="1347333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D7B9CD7-8EDE-9863-18E7-752265385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8" y="114205"/>
            <a:ext cx="1675399" cy="149281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E27E7FE-F19F-C3FE-DD3C-70CABC566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809" y="536406"/>
            <a:ext cx="1054699" cy="9693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42963371-0C5A-7628-4BE6-A169B8B57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8" y="63405"/>
            <a:ext cx="1675399" cy="1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"/>
            <a:ext cx="12192000" cy="685517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DEDBC27-8D85-0823-7796-77650DBB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176" y="1835766"/>
            <a:ext cx="9148097" cy="377255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2BF2B5D-66A0-4615-9845-BFAB81A658BB}"/>
              </a:ext>
            </a:extLst>
          </p:cNvPr>
          <p:cNvSpPr/>
          <p:nvPr/>
        </p:nvSpPr>
        <p:spPr>
          <a:xfrm>
            <a:off x="705104" y="548640"/>
            <a:ext cx="10958576" cy="9550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2" descr="Top 30 1 Minute Timer GIFs | Find the best GIF on Gfycat">
            <a:extLst>
              <a:ext uri="{FF2B5EF4-FFF2-40B4-BE49-F238E27FC236}">
                <a16:creationId xmlns:a16="http://schemas.microsoft.com/office/drawing/2014/main" id="{A748D132-AE08-4E0E-B9F8-A55D2C814F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1" y="1351785"/>
            <a:ext cx="2061956" cy="1159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89A48CA-CCC6-F727-FC6A-AD91B46F0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5" t="24524" r="938" b="31524"/>
          <a:stretch/>
        </p:blipFill>
        <p:spPr>
          <a:xfrm>
            <a:off x="705104" y="642195"/>
            <a:ext cx="11045952" cy="73152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AEB24DC-E078-91EF-E23B-9EC597101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628" y="2001704"/>
            <a:ext cx="470042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6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363</Words>
  <Application>Microsoft Office PowerPoint</Application>
  <PresentationFormat>شاشة عريضة</PresentationFormat>
  <Paragraphs>63</Paragraphs>
  <Slides>33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0" baseType="lpstr">
      <vt:lpstr>Andalus</vt:lpstr>
      <vt:lpstr>Arial</vt:lpstr>
      <vt:lpstr>Calibri</vt:lpstr>
      <vt:lpstr>Calibri Light</vt:lpstr>
      <vt:lpstr>El Messiri SemiBold</vt:lpstr>
      <vt:lpstr>Ithra-Bold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نوف سبحي</cp:lastModifiedBy>
  <cp:revision>20</cp:revision>
  <dcterms:created xsi:type="dcterms:W3CDTF">2021-04-05T22:31:46Z</dcterms:created>
  <dcterms:modified xsi:type="dcterms:W3CDTF">2023-09-01T08:32:31Z</dcterms:modified>
</cp:coreProperties>
</file>