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39" d="100"/>
          <a:sy n="39" d="100"/>
        </p:scale>
        <p:origin x="-7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41B040B1-4890-4AB6-A085-4E37D0A53F1B}" type="datetimeFigureOut">
              <a:rPr lang="ar-SA" smtClean="0"/>
              <a:pPr/>
              <a:t>07/02/36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1B040B1-4890-4AB6-A085-4E37D0A53F1B}" type="datetimeFigureOut">
              <a:rPr lang="ar-SA" smtClean="0"/>
              <a:pPr/>
              <a:t>07/02/36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1B040B1-4890-4AB6-A085-4E37D0A53F1B}" type="datetimeFigureOut">
              <a:rPr lang="ar-SA" smtClean="0"/>
              <a:pPr/>
              <a:t>07/02/36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41B040B1-4890-4AB6-A085-4E37D0A53F1B}" type="datetimeFigureOut">
              <a:rPr lang="ar-SA" smtClean="0"/>
              <a:pPr/>
              <a:t>07/02/36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1B040B1-4890-4AB6-A085-4E37D0A53F1B}" type="datetimeFigureOut">
              <a:rPr lang="ar-SA" smtClean="0"/>
              <a:pPr/>
              <a:t>07/02/36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41B040B1-4890-4AB6-A085-4E37D0A53F1B}" type="datetimeFigureOut">
              <a:rPr lang="ar-SA" smtClean="0"/>
              <a:pPr/>
              <a:t>07/02/36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41B040B1-4890-4AB6-A085-4E37D0A53F1B}" type="datetimeFigureOut">
              <a:rPr lang="ar-SA" smtClean="0"/>
              <a:pPr/>
              <a:t>07/02/36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41B040B1-4890-4AB6-A085-4E37D0A53F1B}" type="datetimeFigureOut">
              <a:rPr lang="ar-SA" smtClean="0"/>
              <a:pPr/>
              <a:t>07/02/36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1B040B1-4890-4AB6-A085-4E37D0A53F1B}" type="datetimeFigureOut">
              <a:rPr lang="ar-SA" smtClean="0"/>
              <a:pPr/>
              <a:t>07/02/36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1B040B1-4890-4AB6-A085-4E37D0A53F1B}" type="datetimeFigureOut">
              <a:rPr lang="ar-SA" smtClean="0"/>
              <a:pPr/>
              <a:t>07/02/36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1B040B1-4890-4AB6-A085-4E37D0A53F1B}" type="datetimeFigureOut">
              <a:rPr lang="ar-SA" smtClean="0"/>
              <a:pPr/>
              <a:t>07/02/36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15390D5-ED08-412C-ACA3-4F978BAA6A15}"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1B040B1-4890-4AB6-A085-4E37D0A53F1B}" type="datetimeFigureOut">
              <a:rPr lang="ar-SA" smtClean="0"/>
              <a:pPr/>
              <a:t>07/02/36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15390D5-ED08-412C-ACA3-4F978BAA6A15}"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pic>
        <p:nvPicPr>
          <p:cNvPr id="4" name="صورة 3" descr="images (9).jpg"/>
          <p:cNvPicPr>
            <a:picLocks noChangeAspect="1"/>
          </p:cNvPicPr>
          <p:nvPr/>
        </p:nvPicPr>
        <p:blipFill>
          <a:blip r:embed="rId2"/>
          <a:stretch>
            <a:fillRect/>
          </a:stretch>
        </p:blipFill>
        <p:spPr>
          <a:xfrm>
            <a:off x="0" y="0"/>
            <a:ext cx="9286844" cy="6857999"/>
          </a:xfrm>
          <a:prstGeom prst="rect">
            <a:avLst/>
          </a:prstGeom>
        </p:spPr>
      </p:pic>
      <p:sp>
        <p:nvSpPr>
          <p:cNvPr id="5" name="مستطيل 4"/>
          <p:cNvSpPr/>
          <p:nvPr/>
        </p:nvSpPr>
        <p:spPr>
          <a:xfrm>
            <a:off x="1571604" y="1785926"/>
            <a:ext cx="7572395" cy="2585323"/>
          </a:xfrm>
          <a:prstGeom prst="rect">
            <a:avLst/>
          </a:prstGeom>
          <a:noFill/>
        </p:spPr>
        <p:txBody>
          <a:bodyPr wrap="square" lIns="91440" tIns="45720" rIns="91440" bIns="45720">
            <a:spAutoFit/>
          </a:bodyPr>
          <a:lstStyle/>
          <a:p>
            <a:pPr algn="ctr"/>
            <a:endParaRPr lang="ar-SA"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cs typeface="Bold Italic Art" pitchFamily="2" charset="-78"/>
            </a:endParaRPr>
          </a:p>
          <a:p>
            <a:pPr algn="ctr"/>
            <a:endParaRPr lang="ar-SA"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cs typeface="Bold Italic Art" pitchFamily="2" charset="-78"/>
            </a:endParaRPr>
          </a:p>
          <a:p>
            <a:pPr algn="ctr"/>
            <a:r>
              <a:rPr lang="ar-SA" sz="54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 </a:t>
            </a:r>
            <a:r>
              <a:rPr lang="ar-SA"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                   </a:t>
            </a:r>
            <a:r>
              <a:rPr lang="ar-SA"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cs typeface="Bold Italic Art" pitchFamily="2" charset="-78"/>
              </a:rPr>
              <a:t>الدرس: 4-5. </a:t>
            </a:r>
            <a:endParaRPr lang="ar-SA"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cs typeface="Bold Italic Art" pitchFamily="2" charset="-78"/>
            </a:endParaRPr>
          </a:p>
        </p:txBody>
      </p:sp>
      <p:sp>
        <p:nvSpPr>
          <p:cNvPr id="6" name="مستطيل 5"/>
          <p:cNvSpPr/>
          <p:nvPr/>
        </p:nvSpPr>
        <p:spPr>
          <a:xfrm>
            <a:off x="428596" y="4572008"/>
            <a:ext cx="5643601" cy="1569660"/>
          </a:xfrm>
          <a:prstGeom prst="rect">
            <a:avLst/>
          </a:prstGeom>
          <a:noFill/>
        </p:spPr>
        <p:txBody>
          <a:bodyPr wrap="square" lIns="91440" tIns="45720" rIns="91440" bIns="45720">
            <a:spAutoFit/>
          </a:bodyPr>
          <a:lstStyle/>
          <a:p>
            <a:pPr algn="ctr"/>
            <a:endParaRPr lang="ar-SA"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endParaRPr>
          </a:p>
          <a:p>
            <a:pPr algn="ctr"/>
            <a:r>
              <a:rPr lang="ar-SA" sz="4800" b="1" dirty="0" smtClean="0">
                <a:ln w="10541" cmpd="sng">
                  <a:solidFill>
                    <a:srgbClr val="7D7D7D">
                      <a:tint val="100000"/>
                      <a:shade val="100000"/>
                      <a:satMod val="110000"/>
                    </a:srgbClr>
                  </a:solidFill>
                  <a:prstDash val="solid"/>
                </a:ln>
                <a:cs typeface="Bold Italic Art" pitchFamily="2" charset="-78"/>
              </a:rPr>
              <a:t>هيئة الأمم المتحدة.</a:t>
            </a:r>
            <a:endParaRPr lang="ar-SA" sz="4800" b="1" cap="none" spc="0" dirty="0">
              <a:ln w="10541" cmpd="sng">
                <a:solidFill>
                  <a:srgbClr val="7D7D7D">
                    <a:tint val="100000"/>
                    <a:shade val="100000"/>
                    <a:satMod val="110000"/>
                  </a:srgbClr>
                </a:solidFill>
                <a:prstDash val="solid"/>
              </a:ln>
              <a:effectLst/>
              <a:cs typeface="Bold Italic Art" pitchFamily="2" charset="-78"/>
            </a:endParaRPr>
          </a:p>
        </p:txBody>
      </p:sp>
      <p:sp>
        <p:nvSpPr>
          <p:cNvPr id="9" name="مستطيل 8"/>
          <p:cNvSpPr/>
          <p:nvPr/>
        </p:nvSpPr>
        <p:spPr>
          <a:xfrm>
            <a:off x="-285784" y="0"/>
            <a:ext cx="6715140" cy="2308324"/>
          </a:xfrm>
          <a:prstGeom prst="rect">
            <a:avLst/>
          </a:prstGeom>
        </p:spPr>
        <p:txBody>
          <a:bodyPr wrap="square">
            <a:spAutoFit/>
          </a:bodyPr>
          <a:lstStyle/>
          <a:p>
            <a:pPr algn="ctr"/>
            <a:r>
              <a:rPr lang="ar-SA"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الوحدة الرابعة:بعض  المنظمات العربية </a:t>
            </a:r>
            <a:r>
              <a:rPr lang="ar-SA" sz="4800" b="1" dirty="0" err="1"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و</a:t>
            </a:r>
            <a:r>
              <a:rPr lang="ar-SA"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 الإسلامية </a:t>
            </a:r>
            <a:r>
              <a:rPr lang="ar-SA" sz="4800" b="1" dirty="0" err="1"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و</a:t>
            </a:r>
            <a:r>
              <a:rPr lang="ar-SA"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 الدولية</a:t>
            </a:r>
            <a:r>
              <a:rPr lang="ar-SA" sz="4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Bold Italic Art" pitchFamily="2" charset="-78"/>
              </a:rPr>
              <a:t>.</a:t>
            </a:r>
            <a:endParaRPr lang="ar-SA"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cs typeface="Bold Italic Art" pitchFamily="2" charset="-78"/>
            </a:endParaRPr>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تنزيل.jpg"/>
          <p:cNvPicPr>
            <a:picLocks noGrp="1" noChangeAspect="1"/>
          </p:cNvPicPr>
          <p:nvPr>
            <p:ph idx="1"/>
          </p:nvPr>
        </p:nvPicPr>
        <p:blipFill>
          <a:blip r:embed="rId2"/>
          <a:stretch>
            <a:fillRect/>
          </a:stretch>
        </p:blipFill>
        <p:spPr>
          <a:xfrm>
            <a:off x="0" y="0"/>
            <a:ext cx="9143999" cy="6858000"/>
          </a:xfrm>
        </p:spPr>
      </p:pic>
      <p:sp>
        <p:nvSpPr>
          <p:cNvPr id="5" name="مستطيل 4"/>
          <p:cNvSpPr/>
          <p:nvPr/>
        </p:nvSpPr>
        <p:spPr>
          <a:xfrm>
            <a:off x="0" y="0"/>
            <a:ext cx="9144000" cy="6863417"/>
          </a:xfrm>
          <a:prstGeom prst="rect">
            <a:avLst/>
          </a:prstGeom>
          <a:noFill/>
        </p:spPr>
        <p:txBody>
          <a:bodyPr wrap="square" lIns="91440" tIns="45720" rIns="91440" bIns="45720">
            <a:spAutoFit/>
          </a:bodyPr>
          <a:lstStyle/>
          <a:p>
            <a:pPr algn="ctr"/>
            <a:r>
              <a:rPr lang="ar-SA"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أصيب العالم بكارثة كبرى جراء حدوث الحرب العالمية الأولى حيث قتل الملايين من البشر وشرد أضعافهم وخوفا من تكرار هذه الكارثة مره أخرى لجأت الدول الكبرى إلى إنشاء ما عرف بعصبة الأمم إلا أنها لم تمنع حدوث حرب عالمية ثانية كانت أشد فتكا وتدميرا وأثرا من الحرب العالمية الأولى ففقدت عصبة الأمم مكانتها وأصبح إنشاء هيئة دولية جديدة ضرورة قائمة مما </a:t>
            </a:r>
            <a:r>
              <a:rPr lang="ar-SA" sz="4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حدى</a:t>
            </a:r>
            <a:r>
              <a:rPr lang="ar-SA"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بالدول الكبرى إنشاء هيئة الأمم المتحدة التي تضم في عضويتها جميع دول العالم المستقلة. </a:t>
            </a:r>
            <a:endParaRPr lang="ar-SA" sz="4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 (5).jpg"/>
          <p:cNvPicPr>
            <a:picLocks noGrp="1" noChangeAspect="1"/>
          </p:cNvPicPr>
          <p:nvPr>
            <p:ph idx="1"/>
          </p:nvPr>
        </p:nvPicPr>
        <p:blipFill>
          <a:blip r:embed="rId2"/>
          <a:stretch>
            <a:fillRect/>
          </a:stretch>
        </p:blipFill>
        <p:spPr>
          <a:xfrm>
            <a:off x="0" y="0"/>
            <a:ext cx="9144000" cy="6858000"/>
          </a:xfrm>
        </p:spPr>
      </p:pic>
      <p:sp>
        <p:nvSpPr>
          <p:cNvPr id="5" name="مستطيل 4"/>
          <p:cNvSpPr/>
          <p:nvPr/>
        </p:nvSpPr>
        <p:spPr>
          <a:xfrm>
            <a:off x="357158" y="0"/>
            <a:ext cx="8786841" cy="6740307"/>
          </a:xfrm>
          <a:prstGeom prst="rect">
            <a:avLst/>
          </a:prstGeom>
          <a:noFill/>
        </p:spPr>
        <p:txBody>
          <a:bodyPr wrap="square" lIns="91440" tIns="45720" rIns="91440" bIns="45720">
            <a:spAutoFit/>
          </a:bodyPr>
          <a:lstStyle/>
          <a:p>
            <a:pPr algn="ctr"/>
            <a:r>
              <a:rPr lang="ar-SA" sz="5400" b="1" dirty="0" smtClean="0">
                <a:ln w="12700">
                  <a:solidFill>
                    <a:schemeClr val="tx2">
                      <a:satMod val="155000"/>
                    </a:schemeClr>
                  </a:solidFill>
                  <a:prstDash val="solid"/>
                </a:ln>
                <a:effectLst>
                  <a:outerShdw blurRad="41275" dist="20320" dir="1800000" algn="tl" rotWithShape="0">
                    <a:srgbClr val="000000">
                      <a:alpha val="40000"/>
                    </a:srgbClr>
                  </a:outerShdw>
                </a:effectLst>
              </a:rPr>
              <a:t>نشأتها: </a:t>
            </a:r>
            <a:r>
              <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تأسست عام 1945م ومقرها في مدينة نيويورك في الولايات المتحدة الأمريكية.</a:t>
            </a:r>
          </a:p>
          <a:p>
            <a:pPr algn="ctr"/>
            <a:endPar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a:r>
              <a:rPr lang="ar-SA" sz="5400" b="1" dirty="0" smtClean="0">
                <a:ln w="12700">
                  <a:solidFill>
                    <a:schemeClr val="tx2">
                      <a:satMod val="155000"/>
                    </a:schemeClr>
                  </a:solidFill>
                  <a:prstDash val="solid"/>
                </a:ln>
                <a:effectLst>
                  <a:outerShdw blurRad="41275" dist="20320" dir="1800000" algn="tl" rotWithShape="0">
                    <a:srgbClr val="000000">
                      <a:alpha val="40000"/>
                    </a:srgbClr>
                  </a:outerShdw>
                </a:effectLst>
              </a:rPr>
              <a:t>أهدافها: </a:t>
            </a:r>
          </a:p>
          <a:p>
            <a:pPr marL="914400" indent="-914400" algn="ctr">
              <a:buAutoNum type="arabicPeriod"/>
            </a:pPr>
            <a:r>
              <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حفظ السلام والأمن الدوليين.</a:t>
            </a:r>
          </a:p>
          <a:p>
            <a:pPr marL="914400" indent="-914400" algn="ctr">
              <a:buAutoNum type="arabicPeriod"/>
            </a:pPr>
            <a:r>
              <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تنمية العلاقات الودية بين الأمم.</a:t>
            </a:r>
          </a:p>
          <a:p>
            <a:pPr marL="914400" indent="-914400" algn="ctr">
              <a:buAutoNum type="arabicPeriod"/>
            </a:pPr>
            <a:r>
              <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تحقيق التعاون الدولي.</a:t>
            </a:r>
          </a:p>
        </p:txBody>
      </p:sp>
    </p:spTree>
  </p:cSld>
  <p:clrMapOvr>
    <a:masterClrMapping/>
  </p:clrMapOvr>
  <p:transition spd="slow">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 (7).jpg"/>
          <p:cNvPicPr>
            <a:picLocks noGrp="1" noChangeAspect="1"/>
          </p:cNvPicPr>
          <p:nvPr>
            <p:ph idx="1"/>
          </p:nvPr>
        </p:nvPicPr>
        <p:blipFill>
          <a:blip r:embed="rId2"/>
          <a:stretch>
            <a:fillRect/>
          </a:stretch>
        </p:blipFill>
        <p:spPr>
          <a:xfrm>
            <a:off x="0" y="0"/>
            <a:ext cx="9144000" cy="6858000"/>
          </a:xfrm>
        </p:spPr>
      </p:pic>
      <p:sp>
        <p:nvSpPr>
          <p:cNvPr id="5" name="مستطيل 4"/>
          <p:cNvSpPr/>
          <p:nvPr/>
        </p:nvSpPr>
        <p:spPr>
          <a:xfrm>
            <a:off x="0" y="0"/>
            <a:ext cx="9143999" cy="6740307"/>
          </a:xfrm>
          <a:prstGeom prst="rect">
            <a:avLst/>
          </a:prstGeom>
          <a:noFill/>
        </p:spPr>
        <p:txBody>
          <a:bodyPr wrap="square" lIns="91440" tIns="45720" rIns="91440" bIns="45720">
            <a:spAutoFit/>
          </a:bodyPr>
          <a:lstStyle/>
          <a:p>
            <a:pPr algn="ctr"/>
            <a:r>
              <a:rPr lang="ar-SA" sz="5400" b="1" dirty="0" smtClean="0">
                <a:ln w="12700">
                  <a:solidFill>
                    <a:schemeClr val="tx2">
                      <a:satMod val="155000"/>
                    </a:schemeClr>
                  </a:solidFill>
                  <a:prstDash val="solid"/>
                </a:ln>
                <a:effectLst>
                  <a:outerShdw blurRad="41275" dist="20320" dir="1800000" algn="tl" rotWithShape="0">
                    <a:srgbClr val="000000">
                      <a:alpha val="40000"/>
                    </a:srgbClr>
                  </a:outerShdw>
                </a:effectLst>
              </a:rPr>
              <a:t>أجهزتها:</a:t>
            </a:r>
            <a:r>
              <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للأمم المتحدة ستة أجهزة رئيسة أربعة منها تقع في المقر الرئيس للأمم المتحدة بنيويورك وهي : الجمعية العامة,ومجلس الأمن,والمجلس الاقتصادي والاجتماعي,والمجلس الوصاية,والأمانة العامة,أما الجهاز السادس فهو محكمة العدل الدولية ,وتقع في لاهاي بهولندا. </a:t>
            </a:r>
            <a:endParaRPr lang="ar-SA"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spd="slow">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 (3).jpg"/>
          <p:cNvPicPr>
            <a:picLocks noGrp="1" noChangeAspect="1"/>
          </p:cNvPicPr>
          <p:nvPr>
            <p:ph idx="1"/>
          </p:nvPr>
        </p:nvPicPr>
        <p:blipFill>
          <a:blip r:embed="rId2"/>
          <a:stretch>
            <a:fillRect/>
          </a:stretch>
        </p:blipFill>
        <p:spPr>
          <a:xfrm>
            <a:off x="0" y="0"/>
            <a:ext cx="9144000" cy="4820445"/>
          </a:xfrm>
        </p:spPr>
      </p:pic>
      <p:pic>
        <p:nvPicPr>
          <p:cNvPr id="5" name="صورة 4" descr="images (2).jpg"/>
          <p:cNvPicPr>
            <a:picLocks noChangeAspect="1"/>
          </p:cNvPicPr>
          <p:nvPr/>
        </p:nvPicPr>
        <p:blipFill>
          <a:blip r:embed="rId3"/>
          <a:stretch>
            <a:fillRect/>
          </a:stretch>
        </p:blipFill>
        <p:spPr>
          <a:xfrm>
            <a:off x="0" y="0"/>
            <a:ext cx="9144000" cy="6858000"/>
          </a:xfrm>
          <a:prstGeom prst="rect">
            <a:avLst/>
          </a:prstGeom>
        </p:spPr>
      </p:pic>
      <p:sp>
        <p:nvSpPr>
          <p:cNvPr id="6" name="مستطيل 5"/>
          <p:cNvSpPr/>
          <p:nvPr/>
        </p:nvSpPr>
        <p:spPr>
          <a:xfrm>
            <a:off x="1" y="0"/>
            <a:ext cx="9144000" cy="6740307"/>
          </a:xfrm>
          <a:prstGeom prst="rect">
            <a:avLst/>
          </a:prstGeom>
          <a:noFill/>
        </p:spPr>
        <p:txBody>
          <a:bodyPr wrap="square" lIns="91440" tIns="45720" rIns="91440" bIns="45720">
            <a:spAutoFit/>
          </a:bodyPr>
          <a:lstStyle/>
          <a:p>
            <a:pPr algn="ctr"/>
            <a:r>
              <a:rPr lang="ar-SA"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r>
              <a:rPr lang="ar-SA" sz="5400" dirty="0" smtClean="0">
                <a:ln w="18415" cmpd="sng">
                  <a:solidFill>
                    <a:srgbClr val="FFFFFF"/>
                  </a:solidFill>
                  <a:prstDash val="solid"/>
                </a:ln>
                <a:solidFill>
                  <a:srgbClr val="7030A0"/>
                </a:solidFill>
                <a:effectLst>
                  <a:outerShdw blurRad="63500" dir="3600000" algn="tl" rotWithShape="0">
                    <a:srgbClr val="000000">
                      <a:alpha val="70000"/>
                    </a:srgbClr>
                  </a:outerShdw>
                </a:effectLst>
              </a:rPr>
              <a:t>.الجمعية العامة:</a:t>
            </a:r>
            <a:r>
              <a:rPr lang="ar-SA"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لجميع الدول الأعضاء في الأمم المتحدة الحق في عضوية الجمعية العامة,ولكل دولة عضو صوت واحد.وتتخذ القرارات بأغلبية الثلثين.</a:t>
            </a:r>
          </a:p>
          <a:p>
            <a:pPr algn="ctr"/>
            <a:r>
              <a:rPr lang="ar-SA" sz="5400" dirty="0" smtClean="0">
                <a:ln w="18415" cmpd="sng">
                  <a:solidFill>
                    <a:srgbClr val="FFFFFF"/>
                  </a:solidFill>
                  <a:prstDash val="solid"/>
                </a:ln>
                <a:solidFill>
                  <a:srgbClr val="7030A0"/>
                </a:solidFill>
                <a:effectLst>
                  <a:outerShdw blurRad="63500" dir="3600000" algn="tl" rotWithShape="0">
                    <a:srgbClr val="000000">
                      <a:alpha val="70000"/>
                    </a:srgbClr>
                  </a:outerShdw>
                </a:effectLst>
              </a:rPr>
              <a:t>2.مجلس الأمن:</a:t>
            </a:r>
            <a:r>
              <a:rPr lang="ar-SA"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يتكون المجلس من 15 عضوا خمسة منهم دائمون ويعهد له بالمسؤولية الرئيسة عن صون السلم والأمن الدوليين.  </a:t>
            </a:r>
          </a:p>
        </p:txBody>
      </p:sp>
    </p:spTree>
  </p:cSld>
  <p:clrMapOvr>
    <a:masterClrMapping/>
  </p:clrMapOvr>
  <p:transition spd="slow">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6" name="عنصر نائب للمحتوى 5" descr="images (11).jpg"/>
          <p:cNvPicPr>
            <a:picLocks noGrp="1" noChangeAspect="1"/>
          </p:cNvPicPr>
          <p:nvPr>
            <p:ph idx="1"/>
          </p:nvPr>
        </p:nvPicPr>
        <p:blipFill>
          <a:blip r:embed="rId2"/>
          <a:stretch>
            <a:fillRect/>
          </a:stretch>
        </p:blipFill>
        <p:spPr>
          <a:xfrm>
            <a:off x="0" y="0"/>
            <a:ext cx="9144000" cy="6858000"/>
          </a:xfrm>
        </p:spPr>
      </p:pic>
      <p:sp>
        <p:nvSpPr>
          <p:cNvPr id="7" name="مستطيل 6"/>
          <p:cNvSpPr/>
          <p:nvPr/>
        </p:nvSpPr>
        <p:spPr>
          <a:xfrm>
            <a:off x="0" y="0"/>
            <a:ext cx="9143999" cy="6740307"/>
          </a:xfrm>
          <a:prstGeom prst="rect">
            <a:avLst/>
          </a:prstGeom>
          <a:noFill/>
        </p:spPr>
        <p:txBody>
          <a:bodyPr wrap="square" lIns="91440" tIns="45720" rIns="91440" bIns="45720">
            <a:spAutoFit/>
          </a:bodyPr>
          <a:lstStyle/>
          <a:p>
            <a:pPr algn="ctr"/>
            <a:r>
              <a:rPr lang="ar-SA" sz="5400" b="1" dirty="0" smtClean="0">
                <a:ln w="10541" cmpd="sng">
                  <a:solidFill>
                    <a:srgbClr val="7D7D7D">
                      <a:tint val="100000"/>
                      <a:shade val="100000"/>
                      <a:satMod val="110000"/>
                    </a:srgbClr>
                  </a:solidFill>
                  <a:prstDash val="solid"/>
                </a:ln>
                <a:solidFill>
                  <a:srgbClr val="7030A0"/>
                </a:solidFill>
              </a:rPr>
              <a:t>3.المجلس الاقتصادي والاجتماعي:يقوم </a:t>
            </a:r>
            <a:r>
              <a:rPr lang="ar-SA"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هذا المجلس بتنسيق الأعمال الاقتصادية والاجتماعية للأمم المتحدة.</a:t>
            </a:r>
          </a:p>
          <a:p>
            <a:pPr algn="ctr"/>
            <a:r>
              <a:rPr lang="ar-SA" sz="5400" b="1" dirty="0" smtClean="0">
                <a:ln w="10541" cmpd="sng">
                  <a:solidFill>
                    <a:srgbClr val="7D7D7D">
                      <a:tint val="100000"/>
                      <a:shade val="100000"/>
                      <a:satMod val="110000"/>
                    </a:srgbClr>
                  </a:solidFill>
                  <a:prstDash val="solid"/>
                </a:ln>
                <a:solidFill>
                  <a:srgbClr val="7030A0"/>
                </a:solidFill>
              </a:rPr>
              <a:t>4.مجلس الوصاية:</a:t>
            </a:r>
            <a:r>
              <a:rPr lang="ar-SA"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ليطبق على الأقاليم غير المتمتعة بالحكم الذاتي.</a:t>
            </a:r>
          </a:p>
          <a:p>
            <a:pPr algn="ctr"/>
            <a:r>
              <a:rPr lang="ar-SA" sz="5400" b="1" dirty="0" smtClean="0">
                <a:ln w="10541" cmpd="sng">
                  <a:solidFill>
                    <a:srgbClr val="7D7D7D">
                      <a:tint val="100000"/>
                      <a:shade val="100000"/>
                      <a:satMod val="110000"/>
                    </a:srgbClr>
                  </a:solidFill>
                  <a:prstDash val="solid"/>
                </a:ln>
                <a:solidFill>
                  <a:srgbClr val="7030A0"/>
                </a:solidFill>
              </a:rPr>
              <a:t>5.الأمانة العامة:</a:t>
            </a:r>
            <a:r>
              <a:rPr lang="ar-SA"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تضطلع بالأعمال الفنية والإدارية للأمم المتحدة ويرأسها الأمين العام الذي يتولى التوجيه الإداري العام.</a:t>
            </a:r>
            <a:endParaRPr lang="ar-SA" sz="54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Tree>
  </p:cSld>
  <p:clrMapOvr>
    <a:masterClrMapping/>
  </p:clrMapOvr>
  <p:transition spd="slow">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8" name="عنصر نائب للمحتوى 7" descr="images (12).jpg"/>
          <p:cNvPicPr>
            <a:picLocks noGrp="1" noChangeAspect="1"/>
          </p:cNvPicPr>
          <p:nvPr>
            <p:ph idx="1"/>
          </p:nvPr>
        </p:nvPicPr>
        <p:blipFill>
          <a:blip r:embed="rId2"/>
          <a:stretch>
            <a:fillRect/>
          </a:stretch>
        </p:blipFill>
        <p:spPr>
          <a:xfrm>
            <a:off x="0" y="0"/>
            <a:ext cx="9144000" cy="6858000"/>
          </a:xfrm>
        </p:spPr>
      </p:pic>
      <p:sp>
        <p:nvSpPr>
          <p:cNvPr id="9" name="مستطيل 8"/>
          <p:cNvSpPr/>
          <p:nvPr/>
        </p:nvSpPr>
        <p:spPr>
          <a:xfrm>
            <a:off x="0" y="0"/>
            <a:ext cx="9144000" cy="6740307"/>
          </a:xfrm>
          <a:prstGeom prst="rect">
            <a:avLst/>
          </a:prstGeom>
          <a:noFill/>
        </p:spPr>
        <p:txBody>
          <a:bodyPr wrap="square" lIns="91440" tIns="45720" rIns="91440" bIns="45720">
            <a:spAutoFit/>
          </a:bodyPr>
          <a:lstStyle/>
          <a:p>
            <a:pPr algn="ctr"/>
            <a:r>
              <a:rPr lang="ar-SA" sz="5400" dirty="0" smtClean="0">
                <a:ln w="18415" cmpd="sng">
                  <a:solidFill>
                    <a:srgbClr val="FFFFFF"/>
                  </a:solidFill>
                  <a:prstDash val="solid"/>
                </a:ln>
                <a:solidFill>
                  <a:srgbClr val="7030A0"/>
                </a:solidFill>
                <a:effectLst>
                  <a:outerShdw blurRad="63500" dir="3600000" algn="tl" rotWithShape="0">
                    <a:srgbClr val="000000">
                      <a:alpha val="70000"/>
                    </a:srgbClr>
                  </a:outerShdw>
                </a:effectLst>
              </a:rPr>
              <a:t>6.محكمة العدل الدولية:</a:t>
            </a:r>
            <a:r>
              <a:rPr lang="ar-SA"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وتسمى أيضا (المحكمة العالمية), وهي الجهاز القضائي الرئيس للأمم المتحدة.وتتولى هذه المحكمة الفصل في المنازعات بين البلدان واشتراك الدول في أي قضية مرفوعة أمام المحكمة أمر طوعي ولكن إذا وافقت أي دولة على هذا الاشتراك فإنها تصبح ملزمة بالامتثال لقرار المحكمة.</a:t>
            </a:r>
            <a:endParaRPr lang="ar-SA"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spd="slow">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 (13).jpg"/>
          <p:cNvPicPr>
            <a:picLocks noGrp="1" noChangeAspect="1"/>
          </p:cNvPicPr>
          <p:nvPr>
            <p:ph idx="1"/>
          </p:nvPr>
        </p:nvPicPr>
        <p:blipFill>
          <a:blip r:embed="rId2"/>
          <a:stretch>
            <a:fillRect/>
          </a:stretch>
        </p:blipFill>
        <p:spPr>
          <a:xfrm>
            <a:off x="0" y="0"/>
            <a:ext cx="9144000" cy="6858000"/>
          </a:xfrm>
        </p:spPr>
      </p:pic>
      <p:sp>
        <p:nvSpPr>
          <p:cNvPr id="5" name="مستطيل 4"/>
          <p:cNvSpPr/>
          <p:nvPr/>
        </p:nvSpPr>
        <p:spPr>
          <a:xfrm>
            <a:off x="0" y="0"/>
            <a:ext cx="9143999" cy="5909310"/>
          </a:xfrm>
          <a:prstGeom prst="rect">
            <a:avLst/>
          </a:prstGeom>
          <a:noFill/>
        </p:spPr>
        <p:txBody>
          <a:bodyPr wrap="square" lIns="91440" tIns="45720" rIns="91440" bIns="45720">
            <a:spAutoFit/>
          </a:bodyPr>
          <a:lstStyle/>
          <a:p>
            <a:pPr algn="ctr"/>
            <a:r>
              <a:rPr lang="ar-SA" sz="5400" dirty="0" smtClean="0">
                <a:ln w="10160">
                  <a:solidFill>
                    <a:schemeClr val="accent1"/>
                  </a:solidFill>
                  <a:prstDash val="solid"/>
                </a:ln>
                <a:effectLst>
                  <a:outerShdw blurRad="38100" dist="32000" dir="5400000" algn="tl">
                    <a:srgbClr val="000000">
                      <a:alpha val="30000"/>
                    </a:srgbClr>
                  </a:outerShdw>
                </a:effectLst>
                <a:cs typeface="Bold Italic Art" pitchFamily="2" charset="-78"/>
              </a:rPr>
              <a:t>الدول الأعضاء فيها:</a:t>
            </a:r>
          </a:p>
          <a:p>
            <a:pPr algn="ctr"/>
            <a:r>
              <a:rPr lang="ar-SA" sz="5400" dirty="0" smtClean="0">
                <a:ln w="10160">
                  <a:solidFill>
                    <a:schemeClr val="accent1"/>
                  </a:solidFill>
                  <a:prstDash val="solid"/>
                </a:ln>
                <a:solidFill>
                  <a:srgbClr val="FFFFFF"/>
                </a:solidFill>
                <a:effectLst>
                  <a:outerShdw blurRad="38100" dist="32000" dir="5400000" algn="tl">
                    <a:srgbClr val="000000">
                      <a:alpha val="30000"/>
                    </a:srgbClr>
                  </a:outerShdw>
                </a:effectLst>
                <a:cs typeface="Bold Italic Art" pitchFamily="2" charset="-78"/>
              </a:rPr>
              <a:t>تنتمي إلى الأمم المتحدة اليوم كل دول العالم تقريبا – إذ يبلغ عدد أعضاء الأمم المتحدة 193 بلدا وتعد المملكة العربية السعودية من الدول المؤسسة لهيئة الأمم المتحدة </a:t>
            </a:r>
            <a:endParaRPr lang="ar-SA" sz="5400" dirty="0">
              <a:ln w="10160">
                <a:solidFill>
                  <a:schemeClr val="accent1"/>
                </a:solidFill>
                <a:prstDash val="solid"/>
              </a:ln>
              <a:solidFill>
                <a:srgbClr val="FFFFFF"/>
              </a:solidFill>
              <a:effectLst>
                <a:outerShdw blurRad="38100" dist="32000" dir="5400000" algn="tl">
                  <a:srgbClr val="000000">
                    <a:alpha val="30000"/>
                  </a:srgbClr>
                </a:outerShdw>
              </a:effectLst>
              <a:cs typeface="Bold Italic Art" pitchFamily="2" charset="-78"/>
            </a:endParaRPr>
          </a:p>
        </p:txBody>
      </p:sp>
    </p:spTree>
  </p:cSld>
  <p:clrMapOvr>
    <a:masterClrMapping/>
  </p:clrMapOvr>
  <p:transition spd="slow">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descr="images (4).jpg"/>
          <p:cNvPicPr>
            <a:picLocks noGrp="1" noChangeAspect="1"/>
          </p:cNvPicPr>
          <p:nvPr>
            <p:ph idx="1"/>
          </p:nvPr>
        </p:nvPicPr>
        <p:blipFill>
          <a:blip r:embed="rId2"/>
          <a:stretch>
            <a:fillRect/>
          </a:stretch>
        </p:blipFill>
        <p:spPr>
          <a:xfrm>
            <a:off x="0" y="0"/>
            <a:ext cx="9144000" cy="6858000"/>
          </a:xfrm>
        </p:spPr>
      </p:pic>
      <p:sp>
        <p:nvSpPr>
          <p:cNvPr id="5" name="مستطيل 4"/>
          <p:cNvSpPr/>
          <p:nvPr/>
        </p:nvSpPr>
        <p:spPr>
          <a:xfrm>
            <a:off x="714348" y="357166"/>
            <a:ext cx="7786742" cy="5078313"/>
          </a:xfrm>
          <a:prstGeom prst="rect">
            <a:avLst/>
          </a:prstGeom>
          <a:noFill/>
        </p:spPr>
        <p:txBody>
          <a:bodyPr wrap="square" lIns="91440" tIns="45720" rIns="91440" bIns="45720">
            <a:spAutoFit/>
          </a:bodyPr>
          <a:lstStyle/>
          <a:p>
            <a:pPr algn="ctr"/>
            <a:endParaRPr lang="ar-SA"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old Italic Art" pitchFamily="2" charset="-78"/>
            </a:endParaRPr>
          </a:p>
          <a:p>
            <a:pPr algn="ctr"/>
            <a:endParaRPr lang="ar-SA" sz="5400" dirty="0">
              <a:ln w="18415" cmpd="sng">
                <a:solidFill>
                  <a:srgbClr val="FFFFFF"/>
                </a:solidFill>
                <a:prstDash val="solid"/>
              </a:ln>
              <a:solidFill>
                <a:srgbClr val="7030A0"/>
              </a:solidFill>
              <a:effectLst>
                <a:outerShdw blurRad="63500" dir="3600000" algn="tl" rotWithShape="0">
                  <a:srgbClr val="000000">
                    <a:alpha val="70000"/>
                  </a:srgbClr>
                </a:outerShdw>
              </a:effectLst>
              <a:cs typeface="Bold Italic Art" pitchFamily="2" charset="-78"/>
            </a:endParaRPr>
          </a:p>
          <a:p>
            <a:pPr algn="ctr"/>
            <a:r>
              <a:rPr lang="ar-SA" sz="5400" b="0" cap="none" spc="0" dirty="0" smtClean="0">
                <a:ln w="18415" cmpd="sng">
                  <a:solidFill>
                    <a:srgbClr val="FFFFFF"/>
                  </a:solidFill>
                  <a:prstDash val="solid"/>
                </a:ln>
                <a:solidFill>
                  <a:srgbClr val="7030A0"/>
                </a:solidFill>
                <a:effectLst>
                  <a:outerShdw blurRad="63500" dir="3600000" algn="tl" rotWithShape="0">
                    <a:srgbClr val="000000">
                      <a:alpha val="70000"/>
                    </a:srgbClr>
                  </a:outerShdw>
                </a:effectLst>
                <a:cs typeface="Bold Italic Art" pitchFamily="2" charset="-78"/>
              </a:rPr>
              <a:t>إعداد الطالبة:مـــرام علي الحربي.</a:t>
            </a:r>
          </a:p>
          <a:p>
            <a:pPr algn="ctr"/>
            <a:endParaRPr lang="ar-SA" sz="5400" dirty="0">
              <a:ln w="18415" cmpd="sng">
                <a:solidFill>
                  <a:srgbClr val="FFFFFF"/>
                </a:solidFill>
                <a:prstDash val="solid"/>
              </a:ln>
              <a:solidFill>
                <a:srgbClr val="7030A0"/>
              </a:solidFill>
              <a:effectLst>
                <a:outerShdw blurRad="63500" dir="3600000" algn="tl" rotWithShape="0">
                  <a:srgbClr val="000000">
                    <a:alpha val="70000"/>
                  </a:srgbClr>
                </a:outerShdw>
              </a:effectLst>
              <a:cs typeface="Bold Italic Art" pitchFamily="2" charset="-78"/>
            </a:endParaRPr>
          </a:p>
          <a:p>
            <a:pPr algn="ctr"/>
            <a:r>
              <a:rPr lang="ar-SA" sz="5400" b="0" cap="none" spc="0" dirty="0" smtClean="0">
                <a:ln w="18415" cmpd="sng">
                  <a:solidFill>
                    <a:srgbClr val="FFFFFF"/>
                  </a:solidFill>
                  <a:prstDash val="solid"/>
                </a:ln>
                <a:solidFill>
                  <a:srgbClr val="7030A0"/>
                </a:solidFill>
                <a:effectLst>
                  <a:outerShdw blurRad="63500" dir="3600000" algn="tl" rotWithShape="0">
                    <a:srgbClr val="000000">
                      <a:alpha val="70000"/>
                    </a:srgbClr>
                  </a:outerShdw>
                </a:effectLst>
                <a:cs typeface="Bold Italic Art" pitchFamily="2" charset="-78"/>
              </a:rPr>
              <a:t>الصــف: 2/1.</a:t>
            </a:r>
            <a:endParaRPr lang="ar-SA" sz="5400" b="0" cap="none" spc="0" dirty="0">
              <a:ln w="18415" cmpd="sng">
                <a:solidFill>
                  <a:srgbClr val="FFFFFF"/>
                </a:solidFill>
                <a:prstDash val="solid"/>
              </a:ln>
              <a:solidFill>
                <a:srgbClr val="7030A0"/>
              </a:solidFill>
              <a:effectLst>
                <a:outerShdw blurRad="63500" dir="3600000" algn="tl" rotWithShape="0">
                  <a:srgbClr val="000000">
                    <a:alpha val="70000"/>
                  </a:srgbClr>
                </a:outerShdw>
              </a:effectLst>
              <a:cs typeface="Bold Italic Art" pitchFamily="2" charset="-78"/>
            </a:endParaRPr>
          </a:p>
        </p:txBody>
      </p:sp>
    </p:spTree>
  </p:cSld>
  <p:clrMapOvr>
    <a:masterClrMapping/>
  </p:clrMapOvr>
  <p:transition spd="slow">
    <p:split orient="vert"/>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324</Words>
  <Application>Microsoft Office PowerPoint</Application>
  <PresentationFormat>عرض على الشاشة (3:4)‏</PresentationFormat>
  <Paragraphs>27</Paragraphs>
  <Slides>9</Slides>
  <Notes>0</Notes>
  <HiddenSlides>0</HiddenSlides>
  <MMClips>0</MMClips>
  <ScaleCrop>false</ScaleCrop>
  <HeadingPairs>
    <vt:vector size="4" baseType="variant">
      <vt:variant>
        <vt:lpstr>سمة</vt:lpstr>
      </vt:variant>
      <vt:variant>
        <vt:i4>1</vt:i4>
      </vt:variant>
      <vt:variant>
        <vt:lpstr>عناوين الشرائح</vt:lpstr>
      </vt:variant>
      <vt:variant>
        <vt:i4>9</vt:i4>
      </vt:variant>
    </vt:vector>
  </HeadingPairs>
  <TitlesOfParts>
    <vt:vector size="10"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الحربي</dc:creator>
  <cp:lastModifiedBy>digital net</cp:lastModifiedBy>
  <cp:revision>13</cp:revision>
  <dcterms:created xsi:type="dcterms:W3CDTF">2014-11-18T16:01:48Z</dcterms:created>
  <dcterms:modified xsi:type="dcterms:W3CDTF">2014-11-29T11:00:53Z</dcterms:modified>
</cp:coreProperties>
</file>