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99" r:id="rId3"/>
    <p:sldId id="400" r:id="rId4"/>
    <p:sldId id="403" r:id="rId5"/>
    <p:sldId id="381" r:id="rId6"/>
    <p:sldId id="335" r:id="rId7"/>
    <p:sldId id="401" r:id="rId8"/>
    <p:sldId id="389" r:id="rId9"/>
    <p:sldId id="419" r:id="rId10"/>
    <p:sldId id="422" r:id="rId11"/>
    <p:sldId id="425" r:id="rId12"/>
    <p:sldId id="426" r:id="rId13"/>
    <p:sldId id="377" r:id="rId14"/>
    <p:sldId id="431" r:id="rId15"/>
    <p:sldId id="404" r:id="rId16"/>
    <p:sldId id="429" r:id="rId17"/>
    <p:sldId id="340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46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60093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398"/>
      </p:cViewPr>
      <p:guideLst>
        <p:guide orient="horz" pos="2183"/>
        <p:guide pos="3840"/>
        <p:guide orient="horz" pos="2146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الأطعمة المفيدة</a:t>
              </a:r>
              <a:endParaRPr lang="en-US" sz="32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4C8026-4DCC-4040-BA19-E923A5CA7289}"/>
              </a:ext>
            </a:extLst>
          </p:cNvPr>
          <p:cNvSpPr/>
          <p:nvPr/>
        </p:nvSpPr>
        <p:spPr>
          <a:xfrm>
            <a:off x="6125026" y="237418"/>
            <a:ext cx="5225979" cy="6497490"/>
          </a:xfrm>
          <a:prstGeom prst="rect">
            <a:avLst/>
          </a:prstGeom>
          <a:gradFill flip="none" rotWithShape="1">
            <a:gsLst>
              <a:gs pos="80000">
                <a:schemeClr val="bg1"/>
              </a:gs>
              <a:gs pos="16000">
                <a:schemeClr val="bg1">
                  <a:lumMod val="95000"/>
                </a:schemeClr>
              </a:gs>
              <a:gs pos="1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0EC012-A606-47EF-A144-ED1413BEE4A1}"/>
              </a:ext>
            </a:extLst>
          </p:cNvPr>
          <p:cNvSpPr/>
          <p:nvPr/>
        </p:nvSpPr>
        <p:spPr>
          <a:xfrm>
            <a:off x="855505" y="237417"/>
            <a:ext cx="5269521" cy="6497491"/>
          </a:xfrm>
          <a:prstGeom prst="rect">
            <a:avLst/>
          </a:prstGeom>
          <a:gradFill flip="none" rotWithShape="1">
            <a:gsLst>
              <a:gs pos="96000">
                <a:srgbClr val="33405F"/>
              </a:gs>
              <a:gs pos="14000">
                <a:srgbClr val="53689B"/>
              </a:gs>
              <a:gs pos="0">
                <a:srgbClr val="28324B"/>
              </a:gs>
            </a:gsLst>
            <a:lin ang="10800000" scaled="1"/>
            <a:tileRect/>
          </a:gradFill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D2A8B9BB-262F-40F6-9659-A9C425110CE3}"/>
              </a:ext>
            </a:extLst>
          </p:cNvPr>
          <p:cNvSpPr/>
          <p:nvPr/>
        </p:nvSpPr>
        <p:spPr>
          <a:xfrm flipV="1">
            <a:off x="6166273" y="2306858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BC73453-CD3D-47C6-BAB7-5F87E9C3F669}"/>
              </a:ext>
            </a:extLst>
          </p:cNvPr>
          <p:cNvSpPr/>
          <p:nvPr/>
        </p:nvSpPr>
        <p:spPr>
          <a:xfrm flipH="1" flipV="1">
            <a:off x="2981341" y="3052660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6B43D272-1E07-4D88-AE23-9C53A0C71AF5}"/>
              </a:ext>
            </a:extLst>
          </p:cNvPr>
          <p:cNvSpPr/>
          <p:nvPr/>
        </p:nvSpPr>
        <p:spPr>
          <a:xfrm flipV="1">
            <a:off x="6127187" y="3757968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5436AA38-5F7D-4F93-A616-A139ECB74236}"/>
              </a:ext>
            </a:extLst>
          </p:cNvPr>
          <p:cNvSpPr/>
          <p:nvPr/>
        </p:nvSpPr>
        <p:spPr>
          <a:xfrm flipH="1" flipV="1">
            <a:off x="2942254" y="4569962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FF7B58BA-61C5-4235-A2D3-C1A915F28BBC}"/>
              </a:ext>
            </a:extLst>
          </p:cNvPr>
          <p:cNvSpPr/>
          <p:nvPr/>
        </p:nvSpPr>
        <p:spPr>
          <a:xfrm flipH="1" flipV="1">
            <a:off x="5021022" y="6160373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951C3C0D-A859-48E1-902C-6CB3893E8AFA}"/>
              </a:ext>
            </a:extLst>
          </p:cNvPr>
          <p:cNvSpPr/>
          <p:nvPr/>
        </p:nvSpPr>
        <p:spPr>
          <a:xfrm rot="16200000" flipH="1">
            <a:off x="5842203" y="2498562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C1EF8FAB-982B-4B9A-95DA-ADCD413FA9C9}"/>
              </a:ext>
            </a:extLst>
          </p:cNvPr>
          <p:cNvSpPr/>
          <p:nvPr/>
        </p:nvSpPr>
        <p:spPr>
          <a:xfrm rot="5400000">
            <a:off x="6074230" y="3281569"/>
            <a:ext cx="350983" cy="2305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8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Top Corners Rounded 85">
            <a:extLst>
              <a:ext uri="{FF2B5EF4-FFF2-40B4-BE49-F238E27FC236}">
                <a16:creationId xmlns:a16="http://schemas.microsoft.com/office/drawing/2014/main" id="{A0C97FCB-B9C8-4FA3-82EB-D6B85BBB678A}"/>
              </a:ext>
            </a:extLst>
          </p:cNvPr>
          <p:cNvSpPr/>
          <p:nvPr/>
        </p:nvSpPr>
        <p:spPr>
          <a:xfrm rot="16200000" flipH="1">
            <a:off x="5838573" y="3930319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2F829F-637B-4CDF-99F9-D370995A56B5}"/>
              </a:ext>
            </a:extLst>
          </p:cNvPr>
          <p:cNvGrpSpPr/>
          <p:nvPr/>
        </p:nvGrpSpPr>
        <p:grpSpPr>
          <a:xfrm>
            <a:off x="5847445" y="1779478"/>
            <a:ext cx="4487776" cy="947379"/>
            <a:chOff x="5830771" y="583473"/>
            <a:chExt cx="4487776" cy="94737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E0A1F4-FD02-4AE5-9E64-B928A0821AE3}"/>
                </a:ext>
              </a:extLst>
            </p:cNvPr>
            <p:cNvSpPr/>
            <p:nvPr/>
          </p:nvSpPr>
          <p:spPr>
            <a:xfrm>
              <a:off x="5830771" y="583473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4D6F59-136E-4C68-A837-F135754116C2}"/>
                </a:ext>
              </a:extLst>
            </p:cNvPr>
            <p:cNvSpPr txBox="1"/>
            <p:nvPr/>
          </p:nvSpPr>
          <p:spPr>
            <a:xfrm>
              <a:off x="9373372" y="710743"/>
              <a:ext cx="945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B1F1C4D-6FED-42CE-A54C-D52315B2AED8}"/>
                </a:ext>
              </a:extLst>
            </p:cNvPr>
            <p:cNvSpPr txBox="1"/>
            <p:nvPr/>
          </p:nvSpPr>
          <p:spPr>
            <a:xfrm>
              <a:off x="6503161" y="687830"/>
              <a:ext cx="3701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>
                  <a:solidFill>
                    <a:srgbClr val="FF0000"/>
                  </a:solidFill>
                </a:rPr>
                <a:t>الخطأ</a:t>
              </a:r>
              <a:r>
                <a:rPr lang="ar-SA" b="1" dirty="0"/>
                <a:t> :  شراء الطعام  من الباعة الجوالين</a:t>
              </a: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9B308F-D667-4E4E-A1F1-B0E009190756}"/>
              </a:ext>
            </a:extLst>
          </p:cNvPr>
          <p:cNvGrpSpPr/>
          <p:nvPr/>
        </p:nvGrpSpPr>
        <p:grpSpPr>
          <a:xfrm>
            <a:off x="1907775" y="2496835"/>
            <a:ext cx="4470124" cy="947379"/>
            <a:chOff x="1891101" y="1300830"/>
            <a:chExt cx="4470124" cy="94737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DDE1A5-7210-481A-B478-D2E5568780FB}"/>
                </a:ext>
              </a:extLst>
            </p:cNvPr>
            <p:cNvSpPr/>
            <p:nvPr/>
          </p:nvSpPr>
          <p:spPr>
            <a:xfrm rot="16200000" flipH="1">
              <a:off x="3705782" y="-407233"/>
              <a:ext cx="947379" cy="4363506"/>
            </a:xfrm>
            <a:custGeom>
              <a:avLst/>
              <a:gdLst>
                <a:gd name="connsiteX0" fmla="*/ 0 w 1009954"/>
                <a:gd name="connsiteY0" fmla="*/ 586155 h 4651718"/>
                <a:gd name="connsiteX1" fmla="*/ 0 w 1009954"/>
                <a:gd name="connsiteY1" fmla="*/ 4420080 h 4651718"/>
                <a:gd name="connsiteX2" fmla="*/ 196371 w 1009954"/>
                <a:gd name="connsiteY2" fmla="*/ 4651718 h 4651718"/>
                <a:gd name="connsiteX3" fmla="*/ 1009954 w 1009954"/>
                <a:gd name="connsiteY3" fmla="*/ 4651718 h 4651718"/>
                <a:gd name="connsiteX4" fmla="*/ 917092 w 1009954"/>
                <a:gd name="connsiteY4" fmla="*/ 4629603 h 4651718"/>
                <a:gd name="connsiteX5" fmla="*/ 771378 w 1009954"/>
                <a:gd name="connsiteY5" fmla="*/ 4370291 h 4651718"/>
                <a:gd name="connsiteX6" fmla="*/ 771378 w 1009954"/>
                <a:gd name="connsiteY6" fmla="*/ 586155 h 4651718"/>
                <a:gd name="connsiteX7" fmla="*/ 773974 w 1009954"/>
                <a:gd name="connsiteY7" fmla="*/ 586155 h 4651718"/>
                <a:gd name="connsiteX8" fmla="*/ 386987 w 1009954"/>
                <a:gd name="connsiteY8" fmla="*/ 0 h 4651718"/>
                <a:gd name="connsiteX9" fmla="*/ 0 w 1009954"/>
                <a:gd name="connsiteY9" fmla="*/ 586155 h 46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954" h="4651718">
                  <a:moveTo>
                    <a:pt x="0" y="586155"/>
                  </a:moveTo>
                  <a:lnTo>
                    <a:pt x="0" y="4420080"/>
                  </a:lnTo>
                  <a:cubicBezTo>
                    <a:pt x="0" y="4548010"/>
                    <a:pt x="87918" y="4651718"/>
                    <a:pt x="196371" y="4651718"/>
                  </a:cubicBezTo>
                  <a:lnTo>
                    <a:pt x="1009954" y="4651718"/>
                  </a:lnTo>
                  <a:lnTo>
                    <a:pt x="917092" y="4629603"/>
                  </a:lnTo>
                  <a:cubicBezTo>
                    <a:pt x="831462" y="4586880"/>
                    <a:pt x="771378" y="4486863"/>
                    <a:pt x="771378" y="4370291"/>
                  </a:cubicBezTo>
                  <a:lnTo>
                    <a:pt x="771378" y="586155"/>
                  </a:lnTo>
                  <a:lnTo>
                    <a:pt x="773974" y="586155"/>
                  </a:lnTo>
                  <a:lnTo>
                    <a:pt x="386987" y="0"/>
                  </a:lnTo>
                  <a:lnTo>
                    <a:pt x="0" y="586155"/>
                  </a:lnTo>
                  <a:close/>
                </a:path>
              </a:pathLst>
            </a:custGeom>
            <a:gradFill flip="none" rotWithShape="1">
              <a:gsLst>
                <a:gs pos="7000">
                  <a:srgbClr val="FFCC00"/>
                </a:gs>
                <a:gs pos="0">
                  <a:srgbClr val="FF9900"/>
                </a:gs>
                <a:gs pos="97297">
                  <a:srgbClr val="FF9900"/>
                </a:gs>
                <a:gs pos="14000">
                  <a:srgbClr val="FFCC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0C0D53-536F-4550-98AF-F10EE6613D11}"/>
                </a:ext>
              </a:extLst>
            </p:cNvPr>
            <p:cNvSpPr txBox="1"/>
            <p:nvPr/>
          </p:nvSpPr>
          <p:spPr>
            <a:xfrm>
              <a:off x="1891101" y="1365535"/>
              <a:ext cx="945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E59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3200" b="1" dirty="0">
                <a:solidFill>
                  <a:srgbClr val="3E59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8" name="Graphic 7" descr="Open folder">
              <a:extLst>
                <a:ext uri="{FF2B5EF4-FFF2-40B4-BE49-F238E27FC236}">
                  <a16:creationId xmlns:a16="http://schemas.microsoft.com/office/drawing/2014/main" id="{E12FB155-6A05-419E-9F91-040499A90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14311" y="1490333"/>
              <a:ext cx="365760" cy="36576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D7D97FA-55AE-4F16-8263-835E28F62454}"/>
                </a:ext>
              </a:extLst>
            </p:cNvPr>
            <p:cNvSpPr txBox="1"/>
            <p:nvPr/>
          </p:nvSpPr>
          <p:spPr>
            <a:xfrm>
              <a:off x="2501495" y="1445241"/>
              <a:ext cx="3616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>
                  <a:solidFill>
                    <a:srgbClr val="FF0000"/>
                  </a:solidFill>
                </a:rPr>
                <a:t>الخطأ</a:t>
              </a:r>
              <a:r>
                <a:rPr lang="ar-SA" b="1" dirty="0"/>
                <a:t> : ترك الطعام مكشوف يعرضه للحشرات</a:t>
              </a: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7" name="Rectangle: Top Corners Rounded 86">
            <a:extLst>
              <a:ext uri="{FF2B5EF4-FFF2-40B4-BE49-F238E27FC236}">
                <a16:creationId xmlns:a16="http://schemas.microsoft.com/office/drawing/2014/main" id="{CF6F2921-B8CA-43CF-B7F4-1CA933638BB8}"/>
              </a:ext>
            </a:extLst>
          </p:cNvPr>
          <p:cNvSpPr/>
          <p:nvPr/>
        </p:nvSpPr>
        <p:spPr>
          <a:xfrm rot="5400000">
            <a:off x="6076675" y="4706145"/>
            <a:ext cx="350983" cy="2305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8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019BD97-6CAF-4E08-B6CF-6850389D68A3}"/>
              </a:ext>
            </a:extLst>
          </p:cNvPr>
          <p:cNvGrpSpPr/>
          <p:nvPr/>
        </p:nvGrpSpPr>
        <p:grpSpPr>
          <a:xfrm>
            <a:off x="5847445" y="3214191"/>
            <a:ext cx="4492708" cy="947379"/>
            <a:chOff x="5830771" y="2018186"/>
            <a:chExt cx="4492708" cy="94737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6677355-AAD1-4BD0-99B7-31A99AE7522F}"/>
                </a:ext>
              </a:extLst>
            </p:cNvPr>
            <p:cNvSpPr/>
            <p:nvPr/>
          </p:nvSpPr>
          <p:spPr>
            <a:xfrm>
              <a:off x="5830771" y="2018186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75CA59-3BC5-407F-9401-6BE9EF4D5437}"/>
                </a:ext>
              </a:extLst>
            </p:cNvPr>
            <p:cNvSpPr txBox="1"/>
            <p:nvPr/>
          </p:nvSpPr>
          <p:spPr>
            <a:xfrm>
              <a:off x="9378304" y="2151533"/>
              <a:ext cx="945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8DC512-2823-4903-A554-C4537C5F6108}"/>
                </a:ext>
              </a:extLst>
            </p:cNvPr>
            <p:cNvSpPr txBox="1"/>
            <p:nvPr/>
          </p:nvSpPr>
          <p:spPr>
            <a:xfrm>
              <a:off x="7518250" y="2172154"/>
              <a:ext cx="2327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>
                  <a:solidFill>
                    <a:srgbClr val="FF0000"/>
                  </a:solidFill>
                </a:rPr>
                <a:t>الخطأ</a:t>
              </a:r>
              <a:r>
                <a:rPr lang="ar-SA" b="1" dirty="0"/>
                <a:t> : تناول الحلوى بكثرة</a:t>
              </a: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FCE87C4-DF37-4B74-A7A0-58B3C20C8502}"/>
              </a:ext>
            </a:extLst>
          </p:cNvPr>
          <p:cNvSpPr txBox="1"/>
          <p:nvPr/>
        </p:nvSpPr>
        <p:spPr>
          <a:xfrm>
            <a:off x="6227754" y="2641246"/>
            <a:ext cx="404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b="1" dirty="0">
                <a:solidFill>
                  <a:srgbClr val="FF0000"/>
                </a:solidFill>
              </a:rPr>
              <a:t>الحل</a:t>
            </a:r>
            <a:r>
              <a:rPr lang="ar-SY" b="1" dirty="0"/>
              <a:t> : تناول الطعام من الاماكن المعروفة بنظافتها </a:t>
            </a:r>
            <a:endParaRPr lang="en-US" b="1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7DFE8EC-D0A3-4433-8BE7-1E48689A6665}"/>
              </a:ext>
            </a:extLst>
          </p:cNvPr>
          <p:cNvGrpSpPr/>
          <p:nvPr/>
        </p:nvGrpSpPr>
        <p:grpSpPr>
          <a:xfrm>
            <a:off x="1907774" y="3931548"/>
            <a:ext cx="4470125" cy="947379"/>
            <a:chOff x="1891100" y="2735543"/>
            <a:chExt cx="4470125" cy="94737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6C437D-4253-4B72-8E5E-F82DFB650744}"/>
                </a:ext>
              </a:extLst>
            </p:cNvPr>
            <p:cNvSpPr/>
            <p:nvPr/>
          </p:nvSpPr>
          <p:spPr>
            <a:xfrm rot="16200000" flipH="1">
              <a:off x="3705782" y="1027480"/>
              <a:ext cx="947379" cy="4363506"/>
            </a:xfrm>
            <a:custGeom>
              <a:avLst/>
              <a:gdLst>
                <a:gd name="connsiteX0" fmla="*/ 0 w 1009954"/>
                <a:gd name="connsiteY0" fmla="*/ 586155 h 4651718"/>
                <a:gd name="connsiteX1" fmla="*/ 0 w 1009954"/>
                <a:gd name="connsiteY1" fmla="*/ 4420080 h 4651718"/>
                <a:gd name="connsiteX2" fmla="*/ 196371 w 1009954"/>
                <a:gd name="connsiteY2" fmla="*/ 4651718 h 4651718"/>
                <a:gd name="connsiteX3" fmla="*/ 1009954 w 1009954"/>
                <a:gd name="connsiteY3" fmla="*/ 4651718 h 4651718"/>
                <a:gd name="connsiteX4" fmla="*/ 917092 w 1009954"/>
                <a:gd name="connsiteY4" fmla="*/ 4629603 h 4651718"/>
                <a:gd name="connsiteX5" fmla="*/ 771378 w 1009954"/>
                <a:gd name="connsiteY5" fmla="*/ 4370291 h 4651718"/>
                <a:gd name="connsiteX6" fmla="*/ 771378 w 1009954"/>
                <a:gd name="connsiteY6" fmla="*/ 586155 h 4651718"/>
                <a:gd name="connsiteX7" fmla="*/ 773974 w 1009954"/>
                <a:gd name="connsiteY7" fmla="*/ 586155 h 4651718"/>
                <a:gd name="connsiteX8" fmla="*/ 386987 w 1009954"/>
                <a:gd name="connsiteY8" fmla="*/ 0 h 4651718"/>
                <a:gd name="connsiteX9" fmla="*/ 0 w 1009954"/>
                <a:gd name="connsiteY9" fmla="*/ 586155 h 46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954" h="4651718">
                  <a:moveTo>
                    <a:pt x="0" y="586155"/>
                  </a:moveTo>
                  <a:lnTo>
                    <a:pt x="0" y="4420080"/>
                  </a:lnTo>
                  <a:cubicBezTo>
                    <a:pt x="0" y="4548010"/>
                    <a:pt x="87918" y="4651718"/>
                    <a:pt x="196371" y="4651718"/>
                  </a:cubicBezTo>
                  <a:lnTo>
                    <a:pt x="1009954" y="4651718"/>
                  </a:lnTo>
                  <a:lnTo>
                    <a:pt x="917092" y="4629603"/>
                  </a:lnTo>
                  <a:cubicBezTo>
                    <a:pt x="831462" y="4586880"/>
                    <a:pt x="771378" y="4486863"/>
                    <a:pt x="771378" y="4370291"/>
                  </a:cubicBezTo>
                  <a:lnTo>
                    <a:pt x="771378" y="586155"/>
                  </a:lnTo>
                  <a:lnTo>
                    <a:pt x="773974" y="586155"/>
                  </a:lnTo>
                  <a:lnTo>
                    <a:pt x="386987" y="0"/>
                  </a:lnTo>
                  <a:lnTo>
                    <a:pt x="0" y="586155"/>
                  </a:lnTo>
                  <a:close/>
                </a:path>
              </a:pathLst>
            </a:custGeom>
            <a:gradFill>
              <a:gsLst>
                <a:gs pos="7000">
                  <a:srgbClr val="FFCC00"/>
                </a:gs>
                <a:gs pos="0">
                  <a:srgbClr val="FF9900"/>
                </a:gs>
                <a:gs pos="97297">
                  <a:srgbClr val="FF9900"/>
                </a:gs>
                <a:gs pos="14000">
                  <a:srgbClr val="FFCC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113C09-0FA3-43D3-9D8E-E2D53950525D}"/>
                </a:ext>
              </a:extLst>
            </p:cNvPr>
            <p:cNvSpPr txBox="1"/>
            <p:nvPr/>
          </p:nvSpPr>
          <p:spPr>
            <a:xfrm>
              <a:off x="1891100" y="2865341"/>
              <a:ext cx="945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E59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3200" b="1" dirty="0">
                <a:solidFill>
                  <a:srgbClr val="3E59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3F827F0-4DC0-43F0-8D6D-EEB3BAA7B1BC}"/>
                </a:ext>
              </a:extLst>
            </p:cNvPr>
            <p:cNvSpPr txBox="1"/>
            <p:nvPr/>
          </p:nvSpPr>
          <p:spPr>
            <a:xfrm>
              <a:off x="1945421" y="2839901"/>
              <a:ext cx="4055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>
                  <a:solidFill>
                    <a:srgbClr val="FF0000"/>
                  </a:solidFill>
                </a:rPr>
                <a:t>الخطأ</a:t>
              </a:r>
              <a:r>
                <a:rPr lang="ar-SA" b="1" dirty="0"/>
                <a:t> : تناول  البطاطس الجاهزة بين الوجبات</a:t>
              </a: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D7D042C-EB41-487F-A1E5-204AF7E5FA51}"/>
              </a:ext>
            </a:extLst>
          </p:cNvPr>
          <p:cNvSpPr txBox="1"/>
          <p:nvPr/>
        </p:nvSpPr>
        <p:spPr>
          <a:xfrm>
            <a:off x="7604754" y="4055985"/>
            <a:ext cx="35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b="1" dirty="0">
                <a:solidFill>
                  <a:srgbClr val="FF0000"/>
                </a:solidFill>
              </a:rPr>
              <a:t>الحل</a:t>
            </a:r>
            <a:r>
              <a:rPr lang="ar-SY" b="1" dirty="0">
                <a:solidFill>
                  <a:srgbClr val="3E596E"/>
                </a:solidFill>
              </a:rPr>
              <a:t> </a:t>
            </a:r>
            <a:r>
              <a:rPr lang="ar-SY" b="1" dirty="0"/>
              <a:t>: الإقلال من تناول الحلوى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37AAEEE-00E4-47FD-A697-FC664D0A9514}"/>
              </a:ext>
            </a:extLst>
          </p:cNvPr>
          <p:cNvSpPr txBox="1"/>
          <p:nvPr/>
        </p:nvSpPr>
        <p:spPr>
          <a:xfrm>
            <a:off x="2273231" y="3332369"/>
            <a:ext cx="35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0000"/>
                </a:solidFill>
              </a:rPr>
              <a:t>الحل</a:t>
            </a:r>
            <a:r>
              <a:rPr lang="ar-SY" b="1" dirty="0">
                <a:solidFill>
                  <a:srgbClr val="E5E5E5"/>
                </a:solidFill>
              </a:rPr>
              <a:t> : تغطية الطعام للمحافظة عليه </a:t>
            </a:r>
            <a:endParaRPr lang="en-US" b="1" dirty="0">
              <a:solidFill>
                <a:srgbClr val="E5E5E5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842F202-6B3F-4043-8E44-1981AFEE5D61}"/>
              </a:ext>
            </a:extLst>
          </p:cNvPr>
          <p:cNvSpPr txBox="1"/>
          <p:nvPr/>
        </p:nvSpPr>
        <p:spPr>
          <a:xfrm>
            <a:off x="2182238" y="4757158"/>
            <a:ext cx="35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0000"/>
                </a:solidFill>
              </a:rPr>
              <a:t>الحل</a:t>
            </a:r>
            <a:r>
              <a:rPr lang="ar-SY" b="1" dirty="0">
                <a:solidFill>
                  <a:srgbClr val="E5E5E5"/>
                </a:solidFill>
              </a:rPr>
              <a:t> : تناول الفواكه بين الوجبات </a:t>
            </a:r>
            <a:endParaRPr lang="en-US" b="1" dirty="0">
              <a:solidFill>
                <a:srgbClr val="E5E5E5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E5AC60-BD45-4677-92A6-59AA822EE10D}"/>
              </a:ext>
            </a:extLst>
          </p:cNvPr>
          <p:cNvSpPr txBox="1"/>
          <p:nvPr/>
        </p:nvSpPr>
        <p:spPr>
          <a:xfrm>
            <a:off x="1367189" y="541861"/>
            <a:ext cx="924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200" dirty="0">
                <a:solidFill>
                  <a:srgbClr val="FF0000"/>
                </a:solidFill>
              </a:rPr>
              <a:t>نشاط</a:t>
            </a:r>
            <a:r>
              <a:rPr lang="ar-SY" sz="3200" dirty="0">
                <a:solidFill>
                  <a:schemeClr val="bg1"/>
                </a:solidFill>
              </a:rPr>
              <a:t> </a:t>
            </a:r>
            <a:r>
              <a:rPr lang="ar-SY" sz="2400" dirty="0">
                <a:solidFill>
                  <a:srgbClr val="FF0000"/>
                </a:solidFill>
              </a:rPr>
              <a:t>4</a:t>
            </a:r>
            <a:r>
              <a:rPr lang="ar-SY" sz="2400" dirty="0">
                <a:solidFill>
                  <a:schemeClr val="bg1"/>
                </a:solidFill>
              </a:rPr>
              <a:t>                  </a:t>
            </a:r>
            <a:r>
              <a:rPr lang="ar-SY" sz="2400" dirty="0"/>
              <a:t>ا</a:t>
            </a:r>
            <a:r>
              <a:rPr lang="ar-SA" sz="2400" dirty="0"/>
              <a:t>كتشفي </a:t>
            </a:r>
            <a:r>
              <a:rPr lang="ar-SY" sz="2400" dirty="0">
                <a:solidFill>
                  <a:schemeClr val="bg1"/>
                </a:solidFill>
              </a:rPr>
              <a:t>الأخطاء </a:t>
            </a:r>
            <a:r>
              <a:rPr lang="ar-SA" sz="2400" dirty="0">
                <a:solidFill>
                  <a:schemeClr val="bg1"/>
                </a:solidFill>
              </a:rPr>
              <a:t>في الأشكال الآتية</a:t>
            </a:r>
            <a:r>
              <a:rPr lang="ar-SY" sz="2400" dirty="0">
                <a:solidFill>
                  <a:schemeClr val="bg1"/>
                </a:solidFill>
              </a:rPr>
              <a:t> </a:t>
            </a:r>
            <a:r>
              <a:rPr lang="ar-SA" sz="2400" dirty="0">
                <a:solidFill>
                  <a:schemeClr val="bg1"/>
                </a:solidFill>
              </a:rPr>
              <a:t>؟</a:t>
            </a:r>
            <a:r>
              <a:rPr lang="ar-SY" sz="2400" dirty="0">
                <a:solidFill>
                  <a:schemeClr val="bg1"/>
                </a:solidFill>
              </a:rPr>
              <a:t> </a:t>
            </a:r>
            <a:r>
              <a:rPr lang="ar-SA" sz="2400" dirty="0">
                <a:solidFill>
                  <a:schemeClr val="bg1"/>
                </a:solidFill>
              </a:rPr>
              <a:t>واقترحي حلولاً </a:t>
            </a:r>
            <a:r>
              <a:rPr lang="ar-SA" sz="3200" dirty="0">
                <a:solidFill>
                  <a:schemeClr val="bg1"/>
                </a:solidFill>
              </a:rPr>
              <a:t>لها</a:t>
            </a:r>
            <a:r>
              <a:rPr lang="ar-SY" sz="3200" dirty="0">
                <a:solidFill>
                  <a:schemeClr val="bg1"/>
                </a:solidFill>
              </a:rPr>
              <a:t> ؟</a:t>
            </a:r>
            <a:endParaRPr lang="en-US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9554905" y="4916661"/>
            <a:ext cx="1815596" cy="142526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6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10385853" y="4798051"/>
            <a:ext cx="149876" cy="287076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8055852" y="5002181"/>
            <a:ext cx="1815596" cy="142526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44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8888712" y="4926885"/>
            <a:ext cx="149876" cy="287076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5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6511155" y="5016588"/>
            <a:ext cx="1815596" cy="142526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61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7344015" y="4941292"/>
            <a:ext cx="149876" cy="287076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977140" y="5002180"/>
            <a:ext cx="1815596" cy="142526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810000" y="4926884"/>
            <a:ext cx="149876" cy="287076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8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57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0" dur="2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3" dur="200" fill="hold"/>
                                        <p:tgtEl>
                                          <p:spTgt spid="4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6" dur="200" fill="hold"/>
                                        <p:tgtEl>
                                          <p:spTgt spid="6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9" dur="200" fill="hold"/>
                                        <p:tgtEl>
                                          <p:spTgt spid="7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4" grpId="0" animBg="1"/>
      <p:bldP spid="38" grpId="0" animBg="1"/>
      <p:bldP spid="40" grpId="0" animBg="1"/>
      <p:bldP spid="82" grpId="0" animBg="1"/>
      <p:bldP spid="83" grpId="0" animBg="1"/>
      <p:bldP spid="86" grpId="0" animBg="1"/>
      <p:bldP spid="87" grpId="0" animBg="1"/>
      <p:bldP spid="64" grpId="0"/>
      <p:bldP spid="65" grpId="0"/>
      <p:bldP spid="68" grpId="0"/>
      <p:bldP spid="69" grpId="0"/>
      <p:bldP spid="35" grpId="0" animBg="1"/>
      <p:bldP spid="35" grpId="1" animBg="1"/>
      <p:bldP spid="43" grpId="0" animBg="1"/>
      <p:bldP spid="43" grpId="1" animBg="1"/>
      <p:bldP spid="60" grpId="0" animBg="1"/>
      <p:bldP spid="60" grpId="1" animBg="1"/>
      <p:bldP spid="71" grpId="0" animBg="1"/>
      <p:bldP spid="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60168" y="1230782"/>
            <a:ext cx="1536829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775540" y="493486"/>
            <a:ext cx="3972903" cy="829295"/>
            <a:chOff x="1437355" y="1110008"/>
            <a:chExt cx="3972903" cy="82929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5" y="1110008"/>
              <a:ext cx="3972903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542345" y="1416083"/>
              <a:ext cx="2867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</a:rPr>
                <a:t>انتبهي صغيرتي !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275182" y="1517605"/>
            <a:ext cx="571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من الأطعمة التي يجب الإقلال منها :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الأطعمة المفيدة</a:t>
                </a: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26337" y="3647946"/>
              <a:ext cx="1371435" cy="114286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1965776"/>
            <a:chOff x="7624954" y="1603531"/>
            <a:chExt cx="2244499" cy="196577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1965776"/>
              <a:chOff x="2728686" y="1944914"/>
              <a:chExt cx="3055724" cy="267626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100768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60168" y="1997359"/>
            <a:ext cx="1536829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761992" y="2218822"/>
            <a:ext cx="1352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المقلية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77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564578" y="823577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78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570480" y="96559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9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60168" y="2737226"/>
            <a:ext cx="1536829" cy="635091"/>
            <a:chOff x="1431941" y="2643418"/>
            <a:chExt cx="1834212" cy="635091"/>
          </a:xfrm>
        </p:grpSpPr>
        <p:sp>
          <p:nvSpPr>
            <p:cNvPr id="117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9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138344" y="2958689"/>
            <a:ext cx="197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الملونة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20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5946325" y="2083794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6952227" y="222580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2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68561" y="3514910"/>
            <a:ext cx="1536829" cy="635091"/>
            <a:chOff x="1431941" y="2643418"/>
            <a:chExt cx="1834212" cy="635091"/>
          </a:xfrm>
        </p:grpSpPr>
        <p:sp>
          <p:nvSpPr>
            <p:cNvPr id="12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8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761993" y="3736373"/>
            <a:ext cx="136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الجاهزة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29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589064" y="3511674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130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594966" y="365368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1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60168" y="4289171"/>
            <a:ext cx="1536829" cy="635091"/>
            <a:chOff x="1431941" y="2643418"/>
            <a:chExt cx="1834212" cy="635091"/>
          </a:xfrm>
        </p:grpSpPr>
        <p:sp>
          <p:nvSpPr>
            <p:cNvPr id="1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463314" y="4510634"/>
            <a:ext cx="1651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المعلبة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38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6015954" y="4442312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139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7021856" y="458432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40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91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5" dur="200" fill="hold"/>
                                        <p:tgtEl>
                                          <p:spTgt spid="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"/>
                            </p:stCondLst>
                            <p:childTnLst>
                              <p:par>
                                <p:cTn id="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"/>
                            </p:stCondLst>
                            <p:childTnLst>
                              <p:par>
                                <p:cTn id="8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2" dur="200" fill="hold"/>
                                        <p:tgtEl>
                                          <p:spTgt spid="1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"/>
                            </p:stCondLst>
                            <p:childTnLst>
                              <p:par>
                                <p:cTn id="1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9" dur="200" fill="hold"/>
                                        <p:tgtEl>
                                          <p:spTgt spid="1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"/>
                            </p:stCondLst>
                            <p:childTnLst>
                              <p:par>
                                <p:cTn id="13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50"/>
                            </p:stCondLst>
                            <p:childTnLst>
                              <p:par>
                                <p:cTn id="13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56" dur="200" fill="hold"/>
                                        <p:tgtEl>
                                          <p:spTgt spid="1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77" grpId="0" animBg="1"/>
      <p:bldP spid="77" grpId="1" animBg="1"/>
      <p:bldP spid="119" grpId="0"/>
      <p:bldP spid="120" grpId="0" animBg="1"/>
      <p:bldP spid="120" grpId="1" animBg="1"/>
      <p:bldP spid="128" grpId="0"/>
      <p:bldP spid="129" grpId="0" animBg="1"/>
      <p:bldP spid="129" grpId="1" animBg="1"/>
      <p:bldP spid="137" grpId="0"/>
      <p:bldP spid="138" grpId="0" animBg="1"/>
      <p:bldP spid="1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4047" y="1718637"/>
            <a:ext cx="1536829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775540" y="493486"/>
            <a:ext cx="3972903" cy="829295"/>
            <a:chOff x="1437355" y="1110008"/>
            <a:chExt cx="3972903" cy="82929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5" y="1110008"/>
              <a:ext cx="3972903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542345" y="1416083"/>
              <a:ext cx="2867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</a:rPr>
                <a:t>نشاط 5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346679" y="2005460"/>
            <a:ext cx="76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ناقشي العبارة الآتية مع زميلاتك في المجموعة ( يجب أن لا نكثر من تناول الطعام )</a:t>
            </a:r>
            <a:endParaRPr lang="ar-SY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الأطعمة المفيدة</a:t>
                </a: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71972" y="3644872"/>
              <a:ext cx="1362553" cy="113546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1965776"/>
            <a:chOff x="7624954" y="1603531"/>
            <a:chExt cx="2244499" cy="196577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1965776"/>
              <a:chOff x="2728686" y="1944914"/>
              <a:chExt cx="3055724" cy="267626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100768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4047" y="2485214"/>
            <a:ext cx="1536829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128965" y="2706677"/>
            <a:ext cx="7979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لا تكثري من تناول الطعام , لأن النبي محمد صلى الله عليه و سلم علَّمنا أن نجعل ثلث المعدة للطعام و ثلثها للشراب و ثلثها للنفس 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1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859859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445673" y="160710"/>
            <a:ext cx="3363303" cy="719472"/>
            <a:chOff x="1437353" y="1240016"/>
            <a:chExt cx="3363303" cy="71947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6"/>
              <a:ext cx="282627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0" y="1436268"/>
              <a:ext cx="2600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إرشادات عامة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442857" y="1105119"/>
            <a:ext cx="560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إعداد الوجبة في المنزل أفضل و أضمن للسلامة و أرخص ثمناً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3115" y="3413301"/>
            <a:ext cx="1884145" cy="2296235"/>
            <a:chOff x="10080297" y="2825005"/>
            <a:chExt cx="1884145" cy="229623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0297" y="2825005"/>
              <a:ext cx="1884145" cy="2296235"/>
              <a:chOff x="395817" y="4308237"/>
              <a:chExt cx="1884145" cy="229623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00254" y="4696257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الأطعمة المفيدة</a:t>
                </a: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74724" y="3823861"/>
              <a:ext cx="1356363" cy="113030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443557" y="1240514"/>
            <a:ext cx="2185292" cy="1940316"/>
            <a:chOff x="7508080" y="1603531"/>
            <a:chExt cx="2185292" cy="19403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08080" y="1603531"/>
              <a:ext cx="2185292" cy="1940316"/>
              <a:chOff x="2569570" y="1944914"/>
              <a:chExt cx="2975118" cy="26416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>
                <a:off x="2569570" y="1945626"/>
                <a:ext cx="2975118" cy="2520408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1730019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878286" y="1997364"/>
            <a:ext cx="513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المداومة على تناول الأطعمة غير المفيدة مضر بالصحة.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631648" y="2509857"/>
            <a:ext cx="2062856" cy="7356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646057" y="2898780"/>
            <a:ext cx="5286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الحيوية و النشاط مظهر من مظاهر تناول الغذاء الجيد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3495799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313714" y="3741059"/>
            <a:ext cx="469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الإفراط في تناول الأطعمة يؤدي إلى البدانة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383255"/>
            <a:ext cx="1834212" cy="635091"/>
            <a:chOff x="1431941" y="2643418"/>
            <a:chExt cx="1834212" cy="635091"/>
          </a:xfrm>
        </p:grpSpPr>
        <p:sp>
          <p:nvSpPr>
            <p:cNvPr id="6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995753" y="4636598"/>
            <a:ext cx="599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الاستهزاء بالأشخاص البدناء أو الشديدي النحافة تصرف غير لائق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6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5249522"/>
            <a:ext cx="1834212" cy="635091"/>
            <a:chOff x="1431941" y="2643418"/>
            <a:chExt cx="1834212" cy="635091"/>
          </a:xfrm>
        </p:grpSpPr>
        <p:sp>
          <p:nvSpPr>
            <p:cNvPr id="6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5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57440" y="5484504"/>
            <a:ext cx="3805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الإكثار من شرب الماء النظيف مفيد للصحة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76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761993" y="5884614"/>
            <a:ext cx="1834212" cy="635091"/>
            <a:chOff x="1431941" y="2643418"/>
            <a:chExt cx="1834212" cy="635091"/>
          </a:xfrm>
        </p:grpSpPr>
        <p:sp>
          <p:nvSpPr>
            <p:cNvPr id="77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9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455886" y="6119596"/>
            <a:ext cx="6439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من المهم للطفل شرب ما لا يقل عن خمسة أكواب من الماء يومياً 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  <p:bldP spid="64" grpId="0"/>
      <p:bldP spid="75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5312913" y="47342"/>
            <a:ext cx="6737442" cy="782659"/>
            <a:chOff x="1437357" y="1110008"/>
            <a:chExt cx="6737442" cy="78265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10008"/>
              <a:ext cx="6618692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61092" y="1492557"/>
              <a:ext cx="6113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 :           </a:t>
              </a:r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أرسم دائرة حول الأطعمة المفيدة لأجسامنا :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38" y="3413021"/>
            <a:ext cx="1898187" cy="2128426"/>
            <a:chOff x="10074720" y="2824725"/>
            <a:chExt cx="1898187" cy="212842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0" y="2824725"/>
              <a:ext cx="1898187" cy="2128426"/>
              <a:chOff x="395817" y="4308237"/>
              <a:chExt cx="1898187" cy="212842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7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الأطعمة المفيدة</a:t>
                </a: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91199" y="3702942"/>
              <a:ext cx="1273142" cy="106095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51638" y="1240514"/>
            <a:ext cx="2185292" cy="1940316"/>
            <a:chOff x="7616161" y="1603531"/>
            <a:chExt cx="2185292" cy="19403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16161" y="1603531"/>
              <a:ext cx="2185292" cy="1940316"/>
              <a:chOff x="2716715" y="1944914"/>
              <a:chExt cx="2975118" cy="26416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16715" y="198049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73" y="1530585"/>
            <a:ext cx="4872681" cy="4632479"/>
          </a:xfrm>
          <a:prstGeom prst="rect">
            <a:avLst/>
          </a:prstGeom>
        </p:spPr>
      </p:pic>
      <p:sp>
        <p:nvSpPr>
          <p:cNvPr id="25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6442968" y="1443090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4778520" y="1224591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4778520" y="2515482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6374275" y="3652061"/>
            <a:ext cx="1306286" cy="11696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4778520" y="3836838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1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3074584" y="3519331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2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3031041" y="4856778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431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6" cy="2128425"/>
            <a:chOff x="10074723" y="2824728"/>
            <a:chExt cx="1898186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6" cy="2128425"/>
              <a:chOff x="395817" y="4308237"/>
              <a:chExt cx="1898186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2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الأطعمة المفيدة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74160" y="3576309"/>
              <a:ext cx="1358177" cy="113181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27875" cy="2072591"/>
            <a:chOff x="7624954" y="1603531"/>
            <a:chExt cx="2227875" cy="207259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27875" cy="2072591"/>
              <a:chOff x="2728686" y="1944914"/>
              <a:chExt cx="3033092" cy="282168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86660" y="2246188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100265" y="-141645"/>
            <a:ext cx="3154045" cy="1823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اختاري العصير الأفضل و بيّني السبب؟</a:t>
            </a:r>
          </a:p>
        </p:txBody>
      </p:sp>
      <p:sp>
        <p:nvSpPr>
          <p:cNvPr id="68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6692571">
            <a:off x="7591852" y="1426545"/>
            <a:ext cx="886018" cy="510020"/>
          </a:xfrm>
          <a:custGeom>
            <a:avLst/>
            <a:gdLst>
              <a:gd name="connsiteX0" fmla="*/ 886018 w 886018"/>
              <a:gd name="connsiteY0" fmla="*/ 405425 h 510020"/>
              <a:gd name="connsiteX1" fmla="*/ 485605 w 886018"/>
              <a:gd name="connsiteY1" fmla="*/ 486875 h 510020"/>
              <a:gd name="connsiteX2" fmla="*/ 272620 w 886018"/>
              <a:gd name="connsiteY2" fmla="*/ 38899 h 510020"/>
              <a:gd name="connsiteX3" fmla="*/ 0 w 886018"/>
              <a:gd name="connsiteY3" fmla="*/ 52475 h 5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018" h="510020" extrusionOk="0">
                <a:moveTo>
                  <a:pt x="886018" y="405425"/>
                </a:moveTo>
                <a:cubicBezTo>
                  <a:pt x="730531" y="504625"/>
                  <a:pt x="619258" y="549706"/>
                  <a:pt x="485605" y="486875"/>
                </a:cubicBezTo>
                <a:cubicBezTo>
                  <a:pt x="337266" y="416765"/>
                  <a:pt x="376701" y="156992"/>
                  <a:pt x="272620" y="38899"/>
                </a:cubicBezTo>
                <a:cubicBezTo>
                  <a:pt x="169625" y="-65396"/>
                  <a:pt x="115737" y="46039"/>
                  <a:pt x="0" y="52475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83" y="2225491"/>
            <a:ext cx="6615454" cy="2632106"/>
          </a:xfrm>
          <a:prstGeom prst="rect">
            <a:avLst/>
          </a:prstGeom>
        </p:spPr>
      </p:pic>
      <p:sp>
        <p:nvSpPr>
          <p:cNvPr id="29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6308772" y="4293333"/>
            <a:ext cx="3700465" cy="67710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الأفضل</a:t>
            </a:r>
            <a:r>
              <a:rPr lang="ar-SY" sz="2000" b="1" dirty="0">
                <a:solidFill>
                  <a:schemeClr val="bg1"/>
                </a:solidFill>
              </a:rPr>
              <a:t>   </a:t>
            </a:r>
            <a:r>
              <a:rPr lang="ar-SY" b="1" dirty="0">
                <a:solidFill>
                  <a:schemeClr val="bg1"/>
                </a:solidFill>
              </a:rPr>
              <a:t>لأنه غني بالمواد المغذية و لا يحتوي على مواد حافظة</a:t>
            </a:r>
          </a:p>
        </p:txBody>
      </p:sp>
    </p:spTree>
    <p:extLst>
      <p:ext uri="{BB962C8B-B14F-4D97-AF65-F5344CB8AC3E}">
        <p14:creationId xmlns:p14="http://schemas.microsoft.com/office/powerpoint/2010/main" val="27894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36" grpId="0" animBg="1"/>
      <p:bldP spid="68" grpId="0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6607878" y="47342"/>
            <a:ext cx="5442477" cy="765100"/>
            <a:chOff x="1437357" y="1110008"/>
            <a:chExt cx="5442477" cy="76510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10008"/>
              <a:ext cx="5272184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61091" y="1472835"/>
              <a:ext cx="4818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</a:rPr>
                <a:t>ضعي </a:t>
              </a:r>
              <a:r>
                <a:rPr lang="ar-SY" b="1" dirty="0">
                  <a:solidFill>
                    <a:srgbClr val="FFFF00"/>
                  </a:solidFill>
                </a:rPr>
                <a:t>إشارة</a:t>
              </a:r>
              <a:r>
                <a:rPr lang="ar-SY" b="1" dirty="0">
                  <a:solidFill>
                    <a:schemeClr val="bg1"/>
                  </a:solidFill>
                </a:rPr>
                <a:t> تحت الأغذية التي يجب </a:t>
              </a:r>
              <a:r>
                <a:rPr lang="ar-SY" b="1" dirty="0">
                  <a:solidFill>
                    <a:srgbClr val="FFFF00"/>
                  </a:solidFill>
                </a:rPr>
                <a:t>ألّا</a:t>
              </a:r>
              <a:r>
                <a:rPr lang="ar-SY" b="1" dirty="0">
                  <a:solidFill>
                    <a:schemeClr val="bg1"/>
                  </a:solidFill>
                </a:rPr>
                <a:t> نتناولها بكثرة :</a:t>
              </a:r>
              <a:endParaRPr lang="ar-SY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38" y="3413021"/>
            <a:ext cx="1898187" cy="2128426"/>
            <a:chOff x="10074720" y="2824725"/>
            <a:chExt cx="1898187" cy="212842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0" y="2824725"/>
              <a:ext cx="1898187" cy="2128426"/>
              <a:chOff x="395817" y="4308237"/>
              <a:chExt cx="1898187" cy="212842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7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الأطعمة المفيدة</a:t>
                </a: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91199" y="3702942"/>
              <a:ext cx="1273142" cy="106095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51638" y="1240514"/>
            <a:ext cx="2185292" cy="1940316"/>
            <a:chOff x="7616161" y="1603531"/>
            <a:chExt cx="2185292" cy="19403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16161" y="1603531"/>
              <a:ext cx="2185292" cy="1940316"/>
              <a:chOff x="2716715" y="1944914"/>
              <a:chExt cx="2975118" cy="26416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16715" y="198049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3" y="1473758"/>
            <a:ext cx="5319492" cy="4439825"/>
          </a:xfrm>
          <a:prstGeom prst="rect">
            <a:avLst/>
          </a:prstGeom>
        </p:spPr>
      </p:pic>
      <p:sp>
        <p:nvSpPr>
          <p:cNvPr id="41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686629" y="3205184"/>
            <a:ext cx="40019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42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6778170" y="5381798"/>
            <a:ext cx="405565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FF00"/>
                </a:solidFill>
              </a:rPr>
              <a:t>*</a:t>
            </a:r>
            <a:endParaRPr lang="ar-SY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9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7" dur="2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4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41" grpId="0" animBg="1"/>
      <p:bldP spid="41" grpId="1" animBg="1"/>
      <p:bldP spid="42" grpId="0" animBg="1"/>
      <p:bldP spid="4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الأطعمة المفيدة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74160" y="3576309"/>
              <a:ext cx="1358177" cy="113181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51639" y="1240514"/>
            <a:ext cx="2185292" cy="2111148"/>
            <a:chOff x="7616162" y="1603531"/>
            <a:chExt cx="2185292" cy="211114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16162" y="1603531"/>
              <a:ext cx="2185292" cy="2111148"/>
              <a:chOff x="2716716" y="1944914"/>
              <a:chExt cx="2975118" cy="287417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16716" y="2298681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269676" y="-141645"/>
            <a:ext cx="2984634" cy="1823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/>
              <a:t>لل</a:t>
            </a:r>
            <a:r>
              <a:rPr lang="ar-SY" sz="2000" dirty="0"/>
              <a:t>أطعم</a:t>
            </a:r>
            <a:r>
              <a:rPr lang="ar-SA" sz="2000" dirty="0"/>
              <a:t>ة </a:t>
            </a:r>
            <a:r>
              <a:rPr lang="ar-SY" sz="2000" dirty="0"/>
              <a:t> </a:t>
            </a:r>
            <a:r>
              <a:rPr lang="ar-SA" sz="2000" dirty="0"/>
              <a:t>أنواع متعددة</a:t>
            </a:r>
            <a:r>
              <a:rPr lang="ar-SY" sz="2000" dirty="0"/>
              <a:t> :</a:t>
            </a:r>
          </a:p>
        </p:txBody>
      </p:sp>
      <p:sp>
        <p:nvSpPr>
          <p:cNvPr id="68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9100609">
            <a:off x="7707018" y="1089427"/>
            <a:ext cx="886018" cy="510020"/>
          </a:xfrm>
          <a:custGeom>
            <a:avLst/>
            <a:gdLst>
              <a:gd name="connsiteX0" fmla="*/ 886018 w 886018"/>
              <a:gd name="connsiteY0" fmla="*/ 405425 h 510020"/>
              <a:gd name="connsiteX1" fmla="*/ 485605 w 886018"/>
              <a:gd name="connsiteY1" fmla="*/ 486875 h 510020"/>
              <a:gd name="connsiteX2" fmla="*/ 272620 w 886018"/>
              <a:gd name="connsiteY2" fmla="*/ 38899 h 510020"/>
              <a:gd name="connsiteX3" fmla="*/ 0 w 886018"/>
              <a:gd name="connsiteY3" fmla="*/ 52475 h 5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018" h="510020" extrusionOk="0">
                <a:moveTo>
                  <a:pt x="886018" y="405425"/>
                </a:moveTo>
                <a:cubicBezTo>
                  <a:pt x="730531" y="504625"/>
                  <a:pt x="619258" y="549706"/>
                  <a:pt x="485605" y="486875"/>
                </a:cubicBezTo>
                <a:cubicBezTo>
                  <a:pt x="337266" y="416765"/>
                  <a:pt x="376701" y="156992"/>
                  <a:pt x="272620" y="38899"/>
                </a:cubicBezTo>
                <a:cubicBezTo>
                  <a:pt x="169625" y="-65396"/>
                  <a:pt x="115737" y="46039"/>
                  <a:pt x="0" y="52475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84" y="1580623"/>
            <a:ext cx="6659645" cy="3769779"/>
          </a:xfrm>
          <a:prstGeom prst="rect">
            <a:avLst/>
          </a:prstGeom>
        </p:spPr>
      </p:pic>
      <p:sp>
        <p:nvSpPr>
          <p:cNvPr id="28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6525926" y="3261538"/>
            <a:ext cx="1835225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</a:rPr>
              <a:t>الخصروات و الفواكه</a:t>
            </a:r>
            <a:endParaRPr lang="ar-SY" sz="1600" b="1" dirty="0">
              <a:solidFill>
                <a:schemeClr val="bg1"/>
              </a:solidFill>
            </a:endParaRPr>
          </a:p>
        </p:txBody>
      </p:sp>
      <p:sp>
        <p:nvSpPr>
          <p:cNvPr id="33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671651" y="3325336"/>
            <a:ext cx="1423323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الحليب </a:t>
            </a:r>
            <a:r>
              <a:rPr lang="ar-SA" sz="1600" b="1" dirty="0">
                <a:solidFill>
                  <a:schemeClr val="bg1"/>
                </a:solidFill>
              </a:rPr>
              <a:t>و مشتقاته</a:t>
            </a:r>
            <a:endParaRPr lang="ar-SY" sz="1600" b="1" dirty="0">
              <a:solidFill>
                <a:schemeClr val="bg1"/>
              </a:solidFill>
            </a:endParaRPr>
          </a:p>
        </p:txBody>
      </p:sp>
      <p:sp>
        <p:nvSpPr>
          <p:cNvPr id="34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6726704" y="5005077"/>
            <a:ext cx="1423323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اللحوم و </a:t>
            </a:r>
            <a:r>
              <a:rPr lang="ar-SA" sz="1600" b="1" dirty="0">
                <a:solidFill>
                  <a:schemeClr val="bg1"/>
                </a:solidFill>
              </a:rPr>
              <a:t>الأسماك</a:t>
            </a:r>
            <a:r>
              <a:rPr lang="ar-SY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5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671650" y="5011848"/>
            <a:ext cx="1423323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</a:rPr>
              <a:t>الحبوب</a:t>
            </a:r>
            <a:endParaRPr lang="ar-SY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36" grpId="0" animBg="1"/>
      <p:bldP spid="68" grpId="0" animBg="1"/>
      <p:bldP spid="28" grpId="0" animBg="1"/>
      <p:bldP spid="28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110063" y="449003"/>
            <a:ext cx="2738501" cy="678812"/>
            <a:chOff x="1437354" y="1240019"/>
            <a:chExt cx="5698885" cy="678812"/>
          </a:xfrm>
        </p:grpSpPr>
        <p:sp>
          <p:nvSpPr>
            <p:cNvPr id="1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4" y="1240019"/>
              <a:ext cx="539825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872253" y="1518721"/>
              <a:ext cx="4263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>
                  <a:solidFill>
                    <a:schemeClr val="bg1"/>
                  </a:solidFill>
                </a:rPr>
                <a:t>لمَ نتناول الطعام</a:t>
              </a:r>
              <a:r>
                <a:rPr lang="ar-SY" sz="2000" b="1" dirty="0">
                  <a:solidFill>
                    <a:schemeClr val="bg1"/>
                  </a:solidFill>
                </a:rPr>
                <a:t> ؟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77520" y="3413490"/>
            <a:ext cx="1884145" cy="2127356"/>
            <a:chOff x="10074702" y="2825194"/>
            <a:chExt cx="1884145" cy="212735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74702" y="2825194"/>
              <a:ext cx="1884145" cy="2127356"/>
              <a:chOff x="395817" y="4308237"/>
              <a:chExt cx="1884145" cy="212735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406364" y="4681267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الأطعمة المفيدة</a:t>
                </a:r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41893" y="3619717"/>
              <a:ext cx="1433751" cy="1194793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395950" y="1240514"/>
            <a:ext cx="2185292" cy="2110627"/>
            <a:chOff x="7460473" y="1603531"/>
            <a:chExt cx="2185292" cy="2110627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460473" y="1603531"/>
              <a:ext cx="2185292" cy="2110627"/>
              <a:chOff x="2504757" y="1944914"/>
              <a:chExt cx="2975118" cy="2873467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504757" y="2297972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5BC21B-183B-4F74-BFEB-6E9C7CB3993E}"/>
              </a:ext>
            </a:extLst>
          </p:cNvPr>
          <p:cNvGrpSpPr/>
          <p:nvPr/>
        </p:nvGrpSpPr>
        <p:grpSpPr>
          <a:xfrm>
            <a:off x="4802685" y="2407666"/>
            <a:ext cx="1891595" cy="1776660"/>
            <a:chOff x="2702838" y="2407666"/>
            <a:chExt cx="1891595" cy="17766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B3C3B7-8C22-4A05-913E-5C1D5512FFCD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392F610-38FB-4CDC-9347-E7E968CD3B38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77FF0DB-AF5F-454F-B7C0-9CE9FE93A2FE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A643ABA-0E37-48E2-8108-134AF03DCAD2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CBC1C8-F32C-4A6C-944B-1FDAF6809B9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BDAF34-7B6A-407A-B6E4-3D226B8CA2B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23B6529B-F6A3-43F3-892A-75B1EE519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019" y="2993406"/>
              <a:ext cx="1123553" cy="83964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3314D6-6AF1-4F2B-9415-DEEC511AB4BB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6964697" y="2688771"/>
            <a:ext cx="1839018" cy="1889526"/>
            <a:chOff x="5285756" y="2688771"/>
            <a:chExt cx="1839018" cy="188952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585F5280-B3BB-4554-96FD-5D146551D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924" y="2989127"/>
              <a:ext cx="770975" cy="910179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9A4FE7-8CE0-47F9-BF72-3471DD46DD31}"/>
              </a:ext>
            </a:extLst>
          </p:cNvPr>
          <p:cNvGrpSpPr/>
          <p:nvPr/>
        </p:nvGrpSpPr>
        <p:grpSpPr>
          <a:xfrm>
            <a:off x="4743760" y="4304826"/>
            <a:ext cx="2307767" cy="788951"/>
            <a:chOff x="2643913" y="4304826"/>
            <a:chExt cx="2307767" cy="78895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9C63F33-9BF2-45DE-84B6-C32ACAEB4521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45D654-8A3D-4186-9529-919428B1BFBF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/>
                <a:t> للنشاط و الحركة</a:t>
              </a:r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6522986" y="1430149"/>
            <a:ext cx="2307767" cy="788951"/>
            <a:chOff x="4844045" y="1430149"/>
            <a:chExt cx="2307767" cy="78895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818990"/>
              <a:ext cx="23077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/>
                <a:t> للوقاية من الأمراض</a:t>
              </a:r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7194866" y="4169229"/>
            <a:ext cx="1073326" cy="2688771"/>
            <a:chOff x="5515925" y="4169229"/>
            <a:chExt cx="1073326" cy="268877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198094-0550-4DBE-B31F-9BFEA50E8F95}"/>
              </a:ext>
            </a:extLst>
          </p:cNvPr>
          <p:cNvGrpSpPr/>
          <p:nvPr/>
        </p:nvGrpSpPr>
        <p:grpSpPr>
          <a:xfrm>
            <a:off x="5348009" y="0"/>
            <a:ext cx="1116894" cy="2688771"/>
            <a:chOff x="3248162" y="0"/>
            <a:chExt cx="1116894" cy="268877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08E226E-15BE-4C1E-A0F7-144A8CF86E18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48A3CB7D-9808-4524-8E63-C09F601CB22C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11B5B171-19BA-4C56-8607-B0C87846569F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3386999" y="2681517"/>
            <a:ext cx="1839018" cy="1889526"/>
            <a:chOff x="5285756" y="2688771"/>
            <a:chExt cx="1839018" cy="1889526"/>
          </a:xfrm>
        </p:grpSpPr>
        <p:grpSp>
          <p:nvGrpSpPr>
            <p:cNvPr id="108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111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9" name="Graphic 45">
              <a:extLst>
                <a:ext uri="{FF2B5EF4-FFF2-40B4-BE49-F238E27FC236}">
                  <a16:creationId xmlns:a16="http://schemas.microsoft.com/office/drawing/2014/main" id="{585F5280-B3BB-4554-96FD-5D146551D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557" y="3052742"/>
              <a:ext cx="976814" cy="797455"/>
            </a:xfrm>
            <a:prstGeom prst="rect">
              <a:avLst/>
            </a:prstGeom>
          </p:spPr>
        </p:pic>
        <p:sp>
          <p:nvSpPr>
            <p:cNvPr id="110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16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2952420" y="1687699"/>
            <a:ext cx="2307767" cy="465133"/>
            <a:chOff x="4844045" y="1430149"/>
            <a:chExt cx="2307767" cy="465133"/>
          </a:xfrm>
        </p:grpSpPr>
        <p:sp>
          <p:nvSpPr>
            <p:cNvPr id="117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495172"/>
              <a:ext cx="23077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/>
                <a:t>لنمو الجسم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9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3617168" y="4161975"/>
            <a:ext cx="1073326" cy="2688771"/>
            <a:chOff x="5515925" y="4169229"/>
            <a:chExt cx="1073326" cy="2688771"/>
          </a:xfrm>
        </p:grpSpPr>
        <p:cxnSp>
          <p:nvCxnSpPr>
            <p:cNvPr id="120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9027649" y="1140778"/>
            <a:ext cx="2675146" cy="611944"/>
            <a:chOff x="1437360" y="1300890"/>
            <a:chExt cx="4920686" cy="611944"/>
          </a:xfrm>
        </p:grpSpPr>
        <p:sp>
          <p:nvSpPr>
            <p:cNvPr id="141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300890"/>
              <a:ext cx="4920686" cy="58475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8" y="1512724"/>
              <a:ext cx="380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>
                  <a:solidFill>
                    <a:schemeClr val="bg1"/>
                  </a:solidFill>
                </a:rPr>
                <a:t>تناول الطعام مهم</a:t>
              </a:r>
              <a:r>
                <a:rPr lang="ar-SY" sz="2000" b="1" dirty="0">
                  <a:solidFill>
                    <a:schemeClr val="bg1"/>
                  </a:solidFill>
                </a:rPr>
                <a:t> :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الأطعمة المفيدة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74160" y="3576309"/>
              <a:ext cx="1358177" cy="113181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05800" cy="2083116"/>
            <a:chOff x="7624954" y="1603531"/>
            <a:chExt cx="2205800" cy="20831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05800" cy="2083116"/>
              <a:chOff x="2728686" y="1944914"/>
              <a:chExt cx="3003038" cy="28360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56606" y="2260518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168548" y="53069"/>
            <a:ext cx="2644390" cy="16127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/>
              <a:t>أنا أعرف مصادر الأطعمة الآتية :</a:t>
            </a:r>
            <a:br>
              <a:rPr lang="en-US" sz="2000" dirty="0"/>
            </a:br>
            <a:endParaRPr lang="ar-SY" sz="2000" dirty="0"/>
          </a:p>
        </p:txBody>
      </p:sp>
      <p:sp>
        <p:nvSpPr>
          <p:cNvPr id="68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9100609">
            <a:off x="7329646" y="821645"/>
            <a:ext cx="886018" cy="510020"/>
          </a:xfrm>
          <a:custGeom>
            <a:avLst/>
            <a:gdLst>
              <a:gd name="connsiteX0" fmla="*/ 886018 w 886018"/>
              <a:gd name="connsiteY0" fmla="*/ 405425 h 510020"/>
              <a:gd name="connsiteX1" fmla="*/ 485605 w 886018"/>
              <a:gd name="connsiteY1" fmla="*/ 486875 h 510020"/>
              <a:gd name="connsiteX2" fmla="*/ 272620 w 886018"/>
              <a:gd name="connsiteY2" fmla="*/ 38899 h 510020"/>
              <a:gd name="connsiteX3" fmla="*/ 0 w 886018"/>
              <a:gd name="connsiteY3" fmla="*/ 52475 h 5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018" h="510020" extrusionOk="0">
                <a:moveTo>
                  <a:pt x="886018" y="405425"/>
                </a:moveTo>
                <a:cubicBezTo>
                  <a:pt x="730531" y="504625"/>
                  <a:pt x="619258" y="549706"/>
                  <a:pt x="485605" y="486875"/>
                </a:cubicBezTo>
                <a:cubicBezTo>
                  <a:pt x="337266" y="416765"/>
                  <a:pt x="376701" y="156992"/>
                  <a:pt x="272620" y="38899"/>
                </a:cubicBezTo>
                <a:cubicBezTo>
                  <a:pt x="169625" y="-65396"/>
                  <a:pt x="115737" y="46039"/>
                  <a:pt x="0" y="52475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59" y="1585931"/>
            <a:ext cx="1520018" cy="4279536"/>
          </a:xfrm>
          <a:prstGeom prst="rect">
            <a:avLst/>
          </a:prstGeom>
        </p:spPr>
      </p:pic>
      <p:pic>
        <p:nvPicPr>
          <p:cNvPr id="33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74" y="1540322"/>
            <a:ext cx="1724291" cy="4305480"/>
          </a:xfrm>
          <a:prstGeom prst="rect">
            <a:avLst/>
          </a:prstGeom>
        </p:spPr>
      </p:pic>
      <p:sp>
        <p:nvSpPr>
          <p:cNvPr id="38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20721414">
            <a:off x="5007742" y="1960701"/>
            <a:ext cx="1530228" cy="529578"/>
          </a:xfrm>
          <a:custGeom>
            <a:avLst/>
            <a:gdLst>
              <a:gd name="connsiteX0" fmla="*/ 1530228 w 1530228"/>
              <a:gd name="connsiteY0" fmla="*/ 420972 h 529578"/>
              <a:gd name="connsiteX1" fmla="*/ 838682 w 1530228"/>
              <a:gd name="connsiteY1" fmla="*/ 505546 h 529578"/>
              <a:gd name="connsiteX2" fmla="*/ 470839 w 1530228"/>
              <a:gd name="connsiteY2" fmla="*/ 40391 h 529578"/>
              <a:gd name="connsiteX3" fmla="*/ 0 w 1530228"/>
              <a:gd name="connsiteY3" fmla="*/ 54487 h 52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0228" h="529578" extrusionOk="0">
                <a:moveTo>
                  <a:pt x="1530228" y="420972"/>
                </a:moveTo>
                <a:cubicBezTo>
                  <a:pt x="1269618" y="507721"/>
                  <a:pt x="1075986" y="572149"/>
                  <a:pt x="838682" y="505546"/>
                </a:cubicBezTo>
                <a:cubicBezTo>
                  <a:pt x="632594" y="437274"/>
                  <a:pt x="647911" y="176307"/>
                  <a:pt x="470839" y="40391"/>
                </a:cubicBezTo>
                <a:cubicBezTo>
                  <a:pt x="280383" y="-81953"/>
                  <a:pt x="191827" y="44314"/>
                  <a:pt x="0" y="5448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21006276">
            <a:off x="4958194" y="2936832"/>
            <a:ext cx="1530228" cy="529578"/>
          </a:xfrm>
          <a:custGeom>
            <a:avLst/>
            <a:gdLst>
              <a:gd name="connsiteX0" fmla="*/ 1530228 w 1530228"/>
              <a:gd name="connsiteY0" fmla="*/ 420972 h 529578"/>
              <a:gd name="connsiteX1" fmla="*/ 838682 w 1530228"/>
              <a:gd name="connsiteY1" fmla="*/ 505546 h 529578"/>
              <a:gd name="connsiteX2" fmla="*/ 470839 w 1530228"/>
              <a:gd name="connsiteY2" fmla="*/ 40391 h 529578"/>
              <a:gd name="connsiteX3" fmla="*/ 0 w 1530228"/>
              <a:gd name="connsiteY3" fmla="*/ 54487 h 52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0228" h="529578" extrusionOk="0">
                <a:moveTo>
                  <a:pt x="1530228" y="420972"/>
                </a:moveTo>
                <a:cubicBezTo>
                  <a:pt x="1269618" y="507721"/>
                  <a:pt x="1075986" y="572149"/>
                  <a:pt x="838682" y="505546"/>
                </a:cubicBezTo>
                <a:cubicBezTo>
                  <a:pt x="632594" y="437274"/>
                  <a:pt x="647911" y="176307"/>
                  <a:pt x="470839" y="40391"/>
                </a:cubicBezTo>
                <a:cubicBezTo>
                  <a:pt x="280383" y="-81953"/>
                  <a:pt x="191827" y="44314"/>
                  <a:pt x="0" y="5448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20561733">
            <a:off x="5009787" y="4041681"/>
            <a:ext cx="1530228" cy="529578"/>
          </a:xfrm>
          <a:custGeom>
            <a:avLst/>
            <a:gdLst>
              <a:gd name="connsiteX0" fmla="*/ 1530228 w 1530228"/>
              <a:gd name="connsiteY0" fmla="*/ 420972 h 529578"/>
              <a:gd name="connsiteX1" fmla="*/ 838682 w 1530228"/>
              <a:gd name="connsiteY1" fmla="*/ 505546 h 529578"/>
              <a:gd name="connsiteX2" fmla="*/ 470839 w 1530228"/>
              <a:gd name="connsiteY2" fmla="*/ 40391 h 529578"/>
              <a:gd name="connsiteX3" fmla="*/ 0 w 1530228"/>
              <a:gd name="connsiteY3" fmla="*/ 54487 h 52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0228" h="529578" extrusionOk="0">
                <a:moveTo>
                  <a:pt x="1530228" y="420972"/>
                </a:moveTo>
                <a:cubicBezTo>
                  <a:pt x="1269618" y="507721"/>
                  <a:pt x="1075986" y="572149"/>
                  <a:pt x="838682" y="505546"/>
                </a:cubicBezTo>
                <a:cubicBezTo>
                  <a:pt x="632594" y="437274"/>
                  <a:pt x="647911" y="176307"/>
                  <a:pt x="470839" y="40391"/>
                </a:cubicBezTo>
                <a:cubicBezTo>
                  <a:pt x="280383" y="-81953"/>
                  <a:pt x="191827" y="44314"/>
                  <a:pt x="0" y="5448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20215305">
            <a:off x="4958196" y="4983968"/>
            <a:ext cx="1530228" cy="529578"/>
          </a:xfrm>
          <a:custGeom>
            <a:avLst/>
            <a:gdLst>
              <a:gd name="connsiteX0" fmla="*/ 1530228 w 1530228"/>
              <a:gd name="connsiteY0" fmla="*/ 420972 h 529578"/>
              <a:gd name="connsiteX1" fmla="*/ 838682 w 1530228"/>
              <a:gd name="connsiteY1" fmla="*/ 505546 h 529578"/>
              <a:gd name="connsiteX2" fmla="*/ 470839 w 1530228"/>
              <a:gd name="connsiteY2" fmla="*/ 40391 h 529578"/>
              <a:gd name="connsiteX3" fmla="*/ 0 w 1530228"/>
              <a:gd name="connsiteY3" fmla="*/ 54487 h 52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0228" h="529578" extrusionOk="0">
                <a:moveTo>
                  <a:pt x="1530228" y="420972"/>
                </a:moveTo>
                <a:cubicBezTo>
                  <a:pt x="1269618" y="507721"/>
                  <a:pt x="1075986" y="572149"/>
                  <a:pt x="838682" y="505546"/>
                </a:cubicBezTo>
                <a:cubicBezTo>
                  <a:pt x="632594" y="437274"/>
                  <a:pt x="647911" y="176307"/>
                  <a:pt x="470839" y="40391"/>
                </a:cubicBezTo>
                <a:cubicBezTo>
                  <a:pt x="280383" y="-81953"/>
                  <a:pt x="191827" y="44314"/>
                  <a:pt x="0" y="5448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36" grpId="0" animBg="1"/>
      <p:bldP spid="68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129484" y="47342"/>
            <a:ext cx="2920872" cy="829295"/>
            <a:chOff x="1437356" y="1110008"/>
            <a:chExt cx="2920872" cy="82929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6" y="1110008"/>
              <a:ext cx="2659615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542346" y="1416083"/>
              <a:ext cx="18158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</a:rPr>
                <a:t>نشاط 1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38" y="3413021"/>
            <a:ext cx="1898187" cy="2128426"/>
            <a:chOff x="10074720" y="2824725"/>
            <a:chExt cx="1898187" cy="212842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0" y="2824725"/>
              <a:ext cx="1898187" cy="2128426"/>
              <a:chOff x="395817" y="4308237"/>
              <a:chExt cx="1898187" cy="212842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7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الأطعمة المفيدة</a:t>
                </a: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91199" y="3702942"/>
              <a:ext cx="1273142" cy="106095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51638" y="1240514"/>
            <a:ext cx="2185292" cy="1940316"/>
            <a:chOff x="7616161" y="1603531"/>
            <a:chExt cx="2185292" cy="19403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16161" y="1603531"/>
              <a:ext cx="2185292" cy="1940316"/>
              <a:chOff x="2716715" y="1944914"/>
              <a:chExt cx="2975118" cy="26416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16715" y="198049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488491" y="957879"/>
            <a:ext cx="2547003" cy="14925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/>
              <a:t>أنا أعرف مصادر الأطعمة الآتية :</a:t>
            </a:r>
            <a:br>
              <a:rPr lang="en-US" sz="2000" dirty="0"/>
            </a:br>
            <a:endParaRPr lang="ar-SY" sz="2000" dirty="0"/>
          </a:p>
        </p:txBody>
      </p:sp>
      <p:sp>
        <p:nvSpPr>
          <p:cNvPr id="28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9100609">
            <a:off x="8073182" y="1732542"/>
            <a:ext cx="830615" cy="375768"/>
          </a:xfrm>
          <a:custGeom>
            <a:avLst/>
            <a:gdLst>
              <a:gd name="connsiteX0" fmla="*/ 830615 w 830615"/>
              <a:gd name="connsiteY0" fmla="*/ 298705 h 375768"/>
              <a:gd name="connsiteX1" fmla="*/ 455240 w 830615"/>
              <a:gd name="connsiteY1" fmla="*/ 358715 h 375768"/>
              <a:gd name="connsiteX2" fmla="*/ 255573 w 830615"/>
              <a:gd name="connsiteY2" fmla="*/ 28660 h 375768"/>
              <a:gd name="connsiteX3" fmla="*/ 0 w 830615"/>
              <a:gd name="connsiteY3" fmla="*/ 38662 h 37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615" h="375768" extrusionOk="0">
                <a:moveTo>
                  <a:pt x="830615" y="298705"/>
                </a:moveTo>
                <a:cubicBezTo>
                  <a:pt x="688673" y="360845"/>
                  <a:pt x="569141" y="404710"/>
                  <a:pt x="455240" y="358715"/>
                </a:cubicBezTo>
                <a:cubicBezTo>
                  <a:pt x="327468" y="307830"/>
                  <a:pt x="340563" y="100216"/>
                  <a:pt x="255573" y="28660"/>
                </a:cubicBezTo>
                <a:cubicBezTo>
                  <a:pt x="146360" y="-60732"/>
                  <a:pt x="111466" y="39954"/>
                  <a:pt x="0" y="38662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3" y="951725"/>
            <a:ext cx="5319492" cy="5483891"/>
          </a:xfrm>
          <a:prstGeom prst="rect">
            <a:avLst/>
          </a:prstGeom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7135987" y="1992573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ن</a:t>
            </a:r>
          </a:p>
        </p:txBody>
      </p:sp>
      <p:sp>
        <p:nvSpPr>
          <p:cNvPr id="40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5344534" y="1991794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ح</a:t>
            </a:r>
          </a:p>
        </p:txBody>
      </p:sp>
      <p:sp>
        <p:nvSpPr>
          <p:cNvPr id="41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553081" y="1992573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ن</a:t>
            </a:r>
          </a:p>
        </p:txBody>
      </p:sp>
      <p:sp>
        <p:nvSpPr>
          <p:cNvPr id="42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7163389" y="3329554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ح</a:t>
            </a:r>
          </a:p>
        </p:txBody>
      </p:sp>
      <p:sp>
        <p:nvSpPr>
          <p:cNvPr id="62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5344533" y="3351393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ن</a:t>
            </a:r>
          </a:p>
        </p:txBody>
      </p:sp>
      <p:sp>
        <p:nvSpPr>
          <p:cNvPr id="63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525677" y="3373232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ح</a:t>
            </a:r>
          </a:p>
        </p:txBody>
      </p:sp>
      <p:sp>
        <p:nvSpPr>
          <p:cNvPr id="64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7126042" y="4666375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ح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5344532" y="4666375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ن</a:t>
            </a:r>
          </a:p>
        </p:txBody>
      </p:sp>
      <p:sp>
        <p:nvSpPr>
          <p:cNvPr id="66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563022" y="4666375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ن</a:t>
            </a:r>
          </a:p>
        </p:txBody>
      </p:sp>
      <p:sp>
        <p:nvSpPr>
          <p:cNvPr id="67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7163389" y="6097062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ح</a:t>
            </a:r>
          </a:p>
        </p:txBody>
      </p:sp>
      <p:sp>
        <p:nvSpPr>
          <p:cNvPr id="68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5344531" y="6091897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ن</a:t>
            </a:r>
          </a:p>
        </p:txBody>
      </p:sp>
      <p:sp>
        <p:nvSpPr>
          <p:cNvPr id="74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525673" y="6086732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ح</a:t>
            </a:r>
          </a:p>
        </p:txBody>
      </p:sp>
    </p:spTree>
    <p:extLst>
      <p:ext uri="{BB962C8B-B14F-4D97-AF65-F5344CB8AC3E}">
        <p14:creationId xmlns:p14="http://schemas.microsoft.com/office/powerpoint/2010/main" val="31015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5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6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3" dur="2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5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0" dur="200" fill="hold"/>
                                        <p:tgtEl>
                                          <p:spTgt spid="6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8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7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35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4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1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45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8" dur="200" fill="hold"/>
                                        <p:tgtEl>
                                          <p:spTgt spid="6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5" dur="200" fill="hold"/>
                                        <p:tgtEl>
                                          <p:spTgt spid="6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5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32" dur="200" fill="hold"/>
                                        <p:tgtEl>
                                          <p:spTgt spid="7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27" grpId="0" animBg="1"/>
      <p:bldP spid="28" grpId="0" animBg="1"/>
      <p:bldP spid="36" grpId="0" animBg="1"/>
      <p:bldP spid="36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4" grpId="0" animBg="1"/>
      <p:bldP spid="7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6CA2F8D-5BA3-4EA4-BA5F-8399C65458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6484910F-32B4-4719-8083-5694B970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BD28504B-715B-4F34-B19D-D67EDD9D4638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8064354D-9BE3-476E-87C0-657AF4B29371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2F28E96B-904A-4019-80BC-690D16BA5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497792" y="496684"/>
            <a:ext cx="2214141" cy="703839"/>
            <a:chOff x="1437352" y="1240020"/>
            <a:chExt cx="4607679" cy="70383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783287" y="1543749"/>
              <a:ext cx="3261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5413828" y="1338041"/>
            <a:ext cx="6246049" cy="672822"/>
            <a:chOff x="1437362" y="1240012"/>
            <a:chExt cx="11489034" cy="67282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2"/>
              <a:ext cx="1031433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744857" y="1512724"/>
              <a:ext cx="10181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dirty="0">
                  <a:solidFill>
                    <a:schemeClr val="bg1"/>
                  </a:solidFill>
                </a:rPr>
                <a:t>أرسمي مخططاً تنظيمياً مبسطاً يوضح مصادر الأطعمة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4574" y="3412963"/>
            <a:ext cx="1892965" cy="2340404"/>
            <a:chOff x="10081756" y="2824667"/>
            <a:chExt cx="1892965" cy="234040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1756" y="2824667"/>
              <a:ext cx="1892965" cy="2340404"/>
              <a:chOff x="395817" y="4308237"/>
              <a:chExt cx="1892965" cy="234040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417221" y="4740426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الأطعمة المفيدة</a:t>
                </a:r>
              </a:p>
              <a:p>
                <a:pPr algn="r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64906" y="3814109"/>
              <a:ext cx="1252574" cy="1043812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30820" y="1240514"/>
            <a:ext cx="2185292" cy="2038323"/>
            <a:chOff x="7495343" y="1603531"/>
            <a:chExt cx="2185292" cy="203832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495343" y="1603531"/>
              <a:ext cx="2185292" cy="2038323"/>
              <a:chOff x="2552230" y="1944914"/>
              <a:chExt cx="2975118" cy="277503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552230" y="219953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94" y="2539766"/>
            <a:ext cx="2786743" cy="2120650"/>
          </a:xfrm>
          <a:prstGeom prst="rect">
            <a:avLst/>
          </a:prstGeom>
        </p:spPr>
      </p:pic>
      <p:sp>
        <p:nvSpPr>
          <p:cNvPr id="82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7935610" y="4501468"/>
            <a:ext cx="1835225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</a:rPr>
              <a:t>مصادر حيوانية</a:t>
            </a:r>
            <a:endParaRPr lang="ar-SY" sz="1600" b="1" dirty="0">
              <a:solidFill>
                <a:schemeClr val="bg1"/>
              </a:solidFill>
            </a:endParaRPr>
          </a:p>
        </p:txBody>
      </p:sp>
      <p:pic>
        <p:nvPicPr>
          <p:cNvPr id="87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90" y="2539766"/>
            <a:ext cx="2810072" cy="2003479"/>
          </a:xfrm>
          <a:prstGeom prst="rect">
            <a:avLst/>
          </a:prstGeom>
        </p:spPr>
      </p:pic>
      <p:sp>
        <p:nvSpPr>
          <p:cNvPr id="88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979583" y="4389711"/>
            <a:ext cx="1835225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</a:rPr>
              <a:t>مصادر نباتية</a:t>
            </a:r>
            <a:endParaRPr lang="ar-SY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8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8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82" grpId="0" animBg="1"/>
      <p:bldP spid="82" grpId="1" animBg="1"/>
      <p:bldP spid="88" grpId="0" animBg="1"/>
      <p:bldP spid="8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2" y="2017478"/>
            <a:ext cx="736292" cy="635091"/>
            <a:chOff x="1431941" y="2643418"/>
            <a:chExt cx="73629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52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303395" y="841805"/>
            <a:ext cx="4391108" cy="876917"/>
            <a:chOff x="1437353" y="998187"/>
            <a:chExt cx="4391108" cy="87691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998187"/>
              <a:ext cx="4391108" cy="876917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73643" y="1394421"/>
              <a:ext cx="3483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</a:rPr>
                <a:t>صغيرتي العزيزة علينا أن :</a:t>
              </a:r>
              <a:endParaRPr lang="ar-SY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215116" y="2161849"/>
            <a:ext cx="774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أتناول الأطعمة المفيدة و المتنوعة يومياً مثل :</a:t>
            </a:r>
            <a:br>
              <a:rPr lang="en-US" sz="2000" dirty="0"/>
            </a:br>
            <a:r>
              <a:rPr lang="ar-SA" sz="2000" dirty="0"/>
              <a:t>الخضروات و الفواكه - البقول و الحبوب - اللحوم و الأسماك و البيض - الحليب و منتجاته</a:t>
            </a:r>
            <a:endParaRPr lang="ar-SY" sz="20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6" cy="2128425"/>
            <a:chOff x="10074723" y="2824728"/>
            <a:chExt cx="1898186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6" cy="2128425"/>
              <a:chOff x="395817" y="4308237"/>
              <a:chExt cx="1898186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2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الأطعمة المفيدة</a:t>
                </a: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40985" y="3725664"/>
              <a:ext cx="1179346" cy="982789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3956" y="1240514"/>
            <a:ext cx="2185292" cy="1995329"/>
            <a:chOff x="7568479" y="1603531"/>
            <a:chExt cx="2185292" cy="199532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8479" y="1603531"/>
              <a:ext cx="2185292" cy="1995329"/>
              <a:chOff x="2651799" y="1944914"/>
              <a:chExt cx="2975118" cy="271649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51799" y="2141002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2" y="2900615"/>
            <a:ext cx="705366" cy="635091"/>
            <a:chOff x="1431941" y="2643418"/>
            <a:chExt cx="705366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22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158544" y="3138942"/>
            <a:ext cx="679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أتجنب تناول الأطعمة غير المفيدة مثل : </a:t>
            </a:r>
            <a:br>
              <a:rPr lang="en-US" sz="2000" dirty="0"/>
            </a:br>
            <a:r>
              <a:rPr lang="ar-SA" sz="2000" dirty="0"/>
              <a:t>الحلويات و السكريات - الوجبات السريعة- المشروبات الغازية </a:t>
            </a:r>
            <a:endParaRPr lang="ar-SY" sz="2000" dirty="0"/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3" y="3846828"/>
            <a:ext cx="705366" cy="635091"/>
            <a:chOff x="1431941" y="2643418"/>
            <a:chExt cx="705366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22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158544" y="4127079"/>
            <a:ext cx="679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النظافة مهمة عند تحضير الطعام و تقديمه و تناوله</a:t>
            </a:r>
            <a:endParaRPr lang="ar-SY" sz="2000" dirty="0"/>
          </a:p>
        </p:txBody>
      </p:sp>
    </p:spTree>
    <p:extLst>
      <p:ext uri="{BB962C8B-B14F-4D97-AF65-F5344CB8AC3E}">
        <p14:creationId xmlns:p14="http://schemas.microsoft.com/office/powerpoint/2010/main" val="38828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2" y="2017478"/>
            <a:ext cx="736292" cy="635091"/>
            <a:chOff x="1431941" y="2643418"/>
            <a:chExt cx="73629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52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303395" y="841805"/>
            <a:ext cx="4391108" cy="876917"/>
            <a:chOff x="1437353" y="998187"/>
            <a:chExt cx="4391108" cy="87691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998187"/>
              <a:ext cx="4391108" cy="876917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73643" y="1394421"/>
              <a:ext cx="3483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>
                  <a:solidFill>
                    <a:schemeClr val="bg1"/>
                  </a:solidFill>
                </a:rPr>
                <a:t>نشاط٣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338284" y="2248444"/>
            <a:ext cx="774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/>
              <a:t>في رأيك أيّما أفضل : تناول الطعام  المطبوخ في المنزل أم الطعام الجاهز ؟ و لماذا؟</a:t>
            </a:r>
            <a:endParaRPr lang="ar-SY" b="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6" cy="2128425"/>
            <a:chOff x="10074723" y="2824728"/>
            <a:chExt cx="1898186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6" cy="2128425"/>
              <a:chOff x="395817" y="4308237"/>
              <a:chExt cx="1898186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2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الأطعمة المفيدة</a:t>
                </a: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40985" y="3725664"/>
              <a:ext cx="1179346" cy="982789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3956" y="1240514"/>
            <a:ext cx="2185292" cy="1995329"/>
            <a:chOff x="7568479" y="1603531"/>
            <a:chExt cx="2185292" cy="199532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8479" y="1603531"/>
              <a:ext cx="2185292" cy="1995329"/>
              <a:chOff x="2651799" y="1944914"/>
              <a:chExt cx="2975118" cy="271649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51799" y="2141002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877849" y="437137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35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883751" y="57915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6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947478" y="4120760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953380" y="426277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1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27285" y="3490708"/>
            <a:ext cx="736292" cy="635091"/>
            <a:chOff x="1431941" y="2643418"/>
            <a:chExt cx="736292" cy="635091"/>
          </a:xfrm>
        </p:grpSpPr>
        <p:sp>
          <p:nvSpPr>
            <p:cNvPr id="64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52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9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688674" y="3754713"/>
            <a:ext cx="639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/>
              <a:t>الطعام المطبوخ في المنزل أفضل لأنه نظيف و صحي و لا يحتوي على مواد ضارة</a:t>
            </a:r>
            <a:endParaRPr lang="ar-SY" b="1" dirty="0"/>
          </a:p>
        </p:txBody>
      </p:sp>
    </p:spTree>
    <p:extLst>
      <p:ext uri="{BB962C8B-B14F-4D97-AF65-F5344CB8AC3E}">
        <p14:creationId xmlns:p14="http://schemas.microsoft.com/office/powerpoint/2010/main" val="2897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"/>
                            </p:stCondLst>
                            <p:childTnLst>
                              <p:par>
                                <p:cTn id="8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4" grpId="0" animBg="1"/>
      <p:bldP spid="34" grpId="1" animBg="1"/>
      <p:bldP spid="39" grpId="0" animBg="1"/>
      <p:bldP spid="39" grpId="1" animBg="1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498</Words>
  <Application>Microsoft Office PowerPoint</Application>
  <PresentationFormat>شاشة عريضة</PresentationFormat>
  <Paragraphs>242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994</cp:revision>
  <dcterms:created xsi:type="dcterms:W3CDTF">2020-10-10T04:32:51Z</dcterms:created>
  <dcterms:modified xsi:type="dcterms:W3CDTF">2021-01-23T14:00:14Z</dcterms:modified>
</cp:coreProperties>
</file>