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312" r:id="rId2"/>
    <p:sldId id="313" r:id="rId3"/>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80" r:id="rId27"/>
    <p:sldId id="279" r:id="rId28"/>
    <p:sldId id="281" r:id="rId29"/>
    <p:sldId id="282" r:id="rId30"/>
    <p:sldId id="283" r:id="rId31"/>
    <p:sldId id="284" r:id="rId32"/>
    <p:sldId id="285" r:id="rId33"/>
    <p:sldId id="286" r:id="rId34"/>
    <p:sldId id="287" r:id="rId35"/>
    <p:sldId id="288" r:id="rId36"/>
    <p:sldId id="289" r:id="rId37"/>
    <p:sldId id="314" r:id="rId38"/>
    <p:sldId id="315" r:id="rId39"/>
    <p:sldId id="290" r:id="rId40"/>
    <p:sldId id="291" r:id="rId41"/>
    <p:sldId id="292" r:id="rId42"/>
    <p:sldId id="293" r:id="rId43"/>
    <p:sldId id="294" r:id="rId44"/>
    <p:sldId id="295" r:id="rId45"/>
    <p:sldId id="316" r:id="rId46"/>
  </p:sldIdLst>
  <p:sldSz cx="9144000" cy="6858000" type="screen4x3"/>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0066"/>
    <a:srgbClr val="0066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52" d="100"/>
          <a:sy n="52" d="100"/>
        </p:scale>
        <p:origin x="-90" y="-36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3" Type="http://schemas.openxmlformats.org/officeDocument/2006/relationships/audio" Target="../media/audio110.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3" Type="http://schemas.openxmlformats.org/officeDocument/2006/relationships/audio" Target="../media/audio110.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3" Type="http://schemas.openxmlformats.org/officeDocument/2006/relationships/audio" Target="../media/audio110.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3" Type="http://schemas.openxmlformats.org/officeDocument/2006/relationships/audio" Target="../media/audio110.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3" Type="http://schemas.openxmlformats.org/officeDocument/2006/relationships/audio" Target="../media/audio110.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3" Type="http://schemas.openxmlformats.org/officeDocument/2006/relationships/audio" Target="../media/audio110.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3" Type="http://schemas.openxmlformats.org/officeDocument/2006/relationships/audio" Target="../media/audio110.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3" Type="http://schemas.openxmlformats.org/officeDocument/2006/relationships/audio" Target="../media/audio110.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3" Type="http://schemas.openxmlformats.org/officeDocument/2006/relationships/audio" Target="../media/audio110.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3" Type="http://schemas.openxmlformats.org/officeDocument/2006/relationships/audio" Target="../media/audio110.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3" Type="http://schemas.openxmlformats.org/officeDocument/2006/relationships/audio" Target="../media/audio110.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E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EG"/>
          </a:p>
        </p:txBody>
      </p:sp>
      <p:sp>
        <p:nvSpPr>
          <p:cNvPr id="4" name="Date Placeholder 3"/>
          <p:cNvSpPr>
            <a:spLocks noGrp="1"/>
          </p:cNvSpPr>
          <p:nvPr>
            <p:ph type="dt" sz="half" idx="10"/>
          </p:nvPr>
        </p:nvSpPr>
        <p:spPr/>
        <p:txBody>
          <a:bodyPr/>
          <a:lstStyle/>
          <a:p>
            <a:fld id="{7AF831CB-5BF6-4BB7-B72B-C3127AB3CEE2}" type="datetimeFigureOut">
              <a:rPr lang="ar-EG" smtClean="0"/>
              <a:pPr/>
              <a:t>24/12/1437</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B99BB630-ABE3-4063-AF73-55BAA4D5FCA3}" type="slidenum">
              <a:rPr lang="ar-EG" smtClean="0"/>
              <a:pPr/>
              <a:t>‹#›</a:t>
            </a:fld>
            <a:endParaRPr lang="ar-EG"/>
          </a:p>
        </p:txBody>
      </p:sp>
    </p:spTree>
    <p:extLst>
      <p:ext uri="{BB962C8B-B14F-4D97-AF65-F5344CB8AC3E}">
        <p14:creationId xmlns="" xmlns:p14="http://schemas.microsoft.com/office/powerpoint/2010/main" val="3289692087"/>
      </p:ext>
    </p:extLst>
  </p:cSld>
  <p:clrMapOvr>
    <a:masterClrMapping/>
  </p:clrMapOvr>
  <mc:AlternateContent xmlns:mc="http://schemas.openxmlformats.org/markup-compatibility/2006">
    <mc:Choice xmlns="" xmlns:p14="http://schemas.microsoft.com/office/powerpoint/2010/main" Requires="p14">
      <p:transition>
        <p14:switch dir="l"/>
        <p:sndAc>
          <p:stSnd>
            <p:snd r:embed="rId3" name="mouseDown.wav"/>
          </p:stSnd>
        </p:sndAc>
      </p:transition>
    </mc:Choice>
    <mc:Fallback>
      <p:transition>
        <p:fade/>
        <p:sndAc>
          <p:stSnd>
            <p:snd r:embed="rId1" name="mouseDown.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7AF831CB-5BF6-4BB7-B72B-C3127AB3CEE2}" type="datetimeFigureOut">
              <a:rPr lang="ar-EG" smtClean="0"/>
              <a:pPr/>
              <a:t>24/12/1437</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B99BB630-ABE3-4063-AF73-55BAA4D5FCA3}" type="slidenum">
              <a:rPr lang="ar-EG" smtClean="0"/>
              <a:pPr/>
              <a:t>‹#›</a:t>
            </a:fld>
            <a:endParaRPr lang="ar-EG"/>
          </a:p>
        </p:txBody>
      </p:sp>
    </p:spTree>
    <p:extLst>
      <p:ext uri="{BB962C8B-B14F-4D97-AF65-F5344CB8AC3E}">
        <p14:creationId xmlns="" xmlns:p14="http://schemas.microsoft.com/office/powerpoint/2010/main" val="2005309600"/>
      </p:ext>
    </p:extLst>
  </p:cSld>
  <p:clrMapOvr>
    <a:masterClrMapping/>
  </p:clrMapOvr>
  <mc:AlternateContent xmlns:mc="http://schemas.openxmlformats.org/markup-compatibility/2006">
    <mc:Choice xmlns="" xmlns:p14="http://schemas.microsoft.com/office/powerpoint/2010/main" Requires="p14">
      <p:transition>
        <p14:switch dir="l"/>
        <p:sndAc>
          <p:stSnd>
            <p:snd r:embed="rId3" name="mouseDown.wav"/>
          </p:stSnd>
        </p:sndAc>
      </p:transition>
    </mc:Choice>
    <mc:Fallback>
      <p:transition>
        <p:fade/>
        <p:sndAc>
          <p:stSnd>
            <p:snd r:embed="rId1" name="mouseDown.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E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7AF831CB-5BF6-4BB7-B72B-C3127AB3CEE2}" type="datetimeFigureOut">
              <a:rPr lang="ar-EG" smtClean="0"/>
              <a:pPr/>
              <a:t>24/12/1437</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B99BB630-ABE3-4063-AF73-55BAA4D5FCA3}" type="slidenum">
              <a:rPr lang="ar-EG" smtClean="0"/>
              <a:pPr/>
              <a:t>‹#›</a:t>
            </a:fld>
            <a:endParaRPr lang="ar-EG"/>
          </a:p>
        </p:txBody>
      </p:sp>
    </p:spTree>
    <p:extLst>
      <p:ext uri="{BB962C8B-B14F-4D97-AF65-F5344CB8AC3E}">
        <p14:creationId xmlns="" xmlns:p14="http://schemas.microsoft.com/office/powerpoint/2010/main" val="1334740994"/>
      </p:ext>
    </p:extLst>
  </p:cSld>
  <p:clrMapOvr>
    <a:masterClrMapping/>
  </p:clrMapOvr>
  <mc:AlternateContent xmlns:mc="http://schemas.openxmlformats.org/markup-compatibility/2006">
    <mc:Choice xmlns="" xmlns:p14="http://schemas.microsoft.com/office/powerpoint/2010/main" Requires="p14">
      <p:transition>
        <p14:switch dir="l"/>
        <p:sndAc>
          <p:stSnd>
            <p:snd r:embed="rId3" name="mouseDown.wav"/>
          </p:stSnd>
        </p:sndAc>
      </p:transition>
    </mc:Choice>
    <mc:Fallback>
      <p:transition>
        <p:fade/>
        <p:sndAc>
          <p:stSnd>
            <p:snd r:embed="rId1" name="mouseDown.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7AF831CB-5BF6-4BB7-B72B-C3127AB3CEE2}" type="datetimeFigureOut">
              <a:rPr lang="ar-EG" smtClean="0"/>
              <a:pPr/>
              <a:t>24/12/1437</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B99BB630-ABE3-4063-AF73-55BAA4D5FCA3}" type="slidenum">
              <a:rPr lang="ar-EG" smtClean="0"/>
              <a:pPr/>
              <a:t>‹#›</a:t>
            </a:fld>
            <a:endParaRPr lang="ar-EG"/>
          </a:p>
        </p:txBody>
      </p:sp>
    </p:spTree>
    <p:extLst>
      <p:ext uri="{BB962C8B-B14F-4D97-AF65-F5344CB8AC3E}">
        <p14:creationId xmlns="" xmlns:p14="http://schemas.microsoft.com/office/powerpoint/2010/main" val="2126743141"/>
      </p:ext>
    </p:extLst>
  </p:cSld>
  <p:clrMapOvr>
    <a:masterClrMapping/>
  </p:clrMapOvr>
  <mc:AlternateContent xmlns:mc="http://schemas.openxmlformats.org/markup-compatibility/2006">
    <mc:Choice xmlns="" xmlns:p14="http://schemas.microsoft.com/office/powerpoint/2010/main" Requires="p14">
      <p:transition>
        <p14:switch dir="l"/>
        <p:sndAc>
          <p:stSnd>
            <p:snd r:embed="rId3" name="mouseDown.wav"/>
          </p:stSnd>
        </p:sndAc>
      </p:transition>
    </mc:Choice>
    <mc:Fallback>
      <p:transition>
        <p:fade/>
        <p:sndAc>
          <p:stSnd>
            <p:snd r:embed="rId1" name="mouseDown.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E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F831CB-5BF6-4BB7-B72B-C3127AB3CEE2}" type="datetimeFigureOut">
              <a:rPr lang="ar-EG" smtClean="0"/>
              <a:pPr/>
              <a:t>24/12/1437</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B99BB630-ABE3-4063-AF73-55BAA4D5FCA3}" type="slidenum">
              <a:rPr lang="ar-EG" smtClean="0"/>
              <a:pPr/>
              <a:t>‹#›</a:t>
            </a:fld>
            <a:endParaRPr lang="ar-EG"/>
          </a:p>
        </p:txBody>
      </p:sp>
    </p:spTree>
    <p:extLst>
      <p:ext uri="{BB962C8B-B14F-4D97-AF65-F5344CB8AC3E}">
        <p14:creationId xmlns="" xmlns:p14="http://schemas.microsoft.com/office/powerpoint/2010/main" val="537769830"/>
      </p:ext>
    </p:extLst>
  </p:cSld>
  <p:clrMapOvr>
    <a:masterClrMapping/>
  </p:clrMapOvr>
  <mc:AlternateContent xmlns:mc="http://schemas.openxmlformats.org/markup-compatibility/2006">
    <mc:Choice xmlns="" xmlns:p14="http://schemas.microsoft.com/office/powerpoint/2010/main" Requires="p14">
      <p:transition>
        <p14:switch dir="l"/>
        <p:sndAc>
          <p:stSnd>
            <p:snd r:embed="rId3" name="mouseDown.wav"/>
          </p:stSnd>
        </p:sndAc>
      </p:transition>
    </mc:Choice>
    <mc:Fallback>
      <p:transition>
        <p:fade/>
        <p:sndAc>
          <p:stSnd>
            <p:snd r:embed="rId1" name="mouseDown.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Date Placeholder 4"/>
          <p:cNvSpPr>
            <a:spLocks noGrp="1"/>
          </p:cNvSpPr>
          <p:nvPr>
            <p:ph type="dt" sz="half" idx="10"/>
          </p:nvPr>
        </p:nvSpPr>
        <p:spPr/>
        <p:txBody>
          <a:bodyPr/>
          <a:lstStyle/>
          <a:p>
            <a:fld id="{7AF831CB-5BF6-4BB7-B72B-C3127AB3CEE2}" type="datetimeFigureOut">
              <a:rPr lang="ar-EG" smtClean="0"/>
              <a:pPr/>
              <a:t>24/12/1437</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B99BB630-ABE3-4063-AF73-55BAA4D5FCA3}" type="slidenum">
              <a:rPr lang="ar-EG" smtClean="0"/>
              <a:pPr/>
              <a:t>‹#›</a:t>
            </a:fld>
            <a:endParaRPr lang="ar-EG"/>
          </a:p>
        </p:txBody>
      </p:sp>
    </p:spTree>
    <p:extLst>
      <p:ext uri="{BB962C8B-B14F-4D97-AF65-F5344CB8AC3E}">
        <p14:creationId xmlns="" xmlns:p14="http://schemas.microsoft.com/office/powerpoint/2010/main" val="227051684"/>
      </p:ext>
    </p:extLst>
  </p:cSld>
  <p:clrMapOvr>
    <a:masterClrMapping/>
  </p:clrMapOvr>
  <mc:AlternateContent xmlns:mc="http://schemas.openxmlformats.org/markup-compatibility/2006">
    <mc:Choice xmlns="" xmlns:p14="http://schemas.microsoft.com/office/powerpoint/2010/main" Requires="p14">
      <p:transition>
        <p14:switch dir="l"/>
        <p:sndAc>
          <p:stSnd>
            <p:snd r:embed="rId3" name="mouseDown.wav"/>
          </p:stSnd>
        </p:sndAc>
      </p:transition>
    </mc:Choice>
    <mc:Fallback>
      <p:transition>
        <p:fade/>
        <p:sndAc>
          <p:stSnd>
            <p:snd r:embed="rId1" name="mouseDown.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E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7" name="Date Placeholder 6"/>
          <p:cNvSpPr>
            <a:spLocks noGrp="1"/>
          </p:cNvSpPr>
          <p:nvPr>
            <p:ph type="dt" sz="half" idx="10"/>
          </p:nvPr>
        </p:nvSpPr>
        <p:spPr/>
        <p:txBody>
          <a:bodyPr/>
          <a:lstStyle/>
          <a:p>
            <a:fld id="{7AF831CB-5BF6-4BB7-B72B-C3127AB3CEE2}" type="datetimeFigureOut">
              <a:rPr lang="ar-EG" smtClean="0"/>
              <a:pPr/>
              <a:t>24/12/1437</a:t>
            </a:fld>
            <a:endParaRPr lang="ar-EG"/>
          </a:p>
        </p:txBody>
      </p:sp>
      <p:sp>
        <p:nvSpPr>
          <p:cNvPr id="8" name="Footer Placeholder 7"/>
          <p:cNvSpPr>
            <a:spLocks noGrp="1"/>
          </p:cNvSpPr>
          <p:nvPr>
            <p:ph type="ftr" sz="quarter" idx="11"/>
          </p:nvPr>
        </p:nvSpPr>
        <p:spPr/>
        <p:txBody>
          <a:bodyPr/>
          <a:lstStyle/>
          <a:p>
            <a:endParaRPr lang="ar-EG"/>
          </a:p>
        </p:txBody>
      </p:sp>
      <p:sp>
        <p:nvSpPr>
          <p:cNvPr id="9" name="Slide Number Placeholder 8"/>
          <p:cNvSpPr>
            <a:spLocks noGrp="1"/>
          </p:cNvSpPr>
          <p:nvPr>
            <p:ph type="sldNum" sz="quarter" idx="12"/>
          </p:nvPr>
        </p:nvSpPr>
        <p:spPr/>
        <p:txBody>
          <a:bodyPr/>
          <a:lstStyle/>
          <a:p>
            <a:fld id="{B99BB630-ABE3-4063-AF73-55BAA4D5FCA3}" type="slidenum">
              <a:rPr lang="ar-EG" smtClean="0"/>
              <a:pPr/>
              <a:t>‹#›</a:t>
            </a:fld>
            <a:endParaRPr lang="ar-EG"/>
          </a:p>
        </p:txBody>
      </p:sp>
    </p:spTree>
    <p:extLst>
      <p:ext uri="{BB962C8B-B14F-4D97-AF65-F5344CB8AC3E}">
        <p14:creationId xmlns="" xmlns:p14="http://schemas.microsoft.com/office/powerpoint/2010/main" val="1162614222"/>
      </p:ext>
    </p:extLst>
  </p:cSld>
  <p:clrMapOvr>
    <a:masterClrMapping/>
  </p:clrMapOvr>
  <mc:AlternateContent xmlns:mc="http://schemas.openxmlformats.org/markup-compatibility/2006">
    <mc:Choice xmlns="" xmlns:p14="http://schemas.microsoft.com/office/powerpoint/2010/main" Requires="p14">
      <p:transition>
        <p14:switch dir="l"/>
        <p:sndAc>
          <p:stSnd>
            <p:snd r:embed="rId3" name="mouseDown.wav"/>
          </p:stSnd>
        </p:sndAc>
      </p:transition>
    </mc:Choice>
    <mc:Fallback>
      <p:transition>
        <p:fade/>
        <p:sndAc>
          <p:stSnd>
            <p:snd r:embed="rId1" name="mouseDown.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Date Placeholder 2"/>
          <p:cNvSpPr>
            <a:spLocks noGrp="1"/>
          </p:cNvSpPr>
          <p:nvPr>
            <p:ph type="dt" sz="half" idx="10"/>
          </p:nvPr>
        </p:nvSpPr>
        <p:spPr/>
        <p:txBody>
          <a:bodyPr/>
          <a:lstStyle/>
          <a:p>
            <a:fld id="{7AF831CB-5BF6-4BB7-B72B-C3127AB3CEE2}" type="datetimeFigureOut">
              <a:rPr lang="ar-EG" smtClean="0"/>
              <a:pPr/>
              <a:t>24/12/1437</a:t>
            </a:fld>
            <a:endParaRPr lang="ar-EG"/>
          </a:p>
        </p:txBody>
      </p:sp>
      <p:sp>
        <p:nvSpPr>
          <p:cNvPr id="4" name="Footer Placeholder 3"/>
          <p:cNvSpPr>
            <a:spLocks noGrp="1"/>
          </p:cNvSpPr>
          <p:nvPr>
            <p:ph type="ftr" sz="quarter" idx="11"/>
          </p:nvPr>
        </p:nvSpPr>
        <p:spPr/>
        <p:txBody>
          <a:bodyPr/>
          <a:lstStyle/>
          <a:p>
            <a:endParaRPr lang="ar-EG"/>
          </a:p>
        </p:txBody>
      </p:sp>
      <p:sp>
        <p:nvSpPr>
          <p:cNvPr id="5" name="Slide Number Placeholder 4"/>
          <p:cNvSpPr>
            <a:spLocks noGrp="1"/>
          </p:cNvSpPr>
          <p:nvPr>
            <p:ph type="sldNum" sz="quarter" idx="12"/>
          </p:nvPr>
        </p:nvSpPr>
        <p:spPr/>
        <p:txBody>
          <a:bodyPr/>
          <a:lstStyle/>
          <a:p>
            <a:fld id="{B99BB630-ABE3-4063-AF73-55BAA4D5FCA3}" type="slidenum">
              <a:rPr lang="ar-EG" smtClean="0"/>
              <a:pPr/>
              <a:t>‹#›</a:t>
            </a:fld>
            <a:endParaRPr lang="ar-EG"/>
          </a:p>
        </p:txBody>
      </p:sp>
    </p:spTree>
    <p:extLst>
      <p:ext uri="{BB962C8B-B14F-4D97-AF65-F5344CB8AC3E}">
        <p14:creationId xmlns="" xmlns:p14="http://schemas.microsoft.com/office/powerpoint/2010/main" val="2606493335"/>
      </p:ext>
    </p:extLst>
  </p:cSld>
  <p:clrMapOvr>
    <a:masterClrMapping/>
  </p:clrMapOvr>
  <mc:AlternateContent xmlns:mc="http://schemas.openxmlformats.org/markup-compatibility/2006">
    <mc:Choice xmlns="" xmlns:p14="http://schemas.microsoft.com/office/powerpoint/2010/main" Requires="p14">
      <p:transition>
        <p14:switch dir="l"/>
        <p:sndAc>
          <p:stSnd>
            <p:snd r:embed="rId3" name="mouseDown.wav"/>
          </p:stSnd>
        </p:sndAc>
      </p:transition>
    </mc:Choice>
    <mc:Fallback>
      <p:transition>
        <p:fade/>
        <p:sndAc>
          <p:stSnd>
            <p:snd r:embed="rId1" name="mouseDown.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F831CB-5BF6-4BB7-B72B-C3127AB3CEE2}" type="datetimeFigureOut">
              <a:rPr lang="ar-EG" smtClean="0"/>
              <a:pPr/>
              <a:t>24/12/1437</a:t>
            </a:fld>
            <a:endParaRPr lang="ar-EG"/>
          </a:p>
        </p:txBody>
      </p:sp>
      <p:sp>
        <p:nvSpPr>
          <p:cNvPr id="3" name="Footer Placeholder 2"/>
          <p:cNvSpPr>
            <a:spLocks noGrp="1"/>
          </p:cNvSpPr>
          <p:nvPr>
            <p:ph type="ftr" sz="quarter" idx="11"/>
          </p:nvPr>
        </p:nvSpPr>
        <p:spPr/>
        <p:txBody>
          <a:bodyPr/>
          <a:lstStyle/>
          <a:p>
            <a:endParaRPr lang="ar-EG"/>
          </a:p>
        </p:txBody>
      </p:sp>
      <p:sp>
        <p:nvSpPr>
          <p:cNvPr id="4" name="Slide Number Placeholder 3"/>
          <p:cNvSpPr>
            <a:spLocks noGrp="1"/>
          </p:cNvSpPr>
          <p:nvPr>
            <p:ph type="sldNum" sz="quarter" idx="12"/>
          </p:nvPr>
        </p:nvSpPr>
        <p:spPr/>
        <p:txBody>
          <a:bodyPr/>
          <a:lstStyle/>
          <a:p>
            <a:fld id="{B99BB630-ABE3-4063-AF73-55BAA4D5FCA3}" type="slidenum">
              <a:rPr lang="ar-EG" smtClean="0"/>
              <a:pPr/>
              <a:t>‹#›</a:t>
            </a:fld>
            <a:endParaRPr lang="ar-EG"/>
          </a:p>
        </p:txBody>
      </p:sp>
    </p:spTree>
    <p:extLst>
      <p:ext uri="{BB962C8B-B14F-4D97-AF65-F5344CB8AC3E}">
        <p14:creationId xmlns="" xmlns:p14="http://schemas.microsoft.com/office/powerpoint/2010/main" val="2810889897"/>
      </p:ext>
    </p:extLst>
  </p:cSld>
  <p:clrMapOvr>
    <a:masterClrMapping/>
  </p:clrMapOvr>
  <mc:AlternateContent xmlns:mc="http://schemas.openxmlformats.org/markup-compatibility/2006">
    <mc:Choice xmlns="" xmlns:p14="http://schemas.microsoft.com/office/powerpoint/2010/main" Requires="p14">
      <p:transition>
        <p14:switch dir="l"/>
        <p:sndAc>
          <p:stSnd>
            <p:snd r:embed="rId3" name="mouseDown.wav"/>
          </p:stSnd>
        </p:sndAc>
      </p:transition>
    </mc:Choice>
    <mc:Fallback>
      <p:transition>
        <p:fade/>
        <p:sndAc>
          <p:stSnd>
            <p:snd r:embed="rId1" name="mouseDown.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E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F831CB-5BF6-4BB7-B72B-C3127AB3CEE2}" type="datetimeFigureOut">
              <a:rPr lang="ar-EG" smtClean="0"/>
              <a:pPr/>
              <a:t>24/12/1437</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B99BB630-ABE3-4063-AF73-55BAA4D5FCA3}" type="slidenum">
              <a:rPr lang="ar-EG" smtClean="0"/>
              <a:pPr/>
              <a:t>‹#›</a:t>
            </a:fld>
            <a:endParaRPr lang="ar-EG"/>
          </a:p>
        </p:txBody>
      </p:sp>
    </p:spTree>
    <p:extLst>
      <p:ext uri="{BB962C8B-B14F-4D97-AF65-F5344CB8AC3E}">
        <p14:creationId xmlns="" xmlns:p14="http://schemas.microsoft.com/office/powerpoint/2010/main" val="1548766607"/>
      </p:ext>
    </p:extLst>
  </p:cSld>
  <p:clrMapOvr>
    <a:masterClrMapping/>
  </p:clrMapOvr>
  <mc:AlternateContent xmlns:mc="http://schemas.openxmlformats.org/markup-compatibility/2006">
    <mc:Choice xmlns="" xmlns:p14="http://schemas.microsoft.com/office/powerpoint/2010/main" Requires="p14">
      <p:transition>
        <p14:switch dir="l"/>
        <p:sndAc>
          <p:stSnd>
            <p:snd r:embed="rId3" name="mouseDown.wav"/>
          </p:stSnd>
        </p:sndAc>
      </p:transition>
    </mc:Choice>
    <mc:Fallback>
      <p:transition>
        <p:fade/>
        <p:sndAc>
          <p:stSnd>
            <p:snd r:embed="rId1" name="mouseDown.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E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F831CB-5BF6-4BB7-B72B-C3127AB3CEE2}" type="datetimeFigureOut">
              <a:rPr lang="ar-EG" smtClean="0"/>
              <a:pPr/>
              <a:t>24/12/1437</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B99BB630-ABE3-4063-AF73-55BAA4D5FCA3}" type="slidenum">
              <a:rPr lang="ar-EG" smtClean="0"/>
              <a:pPr/>
              <a:t>‹#›</a:t>
            </a:fld>
            <a:endParaRPr lang="ar-EG"/>
          </a:p>
        </p:txBody>
      </p:sp>
    </p:spTree>
    <p:extLst>
      <p:ext uri="{BB962C8B-B14F-4D97-AF65-F5344CB8AC3E}">
        <p14:creationId xmlns="" xmlns:p14="http://schemas.microsoft.com/office/powerpoint/2010/main" val="3276893523"/>
      </p:ext>
    </p:extLst>
  </p:cSld>
  <p:clrMapOvr>
    <a:masterClrMapping/>
  </p:clrMapOvr>
  <mc:AlternateContent xmlns:mc="http://schemas.openxmlformats.org/markup-compatibility/2006">
    <mc:Choice xmlns="" xmlns:p14="http://schemas.microsoft.com/office/powerpoint/2010/main" Requires="p14">
      <p:transition>
        <p14:switch dir="l"/>
        <p:sndAc>
          <p:stSnd>
            <p:snd r:embed="rId3" name="mouseDown.wav"/>
          </p:stSnd>
        </p:sndAc>
      </p:transition>
    </mc:Choice>
    <mc:Fallback>
      <p:transition>
        <p:fade/>
        <p:sndAc>
          <p:stSnd>
            <p:snd r:embed="rId1" name="mouseDown.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audio" Target="../media/audio110.wav"/><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EG"/>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7AF831CB-5BF6-4BB7-B72B-C3127AB3CEE2}" type="datetimeFigureOut">
              <a:rPr lang="ar-EG" smtClean="0"/>
              <a:pPr/>
              <a:t>24/12/1437</a:t>
            </a:fld>
            <a:endParaRPr lang="ar-EG"/>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EG"/>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B99BB630-ABE3-4063-AF73-55BAA4D5FCA3}" type="slidenum">
              <a:rPr lang="ar-EG" smtClean="0"/>
              <a:pPr/>
              <a:t>‹#›</a:t>
            </a:fld>
            <a:endParaRPr lang="ar-EG"/>
          </a:p>
        </p:txBody>
      </p:sp>
    </p:spTree>
    <p:extLst>
      <p:ext uri="{BB962C8B-B14F-4D97-AF65-F5344CB8AC3E}">
        <p14:creationId xmlns="" xmlns:p14="http://schemas.microsoft.com/office/powerpoint/2010/main" val="1490143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 xmlns:p14="http://schemas.microsoft.com/office/powerpoint/2010/main" Requires="p14">
      <p:transition>
        <p14:switch dir="l"/>
        <p:sndAc>
          <p:stSnd>
            <p:snd r:embed="rId15" name="mouseDown.wav"/>
          </p:stSnd>
        </p:sndAc>
      </p:transition>
    </mc:Choice>
    <mc:Fallback>
      <p:transition>
        <p:fade/>
        <p:sndAc>
          <p:stSnd>
            <p:snd r:embed="rId13" name="mouseDown.wav"/>
          </p:stSnd>
        </p:sndAc>
      </p:transition>
    </mc:Fallback>
  </mc:AlternateConten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audio" Target="../media/audio110.wav"/><Relationship Id="rId3" Type="http://schemas.openxmlformats.org/officeDocument/2006/relationships/audio" Target="../media/audio2.wav"/><Relationship Id="rId7" Type="http://schemas.openxmlformats.org/officeDocument/2006/relationships/image" Target="../media/image4.gif"/><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3.gif"/><Relationship Id="rId5" Type="http://schemas.openxmlformats.org/officeDocument/2006/relationships/image" Target="../media/image2.gif"/><Relationship Id="rId4" Type="http://schemas.openxmlformats.org/officeDocument/2006/relationships/audio" Target="../media/audio3.wav"/></Relationships>
</file>

<file path=ppt/slides/_rels/slide10.xml.rels><?xml version="1.0" encoding="UTF-8" standalone="yes"?>
<Relationships xmlns="http://schemas.openxmlformats.org/package/2006/relationships"><Relationship Id="rId3" Type="http://schemas.openxmlformats.org/officeDocument/2006/relationships/audio" Target="../media/audio14.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10.wav"/><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audio" Target="../media/audio15.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110.wav"/><Relationship Id="rId5" Type="http://schemas.openxmlformats.org/officeDocument/2006/relationships/image" Target="../media/image6.jpeg"/><Relationship Id="rId4" Type="http://schemas.openxmlformats.org/officeDocument/2006/relationships/audio" Target="../media/audio16.wav"/></Relationships>
</file>

<file path=ppt/slides/_rels/slide12.xml.rels><?xml version="1.0" encoding="UTF-8" standalone="yes"?>
<Relationships xmlns="http://schemas.openxmlformats.org/package/2006/relationships"><Relationship Id="rId3" Type="http://schemas.openxmlformats.org/officeDocument/2006/relationships/audio" Target="../media/audio14.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10.wav"/><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audio" Target="../media/audio14.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10.wav"/><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audio" Target="../media/audio15.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110.wav"/><Relationship Id="rId5" Type="http://schemas.openxmlformats.org/officeDocument/2006/relationships/image" Target="../media/image6.jpeg"/><Relationship Id="rId4" Type="http://schemas.openxmlformats.org/officeDocument/2006/relationships/audio" Target="../media/audio16.wav"/></Relationships>
</file>

<file path=ppt/slides/_rels/slide15.xml.rels><?xml version="1.0" encoding="UTF-8" standalone="yes"?>
<Relationships xmlns="http://schemas.openxmlformats.org/package/2006/relationships"><Relationship Id="rId3" Type="http://schemas.openxmlformats.org/officeDocument/2006/relationships/audio" Target="../media/audio15.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110.wav"/><Relationship Id="rId5" Type="http://schemas.openxmlformats.org/officeDocument/2006/relationships/image" Target="../media/image6.jpeg"/><Relationship Id="rId4" Type="http://schemas.openxmlformats.org/officeDocument/2006/relationships/audio" Target="../media/audio16.wav"/></Relationships>
</file>

<file path=ppt/slides/_rels/slide16.xml.rels><?xml version="1.0" encoding="UTF-8" standalone="yes"?>
<Relationships xmlns="http://schemas.openxmlformats.org/package/2006/relationships"><Relationship Id="rId3" Type="http://schemas.openxmlformats.org/officeDocument/2006/relationships/audio" Target="../media/audio13.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10.wav"/></Relationships>
</file>

<file path=ppt/slides/_rels/slide17.xml.rels><?xml version="1.0" encoding="UTF-8" standalone="yes"?>
<Relationships xmlns="http://schemas.openxmlformats.org/package/2006/relationships"><Relationship Id="rId3" Type="http://schemas.openxmlformats.org/officeDocument/2006/relationships/audio" Target="../media/audio17.wav"/><Relationship Id="rId7" Type="http://schemas.openxmlformats.org/officeDocument/2006/relationships/audio" Target="../media/audio110.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9.gif"/><Relationship Id="rId5" Type="http://schemas.openxmlformats.org/officeDocument/2006/relationships/image" Target="../media/image8.gif"/><Relationship Id="rId4" Type="http://schemas.openxmlformats.org/officeDocument/2006/relationships/image" Target="../media/image7.gif"/></Relationships>
</file>

<file path=ppt/slides/_rels/slide18.xml.rels><?xml version="1.0" encoding="UTF-8" standalone="yes"?>
<Relationships xmlns="http://schemas.openxmlformats.org/package/2006/relationships"><Relationship Id="rId3" Type="http://schemas.openxmlformats.org/officeDocument/2006/relationships/audio" Target="../media/audio18.wav"/><Relationship Id="rId7" Type="http://schemas.openxmlformats.org/officeDocument/2006/relationships/audio" Target="../media/audio110.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9.gif"/><Relationship Id="rId5" Type="http://schemas.openxmlformats.org/officeDocument/2006/relationships/image" Target="../media/image8.gif"/><Relationship Id="rId4" Type="http://schemas.openxmlformats.org/officeDocument/2006/relationships/image" Target="../media/image7.gif"/></Relationships>
</file>

<file path=ppt/slides/_rels/slide19.xml.rels><?xml version="1.0" encoding="UTF-8" standalone="yes"?>
<Relationships xmlns="http://schemas.openxmlformats.org/package/2006/relationships"><Relationship Id="rId3" Type="http://schemas.openxmlformats.org/officeDocument/2006/relationships/audio" Target="../media/audio15.wav"/><Relationship Id="rId7" Type="http://schemas.openxmlformats.org/officeDocument/2006/relationships/audio" Target="../media/audio110.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9.gif"/><Relationship Id="rId5" Type="http://schemas.openxmlformats.org/officeDocument/2006/relationships/image" Target="../media/image8.gif"/><Relationship Id="rId4" Type="http://schemas.openxmlformats.org/officeDocument/2006/relationships/image" Target="../media/image7.gif"/></Relationships>
</file>

<file path=ppt/slides/_rels/slide2.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10.wav"/><Relationship Id="rId4" Type="http://schemas.openxmlformats.org/officeDocument/2006/relationships/audio" Target="../media/audio5.wav"/></Relationships>
</file>

<file path=ppt/slides/_rels/slide20.xml.rels><?xml version="1.0" encoding="UTF-8" standalone="yes"?>
<Relationships xmlns="http://schemas.openxmlformats.org/package/2006/relationships"><Relationship Id="rId3" Type="http://schemas.openxmlformats.org/officeDocument/2006/relationships/audio" Target="../media/audio18.wav"/><Relationship Id="rId7" Type="http://schemas.openxmlformats.org/officeDocument/2006/relationships/audio" Target="../media/audio110.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9.gif"/><Relationship Id="rId5" Type="http://schemas.openxmlformats.org/officeDocument/2006/relationships/image" Target="../media/image8.gif"/><Relationship Id="rId4" Type="http://schemas.openxmlformats.org/officeDocument/2006/relationships/image" Target="../media/image7.gif"/></Relationships>
</file>

<file path=ppt/slides/_rels/slide21.xml.rels><?xml version="1.0" encoding="UTF-8" standalone="yes"?>
<Relationships xmlns="http://schemas.openxmlformats.org/package/2006/relationships"><Relationship Id="rId3" Type="http://schemas.openxmlformats.org/officeDocument/2006/relationships/audio" Target="../media/audio18.wav"/><Relationship Id="rId7" Type="http://schemas.openxmlformats.org/officeDocument/2006/relationships/audio" Target="../media/audio110.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9.gif"/><Relationship Id="rId5" Type="http://schemas.openxmlformats.org/officeDocument/2006/relationships/image" Target="../media/image8.gif"/><Relationship Id="rId4" Type="http://schemas.openxmlformats.org/officeDocument/2006/relationships/image" Target="../media/image7.gif"/></Relationships>
</file>

<file path=ppt/slides/_rels/slide22.xml.rels><?xml version="1.0" encoding="UTF-8" standalone="yes"?>
<Relationships xmlns="http://schemas.openxmlformats.org/package/2006/relationships"><Relationship Id="rId3" Type="http://schemas.openxmlformats.org/officeDocument/2006/relationships/audio" Target="../media/audio18.wav"/><Relationship Id="rId7" Type="http://schemas.openxmlformats.org/officeDocument/2006/relationships/audio" Target="../media/audio110.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9.gif"/><Relationship Id="rId5" Type="http://schemas.openxmlformats.org/officeDocument/2006/relationships/image" Target="../media/image8.gif"/><Relationship Id="rId4" Type="http://schemas.openxmlformats.org/officeDocument/2006/relationships/image" Target="../media/image7.gif"/></Relationships>
</file>

<file path=ppt/slides/_rels/slide23.xml.rels><?xml version="1.0" encoding="UTF-8" standalone="yes"?>
<Relationships xmlns="http://schemas.openxmlformats.org/package/2006/relationships"><Relationship Id="rId3" Type="http://schemas.openxmlformats.org/officeDocument/2006/relationships/audio" Target="../media/audio18.wav"/><Relationship Id="rId7" Type="http://schemas.openxmlformats.org/officeDocument/2006/relationships/audio" Target="../media/audio110.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9.gif"/><Relationship Id="rId5" Type="http://schemas.openxmlformats.org/officeDocument/2006/relationships/image" Target="../media/image8.gif"/><Relationship Id="rId4" Type="http://schemas.openxmlformats.org/officeDocument/2006/relationships/image" Target="../media/image7.gif"/></Relationships>
</file>

<file path=ppt/slides/_rels/slide24.xml.rels><?xml version="1.0" encoding="UTF-8" standalone="yes"?>
<Relationships xmlns="http://schemas.openxmlformats.org/package/2006/relationships"><Relationship Id="rId3" Type="http://schemas.openxmlformats.org/officeDocument/2006/relationships/audio" Target="../media/audio15.wav"/><Relationship Id="rId7" Type="http://schemas.openxmlformats.org/officeDocument/2006/relationships/audio" Target="../media/audio110.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9.gif"/><Relationship Id="rId5" Type="http://schemas.openxmlformats.org/officeDocument/2006/relationships/image" Target="../media/image8.gif"/><Relationship Id="rId4" Type="http://schemas.openxmlformats.org/officeDocument/2006/relationships/image" Target="../media/image7.gif"/></Relationships>
</file>

<file path=ppt/slides/_rels/slide25.xml.rels><?xml version="1.0" encoding="UTF-8" standalone="yes"?>
<Relationships xmlns="http://schemas.openxmlformats.org/package/2006/relationships"><Relationship Id="rId8" Type="http://schemas.openxmlformats.org/officeDocument/2006/relationships/audio" Target="../media/audio110.wav"/><Relationship Id="rId3" Type="http://schemas.openxmlformats.org/officeDocument/2006/relationships/audio" Target="../media/audio15.wav"/><Relationship Id="rId7" Type="http://schemas.openxmlformats.org/officeDocument/2006/relationships/image" Target="../media/image9.gif"/><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8.gif"/><Relationship Id="rId5" Type="http://schemas.openxmlformats.org/officeDocument/2006/relationships/image" Target="../media/image7.gif"/><Relationship Id="rId4" Type="http://schemas.openxmlformats.org/officeDocument/2006/relationships/audio" Target="../media/audio16.wav"/></Relationships>
</file>

<file path=ppt/slides/_rels/slide26.xml.rels><?xml version="1.0" encoding="UTF-8" standalone="yes"?>
<Relationships xmlns="http://schemas.openxmlformats.org/package/2006/relationships"><Relationship Id="rId8" Type="http://schemas.openxmlformats.org/officeDocument/2006/relationships/audio" Target="../media/audio110.wav"/><Relationship Id="rId3" Type="http://schemas.openxmlformats.org/officeDocument/2006/relationships/audio" Target="../media/audio19.wav"/><Relationship Id="rId7" Type="http://schemas.openxmlformats.org/officeDocument/2006/relationships/image" Target="../media/image9.gif"/><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8.gif"/><Relationship Id="rId5" Type="http://schemas.openxmlformats.org/officeDocument/2006/relationships/image" Target="../media/image7.gif"/><Relationship Id="rId4" Type="http://schemas.openxmlformats.org/officeDocument/2006/relationships/audio" Target="../media/audio20.wav"/></Relationships>
</file>

<file path=ppt/slides/_rels/slide27.xml.rels><?xml version="1.0" encoding="UTF-8" standalone="yes"?>
<Relationships xmlns="http://schemas.openxmlformats.org/package/2006/relationships"><Relationship Id="rId3" Type="http://schemas.openxmlformats.org/officeDocument/2006/relationships/audio" Target="../media/audio18.wav"/><Relationship Id="rId7" Type="http://schemas.openxmlformats.org/officeDocument/2006/relationships/audio" Target="../media/audio110.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9.gif"/><Relationship Id="rId5" Type="http://schemas.openxmlformats.org/officeDocument/2006/relationships/image" Target="../media/image8.gif"/><Relationship Id="rId4" Type="http://schemas.openxmlformats.org/officeDocument/2006/relationships/image" Target="../media/image7.gif"/></Relationships>
</file>

<file path=ppt/slides/_rels/slide28.xml.rels><?xml version="1.0" encoding="UTF-8" standalone="yes"?>
<Relationships xmlns="http://schemas.openxmlformats.org/package/2006/relationships"><Relationship Id="rId3" Type="http://schemas.openxmlformats.org/officeDocument/2006/relationships/audio" Target="../media/audio21.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10.wav"/><Relationship Id="rId4" Type="http://schemas.openxmlformats.org/officeDocument/2006/relationships/audio" Target="../media/audio22.wav"/></Relationships>
</file>

<file path=ppt/slides/_rels/slide29.xml.rels><?xml version="1.0" encoding="UTF-8" standalone="yes"?>
<Relationships xmlns="http://schemas.openxmlformats.org/package/2006/relationships"><Relationship Id="rId8" Type="http://schemas.openxmlformats.org/officeDocument/2006/relationships/audio" Target="../media/audio110.wav"/><Relationship Id="rId3" Type="http://schemas.openxmlformats.org/officeDocument/2006/relationships/audio" Target="../media/audio23.wav"/><Relationship Id="rId7"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1.gif"/><Relationship Id="rId5" Type="http://schemas.openxmlformats.org/officeDocument/2006/relationships/image" Target="../media/image10.gif"/><Relationship Id="rId4" Type="http://schemas.openxmlformats.org/officeDocument/2006/relationships/audio" Target="../media/audio24.wav"/></Relationships>
</file>

<file path=ppt/slides/_rels/slide3.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110.wav"/><Relationship Id="rId5" Type="http://schemas.openxmlformats.org/officeDocument/2006/relationships/audio" Target="../media/audio8.wav"/><Relationship Id="rId4" Type="http://schemas.openxmlformats.org/officeDocument/2006/relationships/audio" Target="../media/audio7.wav"/></Relationships>
</file>

<file path=ppt/slides/_rels/slide30.xml.rels><?xml version="1.0" encoding="UTF-8" standalone="yes"?>
<Relationships xmlns="http://schemas.openxmlformats.org/package/2006/relationships"><Relationship Id="rId3" Type="http://schemas.openxmlformats.org/officeDocument/2006/relationships/audio" Target="../media/audio25.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110.wav"/><Relationship Id="rId5" Type="http://schemas.openxmlformats.org/officeDocument/2006/relationships/image" Target="../media/image12.gif"/><Relationship Id="rId4" Type="http://schemas.openxmlformats.org/officeDocument/2006/relationships/audio" Target="../media/audio22.wav"/></Relationships>
</file>

<file path=ppt/slides/_rels/slide31.xml.rels><?xml version="1.0" encoding="UTF-8" standalone="yes"?>
<Relationships xmlns="http://schemas.openxmlformats.org/package/2006/relationships"><Relationship Id="rId3" Type="http://schemas.openxmlformats.org/officeDocument/2006/relationships/audio" Target="../media/audio26.wav"/><Relationship Id="rId7" Type="http://schemas.openxmlformats.org/officeDocument/2006/relationships/audio" Target="../media/audio110.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4.gif"/><Relationship Id="rId5" Type="http://schemas.openxmlformats.org/officeDocument/2006/relationships/image" Target="../media/image13.gif"/><Relationship Id="rId4" Type="http://schemas.openxmlformats.org/officeDocument/2006/relationships/audio" Target="../media/audio27.wav"/></Relationships>
</file>

<file path=ppt/slides/_rels/slide32.xml.rels><?xml version="1.0" encoding="UTF-8" standalone="yes"?>
<Relationships xmlns="http://schemas.openxmlformats.org/package/2006/relationships"><Relationship Id="rId3" Type="http://schemas.openxmlformats.org/officeDocument/2006/relationships/audio" Target="../media/audio28.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110.wav"/><Relationship Id="rId5" Type="http://schemas.openxmlformats.org/officeDocument/2006/relationships/image" Target="../media/image14.gif"/><Relationship Id="rId4" Type="http://schemas.openxmlformats.org/officeDocument/2006/relationships/image" Target="../media/image13.gif"/></Relationships>
</file>

<file path=ppt/slides/_rels/slide33.xml.rels><?xml version="1.0" encoding="UTF-8" standalone="yes"?>
<Relationships xmlns="http://schemas.openxmlformats.org/package/2006/relationships"><Relationship Id="rId3" Type="http://schemas.openxmlformats.org/officeDocument/2006/relationships/audio" Target="../media/audio29.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10.wav"/><Relationship Id="rId4" Type="http://schemas.openxmlformats.org/officeDocument/2006/relationships/image" Target="../media/image15.png"/></Relationships>
</file>

<file path=ppt/slides/_rels/slide34.xml.rels><?xml version="1.0" encoding="UTF-8" standalone="yes"?>
<Relationships xmlns="http://schemas.openxmlformats.org/package/2006/relationships"><Relationship Id="rId3" Type="http://schemas.openxmlformats.org/officeDocument/2006/relationships/audio" Target="../media/audio30.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10.wav"/></Relationships>
</file>

<file path=ppt/slides/_rels/slide35.xml.rels><?xml version="1.0" encoding="UTF-8" standalone="yes"?>
<Relationships xmlns="http://schemas.openxmlformats.org/package/2006/relationships"><Relationship Id="rId3" Type="http://schemas.openxmlformats.org/officeDocument/2006/relationships/audio" Target="../media/audio28.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10.wav"/></Relationships>
</file>

<file path=ppt/slides/_rels/slide36.xml.rels><?xml version="1.0" encoding="UTF-8" standalone="yes"?>
<Relationships xmlns="http://schemas.openxmlformats.org/package/2006/relationships"><Relationship Id="rId3" Type="http://schemas.openxmlformats.org/officeDocument/2006/relationships/audio" Target="../media/audio31.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10.wav"/></Relationships>
</file>

<file path=ppt/slides/_rels/slide37.xml.rels><?xml version="1.0" encoding="UTF-8" standalone="yes"?>
<Relationships xmlns="http://schemas.openxmlformats.org/package/2006/relationships"><Relationship Id="rId3" Type="http://schemas.openxmlformats.org/officeDocument/2006/relationships/audio" Target="../media/audio28.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10.wav"/></Relationships>
</file>

<file path=ppt/slides/_rels/slide38.xml.rels><?xml version="1.0" encoding="UTF-8" standalone="yes"?>
<Relationships xmlns="http://schemas.openxmlformats.org/package/2006/relationships"><Relationship Id="rId3" Type="http://schemas.openxmlformats.org/officeDocument/2006/relationships/audio" Target="../media/audio28.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10.wav"/></Relationships>
</file>

<file path=ppt/slides/_rels/slide39.xml.rels><?xml version="1.0" encoding="UTF-8" standalone="yes"?>
<Relationships xmlns="http://schemas.openxmlformats.org/package/2006/relationships"><Relationship Id="rId3" Type="http://schemas.openxmlformats.org/officeDocument/2006/relationships/audio" Target="../media/audio32.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10.wav"/><Relationship Id="rId4" Type="http://schemas.openxmlformats.org/officeDocument/2006/relationships/image" Target="../media/image16.gif"/></Relationships>
</file>

<file path=ppt/slides/_rels/slide4.xml.rels><?xml version="1.0" encoding="UTF-8" standalone="yes"?>
<Relationships xmlns="http://schemas.openxmlformats.org/package/2006/relationships"><Relationship Id="rId3" Type="http://schemas.openxmlformats.org/officeDocument/2006/relationships/audio" Target="../media/audio9.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10.wav"/><Relationship Id="rId4" Type="http://schemas.openxmlformats.org/officeDocument/2006/relationships/audio" Target="../media/audio10.wav"/></Relationships>
</file>

<file path=ppt/slides/_rels/slide40.xml.rels><?xml version="1.0" encoding="UTF-8" standalone="yes"?>
<Relationships xmlns="http://schemas.openxmlformats.org/package/2006/relationships"><Relationship Id="rId3" Type="http://schemas.openxmlformats.org/officeDocument/2006/relationships/audio" Target="../media/audio33.wav"/><Relationship Id="rId7" Type="http://schemas.openxmlformats.org/officeDocument/2006/relationships/audio" Target="../media/audio110.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7.gif"/><Relationship Id="rId5" Type="http://schemas.openxmlformats.org/officeDocument/2006/relationships/audio" Target="../media/audio16.wav"/><Relationship Id="rId4" Type="http://schemas.openxmlformats.org/officeDocument/2006/relationships/audio" Target="../media/audio34.wav"/></Relationships>
</file>

<file path=ppt/slides/_rels/slide41.xml.rels><?xml version="1.0" encoding="UTF-8" standalone="yes"?>
<Relationships xmlns="http://schemas.openxmlformats.org/package/2006/relationships"><Relationship Id="rId3" Type="http://schemas.openxmlformats.org/officeDocument/2006/relationships/audio" Target="../media/audio34.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110.wav"/><Relationship Id="rId5" Type="http://schemas.openxmlformats.org/officeDocument/2006/relationships/image" Target="../media/image17.gif"/><Relationship Id="rId4" Type="http://schemas.openxmlformats.org/officeDocument/2006/relationships/audio" Target="../media/audio16.wav"/></Relationships>
</file>

<file path=ppt/slides/_rels/slide42.xml.rels><?xml version="1.0" encoding="UTF-8" standalone="yes"?>
<Relationships xmlns="http://schemas.openxmlformats.org/package/2006/relationships"><Relationship Id="rId3" Type="http://schemas.openxmlformats.org/officeDocument/2006/relationships/audio" Target="../media/audio34.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10.wav"/><Relationship Id="rId4" Type="http://schemas.openxmlformats.org/officeDocument/2006/relationships/image" Target="../media/image17.gif"/></Relationships>
</file>

<file path=ppt/slides/_rels/slide43.xml.rels><?xml version="1.0" encoding="UTF-8" standalone="yes"?>
<Relationships xmlns="http://schemas.openxmlformats.org/package/2006/relationships"><Relationship Id="rId3" Type="http://schemas.openxmlformats.org/officeDocument/2006/relationships/audio" Target="../media/audio35.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10.wav"/><Relationship Id="rId4" Type="http://schemas.openxmlformats.org/officeDocument/2006/relationships/audio" Target="../media/audio36.wav"/></Relationships>
</file>

<file path=ppt/slides/_rels/slide44.xml.rels><?xml version="1.0" encoding="UTF-8" standalone="yes"?>
<Relationships xmlns="http://schemas.openxmlformats.org/package/2006/relationships"><Relationship Id="rId3" Type="http://schemas.openxmlformats.org/officeDocument/2006/relationships/audio" Target="../media/audio28.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10.wav"/></Relationships>
</file>

<file path=ppt/slides/_rels/slide45.xml.rels><?xml version="1.0" encoding="UTF-8" standalone="yes"?>
<Relationships xmlns="http://schemas.openxmlformats.org/package/2006/relationships"><Relationship Id="rId3" Type="http://schemas.openxmlformats.org/officeDocument/2006/relationships/audio" Target="../media/audio28.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10.wav"/></Relationships>
</file>

<file path=ppt/slides/_rels/slide5.xml.rels><?xml version="1.0" encoding="UTF-8" standalone="yes"?>
<Relationships xmlns="http://schemas.openxmlformats.org/package/2006/relationships"><Relationship Id="rId3" Type="http://schemas.openxmlformats.org/officeDocument/2006/relationships/audio" Target="../media/audio11.wav"/><Relationship Id="rId7" Type="http://schemas.openxmlformats.org/officeDocument/2006/relationships/audio" Target="../media/audio110.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5.gif"/><Relationship Id="rId5" Type="http://schemas.openxmlformats.org/officeDocument/2006/relationships/audio" Target="../media/audio8.wav"/><Relationship Id="rId4" Type="http://schemas.openxmlformats.org/officeDocument/2006/relationships/audio" Target="../media/audio12.wav"/></Relationships>
</file>

<file path=ppt/slides/_rels/slide6.xml.rels><?xml version="1.0" encoding="UTF-8" standalone="yes"?>
<Relationships xmlns="http://schemas.openxmlformats.org/package/2006/relationships"><Relationship Id="rId3" Type="http://schemas.openxmlformats.org/officeDocument/2006/relationships/audio" Target="../media/audio13.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10.wav"/></Relationships>
</file>

<file path=ppt/slides/_rels/slide7.xml.rels><?xml version="1.0" encoding="UTF-8" standalone="yes"?>
<Relationships xmlns="http://schemas.openxmlformats.org/package/2006/relationships"><Relationship Id="rId3" Type="http://schemas.openxmlformats.org/officeDocument/2006/relationships/audio" Target="../media/audio14.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10.wav"/><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audio" Target="../media/audio14.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10.wav"/><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audio" Target="../media/audio15.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110.wav"/><Relationship Id="rId5" Type="http://schemas.openxmlformats.org/officeDocument/2006/relationships/image" Target="../media/image6.jpeg"/><Relationship Id="rId4" Type="http://schemas.openxmlformats.org/officeDocument/2006/relationships/audio" Target="../media/audio16.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83568" y="3732358"/>
            <a:ext cx="8064896" cy="2448272"/>
            <a:chOff x="683568" y="1844824"/>
            <a:chExt cx="8064896" cy="2448272"/>
          </a:xfrm>
        </p:grpSpPr>
        <p:grpSp>
          <p:nvGrpSpPr>
            <p:cNvPr id="3" name="Group 2"/>
            <p:cNvGrpSpPr/>
            <p:nvPr/>
          </p:nvGrpSpPr>
          <p:grpSpPr>
            <a:xfrm>
              <a:off x="683568" y="1844824"/>
              <a:ext cx="8064896" cy="2448272"/>
              <a:chOff x="683568" y="1844824"/>
              <a:chExt cx="8064896" cy="2448272"/>
            </a:xfrm>
          </p:grpSpPr>
          <p:grpSp>
            <p:nvGrpSpPr>
              <p:cNvPr id="5" name="Group 4"/>
              <p:cNvGrpSpPr/>
              <p:nvPr/>
            </p:nvGrpSpPr>
            <p:grpSpPr>
              <a:xfrm>
                <a:off x="683568" y="1844824"/>
                <a:ext cx="8064896" cy="2448272"/>
                <a:chOff x="2123728" y="1988840"/>
                <a:chExt cx="5976664" cy="1944216"/>
              </a:xfrm>
            </p:grpSpPr>
            <p:sp>
              <p:nvSpPr>
                <p:cNvPr id="8" name="Pentagon 7"/>
                <p:cNvSpPr/>
                <p:nvPr/>
              </p:nvSpPr>
              <p:spPr>
                <a:xfrm>
                  <a:off x="2123728" y="1988840"/>
                  <a:ext cx="5976664" cy="1944216"/>
                </a:xfrm>
                <a:prstGeom prst="homePlate">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sz="4800" dirty="0">
                    <a:ln>
                      <a:solidFill>
                        <a:srgbClr val="C00000"/>
                      </a:solidFill>
                    </a:ln>
                    <a:solidFill>
                      <a:srgbClr val="0000CC"/>
                    </a:solidFill>
                    <a:latin typeface="Times New Roman" pitchFamily="18" charset="0"/>
                  </a:endParaRPr>
                </a:p>
              </p:txBody>
            </p:sp>
            <p:sp>
              <p:nvSpPr>
                <p:cNvPr id="9" name="Rounded Rectangle 8"/>
                <p:cNvSpPr/>
                <p:nvPr/>
              </p:nvSpPr>
              <p:spPr>
                <a:xfrm>
                  <a:off x="2339752" y="1988840"/>
                  <a:ext cx="4878288" cy="1944216"/>
                </a:xfrm>
                <a:prstGeom prst="roundRect">
                  <a:avLst/>
                </a:prstGeom>
                <a:gradFill flip="none" rotWithShape="1">
                  <a:gsLst>
                    <a:gs pos="0">
                      <a:schemeClr val="bg1"/>
                    </a:gs>
                    <a:gs pos="50000">
                      <a:schemeClr val="bg1">
                        <a:lumMod val="95000"/>
                      </a:schemeClr>
                    </a:gs>
                    <a:gs pos="100000">
                      <a:schemeClr val="bg1">
                        <a:lumMod val="85000"/>
                      </a:schemeClr>
                    </a:gs>
                  </a:gsLst>
                  <a:lin ang="5400000" scaled="1"/>
                  <a:tileRect/>
                </a:gra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sz="4800" dirty="0">
                    <a:ln>
                      <a:solidFill>
                        <a:srgbClr val="C00000"/>
                      </a:solidFill>
                    </a:ln>
                    <a:solidFill>
                      <a:srgbClr val="0000CC"/>
                    </a:solidFill>
                    <a:latin typeface="Times New Roman" pitchFamily="18" charset="0"/>
                  </a:endParaRPr>
                </a:p>
              </p:txBody>
            </p:sp>
          </p:grpSp>
          <p:pic>
            <p:nvPicPr>
              <p:cNvPr id="6" name="Picture 5"/>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3059832" y="4083546"/>
                <a:ext cx="4143375" cy="209550"/>
              </a:xfrm>
              <a:prstGeom prst="rect">
                <a:avLst/>
              </a:prstGeom>
            </p:spPr>
          </p:pic>
          <p:pic>
            <p:nvPicPr>
              <p:cNvPr id="7" name="Picture 6"/>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7740352" y="2639194"/>
                <a:ext cx="716277" cy="859532"/>
              </a:xfrm>
              <a:prstGeom prst="rect">
                <a:avLst/>
              </a:prstGeom>
            </p:spPr>
          </p:pic>
        </p:grpSp>
        <p:sp>
          <p:nvSpPr>
            <p:cNvPr id="4" name="Rectangle 3"/>
            <p:cNvSpPr/>
            <p:nvPr/>
          </p:nvSpPr>
          <p:spPr>
            <a:xfrm>
              <a:off x="1115616" y="2189538"/>
              <a:ext cx="6102424" cy="1862048"/>
            </a:xfrm>
            <a:prstGeom prst="rect">
              <a:avLst/>
            </a:prstGeom>
          </p:spPr>
          <p:txBody>
            <a:bodyPr wrap="square">
              <a:spAutoFit/>
            </a:bodyPr>
            <a:lstStyle/>
            <a:p>
              <a:pPr algn="ctr"/>
              <a:r>
                <a:rPr lang="ar-EG" sz="11500" b="1" dirty="0" smtClean="0">
                  <a:ln>
                    <a:solidFill>
                      <a:srgbClr val="C00000"/>
                    </a:solidFill>
                  </a:ln>
                  <a:solidFill>
                    <a:srgbClr val="0000CC"/>
                  </a:solidFill>
                </a:rPr>
                <a:t>نقد الشعر</a:t>
              </a:r>
              <a:endParaRPr lang="ar-EG" sz="11500" b="1" dirty="0">
                <a:ln>
                  <a:solidFill>
                    <a:srgbClr val="C00000"/>
                  </a:solidFill>
                </a:ln>
                <a:solidFill>
                  <a:srgbClr val="0000CC"/>
                </a:solidFill>
              </a:endParaRPr>
            </a:p>
          </p:txBody>
        </p:sp>
      </p:grpSp>
      <p:grpSp>
        <p:nvGrpSpPr>
          <p:cNvPr id="10" name="Group 9"/>
          <p:cNvGrpSpPr/>
          <p:nvPr/>
        </p:nvGrpSpPr>
        <p:grpSpPr>
          <a:xfrm>
            <a:off x="2411760" y="522066"/>
            <a:ext cx="4824537" cy="1881304"/>
            <a:chOff x="2805291" y="332656"/>
            <a:chExt cx="3660493" cy="1881304"/>
          </a:xfrm>
        </p:grpSpPr>
        <p:sp>
          <p:nvSpPr>
            <p:cNvPr id="11" name="Oval 10"/>
            <p:cNvSpPr/>
            <p:nvPr/>
          </p:nvSpPr>
          <p:spPr>
            <a:xfrm>
              <a:off x="2805291" y="433597"/>
              <a:ext cx="3660493" cy="1780363"/>
            </a:xfrm>
            <a:prstGeom prst="ellipse">
              <a:avLst/>
            </a:prstGeom>
            <a:gradFill flip="none" rotWithShape="1">
              <a:gsLst>
                <a:gs pos="0">
                  <a:schemeClr val="accent3">
                    <a:lumMod val="40000"/>
                    <a:lumOff val="60000"/>
                  </a:schemeClr>
                </a:gs>
                <a:gs pos="50000">
                  <a:schemeClr val="bg1"/>
                </a:gs>
                <a:gs pos="100000">
                  <a:schemeClr val="accent6">
                    <a:lumMod val="20000"/>
                    <a:lumOff val="80000"/>
                  </a:schemeClr>
                </a:gs>
              </a:gsLst>
              <a:lin ang="16200000" scaled="1"/>
              <a:tileRect/>
            </a:gra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sz="2400" dirty="0">
                <a:ln>
                  <a:solidFill>
                    <a:sysClr val="windowText" lastClr="000000"/>
                  </a:solidFill>
                </a:ln>
                <a:solidFill>
                  <a:srgbClr val="FF0000"/>
                </a:solidFill>
                <a:latin typeface="Times New Roman" pitchFamily="18" charset="0"/>
              </a:endParaRPr>
            </a:p>
          </p:txBody>
        </p:sp>
        <p:pic>
          <p:nvPicPr>
            <p:cNvPr id="12" name="Picture 11"/>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3419872" y="332656"/>
              <a:ext cx="2443909" cy="504056"/>
            </a:xfrm>
            <a:prstGeom prst="rect">
              <a:avLst/>
            </a:prstGeom>
          </p:spPr>
        </p:pic>
      </p:grpSp>
      <p:sp>
        <p:nvSpPr>
          <p:cNvPr id="13" name="TextBox 12"/>
          <p:cNvSpPr txBox="1"/>
          <p:nvPr/>
        </p:nvSpPr>
        <p:spPr>
          <a:xfrm>
            <a:off x="2987823" y="1107226"/>
            <a:ext cx="3744417" cy="1015663"/>
          </a:xfrm>
          <a:prstGeom prst="rect">
            <a:avLst/>
          </a:prstGeom>
          <a:noFill/>
        </p:spPr>
        <p:txBody>
          <a:bodyPr wrap="square" rtlCol="1">
            <a:spAutoFit/>
          </a:bodyPr>
          <a:lstStyle/>
          <a:p>
            <a:pPr algn="ctr"/>
            <a:r>
              <a:rPr lang="ar-EG" sz="6000" b="1" dirty="0" smtClean="0">
                <a:ln>
                  <a:solidFill>
                    <a:sysClr val="windowText" lastClr="000000"/>
                  </a:solidFill>
                </a:ln>
                <a:solidFill>
                  <a:srgbClr val="FF0000"/>
                </a:solidFill>
              </a:rPr>
              <a:t>الوحدة الثانية</a:t>
            </a:r>
            <a:endParaRPr lang="ar-EG" sz="6000" b="1" dirty="0">
              <a:ln>
                <a:solidFill>
                  <a:sysClr val="windowText" lastClr="000000"/>
                </a:solidFill>
              </a:ln>
              <a:solidFill>
                <a:srgbClr val="FF0000"/>
              </a:solidFill>
            </a:endParaRPr>
          </a:p>
        </p:txBody>
      </p:sp>
    </p:spTree>
    <p:extLst>
      <p:ext uri="{BB962C8B-B14F-4D97-AF65-F5344CB8AC3E}">
        <p14:creationId xmlns="" xmlns:p14="http://schemas.microsoft.com/office/powerpoint/2010/main" val="2940482752"/>
      </p:ext>
    </p:extLst>
  </p:cSld>
  <p:clrMapOvr>
    <a:masterClrMapping/>
  </p:clrMapOvr>
  <mc:AlternateContent xmlns:mc="http://schemas.openxmlformats.org/markup-compatibility/2006">
    <mc:Choice xmlns="" xmlns:p14="http://schemas.microsoft.com/office/powerpoint/2010/main" Requires="p14">
      <p:transition>
        <p14:ripple/>
        <p:sndAc>
          <p:stSnd>
            <p:snd r:embed="rId8" name="mouseDown.wav"/>
          </p:stSnd>
        </p:sndAc>
      </p:transition>
    </mc:Choice>
    <mc:Fallback>
      <p:transition>
        <p:fade/>
        <p:sndAc>
          <p:stSnd>
            <p:snd r:embed="rId2" name="mouseDow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subTnLst>
                                    <p:audio>
                                      <p:cMediaNode>
                                        <p:cTn display="0" masterRel="sameClick">
                                          <p:stCondLst>
                                            <p:cond evt="begin" delay="0">
                                              <p:tn val="5"/>
                                            </p:cond>
                                          </p:stCondLst>
                                          <p:endCondLst>
                                            <p:cond evt="onStopAudio" delay="0">
                                              <p:tgtEl>
                                                <p:sldTgt/>
                                              </p:tgtEl>
                                            </p:cond>
                                          </p:endCondLst>
                                        </p:cTn>
                                        <p:tgtEl>
                                          <p:sndTgt r:embed="rId3" name="FallenBonusXX.wav"/>
                                        </p:tgtEl>
                                      </p:cMediaNode>
                                    </p:audio>
                                  </p:subTnLst>
                                </p:cTn>
                              </p:par>
                              <p:par>
                                <p:cTn id="8" presetID="14"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subTnLst>
                                    <p:audio>
                                      <p:cMediaNode>
                                        <p:cTn display="0" masterRel="sameClick">
                                          <p:stCondLst>
                                            <p:cond evt="begin" delay="0">
                                              <p:tn val="8"/>
                                            </p:cond>
                                          </p:stCondLst>
                                          <p:endCondLst>
                                            <p:cond evt="onStopAudio" delay="0">
                                              <p:tgtEl>
                                                <p:sldTgt/>
                                              </p:tgtEl>
                                            </p:cond>
                                          </p:endCondLst>
                                        </p:cTn>
                                        <p:tgtEl>
                                          <p:sndTgt r:embed="rId3" name="FallenBonusXX.wav"/>
                                        </p:tgtEl>
                                      </p:cMediaNode>
                                    </p:audio>
                                  </p:subTnLst>
                                </p:cTn>
                              </p:par>
                            </p:childTnLst>
                          </p:cTn>
                        </p:par>
                      </p:childTnLst>
                    </p:cTn>
                  </p:par>
                  <p:par>
                    <p:cTn id="11" fill="hold">
                      <p:stCondLst>
                        <p:cond delay="indefinite"/>
                      </p:stCondLst>
                      <p:childTnLst>
                        <p:par>
                          <p:cTn id="12" fill="hold">
                            <p:stCondLst>
                              <p:cond delay="0"/>
                            </p:stCondLst>
                            <p:childTnLst>
                              <p:par>
                                <p:cTn id="13" presetID="43"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
                                        <p:tgtEl>
                                          <p:spTgt spid="2"/>
                                        </p:tgtEl>
                                      </p:cBhvr>
                                    </p:animEffect>
                                    <p:anim calcmode="lin" valueType="num">
                                      <p:cBhvr>
                                        <p:cTn id="16" dur="200" fill="hold"/>
                                        <p:tgtEl>
                                          <p:spTgt spid="2"/>
                                        </p:tgtEl>
                                        <p:attrNameLst>
                                          <p:attrName>ppt_x</p:attrName>
                                        </p:attrNameLst>
                                      </p:cBhvr>
                                      <p:tavLst>
                                        <p:tav tm="0">
                                          <p:val>
                                            <p:strVal val="#ppt_x"/>
                                          </p:val>
                                        </p:tav>
                                        <p:tav tm="100000">
                                          <p:val>
                                            <p:strVal val="#ppt_x"/>
                                          </p:val>
                                        </p:tav>
                                      </p:tavLst>
                                    </p:anim>
                                    <p:anim calcmode="lin" valueType="num">
                                      <p:cBhvr>
                                        <p:cTn id="17" dur="200" fill="hold"/>
                                        <p:tgtEl>
                                          <p:spTgt spid="2"/>
                                        </p:tgtEl>
                                        <p:attrNameLst>
                                          <p:attrName>ppt_y</p:attrName>
                                        </p:attrNameLst>
                                      </p:cBhvr>
                                      <p:tavLst>
                                        <p:tav tm="0">
                                          <p:val>
                                            <p:strVal val="#ppt_y+0.31"/>
                                          </p:val>
                                        </p:tav>
                                        <p:tav tm="100000">
                                          <p:val>
                                            <p:strVal val="#ppt_y+0.31"/>
                                          </p:val>
                                        </p:tav>
                                      </p:tavLst>
                                    </p:anim>
                                    <p:anim calcmode="lin" valueType="num">
                                      <p:cBhvr>
                                        <p:cTn id="18" dur="300" decel="50000" fill="hold">
                                          <p:stCondLst>
                                            <p:cond delay="2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9" dur="300" decel="50000" fill="hold">
                                          <p:stCondLst>
                                            <p:cond delay="2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4" name="0061 - arcade game beep.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imagesCABM5SSZ.jpg"/>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0" y="357188"/>
            <a:ext cx="9144000" cy="6072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3975">
                <a:solidFill>
                  <a:srgbClr val="000000"/>
                </a:solidFill>
                <a:miter lim="800000"/>
                <a:headEnd/>
                <a:tailEnd/>
              </a14:hiddenLine>
            </a:ext>
          </a:extLst>
        </p:spPr>
      </p:pic>
      <p:sp>
        <p:nvSpPr>
          <p:cNvPr id="3" name="Rectangle 1"/>
          <p:cNvSpPr>
            <a:spLocks noChangeArrowheads="1"/>
          </p:cNvSpPr>
          <p:nvPr/>
        </p:nvSpPr>
        <p:spPr bwMode="auto">
          <a:xfrm>
            <a:off x="71438" y="1866305"/>
            <a:ext cx="8929687" cy="3046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pPr algn="ctr"/>
            <a:r>
              <a:rPr lang="ar-EG" sz="4800" b="1" dirty="0"/>
              <a:t>ثم يصف وَقْعَ المصيبة على نفسه، مشبهاً ابنه بالكوكب تارة، وبالهلال تارة أخرى، معللاً نفسه، بأن ابنه قد اختار الحياة الآخرة على الدُّنيا، وما فيها من كَبَدٍ وكَدَر:</a:t>
            </a:r>
            <a:endParaRPr lang="en-US" sz="4800" dirty="0"/>
          </a:p>
        </p:txBody>
      </p:sp>
    </p:spTree>
    <p:extLst>
      <p:ext uri="{BB962C8B-B14F-4D97-AF65-F5344CB8AC3E}">
        <p14:creationId xmlns="" xmlns:p14="http://schemas.microsoft.com/office/powerpoint/2010/main" val="2579523225"/>
      </p:ext>
    </p:extLst>
  </p:cSld>
  <p:clrMapOvr>
    <a:masterClrMapping/>
  </p:clrMapOvr>
  <mc:AlternateContent xmlns:mc="http://schemas.openxmlformats.org/markup-compatibility/2006">
    <mc:Choice xmlns="" xmlns:p14="http://schemas.microsoft.com/office/powerpoint/2010/main" Requires="p14">
      <p:transition>
        <p14:switch dir="l"/>
        <p:sndAc>
          <p:stSnd>
            <p:snd r:embed="rId5" name="mouseDown.wav"/>
          </p:stSnd>
        </p:sndAc>
      </p:transition>
    </mc:Choice>
    <mc:Fallback>
      <p:transition>
        <p:fade/>
        <p:sndAc>
          <p:stSnd>
            <p:snd r:embed="rId2" name="mouseDow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
                                        <p:tgtEl>
                                          <p:spTgt spid="3"/>
                                        </p:tgtEl>
                                      </p:cBhvr>
                                    </p:animEffect>
                                    <p:anim calcmode="lin" valueType="num">
                                      <p:cBhvr>
                                        <p:cTn id="8" dur="200" fill="hold"/>
                                        <p:tgtEl>
                                          <p:spTgt spid="3"/>
                                        </p:tgtEl>
                                        <p:attrNameLst>
                                          <p:attrName>ppt_x</p:attrName>
                                        </p:attrNameLst>
                                      </p:cBhvr>
                                      <p:tavLst>
                                        <p:tav tm="0">
                                          <p:val>
                                            <p:strVal val="#ppt_x"/>
                                          </p:val>
                                        </p:tav>
                                        <p:tav tm="100000">
                                          <p:val>
                                            <p:strVal val="#ppt_x"/>
                                          </p:val>
                                        </p:tav>
                                      </p:tavLst>
                                    </p:anim>
                                    <p:anim calcmode="lin" valueType="num">
                                      <p:cBhvr>
                                        <p:cTn id="9" dur="200" fill="hold"/>
                                        <p:tgtEl>
                                          <p:spTgt spid="3"/>
                                        </p:tgtEl>
                                        <p:attrNameLst>
                                          <p:attrName>ppt_y</p:attrName>
                                        </p:attrNameLst>
                                      </p:cBhvr>
                                      <p:tavLst>
                                        <p:tav tm="0">
                                          <p:val>
                                            <p:strVal val="#ppt_y+0.31"/>
                                          </p:val>
                                        </p:tav>
                                        <p:tav tm="100000">
                                          <p:val>
                                            <p:strVal val="#ppt_y+0.31"/>
                                          </p:val>
                                        </p:tav>
                                      </p:tavLst>
                                    </p:anim>
                                    <p:anim calcmode="lin" valueType="num">
                                      <p:cBhvr>
                                        <p:cTn id="10" dur="300" decel="50000" fill="hold">
                                          <p:stCondLst>
                                            <p:cond delay="20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300" decel="50000" fill="hold">
                                          <p:stCondLst>
                                            <p:cond delay="200"/>
                                          </p:stCondLst>
                                        </p:cTn>
                                        <p:tgtEl>
                                          <p:spTgt spid="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0080 - arcade game shoot sou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imagesCABM5SSZ.jpg"/>
          <p:cNvPicPr>
            <a:picLocks noChangeAspect="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0" y="357188"/>
            <a:ext cx="9144000" cy="6072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3975">
                <a:solidFill>
                  <a:srgbClr val="000000"/>
                </a:solidFill>
                <a:miter lim="800000"/>
                <a:headEnd/>
                <a:tailEnd/>
              </a14:hiddenLine>
            </a:ext>
          </a:extLst>
        </p:spPr>
      </p:pic>
      <p:sp>
        <p:nvSpPr>
          <p:cNvPr id="3" name="TextBox 2"/>
          <p:cNvSpPr txBox="1"/>
          <p:nvPr/>
        </p:nvSpPr>
        <p:spPr>
          <a:xfrm>
            <a:off x="683568" y="572482"/>
            <a:ext cx="7848872" cy="5016758"/>
          </a:xfrm>
          <a:prstGeom prst="rect">
            <a:avLst/>
          </a:prstGeom>
          <a:noFill/>
        </p:spPr>
        <p:txBody>
          <a:bodyPr wrap="square" rtlCol="1">
            <a:spAutoFit/>
          </a:bodyPr>
          <a:lstStyle/>
          <a:p>
            <a:r>
              <a:rPr lang="ar-EG" sz="4000" b="1" dirty="0">
                <a:solidFill>
                  <a:srgbClr val="000066"/>
                </a:solidFill>
              </a:rPr>
              <a:t>يا كَوكباً ما كانَ أقصرَ عُمْرَهُ			</a:t>
            </a:r>
            <a:r>
              <a:rPr lang="ar-EG" sz="4000" b="1" dirty="0" smtClean="0">
                <a:solidFill>
                  <a:srgbClr val="000066"/>
                </a:solidFill>
              </a:rPr>
              <a:t/>
            </a:r>
            <a:br>
              <a:rPr lang="ar-EG" sz="4000" b="1" dirty="0" smtClean="0">
                <a:solidFill>
                  <a:srgbClr val="000066"/>
                </a:solidFill>
              </a:rPr>
            </a:br>
            <a:r>
              <a:rPr lang="ar-EG" sz="4000" b="1" dirty="0" smtClean="0">
                <a:solidFill>
                  <a:srgbClr val="000066"/>
                </a:solidFill>
              </a:rPr>
              <a:t>			وكَذا </a:t>
            </a:r>
            <a:r>
              <a:rPr lang="ar-EG" sz="4000" b="1" dirty="0">
                <a:solidFill>
                  <a:srgbClr val="000066"/>
                </a:solidFill>
              </a:rPr>
              <a:t>تكونُ كَواكبُ الأَسْحارِ</a:t>
            </a:r>
            <a:r>
              <a:rPr lang="ar-SA" sz="4000" baseline="30000" dirty="0" smtClean="0">
                <a:solidFill>
                  <a:srgbClr val="000066"/>
                </a:solidFill>
              </a:rPr>
              <a:t>(</a:t>
            </a:r>
            <a:r>
              <a:rPr lang="ar-EG" sz="4000" baseline="30000" dirty="0" smtClean="0">
                <a:solidFill>
                  <a:srgbClr val="000066"/>
                </a:solidFill>
              </a:rPr>
              <a:t>2</a:t>
            </a:r>
            <a:r>
              <a:rPr lang="ar-SA" sz="4000" baseline="30000" dirty="0" smtClean="0">
                <a:solidFill>
                  <a:srgbClr val="000066"/>
                </a:solidFill>
              </a:rPr>
              <a:t>)</a:t>
            </a:r>
            <a:endParaRPr lang="en-US" sz="4000" dirty="0">
              <a:solidFill>
                <a:srgbClr val="000066"/>
              </a:solidFill>
            </a:endParaRPr>
          </a:p>
          <a:p>
            <a:r>
              <a:rPr lang="ar-SA" sz="4000" b="1" dirty="0">
                <a:solidFill>
                  <a:srgbClr val="000066"/>
                </a:solidFill>
              </a:rPr>
              <a:t>وهِلالَ أيَّاٍم مَضى لم </a:t>
            </a:r>
            <a:r>
              <a:rPr lang="ar-SA" sz="4000" b="1" dirty="0" smtClean="0">
                <a:solidFill>
                  <a:srgbClr val="000066"/>
                </a:solidFill>
              </a:rPr>
              <a:t>يَسْتَــدِر</a:t>
            </a:r>
            <a:r>
              <a:rPr lang="ar-SA" sz="4000" b="1" dirty="0">
                <a:solidFill>
                  <a:srgbClr val="000066"/>
                </a:solidFill>
              </a:rPr>
              <a:t>			</a:t>
            </a:r>
            <a:r>
              <a:rPr lang="ar-EG" sz="4000" b="1" dirty="0" smtClean="0">
                <a:solidFill>
                  <a:srgbClr val="000066"/>
                </a:solidFill>
              </a:rPr>
              <a:t/>
            </a:r>
            <a:br>
              <a:rPr lang="ar-EG" sz="4000" b="1" dirty="0" smtClean="0">
                <a:solidFill>
                  <a:srgbClr val="000066"/>
                </a:solidFill>
              </a:rPr>
            </a:br>
            <a:r>
              <a:rPr lang="ar-EG" sz="4000" b="1" dirty="0" smtClean="0">
                <a:solidFill>
                  <a:srgbClr val="000066"/>
                </a:solidFill>
              </a:rPr>
              <a:t>			</a:t>
            </a:r>
            <a:r>
              <a:rPr lang="ar-SA" sz="4000" b="1" dirty="0" smtClean="0">
                <a:solidFill>
                  <a:srgbClr val="000066"/>
                </a:solidFill>
              </a:rPr>
              <a:t>بَدْراً </a:t>
            </a:r>
            <a:r>
              <a:rPr lang="ar-SA" sz="4000" b="1" dirty="0">
                <a:solidFill>
                  <a:srgbClr val="000066"/>
                </a:solidFill>
              </a:rPr>
              <a:t>ولم يُمْهَلْ لِوقْتِ </a:t>
            </a:r>
            <a:r>
              <a:rPr lang="ar-SA" sz="4000" b="1" dirty="0" smtClean="0">
                <a:solidFill>
                  <a:srgbClr val="000066"/>
                </a:solidFill>
              </a:rPr>
              <a:t>سِرارِ</a:t>
            </a:r>
            <a:r>
              <a:rPr lang="ar-SA" sz="4000" baseline="30000" dirty="0" smtClean="0">
                <a:solidFill>
                  <a:srgbClr val="000066"/>
                </a:solidFill>
              </a:rPr>
              <a:t>(</a:t>
            </a:r>
            <a:r>
              <a:rPr lang="ar-EG" sz="4000" baseline="30000" dirty="0" smtClean="0">
                <a:solidFill>
                  <a:srgbClr val="000066"/>
                </a:solidFill>
              </a:rPr>
              <a:t>3</a:t>
            </a:r>
            <a:r>
              <a:rPr lang="ar-SA" sz="4000" baseline="30000" dirty="0" smtClean="0">
                <a:solidFill>
                  <a:srgbClr val="000066"/>
                </a:solidFill>
              </a:rPr>
              <a:t>)</a:t>
            </a:r>
            <a:endParaRPr lang="ar-EG" sz="4000" baseline="30000" dirty="0" smtClean="0">
              <a:solidFill>
                <a:srgbClr val="000066"/>
              </a:solidFill>
            </a:endParaRPr>
          </a:p>
          <a:p>
            <a:r>
              <a:rPr lang="ar-SA" sz="4000" b="1" dirty="0">
                <a:solidFill>
                  <a:srgbClr val="000066"/>
                </a:solidFill>
              </a:rPr>
              <a:t>أبكيهِ ثُمَّ </a:t>
            </a:r>
            <a:r>
              <a:rPr lang="ar-SA" sz="4000" b="1" dirty="0" smtClean="0">
                <a:solidFill>
                  <a:srgbClr val="000066"/>
                </a:solidFill>
              </a:rPr>
              <a:t>أَقــــــولُ </a:t>
            </a:r>
            <a:r>
              <a:rPr lang="ar-SA" sz="4000" b="1" dirty="0">
                <a:solidFill>
                  <a:srgbClr val="000066"/>
                </a:solidFill>
              </a:rPr>
              <a:t>مُعْتَذِراً لهُ			</a:t>
            </a:r>
            <a:r>
              <a:rPr lang="ar-EG" sz="4000" b="1" dirty="0" smtClean="0">
                <a:solidFill>
                  <a:srgbClr val="000066"/>
                </a:solidFill>
              </a:rPr>
              <a:t/>
            </a:r>
            <a:br>
              <a:rPr lang="ar-EG" sz="4000" b="1" dirty="0" smtClean="0">
                <a:solidFill>
                  <a:srgbClr val="000066"/>
                </a:solidFill>
              </a:rPr>
            </a:br>
            <a:r>
              <a:rPr lang="ar-EG" sz="4000" b="1" dirty="0" smtClean="0">
                <a:solidFill>
                  <a:srgbClr val="000066"/>
                </a:solidFill>
              </a:rPr>
              <a:t>			</a:t>
            </a:r>
            <a:r>
              <a:rPr lang="ar-SA" sz="4000" b="1" dirty="0" smtClean="0">
                <a:solidFill>
                  <a:srgbClr val="000066"/>
                </a:solidFill>
              </a:rPr>
              <a:t>وَفِّقْتَ </a:t>
            </a:r>
            <a:r>
              <a:rPr lang="ar-SA" sz="4000" b="1" dirty="0">
                <a:solidFill>
                  <a:srgbClr val="000066"/>
                </a:solidFill>
              </a:rPr>
              <a:t>حينَ </a:t>
            </a:r>
            <a:r>
              <a:rPr lang="ar-SA" sz="4000" b="1" dirty="0" smtClean="0">
                <a:solidFill>
                  <a:srgbClr val="000066"/>
                </a:solidFill>
              </a:rPr>
              <a:t>تَركـــتَ </a:t>
            </a:r>
            <a:r>
              <a:rPr lang="ar-SA" sz="4000" b="1" dirty="0">
                <a:solidFill>
                  <a:srgbClr val="000066"/>
                </a:solidFill>
              </a:rPr>
              <a:t>الأَم </a:t>
            </a:r>
            <a:r>
              <a:rPr lang="ar-SA" sz="4000" b="1" dirty="0" smtClean="0">
                <a:solidFill>
                  <a:srgbClr val="000066"/>
                </a:solidFill>
              </a:rPr>
              <a:t>دارِ</a:t>
            </a:r>
            <a:endParaRPr lang="ar-EG" sz="4000" b="1" dirty="0" smtClean="0">
              <a:solidFill>
                <a:srgbClr val="000066"/>
              </a:solidFill>
            </a:endParaRPr>
          </a:p>
          <a:p>
            <a:r>
              <a:rPr lang="ar-SA" sz="4000" b="1" dirty="0">
                <a:solidFill>
                  <a:srgbClr val="000066"/>
                </a:solidFill>
              </a:rPr>
              <a:t>جاورْتُ أعدَائي وجَاورَ رَبَّهُ			</a:t>
            </a:r>
            <a:r>
              <a:rPr lang="ar-EG" sz="4000" b="1" dirty="0" smtClean="0">
                <a:solidFill>
                  <a:srgbClr val="000066"/>
                </a:solidFill>
              </a:rPr>
              <a:t/>
            </a:r>
            <a:br>
              <a:rPr lang="ar-EG" sz="4000" b="1" dirty="0" smtClean="0">
                <a:solidFill>
                  <a:srgbClr val="000066"/>
                </a:solidFill>
              </a:rPr>
            </a:br>
            <a:r>
              <a:rPr lang="ar-EG" sz="4000" b="1" dirty="0" smtClean="0">
                <a:solidFill>
                  <a:srgbClr val="000066"/>
                </a:solidFill>
              </a:rPr>
              <a:t>			</a:t>
            </a:r>
            <a:r>
              <a:rPr lang="ar-SA" sz="4000" b="1" dirty="0" smtClean="0">
                <a:solidFill>
                  <a:srgbClr val="000066"/>
                </a:solidFill>
              </a:rPr>
              <a:t> شَتّانَ </a:t>
            </a:r>
            <a:r>
              <a:rPr lang="ar-SA" sz="4000" b="1" dirty="0">
                <a:solidFill>
                  <a:srgbClr val="000066"/>
                </a:solidFill>
              </a:rPr>
              <a:t>بَين جِوارِه </a:t>
            </a:r>
            <a:r>
              <a:rPr lang="ar-SA" sz="4000" b="1" dirty="0" smtClean="0">
                <a:solidFill>
                  <a:srgbClr val="000066"/>
                </a:solidFill>
              </a:rPr>
              <a:t>وجِوارِي</a:t>
            </a:r>
            <a:endParaRPr lang="en-US" sz="4000" dirty="0">
              <a:solidFill>
                <a:srgbClr val="000066"/>
              </a:solidFill>
            </a:endParaRPr>
          </a:p>
        </p:txBody>
      </p:sp>
      <p:grpSp>
        <p:nvGrpSpPr>
          <p:cNvPr id="4" name="Group 3"/>
          <p:cNvGrpSpPr/>
          <p:nvPr/>
        </p:nvGrpSpPr>
        <p:grpSpPr>
          <a:xfrm>
            <a:off x="1115616" y="5471685"/>
            <a:ext cx="7416824" cy="473278"/>
            <a:chOff x="2106406" y="5733256"/>
            <a:chExt cx="6065994" cy="473278"/>
          </a:xfrm>
        </p:grpSpPr>
        <p:sp>
          <p:nvSpPr>
            <p:cNvPr id="5" name="TextBox 4"/>
            <p:cNvSpPr txBox="1"/>
            <p:nvPr/>
          </p:nvSpPr>
          <p:spPr>
            <a:xfrm>
              <a:off x="2224192" y="5837202"/>
              <a:ext cx="5846736" cy="369332"/>
            </a:xfrm>
            <a:prstGeom prst="rect">
              <a:avLst/>
            </a:prstGeom>
            <a:noFill/>
          </p:spPr>
          <p:txBody>
            <a:bodyPr wrap="square" rtlCol="1">
              <a:spAutoFit/>
            </a:bodyPr>
            <a:lstStyle/>
            <a:p>
              <a:endParaRPr lang="en-US" dirty="0">
                <a:latin typeface="Times New Roman" pitchFamily="18" charset="0"/>
              </a:endParaRPr>
            </a:p>
          </p:txBody>
        </p:sp>
        <p:cxnSp>
          <p:nvCxnSpPr>
            <p:cNvPr id="6" name="Straight Connector 5"/>
            <p:cNvCxnSpPr/>
            <p:nvPr/>
          </p:nvCxnSpPr>
          <p:spPr>
            <a:xfrm flipH="1">
              <a:off x="2106406" y="5733256"/>
              <a:ext cx="606599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4861954" y="5529426"/>
            <a:ext cx="3376245" cy="707886"/>
          </a:xfrm>
          <a:prstGeom prst="rect">
            <a:avLst/>
          </a:prstGeom>
        </p:spPr>
        <p:txBody>
          <a:bodyPr wrap="none">
            <a:spAutoFit/>
          </a:bodyPr>
          <a:lstStyle/>
          <a:p>
            <a:r>
              <a:rPr lang="ar-SA" sz="2000" b="1" dirty="0" smtClean="0"/>
              <a:t>(</a:t>
            </a:r>
            <a:r>
              <a:rPr lang="ar-EG" sz="2000" b="1" dirty="0" smtClean="0"/>
              <a:t>2</a:t>
            </a:r>
            <a:r>
              <a:rPr lang="ar-SA" sz="2000" b="1" dirty="0" smtClean="0"/>
              <a:t>) </a:t>
            </a:r>
            <a:r>
              <a:rPr lang="ar-EG" sz="2000" b="1" dirty="0"/>
              <a:t>أسحار: جمع سحر وهو آخر الليل.</a:t>
            </a:r>
            <a:endParaRPr lang="en-US" sz="2000" b="1" dirty="0"/>
          </a:p>
          <a:p>
            <a:r>
              <a:rPr lang="ar-SA" sz="2000" b="1" dirty="0" smtClean="0"/>
              <a:t>(</a:t>
            </a:r>
            <a:r>
              <a:rPr lang="ar-EG" sz="2000" b="1" dirty="0" smtClean="0"/>
              <a:t>3</a:t>
            </a:r>
            <a:r>
              <a:rPr lang="ar-SA" sz="2000" b="1" dirty="0" smtClean="0"/>
              <a:t>) </a:t>
            </a:r>
            <a:r>
              <a:rPr lang="ar-EG" sz="2000" b="1" dirty="0"/>
              <a:t>سرار: سرار الشهر آخر ليلة فيه.</a:t>
            </a:r>
            <a:endParaRPr lang="en-US" sz="2000" b="1" dirty="0"/>
          </a:p>
        </p:txBody>
      </p:sp>
    </p:spTree>
    <p:extLst>
      <p:ext uri="{BB962C8B-B14F-4D97-AF65-F5344CB8AC3E}">
        <p14:creationId xmlns="" xmlns:p14="http://schemas.microsoft.com/office/powerpoint/2010/main" val="1866516521"/>
      </p:ext>
    </p:extLst>
  </p:cSld>
  <p:clrMapOvr>
    <a:masterClrMapping/>
  </p:clrMapOvr>
  <mc:AlternateContent xmlns:mc="http://schemas.openxmlformats.org/markup-compatibility/2006">
    <mc:Choice xmlns="" xmlns:p14="http://schemas.microsoft.com/office/powerpoint/2010/main" Requires="p14">
      <p:transition>
        <p14:switch dir="l"/>
        <p:sndAc>
          <p:stSnd>
            <p:snd r:embed="rId6" name="mouseDown.wav"/>
          </p:stSnd>
        </p:sndAc>
      </p:transition>
    </mc:Choice>
    <mc:Fallback>
      <p:transition>
        <p:fade/>
        <p:sndAc>
          <p:stSnd>
            <p:snd r:embed="rId2" name="mouseDow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type.wav"/>
                                        </p:tgtEl>
                                      </p:cMediaNode>
                                    </p:audio>
                                  </p:sub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4" name="0941 - pop.wav"/>
                                        </p:tgtEl>
                                      </p:cMediaNode>
                                    </p:audio>
                                  </p:subTnLst>
                                </p:cTn>
                              </p:par>
                              <p:par>
                                <p:cTn id="14" presetID="2" presetClass="entr" presetSubtype="4" fill="hold" grpId="0" nodeType="with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 calcmode="lin" valueType="num">
                                      <p:cBhvr additive="base">
                                        <p:cTn id="16"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4" name="0941 - pop.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left)">
                                      <p:cBhvr>
                                        <p:cTn id="22" dur="500"/>
                                        <p:tgtEl>
                                          <p:spTgt spid="3">
                                            <p:txEl>
                                              <p:pRg st="1" end="1"/>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3" name="type.wav"/>
                                        </p:tgtEl>
                                      </p:cMediaNode>
                                    </p:audio>
                                  </p:sub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 calcmode="lin" valueType="num">
                                      <p:cBhvr additive="base">
                                        <p:cTn id="2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4" name="0941 - pop.wav"/>
                                        </p:tgtEl>
                                      </p:cMediaNode>
                                    </p:audio>
                                  </p:sub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wipe(left)">
                                      <p:cBhvr>
                                        <p:cTn id="33" dur="500"/>
                                        <p:tgtEl>
                                          <p:spTgt spid="3">
                                            <p:txEl>
                                              <p:pRg st="2" end="2"/>
                                            </p:txEl>
                                          </p:spTgt>
                                        </p:tgtEl>
                                      </p:cBhvr>
                                    </p:animEffect>
                                  </p:childTnLst>
                                  <p:subTnLst>
                                    <p:audio>
                                      <p:cMediaNode>
                                        <p:cTn display="0" masterRel="sameClick">
                                          <p:stCondLst>
                                            <p:cond evt="begin" delay="0">
                                              <p:tn val="31"/>
                                            </p:cond>
                                          </p:stCondLst>
                                          <p:endCondLst>
                                            <p:cond evt="onStopAudio" delay="0">
                                              <p:tgtEl>
                                                <p:sldTgt/>
                                              </p:tgtEl>
                                            </p:cond>
                                          </p:endCondLst>
                                        </p:cTn>
                                        <p:tgtEl>
                                          <p:sndTgt r:embed="rId3" name="type.wav"/>
                                        </p:tgtEl>
                                      </p:cMediaNode>
                                    </p:audio>
                                  </p:sub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Effect transition="in" filter="wipe(left)">
                                      <p:cBhvr>
                                        <p:cTn id="38" dur="500"/>
                                        <p:tgtEl>
                                          <p:spTgt spid="3">
                                            <p:txEl>
                                              <p:pRg st="3" end="3"/>
                                            </p:txEl>
                                          </p:spTgt>
                                        </p:tgtEl>
                                      </p:cBhvr>
                                    </p:animEffect>
                                  </p:childTnLst>
                                  <p:subTnLst>
                                    <p:audio>
                                      <p:cMediaNode>
                                        <p:cTn display="0" masterRel="sameClick">
                                          <p:stCondLst>
                                            <p:cond evt="begin" delay="0">
                                              <p:tn val="36"/>
                                            </p:cond>
                                          </p:stCondLst>
                                          <p:endCondLst>
                                            <p:cond evt="onStopAudio" delay="0">
                                              <p:tgtEl>
                                                <p:sldTgt/>
                                              </p:tgtEl>
                                            </p:cond>
                                          </p:endCondLst>
                                        </p:cTn>
                                        <p:tgtEl>
                                          <p:sndTgt r:embed="rId3"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imagesCABM5SSZ.jpg"/>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0" y="357188"/>
            <a:ext cx="9144000" cy="6072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3975">
                <a:solidFill>
                  <a:srgbClr val="000000"/>
                </a:solidFill>
                <a:miter lim="800000"/>
                <a:headEnd/>
                <a:tailEnd/>
              </a14:hiddenLine>
            </a:ext>
          </a:extLst>
        </p:spPr>
      </p:pic>
      <p:sp>
        <p:nvSpPr>
          <p:cNvPr id="3" name="Rectangle 1"/>
          <p:cNvSpPr>
            <a:spLocks noChangeArrowheads="1"/>
          </p:cNvSpPr>
          <p:nvPr/>
        </p:nvSpPr>
        <p:spPr bwMode="auto">
          <a:xfrm>
            <a:off x="71438" y="1127641"/>
            <a:ext cx="8929687" cy="45243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pPr algn="ctr"/>
            <a:r>
              <a:rPr lang="ar-SA" sz="4800" b="1" dirty="0"/>
              <a:t>إن الشاعر ليس بحاجة إلى من يدعوه إلى التعاطف مع هذا الموقف، فهو متأثر به، منفعل بما يثيره من مشاعر وأحاسيس، ولو رثى غير ابنه ممن ليس له صلة وثيقة به، لتكلف في ذلك ما وسعه التكلف، فليست النائحة كالثكلى.</a:t>
            </a:r>
            <a:endParaRPr lang="en-US" sz="4800" dirty="0"/>
          </a:p>
        </p:txBody>
      </p:sp>
    </p:spTree>
    <p:extLst>
      <p:ext uri="{BB962C8B-B14F-4D97-AF65-F5344CB8AC3E}">
        <p14:creationId xmlns="" xmlns:p14="http://schemas.microsoft.com/office/powerpoint/2010/main" val="46141938"/>
      </p:ext>
    </p:extLst>
  </p:cSld>
  <p:clrMapOvr>
    <a:masterClrMapping/>
  </p:clrMapOvr>
  <mc:AlternateContent xmlns:mc="http://schemas.openxmlformats.org/markup-compatibility/2006">
    <mc:Choice xmlns="" xmlns:p14="http://schemas.microsoft.com/office/powerpoint/2010/main" Requires="p14">
      <p:transition>
        <p14:switch dir="l"/>
        <p:sndAc>
          <p:stSnd>
            <p:snd r:embed="rId5" name="mouseDown.wav"/>
          </p:stSnd>
        </p:sndAc>
      </p:transition>
    </mc:Choice>
    <mc:Fallback>
      <p:transition>
        <p:fade/>
        <p:sndAc>
          <p:stSnd>
            <p:snd r:embed="rId2" name="mouseDow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
                                        <p:tgtEl>
                                          <p:spTgt spid="3"/>
                                        </p:tgtEl>
                                      </p:cBhvr>
                                    </p:animEffect>
                                    <p:anim calcmode="lin" valueType="num">
                                      <p:cBhvr>
                                        <p:cTn id="8" dur="200" fill="hold"/>
                                        <p:tgtEl>
                                          <p:spTgt spid="3"/>
                                        </p:tgtEl>
                                        <p:attrNameLst>
                                          <p:attrName>ppt_x</p:attrName>
                                        </p:attrNameLst>
                                      </p:cBhvr>
                                      <p:tavLst>
                                        <p:tav tm="0">
                                          <p:val>
                                            <p:strVal val="#ppt_x"/>
                                          </p:val>
                                        </p:tav>
                                        <p:tav tm="100000">
                                          <p:val>
                                            <p:strVal val="#ppt_x"/>
                                          </p:val>
                                        </p:tav>
                                      </p:tavLst>
                                    </p:anim>
                                    <p:anim calcmode="lin" valueType="num">
                                      <p:cBhvr>
                                        <p:cTn id="9" dur="200" fill="hold"/>
                                        <p:tgtEl>
                                          <p:spTgt spid="3"/>
                                        </p:tgtEl>
                                        <p:attrNameLst>
                                          <p:attrName>ppt_y</p:attrName>
                                        </p:attrNameLst>
                                      </p:cBhvr>
                                      <p:tavLst>
                                        <p:tav tm="0">
                                          <p:val>
                                            <p:strVal val="#ppt_y+0.31"/>
                                          </p:val>
                                        </p:tav>
                                        <p:tav tm="100000">
                                          <p:val>
                                            <p:strVal val="#ppt_y+0.31"/>
                                          </p:val>
                                        </p:tav>
                                      </p:tavLst>
                                    </p:anim>
                                    <p:anim calcmode="lin" valueType="num">
                                      <p:cBhvr>
                                        <p:cTn id="10" dur="300" decel="50000" fill="hold">
                                          <p:stCondLst>
                                            <p:cond delay="20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300" decel="50000" fill="hold">
                                          <p:stCondLst>
                                            <p:cond delay="200"/>
                                          </p:stCondLst>
                                        </p:cTn>
                                        <p:tgtEl>
                                          <p:spTgt spid="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0080 - arcade game shoot sou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imagesCABM5SSZ.jpg"/>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0" y="357188"/>
            <a:ext cx="9144000" cy="6072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3975">
                <a:solidFill>
                  <a:srgbClr val="000000"/>
                </a:solidFill>
                <a:miter lim="800000"/>
                <a:headEnd/>
                <a:tailEnd/>
              </a14:hiddenLine>
            </a:ext>
          </a:extLst>
        </p:spPr>
      </p:pic>
      <p:sp>
        <p:nvSpPr>
          <p:cNvPr id="3" name="Rectangle 1"/>
          <p:cNvSpPr>
            <a:spLocks noChangeArrowheads="1"/>
          </p:cNvSpPr>
          <p:nvPr/>
        </p:nvSpPr>
        <p:spPr bwMode="auto">
          <a:xfrm>
            <a:off x="71438" y="758310"/>
            <a:ext cx="8929687" cy="52629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pPr algn="ctr"/>
            <a:r>
              <a:rPr lang="ar-SA" sz="4800" b="1" dirty="0"/>
              <a:t>ومما يبدو فيه صدق العاطفة شعر رثاء النفس الذي يكون الدافع له دافعاً ذاتياًّ أصيلاً، يلح في وجدان الشاعر فتحس أن الشعر فلذةٌ من فلذات كبده، وقطعة من مهجته، ومن أشهر قصائد رثاء النفس قصيدة مالك بن الرَّيب حين وافاه أجله في خراسان بعيداً عن موطنه وأهله، يصور غربته ويرثي نفسه:</a:t>
            </a:r>
            <a:endParaRPr lang="en-US" sz="4800" dirty="0"/>
          </a:p>
        </p:txBody>
      </p:sp>
    </p:spTree>
    <p:extLst>
      <p:ext uri="{BB962C8B-B14F-4D97-AF65-F5344CB8AC3E}">
        <p14:creationId xmlns="" xmlns:p14="http://schemas.microsoft.com/office/powerpoint/2010/main" val="1709604889"/>
      </p:ext>
    </p:extLst>
  </p:cSld>
  <p:clrMapOvr>
    <a:masterClrMapping/>
  </p:clrMapOvr>
  <mc:AlternateContent xmlns:mc="http://schemas.openxmlformats.org/markup-compatibility/2006">
    <mc:Choice xmlns="" xmlns:p14="http://schemas.microsoft.com/office/powerpoint/2010/main" Requires="p14">
      <p:transition>
        <p14:switch dir="l"/>
        <p:sndAc>
          <p:stSnd>
            <p:snd r:embed="rId5" name="mouseDown.wav"/>
          </p:stSnd>
        </p:sndAc>
      </p:transition>
    </mc:Choice>
    <mc:Fallback>
      <p:transition>
        <p:fade/>
        <p:sndAc>
          <p:stSnd>
            <p:snd r:embed="rId2" name="mouseDow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
                                        <p:tgtEl>
                                          <p:spTgt spid="3"/>
                                        </p:tgtEl>
                                      </p:cBhvr>
                                    </p:animEffect>
                                    <p:anim calcmode="lin" valueType="num">
                                      <p:cBhvr>
                                        <p:cTn id="8" dur="200" fill="hold"/>
                                        <p:tgtEl>
                                          <p:spTgt spid="3"/>
                                        </p:tgtEl>
                                        <p:attrNameLst>
                                          <p:attrName>ppt_x</p:attrName>
                                        </p:attrNameLst>
                                      </p:cBhvr>
                                      <p:tavLst>
                                        <p:tav tm="0">
                                          <p:val>
                                            <p:strVal val="#ppt_x"/>
                                          </p:val>
                                        </p:tav>
                                        <p:tav tm="100000">
                                          <p:val>
                                            <p:strVal val="#ppt_x"/>
                                          </p:val>
                                        </p:tav>
                                      </p:tavLst>
                                    </p:anim>
                                    <p:anim calcmode="lin" valueType="num">
                                      <p:cBhvr>
                                        <p:cTn id="9" dur="200" fill="hold"/>
                                        <p:tgtEl>
                                          <p:spTgt spid="3"/>
                                        </p:tgtEl>
                                        <p:attrNameLst>
                                          <p:attrName>ppt_y</p:attrName>
                                        </p:attrNameLst>
                                      </p:cBhvr>
                                      <p:tavLst>
                                        <p:tav tm="0">
                                          <p:val>
                                            <p:strVal val="#ppt_y+0.31"/>
                                          </p:val>
                                        </p:tav>
                                        <p:tav tm="100000">
                                          <p:val>
                                            <p:strVal val="#ppt_y+0.31"/>
                                          </p:val>
                                        </p:tav>
                                      </p:tavLst>
                                    </p:anim>
                                    <p:anim calcmode="lin" valueType="num">
                                      <p:cBhvr>
                                        <p:cTn id="10" dur="300" decel="50000" fill="hold">
                                          <p:stCondLst>
                                            <p:cond delay="20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300" decel="50000" fill="hold">
                                          <p:stCondLst>
                                            <p:cond delay="200"/>
                                          </p:stCondLst>
                                        </p:cTn>
                                        <p:tgtEl>
                                          <p:spTgt spid="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0080 - arcade game shoot sou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imagesCABM5SSZ.jpg"/>
          <p:cNvPicPr>
            <a:picLocks noChangeAspect="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0" y="357188"/>
            <a:ext cx="9144000" cy="6072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3975">
                <a:solidFill>
                  <a:srgbClr val="000000"/>
                </a:solidFill>
                <a:miter lim="800000"/>
                <a:headEnd/>
                <a:tailEnd/>
              </a14:hiddenLine>
            </a:ext>
          </a:extLst>
        </p:spPr>
      </p:pic>
      <p:sp>
        <p:nvSpPr>
          <p:cNvPr id="3" name="TextBox 2"/>
          <p:cNvSpPr txBox="1"/>
          <p:nvPr/>
        </p:nvSpPr>
        <p:spPr>
          <a:xfrm>
            <a:off x="-252536" y="1124744"/>
            <a:ext cx="9001000" cy="3785652"/>
          </a:xfrm>
          <a:prstGeom prst="rect">
            <a:avLst/>
          </a:prstGeom>
          <a:noFill/>
        </p:spPr>
        <p:txBody>
          <a:bodyPr wrap="square" rtlCol="1">
            <a:spAutoFit/>
          </a:bodyPr>
          <a:lstStyle/>
          <a:p>
            <a:r>
              <a:rPr lang="ar-SA" sz="4000" b="1" dirty="0">
                <a:solidFill>
                  <a:srgbClr val="000066"/>
                </a:solidFill>
              </a:rPr>
              <a:t>أَلا لَيْتَ شِعْري هل أبَيتنَّ لَيلةً			</a:t>
            </a:r>
            <a:r>
              <a:rPr lang="ar-EG" sz="4000" b="1" dirty="0" smtClean="0">
                <a:solidFill>
                  <a:srgbClr val="000066"/>
                </a:solidFill>
              </a:rPr>
              <a:t/>
            </a:r>
            <a:br>
              <a:rPr lang="ar-EG" sz="4000" b="1" dirty="0" smtClean="0">
                <a:solidFill>
                  <a:srgbClr val="000066"/>
                </a:solidFill>
              </a:rPr>
            </a:br>
            <a:r>
              <a:rPr lang="ar-SA" sz="4000" b="1" dirty="0" smtClean="0">
                <a:solidFill>
                  <a:srgbClr val="000066"/>
                </a:solidFill>
              </a:rPr>
              <a:t>           </a:t>
            </a:r>
            <a:r>
              <a:rPr lang="ar-EG" sz="4000" b="1" dirty="0" smtClean="0">
                <a:solidFill>
                  <a:srgbClr val="000066"/>
                </a:solidFill>
              </a:rPr>
              <a:t>	</a:t>
            </a:r>
            <a:r>
              <a:rPr lang="ar-SA" sz="4000" b="1" dirty="0" smtClean="0">
                <a:solidFill>
                  <a:srgbClr val="000066"/>
                </a:solidFill>
              </a:rPr>
              <a:t>بِجنْبِ </a:t>
            </a:r>
            <a:r>
              <a:rPr lang="ar-SA" sz="4000" b="1" dirty="0">
                <a:solidFill>
                  <a:srgbClr val="000066"/>
                </a:solidFill>
              </a:rPr>
              <a:t>الغَضَى أُزْجِي القِلاَصَ </a:t>
            </a:r>
            <a:r>
              <a:rPr lang="ar-SA" sz="4000" b="1" dirty="0" smtClean="0">
                <a:solidFill>
                  <a:srgbClr val="000066"/>
                </a:solidFill>
              </a:rPr>
              <a:t>النَّواجِيا</a:t>
            </a:r>
            <a:r>
              <a:rPr lang="ar-SA" sz="4000" baseline="30000" dirty="0" smtClean="0">
                <a:solidFill>
                  <a:srgbClr val="000066"/>
                </a:solidFill>
              </a:rPr>
              <a:t>(</a:t>
            </a:r>
            <a:r>
              <a:rPr lang="ar-EG" sz="4000" baseline="30000" dirty="0" smtClean="0">
                <a:solidFill>
                  <a:srgbClr val="000066"/>
                </a:solidFill>
              </a:rPr>
              <a:t>1</a:t>
            </a:r>
            <a:r>
              <a:rPr lang="ar-SA" sz="4000" baseline="30000" dirty="0" smtClean="0">
                <a:solidFill>
                  <a:srgbClr val="000066"/>
                </a:solidFill>
              </a:rPr>
              <a:t>)</a:t>
            </a:r>
            <a:endParaRPr lang="en-US" sz="4000" dirty="0">
              <a:solidFill>
                <a:srgbClr val="000066"/>
              </a:solidFill>
            </a:endParaRPr>
          </a:p>
          <a:p>
            <a:r>
              <a:rPr lang="ar-SA" sz="4000" b="1" dirty="0">
                <a:solidFill>
                  <a:srgbClr val="000066"/>
                </a:solidFill>
              </a:rPr>
              <a:t>فللِّهِ دَرِّي يَوْمَ أَترُكُ </a:t>
            </a:r>
            <a:r>
              <a:rPr lang="ar-SA" sz="4000" b="1" dirty="0" smtClean="0">
                <a:solidFill>
                  <a:srgbClr val="000066"/>
                </a:solidFill>
              </a:rPr>
              <a:t>طـــــائعاً</a:t>
            </a:r>
            <a:r>
              <a:rPr lang="ar-SA" sz="4000" b="1" dirty="0">
                <a:solidFill>
                  <a:srgbClr val="000066"/>
                </a:solidFill>
              </a:rPr>
              <a:t>			</a:t>
            </a:r>
            <a:r>
              <a:rPr lang="ar-EG" sz="4000" b="1" dirty="0" smtClean="0">
                <a:solidFill>
                  <a:srgbClr val="000066"/>
                </a:solidFill>
              </a:rPr>
              <a:t/>
            </a:r>
            <a:br>
              <a:rPr lang="ar-EG" sz="4000" b="1" dirty="0" smtClean="0">
                <a:solidFill>
                  <a:srgbClr val="000066"/>
                </a:solidFill>
              </a:rPr>
            </a:br>
            <a:r>
              <a:rPr lang="ar-EG" sz="4000" b="1" dirty="0" smtClean="0">
                <a:solidFill>
                  <a:srgbClr val="000066"/>
                </a:solidFill>
              </a:rPr>
              <a:t>	</a:t>
            </a:r>
            <a:r>
              <a:rPr lang="ar-SA" sz="4000" b="1" dirty="0" smtClean="0">
                <a:solidFill>
                  <a:srgbClr val="000066"/>
                </a:solidFill>
              </a:rPr>
              <a:t>      بَنِيّ </a:t>
            </a:r>
            <a:r>
              <a:rPr lang="ar-SA" sz="4000" b="1" dirty="0">
                <a:solidFill>
                  <a:srgbClr val="000066"/>
                </a:solidFill>
              </a:rPr>
              <a:t>بأعلى </a:t>
            </a:r>
            <a:r>
              <a:rPr lang="ar-SA" sz="4000" b="1" dirty="0" err="1">
                <a:solidFill>
                  <a:srgbClr val="000066"/>
                </a:solidFill>
              </a:rPr>
              <a:t>الرّقْمَتَيِن</a:t>
            </a:r>
            <a:r>
              <a:rPr lang="ar-SA" sz="4000" b="1" dirty="0">
                <a:solidFill>
                  <a:srgbClr val="000066"/>
                </a:solidFill>
              </a:rPr>
              <a:t> </a:t>
            </a:r>
            <a:r>
              <a:rPr lang="ar-SA" sz="4000" b="1" dirty="0" smtClean="0">
                <a:solidFill>
                  <a:srgbClr val="000066"/>
                </a:solidFill>
              </a:rPr>
              <a:t>ومـــــــــــــــــالِيا</a:t>
            </a:r>
            <a:endParaRPr lang="en-US" sz="4000" dirty="0">
              <a:solidFill>
                <a:srgbClr val="000066"/>
              </a:solidFill>
            </a:endParaRPr>
          </a:p>
          <a:p>
            <a:r>
              <a:rPr lang="ar-SA" sz="4000" b="1" dirty="0">
                <a:solidFill>
                  <a:srgbClr val="000066"/>
                </a:solidFill>
              </a:rPr>
              <a:t>وأشْقَر مَحْبوكٍ يَجبرُّ </a:t>
            </a:r>
            <a:r>
              <a:rPr lang="ar-SA" sz="4000" b="1" dirty="0" smtClean="0">
                <a:solidFill>
                  <a:srgbClr val="000066"/>
                </a:solidFill>
              </a:rPr>
              <a:t>عِنــانهَ</a:t>
            </a:r>
            <a:r>
              <a:rPr lang="ar-SA" sz="4000" b="1" dirty="0">
                <a:solidFill>
                  <a:srgbClr val="000066"/>
                </a:solidFill>
              </a:rPr>
              <a:t>			</a:t>
            </a:r>
            <a:r>
              <a:rPr lang="ar-EG" sz="4000" b="1" dirty="0" smtClean="0">
                <a:solidFill>
                  <a:srgbClr val="000066"/>
                </a:solidFill>
              </a:rPr>
              <a:t/>
            </a:r>
            <a:br>
              <a:rPr lang="ar-EG" sz="4000" b="1" dirty="0" smtClean="0">
                <a:solidFill>
                  <a:srgbClr val="000066"/>
                </a:solidFill>
              </a:rPr>
            </a:br>
            <a:r>
              <a:rPr lang="ar-EG" sz="4000" b="1" dirty="0" smtClean="0">
                <a:solidFill>
                  <a:srgbClr val="000066"/>
                </a:solidFill>
              </a:rPr>
              <a:t>	</a:t>
            </a:r>
            <a:r>
              <a:rPr lang="ar-SA" sz="4000" b="1" dirty="0" smtClean="0">
                <a:solidFill>
                  <a:srgbClr val="000066"/>
                </a:solidFill>
              </a:rPr>
              <a:t>     إلى </a:t>
            </a:r>
            <a:r>
              <a:rPr lang="ar-SA" sz="4000" b="1" dirty="0">
                <a:solidFill>
                  <a:srgbClr val="000066"/>
                </a:solidFill>
              </a:rPr>
              <a:t>المَاءِ لم يتركْ له </a:t>
            </a:r>
            <a:r>
              <a:rPr lang="ar-SA" sz="4000" b="1" dirty="0" smtClean="0">
                <a:solidFill>
                  <a:srgbClr val="000066"/>
                </a:solidFill>
              </a:rPr>
              <a:t>المــــــوتُ ساقِياَ</a:t>
            </a:r>
            <a:r>
              <a:rPr lang="ar-SA" sz="4000" baseline="30000" dirty="0" smtClean="0">
                <a:solidFill>
                  <a:srgbClr val="000066"/>
                </a:solidFill>
              </a:rPr>
              <a:t>(</a:t>
            </a:r>
            <a:r>
              <a:rPr lang="ar-EG" sz="4000" baseline="30000" dirty="0" smtClean="0">
                <a:solidFill>
                  <a:srgbClr val="000066"/>
                </a:solidFill>
              </a:rPr>
              <a:t>2</a:t>
            </a:r>
            <a:r>
              <a:rPr lang="ar-SA" sz="4000" baseline="30000" dirty="0" smtClean="0">
                <a:solidFill>
                  <a:srgbClr val="000066"/>
                </a:solidFill>
              </a:rPr>
              <a:t>)</a:t>
            </a:r>
            <a:endParaRPr lang="en-US" sz="4000" dirty="0">
              <a:solidFill>
                <a:srgbClr val="000066"/>
              </a:solidFill>
            </a:endParaRPr>
          </a:p>
        </p:txBody>
      </p:sp>
      <p:grpSp>
        <p:nvGrpSpPr>
          <p:cNvPr id="4" name="Group 3"/>
          <p:cNvGrpSpPr/>
          <p:nvPr/>
        </p:nvGrpSpPr>
        <p:grpSpPr>
          <a:xfrm>
            <a:off x="1115616" y="5373216"/>
            <a:ext cx="7416824" cy="473278"/>
            <a:chOff x="2106406" y="5733256"/>
            <a:chExt cx="6065994" cy="473278"/>
          </a:xfrm>
        </p:grpSpPr>
        <p:sp>
          <p:nvSpPr>
            <p:cNvPr id="5" name="TextBox 4"/>
            <p:cNvSpPr txBox="1"/>
            <p:nvPr/>
          </p:nvSpPr>
          <p:spPr>
            <a:xfrm>
              <a:off x="2224192" y="5837202"/>
              <a:ext cx="5846736" cy="369332"/>
            </a:xfrm>
            <a:prstGeom prst="rect">
              <a:avLst/>
            </a:prstGeom>
            <a:noFill/>
          </p:spPr>
          <p:txBody>
            <a:bodyPr wrap="square" rtlCol="1">
              <a:spAutoFit/>
            </a:bodyPr>
            <a:lstStyle/>
            <a:p>
              <a:endParaRPr lang="en-US" dirty="0">
                <a:latin typeface="Times New Roman" pitchFamily="18" charset="0"/>
              </a:endParaRPr>
            </a:p>
          </p:txBody>
        </p:sp>
        <p:cxnSp>
          <p:nvCxnSpPr>
            <p:cNvPr id="6" name="Straight Connector 5"/>
            <p:cNvCxnSpPr/>
            <p:nvPr/>
          </p:nvCxnSpPr>
          <p:spPr>
            <a:xfrm flipH="1">
              <a:off x="2106406" y="5733256"/>
              <a:ext cx="606599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3222082" y="5430957"/>
            <a:ext cx="5016117" cy="707886"/>
          </a:xfrm>
          <a:prstGeom prst="rect">
            <a:avLst/>
          </a:prstGeom>
        </p:spPr>
        <p:txBody>
          <a:bodyPr wrap="none">
            <a:spAutoFit/>
          </a:bodyPr>
          <a:lstStyle/>
          <a:p>
            <a:r>
              <a:rPr lang="ar-SA" sz="2000" b="1" dirty="0" smtClean="0"/>
              <a:t>(</a:t>
            </a:r>
            <a:r>
              <a:rPr lang="ar-EG" sz="2000" b="1" dirty="0" smtClean="0"/>
              <a:t>1</a:t>
            </a:r>
            <a:r>
              <a:rPr lang="ar-SA" sz="2000" b="1" dirty="0" smtClean="0"/>
              <a:t>) </a:t>
            </a:r>
            <a:r>
              <a:rPr lang="ar-EG" sz="2000" b="1" dirty="0" smtClean="0"/>
              <a:t>القلاص النواجي: النوق السريعة.</a:t>
            </a:r>
            <a:endParaRPr lang="en-US" sz="2000" b="1" dirty="0" smtClean="0"/>
          </a:p>
          <a:p>
            <a:r>
              <a:rPr lang="ar-SA" sz="2000" b="1" dirty="0" smtClean="0"/>
              <a:t>(</a:t>
            </a:r>
            <a:r>
              <a:rPr lang="ar-EG" sz="2000" b="1" dirty="0" smtClean="0"/>
              <a:t>2</a:t>
            </a:r>
            <a:r>
              <a:rPr lang="ar-SA" sz="2000" b="1" dirty="0" smtClean="0"/>
              <a:t>) </a:t>
            </a:r>
            <a:r>
              <a:rPr lang="ar-EG" sz="2000" b="1" dirty="0" smtClean="0"/>
              <a:t>أشقر محبوك: فرس قوي.		عنانه: لجامه.</a:t>
            </a:r>
            <a:endParaRPr lang="en-US" sz="2000" b="1" dirty="0"/>
          </a:p>
        </p:txBody>
      </p:sp>
    </p:spTree>
    <p:extLst>
      <p:ext uri="{BB962C8B-B14F-4D97-AF65-F5344CB8AC3E}">
        <p14:creationId xmlns="" xmlns:p14="http://schemas.microsoft.com/office/powerpoint/2010/main" val="4207122336"/>
      </p:ext>
    </p:extLst>
  </p:cSld>
  <p:clrMapOvr>
    <a:masterClrMapping/>
  </p:clrMapOvr>
  <mc:AlternateContent xmlns:mc="http://schemas.openxmlformats.org/markup-compatibility/2006">
    <mc:Choice xmlns="" xmlns:p14="http://schemas.microsoft.com/office/powerpoint/2010/main" Requires="p14">
      <p:transition>
        <p14:switch dir="l"/>
        <p:sndAc>
          <p:stSnd>
            <p:snd r:embed="rId6" name="mouseDown.wav"/>
          </p:stSnd>
        </p:sndAc>
      </p:transition>
    </mc:Choice>
    <mc:Fallback>
      <p:transition>
        <p:fade/>
        <p:sndAc>
          <p:stSnd>
            <p:snd r:embed="rId2" name="mouseDow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type.wav"/>
                                        </p:tgtEl>
                                      </p:cMediaNode>
                                    </p:audio>
                                  </p:sub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4" name="0941 - pop.wav"/>
                                        </p:tgtEl>
                                      </p:cMediaNode>
                                    </p:audio>
                                  </p:subTnLst>
                                </p:cTn>
                              </p:par>
                              <p:par>
                                <p:cTn id="14" presetID="2" presetClass="entr" presetSubtype="4" fill="hold" grpId="0" nodeType="with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 calcmode="lin" valueType="num">
                                      <p:cBhvr additive="base">
                                        <p:cTn id="16"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4" name="0941 - pop.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left)">
                                      <p:cBhvr>
                                        <p:cTn id="22" dur="500"/>
                                        <p:tgtEl>
                                          <p:spTgt spid="3">
                                            <p:txEl>
                                              <p:pRg st="1" end="1"/>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3" name="type.wav"/>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wipe(left)">
                                      <p:cBhvr>
                                        <p:cTn id="27" dur="500"/>
                                        <p:tgtEl>
                                          <p:spTgt spid="3">
                                            <p:txEl>
                                              <p:pRg st="2" end="2"/>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3" name="type.wav"/>
                                        </p:tgtEl>
                                      </p:cMediaNode>
                                    </p:audio>
                                  </p:sub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7">
                                            <p:txEl>
                                              <p:pRg st="1" end="1"/>
                                            </p:txEl>
                                          </p:spTgt>
                                        </p:tgtEl>
                                        <p:attrNameLst>
                                          <p:attrName>style.visibility</p:attrName>
                                        </p:attrNameLst>
                                      </p:cBhvr>
                                      <p:to>
                                        <p:strVal val="visible"/>
                                      </p:to>
                                    </p:set>
                                    <p:anim calcmode="lin" valueType="num">
                                      <p:cBhvr additive="base">
                                        <p:cTn id="32"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0941 - pop.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imagesCABM5SSZ.jpg"/>
          <p:cNvPicPr>
            <a:picLocks noChangeAspect="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0" y="357188"/>
            <a:ext cx="9144000" cy="6072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3975">
                <a:solidFill>
                  <a:srgbClr val="000000"/>
                </a:solidFill>
                <a:miter lim="800000"/>
                <a:headEnd/>
                <a:tailEnd/>
              </a14:hiddenLine>
            </a:ext>
          </a:extLst>
        </p:spPr>
      </p:pic>
      <p:sp>
        <p:nvSpPr>
          <p:cNvPr id="3" name="TextBox 2"/>
          <p:cNvSpPr txBox="1"/>
          <p:nvPr/>
        </p:nvSpPr>
        <p:spPr>
          <a:xfrm>
            <a:off x="683568" y="1083508"/>
            <a:ext cx="7848872" cy="2554545"/>
          </a:xfrm>
          <a:prstGeom prst="rect">
            <a:avLst/>
          </a:prstGeom>
          <a:noFill/>
        </p:spPr>
        <p:txBody>
          <a:bodyPr wrap="square" rtlCol="1">
            <a:spAutoFit/>
          </a:bodyPr>
          <a:lstStyle/>
          <a:p>
            <a:r>
              <a:rPr lang="ar-SA" sz="4000" b="1" dirty="0">
                <a:solidFill>
                  <a:srgbClr val="000066"/>
                </a:solidFill>
              </a:rPr>
              <a:t>فيا صاحِبَيْ رَحْلي دَنا الموتُ فانزِلا		</a:t>
            </a:r>
            <a:r>
              <a:rPr lang="ar-EG" sz="4000" b="1" dirty="0" smtClean="0">
                <a:solidFill>
                  <a:srgbClr val="000066"/>
                </a:solidFill>
              </a:rPr>
              <a:t/>
            </a:r>
            <a:br>
              <a:rPr lang="ar-EG" sz="4000" b="1" dirty="0" smtClean="0">
                <a:solidFill>
                  <a:srgbClr val="000066"/>
                </a:solidFill>
              </a:rPr>
            </a:br>
            <a:r>
              <a:rPr lang="ar-EG" sz="4000" b="1" dirty="0" smtClean="0">
                <a:solidFill>
                  <a:srgbClr val="000066"/>
                </a:solidFill>
              </a:rPr>
              <a:t>		</a:t>
            </a:r>
            <a:r>
              <a:rPr lang="ar-SA" sz="4000" b="1" dirty="0" smtClean="0">
                <a:solidFill>
                  <a:srgbClr val="000066"/>
                </a:solidFill>
              </a:rPr>
              <a:t>       بَرابِيَة </a:t>
            </a:r>
            <a:r>
              <a:rPr lang="ar-SA" sz="4000" b="1" dirty="0">
                <a:solidFill>
                  <a:srgbClr val="000066"/>
                </a:solidFill>
              </a:rPr>
              <a:t>إنِّي مُقيمٌ </a:t>
            </a:r>
            <a:r>
              <a:rPr lang="ar-SA" sz="4000" b="1" dirty="0" err="1" smtClean="0">
                <a:solidFill>
                  <a:srgbClr val="000066"/>
                </a:solidFill>
              </a:rPr>
              <a:t>ليـــــــاليا</a:t>
            </a:r>
            <a:endParaRPr lang="en-US" sz="4000" dirty="0">
              <a:solidFill>
                <a:srgbClr val="000066"/>
              </a:solidFill>
            </a:endParaRPr>
          </a:p>
          <a:p>
            <a:r>
              <a:rPr lang="ar-SA" sz="4000" b="1" dirty="0">
                <a:solidFill>
                  <a:srgbClr val="000066"/>
                </a:solidFill>
              </a:rPr>
              <a:t>يقُولونَ: لا تَبْعَد وهمْ </a:t>
            </a:r>
            <a:r>
              <a:rPr lang="ar-SA" sz="4000" b="1" dirty="0" smtClean="0">
                <a:solidFill>
                  <a:srgbClr val="000066"/>
                </a:solidFill>
              </a:rPr>
              <a:t>يَــــــدفِنونني</a:t>
            </a:r>
            <a:r>
              <a:rPr lang="ar-SA" sz="4000" b="1" dirty="0">
                <a:solidFill>
                  <a:srgbClr val="000066"/>
                </a:solidFill>
              </a:rPr>
              <a:t>		</a:t>
            </a:r>
            <a:r>
              <a:rPr lang="ar-EG" sz="4000" b="1" dirty="0" smtClean="0">
                <a:solidFill>
                  <a:srgbClr val="000066"/>
                </a:solidFill>
              </a:rPr>
              <a:t/>
            </a:r>
            <a:br>
              <a:rPr lang="ar-EG" sz="4000" b="1" dirty="0" smtClean="0">
                <a:solidFill>
                  <a:srgbClr val="000066"/>
                </a:solidFill>
              </a:rPr>
            </a:br>
            <a:r>
              <a:rPr lang="ar-EG" sz="4000" b="1" dirty="0" smtClean="0">
                <a:solidFill>
                  <a:srgbClr val="000066"/>
                </a:solidFill>
              </a:rPr>
              <a:t>			</a:t>
            </a:r>
            <a:r>
              <a:rPr lang="ar-SA" sz="4000" b="1" dirty="0" smtClean="0">
                <a:solidFill>
                  <a:srgbClr val="000066"/>
                </a:solidFill>
              </a:rPr>
              <a:t>وأينَ </a:t>
            </a:r>
            <a:r>
              <a:rPr lang="ar-SA" sz="4000" b="1" dirty="0">
                <a:solidFill>
                  <a:srgbClr val="000066"/>
                </a:solidFill>
              </a:rPr>
              <a:t>مَكانُ البُعْدِ إلا مَكانيا</a:t>
            </a:r>
            <a:r>
              <a:rPr lang="ar-SA" sz="4000" b="1" dirty="0" smtClean="0">
                <a:solidFill>
                  <a:srgbClr val="000066"/>
                </a:solidFill>
              </a:rPr>
              <a:t>؟!</a:t>
            </a:r>
            <a:r>
              <a:rPr lang="ar-SA" sz="4000" baseline="30000" dirty="0" smtClean="0">
                <a:solidFill>
                  <a:srgbClr val="000066"/>
                </a:solidFill>
              </a:rPr>
              <a:t>(</a:t>
            </a:r>
            <a:r>
              <a:rPr lang="ar-EG" sz="4000" baseline="30000" dirty="0" smtClean="0">
                <a:solidFill>
                  <a:srgbClr val="000066"/>
                </a:solidFill>
              </a:rPr>
              <a:t>3</a:t>
            </a:r>
            <a:r>
              <a:rPr lang="ar-SA" sz="4000" baseline="30000" dirty="0" smtClean="0">
                <a:solidFill>
                  <a:srgbClr val="000066"/>
                </a:solidFill>
              </a:rPr>
              <a:t>)</a:t>
            </a:r>
            <a:endParaRPr lang="en-US" sz="4000" dirty="0">
              <a:solidFill>
                <a:srgbClr val="000066"/>
              </a:solidFill>
            </a:endParaRPr>
          </a:p>
        </p:txBody>
      </p:sp>
      <p:grpSp>
        <p:nvGrpSpPr>
          <p:cNvPr id="4" name="Group 3"/>
          <p:cNvGrpSpPr/>
          <p:nvPr/>
        </p:nvGrpSpPr>
        <p:grpSpPr>
          <a:xfrm>
            <a:off x="1115616" y="5373216"/>
            <a:ext cx="7416824" cy="473278"/>
            <a:chOff x="2106406" y="5733256"/>
            <a:chExt cx="6065994" cy="473278"/>
          </a:xfrm>
        </p:grpSpPr>
        <p:sp>
          <p:nvSpPr>
            <p:cNvPr id="5" name="TextBox 4"/>
            <p:cNvSpPr txBox="1"/>
            <p:nvPr/>
          </p:nvSpPr>
          <p:spPr>
            <a:xfrm>
              <a:off x="2224192" y="5837202"/>
              <a:ext cx="5846736" cy="369332"/>
            </a:xfrm>
            <a:prstGeom prst="rect">
              <a:avLst/>
            </a:prstGeom>
            <a:noFill/>
          </p:spPr>
          <p:txBody>
            <a:bodyPr wrap="square" rtlCol="1">
              <a:spAutoFit/>
            </a:bodyPr>
            <a:lstStyle/>
            <a:p>
              <a:endParaRPr lang="en-US" dirty="0">
                <a:latin typeface="Times New Roman" pitchFamily="18" charset="0"/>
              </a:endParaRPr>
            </a:p>
          </p:txBody>
        </p:sp>
        <p:cxnSp>
          <p:nvCxnSpPr>
            <p:cNvPr id="6" name="Straight Connector 5"/>
            <p:cNvCxnSpPr/>
            <p:nvPr/>
          </p:nvCxnSpPr>
          <p:spPr>
            <a:xfrm flipH="1">
              <a:off x="2106406" y="5733256"/>
              <a:ext cx="606599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4693639" y="5430957"/>
            <a:ext cx="3544560" cy="400110"/>
          </a:xfrm>
          <a:prstGeom prst="rect">
            <a:avLst/>
          </a:prstGeom>
        </p:spPr>
        <p:txBody>
          <a:bodyPr wrap="none">
            <a:spAutoFit/>
          </a:bodyPr>
          <a:lstStyle/>
          <a:p>
            <a:r>
              <a:rPr lang="ar-SA" sz="2000" b="1" dirty="0" smtClean="0"/>
              <a:t>(</a:t>
            </a:r>
            <a:r>
              <a:rPr lang="ar-EG" sz="2000" b="1" dirty="0" smtClean="0"/>
              <a:t>3</a:t>
            </a:r>
            <a:r>
              <a:rPr lang="ar-SA" sz="2000" b="1" dirty="0" smtClean="0"/>
              <a:t>) </a:t>
            </a:r>
            <a:r>
              <a:rPr lang="ar-EG" sz="2000" b="1" dirty="0"/>
              <a:t>لا تبعد: لا تهلك (دعاء له بالسلامة).</a:t>
            </a:r>
            <a:endParaRPr lang="en-US" sz="2000" b="1" dirty="0"/>
          </a:p>
        </p:txBody>
      </p:sp>
    </p:spTree>
    <p:extLst>
      <p:ext uri="{BB962C8B-B14F-4D97-AF65-F5344CB8AC3E}">
        <p14:creationId xmlns="" xmlns:p14="http://schemas.microsoft.com/office/powerpoint/2010/main" val="2395121001"/>
      </p:ext>
    </p:extLst>
  </p:cSld>
  <p:clrMapOvr>
    <a:masterClrMapping/>
  </p:clrMapOvr>
  <mc:AlternateContent xmlns:mc="http://schemas.openxmlformats.org/markup-compatibility/2006">
    <mc:Choice xmlns="" xmlns:p14="http://schemas.microsoft.com/office/powerpoint/2010/main" Requires="p14">
      <p:transition>
        <p14:switch dir="l"/>
        <p:sndAc>
          <p:stSnd>
            <p:snd r:embed="rId6" name="mouseDown.wav"/>
          </p:stSnd>
        </p:sndAc>
      </p:transition>
    </mc:Choice>
    <mc:Fallback>
      <p:transition>
        <p:fade/>
        <p:sndAc>
          <p:stSnd>
            <p:snd r:embed="rId2" name="mouseDow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type.wav"/>
                                        </p:tgtEl>
                                      </p:cMediaNode>
                                    </p:audio>
                                  </p:sub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subTnLst>
                                    <p:audio>
                                      <p:cMediaNode>
                                        <p:cTn display="0" masterRel="sameClick">
                                          <p:stCondLst>
                                            <p:cond evt="begin" delay="0">
                                              <p:tn val="9"/>
                                            </p:cond>
                                          </p:stCondLst>
                                          <p:endCondLst>
                                            <p:cond evt="onStopAudio" delay="0">
                                              <p:tgtEl>
                                                <p:sldTgt/>
                                              </p:tgtEl>
                                            </p:cond>
                                          </p:endCondLst>
                                        </p:cTn>
                                        <p:tgtEl>
                                          <p:sndTgt r:embed="rId3" name="type.wav"/>
                                        </p:tgtEl>
                                      </p:cMediaNode>
                                    </p:audio>
                                  </p:sub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4" name="0941 - pop.wav"/>
                                        </p:tgtEl>
                                      </p:cMediaNode>
                                    </p:audio>
                                  </p:subTnLst>
                                </p:cTn>
                              </p:par>
                              <p:par>
                                <p:cTn id="18" presetID="2" presetClass="entr" presetSubtype="4" fill="hold" grpId="0" nodeType="with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 calcmode="lin" valueType="num">
                                      <p:cBhvr additive="base">
                                        <p:cTn id="20"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0941 - pop.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85012" y="1320443"/>
            <a:ext cx="8219436" cy="4052773"/>
            <a:chOff x="755576" y="1700808"/>
            <a:chExt cx="7776864" cy="3569043"/>
          </a:xfrm>
        </p:grpSpPr>
        <p:sp>
          <p:nvSpPr>
            <p:cNvPr id="3" name="L-Shape 2"/>
            <p:cNvSpPr/>
            <p:nvPr/>
          </p:nvSpPr>
          <p:spPr>
            <a:xfrm flipH="1">
              <a:off x="3563888" y="1700808"/>
              <a:ext cx="4968552" cy="3569043"/>
            </a:xfrm>
            <a:prstGeom prst="corner">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8100000" scaled="1"/>
              <a:tileRect/>
            </a:gradFill>
            <a:ln w="57150">
              <a:solidFill>
                <a:schemeClr val="bg1"/>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grpSp>
          <p:nvGrpSpPr>
            <p:cNvPr id="4" name="Group 3"/>
            <p:cNvGrpSpPr/>
            <p:nvPr/>
          </p:nvGrpSpPr>
          <p:grpSpPr>
            <a:xfrm>
              <a:off x="755576" y="1844824"/>
              <a:ext cx="7632848" cy="3312368"/>
              <a:chOff x="755576" y="1844824"/>
              <a:chExt cx="7632848" cy="3312368"/>
            </a:xfrm>
            <a:scene3d>
              <a:camera prst="orthographicFront">
                <a:rot lat="0" lon="0" rev="0"/>
              </a:camera>
              <a:lightRig rig="glow" dir="t">
                <a:rot lat="0" lon="0" rev="14100000"/>
              </a:lightRig>
            </a:scene3d>
          </p:grpSpPr>
          <p:sp>
            <p:nvSpPr>
              <p:cNvPr id="5" name="Rounded Rectangle 4"/>
              <p:cNvSpPr/>
              <p:nvPr/>
            </p:nvSpPr>
            <p:spPr>
              <a:xfrm>
                <a:off x="755576" y="1844824"/>
                <a:ext cx="6480720" cy="3312368"/>
              </a:xfrm>
              <a:prstGeom prst="roundRect">
                <a:avLst/>
              </a:prstGeom>
              <a:gradFill flip="none" rotWithShape="1">
                <a:gsLst>
                  <a:gs pos="0">
                    <a:srgbClr val="3333CC">
                      <a:shade val="30000"/>
                      <a:satMod val="115000"/>
                    </a:srgbClr>
                  </a:gs>
                  <a:gs pos="50000">
                    <a:srgbClr val="3333CC">
                      <a:shade val="67500"/>
                      <a:satMod val="115000"/>
                    </a:srgbClr>
                  </a:gs>
                  <a:gs pos="100000">
                    <a:srgbClr val="3333CC">
                      <a:shade val="100000"/>
                      <a:satMod val="115000"/>
                    </a:srgbClr>
                  </a:gs>
                </a:gsLst>
                <a:lin ang="2700000" scaled="1"/>
                <a:tileRect/>
              </a:gradFill>
              <a:ln w="57150">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sp>
            <p:nvSpPr>
              <p:cNvPr id="6" name="Oval 5"/>
              <p:cNvSpPr/>
              <p:nvPr/>
            </p:nvSpPr>
            <p:spPr>
              <a:xfrm>
                <a:off x="971600" y="1988840"/>
                <a:ext cx="7416824" cy="2952328"/>
              </a:xfrm>
              <a:prstGeom prst="ellipse">
                <a:avLst/>
              </a:prstGeom>
              <a:gradFill flip="none" rotWithShape="1">
                <a:gsLst>
                  <a:gs pos="0">
                    <a:srgbClr val="CCCCFF"/>
                  </a:gs>
                  <a:gs pos="50000">
                    <a:schemeClr val="bg1"/>
                  </a:gs>
                  <a:gs pos="100000">
                    <a:srgbClr val="CC0000">
                      <a:tint val="23500"/>
                      <a:satMod val="160000"/>
                    </a:srgbClr>
                  </a:gs>
                </a:gsLst>
                <a:lin ang="16200000" scaled="1"/>
                <a:tileRect/>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grpSp>
      </p:grpSp>
      <p:sp>
        <p:nvSpPr>
          <p:cNvPr id="7" name="Rectangle 6"/>
          <p:cNvSpPr/>
          <p:nvPr/>
        </p:nvSpPr>
        <p:spPr>
          <a:xfrm>
            <a:off x="867449" y="2860193"/>
            <a:ext cx="7160935" cy="1015663"/>
          </a:xfrm>
          <a:prstGeom prst="rect">
            <a:avLst/>
          </a:prstGeom>
        </p:spPr>
        <p:txBody>
          <a:bodyPr wrap="none">
            <a:spAutoFit/>
          </a:bodyPr>
          <a:lstStyle/>
          <a:p>
            <a:pPr algn="ctr"/>
            <a:r>
              <a:rPr lang="ar-EG" sz="6000" b="1" dirty="0" smtClean="0">
                <a:ln>
                  <a:solidFill>
                    <a:sysClr val="windowText" lastClr="000000"/>
                  </a:solidFill>
                </a:ln>
                <a:solidFill>
                  <a:srgbClr val="0000CC"/>
                </a:solidFill>
              </a:rPr>
              <a:t>2- </a:t>
            </a:r>
            <a:r>
              <a:rPr lang="ar-EG" sz="6000" b="1" dirty="0">
                <a:ln>
                  <a:solidFill>
                    <a:sysClr val="windowText" lastClr="000000"/>
                  </a:solidFill>
                </a:ln>
                <a:solidFill>
                  <a:srgbClr val="0000CC"/>
                </a:solidFill>
              </a:rPr>
              <a:t>مقياس القوة أو </a:t>
            </a:r>
            <a:r>
              <a:rPr lang="ar-EG" sz="6000" b="1" dirty="0" smtClean="0">
                <a:ln>
                  <a:solidFill>
                    <a:sysClr val="windowText" lastClr="000000"/>
                  </a:solidFill>
                </a:ln>
                <a:solidFill>
                  <a:srgbClr val="0000CC"/>
                </a:solidFill>
              </a:rPr>
              <a:t>الضعف</a:t>
            </a:r>
            <a:endParaRPr lang="en-US" sz="6000" dirty="0">
              <a:ln>
                <a:solidFill>
                  <a:sysClr val="windowText" lastClr="000000"/>
                </a:solidFill>
              </a:ln>
              <a:solidFill>
                <a:srgbClr val="0000CC"/>
              </a:solidFill>
            </a:endParaRPr>
          </a:p>
        </p:txBody>
      </p:sp>
    </p:spTree>
    <p:extLst>
      <p:ext uri="{BB962C8B-B14F-4D97-AF65-F5344CB8AC3E}">
        <p14:creationId xmlns="" xmlns:p14="http://schemas.microsoft.com/office/powerpoint/2010/main" val="1940131607"/>
      </p:ext>
    </p:extLst>
  </p:cSld>
  <p:clrMapOvr>
    <a:masterClrMapping/>
  </p:clrMapOvr>
  <mc:AlternateContent xmlns:mc="http://schemas.openxmlformats.org/markup-compatibility/2006">
    <mc:Choice xmlns="" xmlns:p14="http://schemas.microsoft.com/office/powerpoint/2010/main" Requires="p14">
      <p:transition>
        <p14:switch dir="l"/>
        <p:sndAc>
          <p:stSnd>
            <p:snd r:embed="rId4" name="mouseDown.wav"/>
          </p:stSnd>
        </p:sndAc>
      </p:transition>
    </mc:Choice>
    <mc:Fallback>
      <p:transition>
        <p:fade/>
        <p:sndAc>
          <p:stSnd>
            <p:snd r:embed="rId2" name="mouseDow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5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25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250" accel="50000" fill="hold">
                                          <p:stCondLst>
                                            <p:cond delay="250"/>
                                          </p:stCondLst>
                                        </p:cTn>
                                        <p:tgtEl>
                                          <p:spTgt spid="2"/>
                                        </p:tgtEl>
                                        <p:attrNameLst>
                                          <p:attrName>ppt_w</p:attrName>
                                        </p:attrNameLst>
                                      </p:cBhvr>
                                      <p:tavLst>
                                        <p:tav tm="0">
                                          <p:val>
                                            <p:strVal val="#ppt_w*.05"/>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anim calcmode="lin" valueType="num">
                                      <p:cBhvr>
                                        <p:cTn id="11" dur="25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25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250" accel="50000" fill="hold">
                                          <p:stCondLst>
                                            <p:cond delay="250"/>
                                          </p:stCondLst>
                                        </p:cTn>
                                        <p:tgtEl>
                                          <p:spTgt spid="2"/>
                                        </p:tgtEl>
                                        <p:attrNameLst>
                                          <p:attrName>ppt_y</p:attrName>
                                        </p:attrNameLst>
                                      </p:cBhvr>
                                      <p:tavLst>
                                        <p:tav tm="0">
                                          <p:val>
                                            <p:strVal val="#ppt_y+.1"/>
                                          </p:val>
                                        </p:tav>
                                        <p:tav tm="100000">
                                          <p:val>
                                            <p:strVal val="#ppt_y"/>
                                          </p:val>
                                        </p:tav>
                                      </p:tavLst>
                                    </p:anim>
                                    <p:animEffect transition="in" filter="fade">
                                      <p:cBhvr>
                                        <p:cTn id="14" dur="500" decel="50000">
                                          <p:stCondLst>
                                            <p:cond delay="0"/>
                                          </p:stCondLst>
                                        </p:cTn>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1153 - swing sword or foil.wav"/>
                                        </p:tgtEl>
                                      </p:cMediaNode>
                                    </p:audio>
                                  </p:subTnLst>
                                </p:cTn>
                              </p:par>
                              <p:par>
                                <p:cTn id="15" presetID="2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25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18" dur="25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19" dur="250" accel="50000" fill="hold">
                                          <p:stCondLst>
                                            <p:cond delay="250"/>
                                          </p:stCondLst>
                                        </p:cTn>
                                        <p:tgtEl>
                                          <p:spTgt spid="7"/>
                                        </p:tgtEl>
                                        <p:attrNameLst>
                                          <p:attrName>ppt_w</p:attrName>
                                        </p:attrNameLst>
                                      </p:cBhvr>
                                      <p:tavLst>
                                        <p:tav tm="0">
                                          <p:val>
                                            <p:strVal val="#ppt_w*.05"/>
                                          </p:val>
                                        </p:tav>
                                        <p:tav tm="100000">
                                          <p:val>
                                            <p:strVal val="#ppt_w"/>
                                          </p:val>
                                        </p:tav>
                                      </p:tavLst>
                                    </p:anim>
                                    <p:anim calcmode="lin" valueType="num">
                                      <p:cBhvr>
                                        <p:cTn id="20" dur="500" fill="hold"/>
                                        <p:tgtEl>
                                          <p:spTgt spid="7"/>
                                        </p:tgtEl>
                                        <p:attrNameLst>
                                          <p:attrName>ppt_h</p:attrName>
                                        </p:attrNameLst>
                                      </p:cBhvr>
                                      <p:tavLst>
                                        <p:tav tm="0">
                                          <p:val>
                                            <p:strVal val="#ppt_h"/>
                                          </p:val>
                                        </p:tav>
                                        <p:tav tm="100000">
                                          <p:val>
                                            <p:strVal val="#ppt_h"/>
                                          </p:val>
                                        </p:tav>
                                      </p:tavLst>
                                    </p:anim>
                                    <p:anim calcmode="lin" valueType="num">
                                      <p:cBhvr>
                                        <p:cTn id="21" dur="25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22" dur="25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23" dur="250" accel="50000" fill="hold">
                                          <p:stCondLst>
                                            <p:cond delay="250"/>
                                          </p:stCondLst>
                                        </p:cTn>
                                        <p:tgtEl>
                                          <p:spTgt spid="7"/>
                                        </p:tgtEl>
                                        <p:attrNameLst>
                                          <p:attrName>ppt_y</p:attrName>
                                        </p:attrNameLst>
                                      </p:cBhvr>
                                      <p:tavLst>
                                        <p:tav tm="0">
                                          <p:val>
                                            <p:strVal val="#ppt_y+.1"/>
                                          </p:val>
                                        </p:tav>
                                        <p:tav tm="100000">
                                          <p:val>
                                            <p:strVal val="#ppt_y"/>
                                          </p:val>
                                        </p:tav>
                                      </p:tavLst>
                                    </p:anim>
                                    <p:animEffect transition="in" filter="fade">
                                      <p:cBhvr>
                                        <p:cTn id="24" dur="500" decel="50000">
                                          <p:stCondLst>
                                            <p:cond delay="0"/>
                                          </p:stCondLst>
                                        </p:cTn>
                                        <p:tgtEl>
                                          <p:spTgt spid="7"/>
                                        </p:tgtEl>
                                      </p:cBhvr>
                                    </p:animEffect>
                                  </p:childTnLst>
                                  <p:subTnLst>
                                    <p:audio>
                                      <p:cMediaNode>
                                        <p:cTn display="0" masterRel="sameClick">
                                          <p:stCondLst>
                                            <p:cond evt="begin" delay="0">
                                              <p:tn val="15"/>
                                            </p:cond>
                                          </p:stCondLst>
                                          <p:endCondLst>
                                            <p:cond evt="onStopAudio" delay="0">
                                              <p:tgtEl>
                                                <p:sldTgt/>
                                              </p:tgtEl>
                                            </p:cond>
                                          </p:endCondLst>
                                        </p:cTn>
                                        <p:tgtEl>
                                          <p:sndTgt r:embed="rId3" name="1153 - swing sword or foi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7504" y="116632"/>
            <a:ext cx="8928992" cy="6624736"/>
            <a:chOff x="107504" y="116632"/>
            <a:chExt cx="8928992" cy="6624736"/>
          </a:xfrm>
        </p:grpSpPr>
        <p:sp>
          <p:nvSpPr>
            <p:cNvPr id="3" name="Rectangle 2"/>
            <p:cNvSpPr/>
            <p:nvPr/>
          </p:nvSpPr>
          <p:spPr>
            <a:xfrm>
              <a:off x="4355976" y="188640"/>
              <a:ext cx="4680520" cy="6324144"/>
            </a:xfrm>
            <a:prstGeom prst="rect">
              <a:avLst/>
            </a:prstGeom>
            <a:solidFill>
              <a:srgbClr val="996600"/>
            </a:solidFill>
            <a:ln>
              <a:solidFill>
                <a:schemeClr val="bg1"/>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grpSp>
          <p:nvGrpSpPr>
            <p:cNvPr id="4" name="Group 3"/>
            <p:cNvGrpSpPr/>
            <p:nvPr/>
          </p:nvGrpSpPr>
          <p:grpSpPr>
            <a:xfrm>
              <a:off x="107504" y="116632"/>
              <a:ext cx="8712968" cy="6624736"/>
              <a:chOff x="107504" y="116632"/>
              <a:chExt cx="8712968" cy="6624736"/>
            </a:xfrm>
          </p:grpSpPr>
          <p:grpSp>
            <p:nvGrpSpPr>
              <p:cNvPr id="5" name="Group 4"/>
              <p:cNvGrpSpPr/>
              <p:nvPr/>
            </p:nvGrpSpPr>
            <p:grpSpPr>
              <a:xfrm>
                <a:off x="107504" y="188640"/>
                <a:ext cx="8712967" cy="6552728"/>
                <a:chOff x="107504" y="188640"/>
                <a:chExt cx="8712967" cy="6552728"/>
              </a:xfrm>
            </p:grpSpPr>
            <p:grpSp>
              <p:nvGrpSpPr>
                <p:cNvPr id="9" name="Group 8"/>
                <p:cNvGrpSpPr/>
                <p:nvPr/>
              </p:nvGrpSpPr>
              <p:grpSpPr>
                <a:xfrm>
                  <a:off x="107504" y="188640"/>
                  <a:ext cx="8712967" cy="6552728"/>
                  <a:chOff x="107504" y="188640"/>
                  <a:chExt cx="8712967" cy="6552728"/>
                </a:xfrm>
              </p:grpSpPr>
              <p:grpSp>
                <p:nvGrpSpPr>
                  <p:cNvPr id="11" name="Group 10"/>
                  <p:cNvGrpSpPr/>
                  <p:nvPr/>
                </p:nvGrpSpPr>
                <p:grpSpPr>
                  <a:xfrm>
                    <a:off x="107504" y="188640"/>
                    <a:ext cx="8712967" cy="6552728"/>
                    <a:chOff x="395536" y="476672"/>
                    <a:chExt cx="8113753" cy="6192688"/>
                  </a:xfrm>
                  <a:solidFill>
                    <a:srgbClr val="FF0000"/>
                  </a:solidFill>
                  <a:scene3d>
                    <a:camera prst="orthographicFront">
                      <a:rot lat="0" lon="0" rev="0"/>
                    </a:camera>
                    <a:lightRig rig="glow" dir="t">
                      <a:rot lat="0" lon="0" rev="14100000"/>
                    </a:lightRig>
                  </a:scene3d>
                </p:grpSpPr>
                <p:sp>
                  <p:nvSpPr>
                    <p:cNvPr id="13" name="Round Single Corner Rectangle 12"/>
                    <p:cNvSpPr/>
                    <p:nvPr/>
                  </p:nvSpPr>
                  <p:spPr>
                    <a:xfrm>
                      <a:off x="395536" y="476672"/>
                      <a:ext cx="5760640" cy="6192688"/>
                    </a:xfrm>
                    <a:prstGeom prst="round1Rect">
                      <a:avLst/>
                    </a:prstGeom>
                    <a:solidFill>
                      <a:srgbClr val="CC3300"/>
                    </a:solidFill>
                    <a:ln>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sp>
                  <p:nvSpPr>
                    <p:cNvPr id="14" name="Rounded Rectangle 13"/>
                    <p:cNvSpPr/>
                    <p:nvPr/>
                  </p:nvSpPr>
                  <p:spPr>
                    <a:xfrm>
                      <a:off x="611560" y="620688"/>
                      <a:ext cx="7897729" cy="5832648"/>
                    </a:xfrm>
                    <a:prstGeom prst="roundRect">
                      <a:avLst>
                        <a:gd name="adj" fmla="val 9377"/>
                      </a:avLst>
                    </a:prstGeom>
                    <a:gradFill flip="none" rotWithShape="1">
                      <a:gsLst>
                        <a:gs pos="0">
                          <a:schemeClr val="bg2">
                            <a:lumMod val="50000"/>
                          </a:schemeClr>
                        </a:gs>
                        <a:gs pos="50000">
                          <a:schemeClr val="bg1"/>
                        </a:gs>
                        <a:gs pos="100000">
                          <a:schemeClr val="bg1">
                            <a:lumMod val="95000"/>
                          </a:schemeClr>
                        </a:gs>
                      </a:gsLst>
                      <a:lin ang="16200000" scaled="1"/>
                      <a:tileRect/>
                    </a:gradFill>
                    <a:ln>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grpSp>
              <p:pic>
                <p:nvPicPr>
                  <p:cNvPr id="12" name="Picture 11"/>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39482" y="188640"/>
                    <a:ext cx="2667000" cy="752475"/>
                  </a:xfrm>
                  <a:prstGeom prst="rect">
                    <a:avLst/>
                  </a:prstGeom>
                </p:spPr>
              </p:pic>
            </p:grpSp>
            <p:pic>
              <p:nvPicPr>
                <p:cNvPr id="10" name="Picture 9"/>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7956375" y="332656"/>
                  <a:ext cx="864096" cy="348081"/>
                </a:xfrm>
                <a:prstGeom prst="rect">
                  <a:avLst/>
                </a:prstGeom>
              </p:spPr>
            </p:pic>
          </p:grpSp>
          <p:grpSp>
            <p:nvGrpSpPr>
              <p:cNvPr id="6" name="Group 5"/>
              <p:cNvGrpSpPr/>
              <p:nvPr/>
            </p:nvGrpSpPr>
            <p:grpSpPr>
              <a:xfrm>
                <a:off x="3006482" y="116632"/>
                <a:ext cx="5813990" cy="747720"/>
                <a:chOff x="3006482" y="116632"/>
                <a:chExt cx="5813990" cy="747720"/>
              </a:xfrm>
            </p:grpSpPr>
            <p:pic>
              <p:nvPicPr>
                <p:cNvPr id="7" name="Picture 6"/>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3006482" y="116632"/>
                  <a:ext cx="3067050" cy="747720"/>
                </a:xfrm>
                <a:prstGeom prst="rect">
                  <a:avLst/>
                </a:prstGeom>
              </p:spPr>
            </p:pic>
            <p:pic>
              <p:nvPicPr>
                <p:cNvPr id="8" name="Picture 7"/>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5753422" y="116632"/>
                  <a:ext cx="3067050" cy="747720"/>
                </a:xfrm>
                <a:prstGeom prst="rect">
                  <a:avLst/>
                </a:prstGeom>
              </p:spPr>
            </p:pic>
          </p:grpSp>
        </p:grpSp>
      </p:grpSp>
      <p:sp>
        <p:nvSpPr>
          <p:cNvPr id="15" name="TextBox 14"/>
          <p:cNvSpPr txBox="1"/>
          <p:nvPr/>
        </p:nvSpPr>
        <p:spPr>
          <a:xfrm>
            <a:off x="755576" y="1332051"/>
            <a:ext cx="7704856" cy="4401205"/>
          </a:xfrm>
          <a:prstGeom prst="rect">
            <a:avLst/>
          </a:prstGeom>
          <a:noFill/>
        </p:spPr>
        <p:txBody>
          <a:bodyPr wrap="square" rtlCol="1">
            <a:spAutoFit/>
          </a:bodyPr>
          <a:lstStyle/>
          <a:p>
            <a:pPr algn="ctr"/>
            <a:r>
              <a:rPr lang="ar-EG" sz="4000" b="1" dirty="0"/>
              <a:t>إذا أثَّرت القصيدة في نفس قارئها، وهزَّت وجدانه؛ كانت عاطفتها قوية، وإذا لم تترك أثراً في نفسه كانت عاطفتها ضعيفة.</a:t>
            </a:r>
            <a:endParaRPr lang="en-US" sz="4000" dirty="0"/>
          </a:p>
          <a:p>
            <a:pPr algn="ctr"/>
            <a:r>
              <a:rPr lang="ar-EG" sz="4000" b="1" dirty="0"/>
              <a:t>وترتبط قوة العاطفة ووضوح تأثيرها بطبائع الناس وأمزجتهم، فمنهم من يتأثر بالرثاء، ومنهم من يتأثر بالغزل، ومنهم من يتأثر بالفخر أو المدح وهكذا.</a:t>
            </a:r>
            <a:endParaRPr lang="en-US" sz="4000" dirty="0"/>
          </a:p>
        </p:txBody>
      </p:sp>
    </p:spTree>
    <p:extLst>
      <p:ext uri="{BB962C8B-B14F-4D97-AF65-F5344CB8AC3E}">
        <p14:creationId xmlns="" xmlns:p14="http://schemas.microsoft.com/office/powerpoint/2010/main" val="2275645447"/>
      </p:ext>
    </p:extLst>
  </p:cSld>
  <p:clrMapOvr>
    <a:masterClrMapping/>
  </p:clrMapOvr>
  <mc:AlternateContent xmlns:mc="http://schemas.openxmlformats.org/markup-compatibility/2006">
    <mc:Choice xmlns="" xmlns:p14="http://schemas.microsoft.com/office/powerpoint/2010/main" Requires="p14">
      <p:transition>
        <p14:switch dir="l"/>
        <p:sndAc>
          <p:stSnd>
            <p:snd r:embed="rId7" name="mouseDown.wav"/>
          </p:stSnd>
        </p:sndAc>
      </p:transition>
    </mc:Choice>
    <mc:Fallback>
      <p:transition>
        <p:fade/>
        <p:sndAc>
          <p:stSnd>
            <p:snd r:embed="rId2" name="mouseDow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26.wav"/>
                                        </p:tgtEl>
                                      </p:cMediaNode>
                                    </p:audio>
                                  </p:subTnLst>
                                </p:cTn>
                              </p:par>
                              <p:par>
                                <p:cTn id="10" presetID="53" presetClass="entr" presetSubtype="16"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7504" y="116632"/>
            <a:ext cx="8928992" cy="6624736"/>
            <a:chOff x="107504" y="116632"/>
            <a:chExt cx="8928992" cy="6624736"/>
          </a:xfrm>
        </p:grpSpPr>
        <p:sp>
          <p:nvSpPr>
            <p:cNvPr id="3" name="Rectangle 2"/>
            <p:cNvSpPr/>
            <p:nvPr/>
          </p:nvSpPr>
          <p:spPr>
            <a:xfrm>
              <a:off x="4355976" y="188640"/>
              <a:ext cx="4680520" cy="6324144"/>
            </a:xfrm>
            <a:prstGeom prst="rect">
              <a:avLst/>
            </a:prstGeom>
            <a:solidFill>
              <a:srgbClr val="996600"/>
            </a:solidFill>
            <a:ln>
              <a:solidFill>
                <a:schemeClr val="bg1"/>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grpSp>
          <p:nvGrpSpPr>
            <p:cNvPr id="4" name="Group 3"/>
            <p:cNvGrpSpPr/>
            <p:nvPr/>
          </p:nvGrpSpPr>
          <p:grpSpPr>
            <a:xfrm>
              <a:off x="107504" y="116632"/>
              <a:ext cx="8712968" cy="6624736"/>
              <a:chOff x="107504" y="116632"/>
              <a:chExt cx="8712968" cy="6624736"/>
            </a:xfrm>
          </p:grpSpPr>
          <p:grpSp>
            <p:nvGrpSpPr>
              <p:cNvPr id="5" name="Group 4"/>
              <p:cNvGrpSpPr/>
              <p:nvPr/>
            </p:nvGrpSpPr>
            <p:grpSpPr>
              <a:xfrm>
                <a:off x="107504" y="188640"/>
                <a:ext cx="8712967" cy="6552728"/>
                <a:chOff x="107504" y="188640"/>
                <a:chExt cx="8712967" cy="6552728"/>
              </a:xfrm>
            </p:grpSpPr>
            <p:grpSp>
              <p:nvGrpSpPr>
                <p:cNvPr id="9" name="Group 8"/>
                <p:cNvGrpSpPr/>
                <p:nvPr/>
              </p:nvGrpSpPr>
              <p:grpSpPr>
                <a:xfrm>
                  <a:off x="107504" y="188640"/>
                  <a:ext cx="8712967" cy="6552728"/>
                  <a:chOff x="107504" y="188640"/>
                  <a:chExt cx="8712967" cy="6552728"/>
                </a:xfrm>
              </p:grpSpPr>
              <p:grpSp>
                <p:nvGrpSpPr>
                  <p:cNvPr id="11" name="Group 10"/>
                  <p:cNvGrpSpPr/>
                  <p:nvPr/>
                </p:nvGrpSpPr>
                <p:grpSpPr>
                  <a:xfrm>
                    <a:off x="107504" y="188640"/>
                    <a:ext cx="8712967" cy="6552728"/>
                    <a:chOff x="395536" y="476672"/>
                    <a:chExt cx="8113753" cy="6192688"/>
                  </a:xfrm>
                  <a:solidFill>
                    <a:srgbClr val="FF0000"/>
                  </a:solidFill>
                  <a:scene3d>
                    <a:camera prst="orthographicFront">
                      <a:rot lat="0" lon="0" rev="0"/>
                    </a:camera>
                    <a:lightRig rig="glow" dir="t">
                      <a:rot lat="0" lon="0" rev="14100000"/>
                    </a:lightRig>
                  </a:scene3d>
                </p:grpSpPr>
                <p:sp>
                  <p:nvSpPr>
                    <p:cNvPr id="13" name="Round Single Corner Rectangle 12"/>
                    <p:cNvSpPr/>
                    <p:nvPr/>
                  </p:nvSpPr>
                  <p:spPr>
                    <a:xfrm>
                      <a:off x="395536" y="476672"/>
                      <a:ext cx="5760640" cy="6192688"/>
                    </a:xfrm>
                    <a:prstGeom prst="round1Rect">
                      <a:avLst/>
                    </a:prstGeom>
                    <a:solidFill>
                      <a:srgbClr val="CC3300"/>
                    </a:solidFill>
                    <a:ln>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sp>
                  <p:nvSpPr>
                    <p:cNvPr id="14" name="Rounded Rectangle 13"/>
                    <p:cNvSpPr/>
                    <p:nvPr/>
                  </p:nvSpPr>
                  <p:spPr>
                    <a:xfrm>
                      <a:off x="611560" y="620688"/>
                      <a:ext cx="7897729" cy="5832648"/>
                    </a:xfrm>
                    <a:prstGeom prst="roundRect">
                      <a:avLst>
                        <a:gd name="adj" fmla="val 9377"/>
                      </a:avLst>
                    </a:prstGeom>
                    <a:gradFill flip="none" rotWithShape="1">
                      <a:gsLst>
                        <a:gs pos="0">
                          <a:schemeClr val="bg2">
                            <a:lumMod val="50000"/>
                          </a:schemeClr>
                        </a:gs>
                        <a:gs pos="50000">
                          <a:schemeClr val="bg1"/>
                        </a:gs>
                        <a:gs pos="100000">
                          <a:schemeClr val="bg1">
                            <a:lumMod val="95000"/>
                          </a:schemeClr>
                        </a:gs>
                      </a:gsLst>
                      <a:lin ang="16200000" scaled="1"/>
                      <a:tileRect/>
                    </a:gradFill>
                    <a:ln>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grpSp>
              <p:pic>
                <p:nvPicPr>
                  <p:cNvPr id="12" name="Picture 11"/>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39482" y="188640"/>
                    <a:ext cx="2667000" cy="752475"/>
                  </a:xfrm>
                  <a:prstGeom prst="rect">
                    <a:avLst/>
                  </a:prstGeom>
                </p:spPr>
              </p:pic>
            </p:grpSp>
            <p:pic>
              <p:nvPicPr>
                <p:cNvPr id="10" name="Picture 9"/>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7956375" y="332656"/>
                  <a:ext cx="864096" cy="348081"/>
                </a:xfrm>
                <a:prstGeom prst="rect">
                  <a:avLst/>
                </a:prstGeom>
              </p:spPr>
            </p:pic>
          </p:grpSp>
          <p:grpSp>
            <p:nvGrpSpPr>
              <p:cNvPr id="6" name="Group 5"/>
              <p:cNvGrpSpPr/>
              <p:nvPr/>
            </p:nvGrpSpPr>
            <p:grpSpPr>
              <a:xfrm>
                <a:off x="3006482" y="116632"/>
                <a:ext cx="5813990" cy="747720"/>
                <a:chOff x="3006482" y="116632"/>
                <a:chExt cx="5813990" cy="747720"/>
              </a:xfrm>
            </p:grpSpPr>
            <p:pic>
              <p:nvPicPr>
                <p:cNvPr id="7" name="Picture 6"/>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3006482" y="116632"/>
                  <a:ext cx="3067050" cy="747720"/>
                </a:xfrm>
                <a:prstGeom prst="rect">
                  <a:avLst/>
                </a:prstGeom>
              </p:spPr>
            </p:pic>
            <p:pic>
              <p:nvPicPr>
                <p:cNvPr id="8" name="Picture 7"/>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5753422" y="116632"/>
                  <a:ext cx="3067050" cy="747720"/>
                </a:xfrm>
                <a:prstGeom prst="rect">
                  <a:avLst/>
                </a:prstGeom>
              </p:spPr>
            </p:pic>
          </p:grpSp>
        </p:grpSp>
      </p:grpSp>
      <p:sp>
        <p:nvSpPr>
          <p:cNvPr id="15" name="TextBox 14"/>
          <p:cNvSpPr txBox="1"/>
          <p:nvPr/>
        </p:nvSpPr>
        <p:spPr>
          <a:xfrm>
            <a:off x="755576" y="1843077"/>
            <a:ext cx="7704856" cy="3170099"/>
          </a:xfrm>
          <a:prstGeom prst="rect">
            <a:avLst/>
          </a:prstGeom>
          <a:noFill/>
        </p:spPr>
        <p:txBody>
          <a:bodyPr wrap="square" rtlCol="1">
            <a:spAutoFit/>
          </a:bodyPr>
          <a:lstStyle/>
          <a:p>
            <a:pPr algn="ctr"/>
            <a:r>
              <a:rPr lang="ar-EG" sz="4000" b="1" dirty="0"/>
              <a:t>ومن أمثلة القصائد التي اتصفت بقوة العاطفة قصيدة أبي تمام في رثاء القائد محمد بن حميد الطوسي فقد أبدع الشاعر أيما إبداع في تصوير معاني الفداء والتضحية التي اتصف بها ذلك القائد المسلم حيث يقول:</a:t>
            </a:r>
            <a:endParaRPr lang="en-US" sz="4000" dirty="0"/>
          </a:p>
        </p:txBody>
      </p:sp>
    </p:spTree>
    <p:extLst>
      <p:ext uri="{BB962C8B-B14F-4D97-AF65-F5344CB8AC3E}">
        <p14:creationId xmlns="" xmlns:p14="http://schemas.microsoft.com/office/powerpoint/2010/main" val="1644469484"/>
      </p:ext>
    </p:extLst>
  </p:cSld>
  <p:clrMapOvr>
    <a:masterClrMapping/>
  </p:clrMapOvr>
  <mc:AlternateContent xmlns:mc="http://schemas.openxmlformats.org/markup-compatibility/2006">
    <mc:Choice xmlns="" xmlns:p14="http://schemas.microsoft.com/office/powerpoint/2010/main" Requires="p14">
      <p:transition>
        <p14:switch dir="l"/>
        <p:sndAc>
          <p:stSnd>
            <p:snd r:embed="rId7" name="mouseDown.wav"/>
          </p:stSnd>
        </p:sndAc>
      </p:transition>
    </mc:Choice>
    <mc:Fallback>
      <p:transition>
        <p:fade/>
        <p:sndAc>
          <p:stSnd>
            <p:snd r:embed="rId2" name="mouseDow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subTnLst>
                                    <p:audio>
                                      <p:cMediaNode>
                                        <p:cTn display="0" masterRel="sameClick">
                                          <p:stCondLst>
                                            <p:cond evt="begin" delay="0">
                                              <p:tn val="5"/>
                                            </p:cond>
                                          </p:stCondLst>
                                          <p:endCondLst>
                                            <p:cond evt="onStopAudio" delay="0">
                                              <p:tgtEl>
                                                <p:sldTgt/>
                                              </p:tgtEl>
                                            </p:cond>
                                          </p:endCondLst>
                                        </p:cTn>
                                        <p:tgtEl>
                                          <p:sndTgt r:embed="rId3" name="BOUNC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7504" y="116632"/>
            <a:ext cx="8928992" cy="6624736"/>
            <a:chOff x="107504" y="116632"/>
            <a:chExt cx="8928992" cy="6624736"/>
          </a:xfrm>
        </p:grpSpPr>
        <p:sp>
          <p:nvSpPr>
            <p:cNvPr id="3" name="Rectangle 2"/>
            <p:cNvSpPr/>
            <p:nvPr/>
          </p:nvSpPr>
          <p:spPr>
            <a:xfrm>
              <a:off x="4355976" y="188640"/>
              <a:ext cx="4680520" cy="6324144"/>
            </a:xfrm>
            <a:prstGeom prst="rect">
              <a:avLst/>
            </a:prstGeom>
            <a:solidFill>
              <a:srgbClr val="996600"/>
            </a:solidFill>
            <a:ln>
              <a:solidFill>
                <a:schemeClr val="bg1"/>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grpSp>
          <p:nvGrpSpPr>
            <p:cNvPr id="4" name="Group 3"/>
            <p:cNvGrpSpPr/>
            <p:nvPr/>
          </p:nvGrpSpPr>
          <p:grpSpPr>
            <a:xfrm>
              <a:off x="107504" y="116632"/>
              <a:ext cx="8712968" cy="6624736"/>
              <a:chOff x="107504" y="116632"/>
              <a:chExt cx="8712968" cy="6624736"/>
            </a:xfrm>
          </p:grpSpPr>
          <p:grpSp>
            <p:nvGrpSpPr>
              <p:cNvPr id="5" name="Group 4"/>
              <p:cNvGrpSpPr/>
              <p:nvPr/>
            </p:nvGrpSpPr>
            <p:grpSpPr>
              <a:xfrm>
                <a:off x="107504" y="188640"/>
                <a:ext cx="8712967" cy="6552728"/>
                <a:chOff x="107504" y="188640"/>
                <a:chExt cx="8712967" cy="6552728"/>
              </a:xfrm>
            </p:grpSpPr>
            <p:grpSp>
              <p:nvGrpSpPr>
                <p:cNvPr id="9" name="Group 8"/>
                <p:cNvGrpSpPr/>
                <p:nvPr/>
              </p:nvGrpSpPr>
              <p:grpSpPr>
                <a:xfrm>
                  <a:off x="107504" y="188640"/>
                  <a:ext cx="8712967" cy="6552728"/>
                  <a:chOff x="107504" y="188640"/>
                  <a:chExt cx="8712967" cy="6552728"/>
                </a:xfrm>
              </p:grpSpPr>
              <p:grpSp>
                <p:nvGrpSpPr>
                  <p:cNvPr id="11" name="Group 10"/>
                  <p:cNvGrpSpPr/>
                  <p:nvPr/>
                </p:nvGrpSpPr>
                <p:grpSpPr>
                  <a:xfrm>
                    <a:off x="107504" y="188640"/>
                    <a:ext cx="8712967" cy="6552728"/>
                    <a:chOff x="395536" y="476672"/>
                    <a:chExt cx="8113753" cy="6192688"/>
                  </a:xfrm>
                  <a:solidFill>
                    <a:srgbClr val="FF0000"/>
                  </a:solidFill>
                  <a:scene3d>
                    <a:camera prst="orthographicFront">
                      <a:rot lat="0" lon="0" rev="0"/>
                    </a:camera>
                    <a:lightRig rig="glow" dir="t">
                      <a:rot lat="0" lon="0" rev="14100000"/>
                    </a:lightRig>
                  </a:scene3d>
                </p:grpSpPr>
                <p:sp>
                  <p:nvSpPr>
                    <p:cNvPr id="13" name="Round Single Corner Rectangle 12"/>
                    <p:cNvSpPr/>
                    <p:nvPr/>
                  </p:nvSpPr>
                  <p:spPr>
                    <a:xfrm>
                      <a:off x="395536" y="476672"/>
                      <a:ext cx="5760640" cy="6192688"/>
                    </a:xfrm>
                    <a:prstGeom prst="round1Rect">
                      <a:avLst/>
                    </a:prstGeom>
                    <a:solidFill>
                      <a:srgbClr val="CC3300"/>
                    </a:solidFill>
                    <a:ln>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sp>
                  <p:nvSpPr>
                    <p:cNvPr id="14" name="Rounded Rectangle 13"/>
                    <p:cNvSpPr/>
                    <p:nvPr/>
                  </p:nvSpPr>
                  <p:spPr>
                    <a:xfrm>
                      <a:off x="611560" y="620688"/>
                      <a:ext cx="7897729" cy="5832648"/>
                    </a:xfrm>
                    <a:prstGeom prst="roundRect">
                      <a:avLst>
                        <a:gd name="adj" fmla="val 9377"/>
                      </a:avLst>
                    </a:prstGeom>
                    <a:gradFill flip="none" rotWithShape="1">
                      <a:gsLst>
                        <a:gs pos="0">
                          <a:schemeClr val="bg2">
                            <a:lumMod val="50000"/>
                          </a:schemeClr>
                        </a:gs>
                        <a:gs pos="50000">
                          <a:schemeClr val="bg1"/>
                        </a:gs>
                        <a:gs pos="100000">
                          <a:schemeClr val="bg1">
                            <a:lumMod val="95000"/>
                          </a:schemeClr>
                        </a:gs>
                      </a:gsLst>
                      <a:lin ang="16200000" scaled="1"/>
                      <a:tileRect/>
                    </a:gradFill>
                    <a:ln>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grpSp>
              <p:pic>
                <p:nvPicPr>
                  <p:cNvPr id="12" name="Picture 11"/>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39482" y="188640"/>
                    <a:ext cx="2667000" cy="752475"/>
                  </a:xfrm>
                  <a:prstGeom prst="rect">
                    <a:avLst/>
                  </a:prstGeom>
                </p:spPr>
              </p:pic>
            </p:grpSp>
            <p:pic>
              <p:nvPicPr>
                <p:cNvPr id="10" name="Picture 9"/>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7956375" y="332656"/>
                  <a:ext cx="864096" cy="348081"/>
                </a:xfrm>
                <a:prstGeom prst="rect">
                  <a:avLst/>
                </a:prstGeom>
              </p:spPr>
            </p:pic>
          </p:grpSp>
          <p:grpSp>
            <p:nvGrpSpPr>
              <p:cNvPr id="6" name="Group 5"/>
              <p:cNvGrpSpPr/>
              <p:nvPr/>
            </p:nvGrpSpPr>
            <p:grpSpPr>
              <a:xfrm>
                <a:off x="3006482" y="116632"/>
                <a:ext cx="5813990" cy="747720"/>
                <a:chOff x="3006482" y="116632"/>
                <a:chExt cx="5813990" cy="747720"/>
              </a:xfrm>
            </p:grpSpPr>
            <p:pic>
              <p:nvPicPr>
                <p:cNvPr id="7" name="Picture 6"/>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3006482" y="116632"/>
                  <a:ext cx="3067050" cy="747720"/>
                </a:xfrm>
                <a:prstGeom prst="rect">
                  <a:avLst/>
                </a:prstGeom>
              </p:spPr>
            </p:pic>
            <p:pic>
              <p:nvPicPr>
                <p:cNvPr id="8" name="Picture 7"/>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5753422" y="116632"/>
                  <a:ext cx="3067050" cy="747720"/>
                </a:xfrm>
                <a:prstGeom prst="rect">
                  <a:avLst/>
                </a:prstGeom>
              </p:spPr>
            </p:pic>
          </p:grpSp>
        </p:grpSp>
      </p:grpSp>
      <p:sp>
        <p:nvSpPr>
          <p:cNvPr id="15" name="TextBox 14"/>
          <p:cNvSpPr txBox="1"/>
          <p:nvPr/>
        </p:nvSpPr>
        <p:spPr>
          <a:xfrm>
            <a:off x="0" y="908720"/>
            <a:ext cx="8532440" cy="5016758"/>
          </a:xfrm>
          <a:prstGeom prst="rect">
            <a:avLst/>
          </a:prstGeom>
          <a:noFill/>
        </p:spPr>
        <p:txBody>
          <a:bodyPr wrap="square" rtlCol="1">
            <a:spAutoFit/>
          </a:bodyPr>
          <a:lstStyle/>
          <a:p>
            <a:r>
              <a:rPr lang="ar-EG" sz="4000" b="1" dirty="0">
                <a:solidFill>
                  <a:srgbClr val="000066"/>
                </a:solidFill>
              </a:rPr>
              <a:t>غَدا غَدْوةً </a:t>
            </a:r>
            <a:r>
              <a:rPr lang="ar-EG" sz="4000" b="1" dirty="0" smtClean="0">
                <a:solidFill>
                  <a:srgbClr val="000066"/>
                </a:solidFill>
              </a:rPr>
              <a:t>والحَمْ</a:t>
            </a:r>
            <a:r>
              <a:rPr lang="ar-SA" sz="4000" b="1" dirty="0" smtClean="0">
                <a:solidFill>
                  <a:srgbClr val="000066"/>
                </a:solidFill>
              </a:rPr>
              <a:t>ــــــــ</a:t>
            </a:r>
            <a:r>
              <a:rPr lang="ar-EG" sz="4000" b="1" dirty="0" err="1" smtClean="0">
                <a:solidFill>
                  <a:srgbClr val="000066"/>
                </a:solidFill>
              </a:rPr>
              <a:t>دُ</a:t>
            </a:r>
            <a:r>
              <a:rPr lang="ar-EG" sz="4000" b="1" dirty="0" smtClean="0">
                <a:solidFill>
                  <a:srgbClr val="000066"/>
                </a:solidFill>
              </a:rPr>
              <a:t> </a:t>
            </a:r>
            <a:r>
              <a:rPr lang="ar-EG" sz="4000" b="1" dirty="0">
                <a:solidFill>
                  <a:srgbClr val="000066"/>
                </a:solidFill>
              </a:rPr>
              <a:t>نسْجٌ رِدائه			</a:t>
            </a:r>
            <a:r>
              <a:rPr lang="ar-EG" sz="4000" b="1" dirty="0" smtClean="0">
                <a:solidFill>
                  <a:srgbClr val="000066"/>
                </a:solidFill>
              </a:rPr>
              <a:t/>
            </a:r>
            <a:br>
              <a:rPr lang="ar-EG" sz="4000" b="1" dirty="0" smtClean="0">
                <a:solidFill>
                  <a:srgbClr val="000066"/>
                </a:solidFill>
              </a:rPr>
            </a:br>
            <a:r>
              <a:rPr lang="ar-EG" sz="4000" b="1" dirty="0" smtClean="0">
                <a:solidFill>
                  <a:srgbClr val="000066"/>
                </a:solidFill>
              </a:rPr>
              <a:t>		</a:t>
            </a:r>
            <a:r>
              <a:rPr lang="ar-SA" sz="4000" b="1" dirty="0" smtClean="0">
                <a:solidFill>
                  <a:srgbClr val="000066"/>
                </a:solidFill>
              </a:rPr>
              <a:t> </a:t>
            </a:r>
            <a:r>
              <a:rPr lang="ar-EG" sz="4000" b="1" dirty="0" smtClean="0">
                <a:solidFill>
                  <a:srgbClr val="000066"/>
                </a:solidFill>
              </a:rPr>
              <a:t>فَلَم </a:t>
            </a:r>
            <a:r>
              <a:rPr lang="ar-EG" sz="4000" b="1" dirty="0">
                <a:solidFill>
                  <a:srgbClr val="000066"/>
                </a:solidFill>
              </a:rPr>
              <a:t>يَنصرفْ إلا </a:t>
            </a:r>
            <a:r>
              <a:rPr lang="ar-EG" sz="4000" b="1" dirty="0" smtClean="0">
                <a:solidFill>
                  <a:srgbClr val="000066"/>
                </a:solidFill>
              </a:rPr>
              <a:t>وأكْف</a:t>
            </a:r>
            <a:r>
              <a:rPr lang="ar-SA" sz="4000" b="1" dirty="0" smtClean="0">
                <a:solidFill>
                  <a:srgbClr val="000066"/>
                </a:solidFill>
              </a:rPr>
              <a:t>ــــــــ</a:t>
            </a:r>
            <a:r>
              <a:rPr lang="ar-EG" sz="4000" b="1" dirty="0" smtClean="0">
                <a:solidFill>
                  <a:srgbClr val="000066"/>
                </a:solidFill>
              </a:rPr>
              <a:t>اَنهَ </a:t>
            </a:r>
            <a:r>
              <a:rPr lang="ar-EG" sz="4000" b="1" dirty="0">
                <a:solidFill>
                  <a:srgbClr val="000066"/>
                </a:solidFill>
              </a:rPr>
              <a:t>الأَجْرُ</a:t>
            </a:r>
            <a:endParaRPr lang="en-US" sz="4000" dirty="0">
              <a:solidFill>
                <a:srgbClr val="000066"/>
              </a:solidFill>
            </a:endParaRPr>
          </a:p>
          <a:p>
            <a:r>
              <a:rPr lang="ar-EG" sz="4000" b="1" dirty="0">
                <a:solidFill>
                  <a:srgbClr val="000066"/>
                </a:solidFill>
              </a:rPr>
              <a:t>مَضَى طاهِرَ الأثوابِ لم تَبقَ رَوضةٌ				</a:t>
            </a:r>
            <a:r>
              <a:rPr lang="ar-SA" sz="4000" b="1" dirty="0" smtClean="0">
                <a:solidFill>
                  <a:srgbClr val="000066"/>
                </a:solidFill>
              </a:rPr>
              <a:t>       </a:t>
            </a:r>
            <a:r>
              <a:rPr lang="ar-EG" sz="4000" b="1" dirty="0" smtClean="0">
                <a:solidFill>
                  <a:srgbClr val="000066"/>
                </a:solidFill>
              </a:rPr>
              <a:t>غَداة </a:t>
            </a:r>
            <a:r>
              <a:rPr lang="ar-EG" sz="4000" b="1" dirty="0">
                <a:solidFill>
                  <a:srgbClr val="000066"/>
                </a:solidFill>
              </a:rPr>
              <a:t>ثَوى، إلا اشْتَهَتْ </a:t>
            </a:r>
            <a:r>
              <a:rPr lang="ar-EG" sz="4000" b="1" dirty="0" smtClean="0">
                <a:solidFill>
                  <a:srgbClr val="000066"/>
                </a:solidFill>
              </a:rPr>
              <a:t>أنّ</a:t>
            </a:r>
            <a:r>
              <a:rPr lang="ar-SA" sz="4000" b="1" dirty="0" smtClean="0">
                <a:solidFill>
                  <a:srgbClr val="000066"/>
                </a:solidFill>
              </a:rPr>
              <a:t>ــــــ</a:t>
            </a:r>
            <a:r>
              <a:rPr lang="ar-EG" sz="4000" b="1" dirty="0" smtClean="0">
                <a:solidFill>
                  <a:srgbClr val="000066"/>
                </a:solidFill>
              </a:rPr>
              <a:t>ها </a:t>
            </a:r>
            <a:r>
              <a:rPr lang="ar-EG" sz="4000" b="1" dirty="0">
                <a:solidFill>
                  <a:srgbClr val="000066"/>
                </a:solidFill>
              </a:rPr>
              <a:t>قَبرُ</a:t>
            </a:r>
            <a:endParaRPr lang="en-US" sz="4000" dirty="0">
              <a:solidFill>
                <a:srgbClr val="000066"/>
              </a:solidFill>
            </a:endParaRPr>
          </a:p>
          <a:p>
            <a:r>
              <a:rPr lang="ar-EG" sz="4000" b="1" dirty="0">
                <a:solidFill>
                  <a:srgbClr val="000066"/>
                </a:solidFill>
              </a:rPr>
              <a:t>يُعزَّونَ عن </a:t>
            </a:r>
            <a:r>
              <a:rPr lang="ar-EG" sz="4000" b="1" dirty="0" smtClean="0">
                <a:solidFill>
                  <a:srgbClr val="000066"/>
                </a:solidFill>
              </a:rPr>
              <a:t>ث</a:t>
            </a:r>
            <a:r>
              <a:rPr lang="ar-SA" sz="4000" b="1" dirty="0" smtClean="0">
                <a:solidFill>
                  <a:srgbClr val="000066"/>
                </a:solidFill>
              </a:rPr>
              <a:t>ــــــــ</a:t>
            </a:r>
            <a:r>
              <a:rPr lang="ar-EG" sz="4000" b="1" dirty="0" smtClean="0">
                <a:solidFill>
                  <a:srgbClr val="000066"/>
                </a:solidFill>
              </a:rPr>
              <a:t>او </a:t>
            </a:r>
            <a:r>
              <a:rPr lang="ar-EG" sz="4000" b="1" dirty="0">
                <a:solidFill>
                  <a:srgbClr val="000066"/>
                </a:solidFill>
              </a:rPr>
              <a:t>تُعَزِّى بِهِ العُلا		</a:t>
            </a:r>
            <a:br>
              <a:rPr lang="ar-EG" sz="4000" b="1" dirty="0">
                <a:solidFill>
                  <a:srgbClr val="000066"/>
                </a:solidFill>
              </a:rPr>
            </a:br>
            <a:r>
              <a:rPr lang="ar-EG" sz="4000" b="1" dirty="0" smtClean="0">
                <a:solidFill>
                  <a:srgbClr val="000066"/>
                </a:solidFill>
              </a:rPr>
              <a:t>	</a:t>
            </a:r>
            <a:r>
              <a:rPr lang="ar-SA" sz="4000" b="1" dirty="0" smtClean="0">
                <a:solidFill>
                  <a:srgbClr val="000066"/>
                </a:solidFill>
              </a:rPr>
              <a:t>       </a:t>
            </a:r>
            <a:r>
              <a:rPr lang="ar-EG" sz="4000" b="1" dirty="0" smtClean="0">
                <a:solidFill>
                  <a:srgbClr val="000066"/>
                </a:solidFill>
              </a:rPr>
              <a:t>ويبكي </a:t>
            </a:r>
            <a:r>
              <a:rPr lang="ar-EG" sz="4000" b="1" dirty="0">
                <a:solidFill>
                  <a:srgbClr val="000066"/>
                </a:solidFill>
              </a:rPr>
              <a:t>عَليه المجدُ والبأسُ والشِّعرُ</a:t>
            </a:r>
            <a:endParaRPr lang="en-US" sz="4000" dirty="0">
              <a:solidFill>
                <a:srgbClr val="000066"/>
              </a:solidFill>
            </a:endParaRPr>
          </a:p>
          <a:p>
            <a:r>
              <a:rPr lang="ar-EG" sz="4000" b="1" dirty="0">
                <a:solidFill>
                  <a:srgbClr val="000066"/>
                </a:solidFill>
              </a:rPr>
              <a:t>عليكَ </a:t>
            </a:r>
            <a:r>
              <a:rPr lang="ar-EG" sz="4000" b="1" dirty="0" err="1" smtClean="0">
                <a:solidFill>
                  <a:srgbClr val="000066"/>
                </a:solidFill>
              </a:rPr>
              <a:t>سَ</a:t>
            </a:r>
            <a:r>
              <a:rPr lang="ar-SA" sz="4000" b="1" dirty="0" smtClean="0">
                <a:solidFill>
                  <a:srgbClr val="000066"/>
                </a:solidFill>
              </a:rPr>
              <a:t>ـــــــــــــ</a:t>
            </a:r>
            <a:r>
              <a:rPr lang="ar-EG" sz="4000" b="1" dirty="0" smtClean="0">
                <a:solidFill>
                  <a:srgbClr val="000066"/>
                </a:solidFill>
              </a:rPr>
              <a:t>لامُ </a:t>
            </a:r>
            <a:r>
              <a:rPr lang="ar-EG" sz="4000" b="1" dirty="0">
                <a:solidFill>
                  <a:srgbClr val="000066"/>
                </a:solidFill>
              </a:rPr>
              <a:t>اللهِ وَقْفاً فإنِّني				</a:t>
            </a:r>
            <a:r>
              <a:rPr lang="ar-EG" sz="4000" b="1" dirty="0" smtClean="0">
                <a:solidFill>
                  <a:srgbClr val="000066"/>
                </a:solidFill>
              </a:rPr>
              <a:t>		</a:t>
            </a:r>
            <a:r>
              <a:rPr lang="ar-SA" sz="4000" b="1" dirty="0" smtClean="0">
                <a:solidFill>
                  <a:srgbClr val="000066"/>
                </a:solidFill>
              </a:rPr>
              <a:t> </a:t>
            </a:r>
            <a:r>
              <a:rPr lang="ar-EG" sz="4000" b="1" dirty="0" smtClean="0">
                <a:solidFill>
                  <a:srgbClr val="000066"/>
                </a:solidFill>
              </a:rPr>
              <a:t>رَأيتُ </a:t>
            </a:r>
            <a:r>
              <a:rPr lang="ar-EG" sz="4000" b="1" dirty="0">
                <a:solidFill>
                  <a:srgbClr val="000066"/>
                </a:solidFill>
              </a:rPr>
              <a:t>الكَريمَ الحُرَّ </a:t>
            </a:r>
            <a:r>
              <a:rPr lang="ar-EG" sz="4000" b="1" dirty="0" smtClean="0">
                <a:solidFill>
                  <a:srgbClr val="000066"/>
                </a:solidFill>
              </a:rPr>
              <a:t>لَي</a:t>
            </a:r>
            <a:r>
              <a:rPr lang="ar-SA" sz="4000" b="1" dirty="0" smtClean="0">
                <a:solidFill>
                  <a:srgbClr val="000066"/>
                </a:solidFill>
              </a:rPr>
              <a:t>ـــــ</a:t>
            </a:r>
            <a:r>
              <a:rPr lang="ar-EG" sz="4000" b="1" dirty="0" err="1" smtClean="0">
                <a:solidFill>
                  <a:srgbClr val="000066"/>
                </a:solidFill>
              </a:rPr>
              <a:t>سَ</a:t>
            </a:r>
            <a:r>
              <a:rPr lang="ar-EG" sz="4000" b="1" dirty="0" smtClean="0">
                <a:solidFill>
                  <a:srgbClr val="000066"/>
                </a:solidFill>
              </a:rPr>
              <a:t> </a:t>
            </a:r>
            <a:r>
              <a:rPr lang="ar-EG" sz="4000" b="1" dirty="0">
                <a:solidFill>
                  <a:srgbClr val="000066"/>
                </a:solidFill>
              </a:rPr>
              <a:t>لَهُ عُمرُ</a:t>
            </a:r>
            <a:endParaRPr lang="en-US" sz="4000" dirty="0">
              <a:solidFill>
                <a:srgbClr val="000066"/>
              </a:solidFill>
            </a:endParaRPr>
          </a:p>
        </p:txBody>
      </p:sp>
    </p:spTree>
    <p:extLst>
      <p:ext uri="{BB962C8B-B14F-4D97-AF65-F5344CB8AC3E}">
        <p14:creationId xmlns="" xmlns:p14="http://schemas.microsoft.com/office/powerpoint/2010/main" val="4285699802"/>
      </p:ext>
    </p:extLst>
  </p:cSld>
  <p:clrMapOvr>
    <a:masterClrMapping/>
  </p:clrMapOvr>
  <mc:AlternateContent xmlns:mc="http://schemas.openxmlformats.org/markup-compatibility/2006">
    <mc:Choice xmlns="" xmlns:p14="http://schemas.microsoft.com/office/powerpoint/2010/main" Requires="p14">
      <p:transition>
        <p14:switch dir="l"/>
        <p:sndAc>
          <p:stSnd>
            <p:snd r:embed="rId7" name="mouseDown.wav"/>
          </p:stSnd>
        </p:sndAc>
      </p:transition>
    </mc:Choice>
    <mc:Fallback>
      <p:transition>
        <p:fade/>
        <p:sndAc>
          <p:stSnd>
            <p:snd r:embed="rId2" name="mouseDow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wipe(left)">
                                      <p:cBhvr>
                                        <p:cTn id="7" dur="500"/>
                                        <p:tgtEl>
                                          <p:spTgt spid="15">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type.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wipe(left)">
                                      <p:cBhvr>
                                        <p:cTn id="12" dur="500"/>
                                        <p:tgtEl>
                                          <p:spTgt spid="15">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type.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animEffect transition="in" filter="wipe(left)">
                                      <p:cBhvr>
                                        <p:cTn id="17" dur="500"/>
                                        <p:tgtEl>
                                          <p:spTgt spid="15">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3" name="type.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
                                            <p:txEl>
                                              <p:pRg st="3" end="3"/>
                                            </p:txEl>
                                          </p:spTgt>
                                        </p:tgtEl>
                                        <p:attrNameLst>
                                          <p:attrName>style.visibility</p:attrName>
                                        </p:attrNameLst>
                                      </p:cBhvr>
                                      <p:to>
                                        <p:strVal val="visible"/>
                                      </p:to>
                                    </p:set>
                                    <p:animEffect transition="in" filter="wipe(left)">
                                      <p:cBhvr>
                                        <p:cTn id="22" dur="500"/>
                                        <p:tgtEl>
                                          <p:spTgt spid="15">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3"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067944" y="530828"/>
            <a:ext cx="4464496" cy="1962068"/>
            <a:chOff x="2857488" y="357166"/>
            <a:chExt cx="5857916" cy="2500330"/>
          </a:xfrm>
        </p:grpSpPr>
        <p:grpSp>
          <p:nvGrpSpPr>
            <p:cNvPr id="3" name="Group 4"/>
            <p:cNvGrpSpPr/>
            <p:nvPr/>
          </p:nvGrpSpPr>
          <p:grpSpPr>
            <a:xfrm>
              <a:off x="2857488" y="357166"/>
              <a:ext cx="5857916" cy="2500330"/>
              <a:chOff x="3000364" y="214290"/>
              <a:chExt cx="5857916" cy="2500330"/>
            </a:xfrm>
            <a:scene3d>
              <a:camera prst="orthographicFront">
                <a:rot lat="0" lon="0" rev="0"/>
              </a:camera>
              <a:lightRig rig="glow" dir="t">
                <a:rot lat="0" lon="0" rev="14100000"/>
              </a:lightRig>
            </a:scene3d>
          </p:grpSpPr>
          <p:sp>
            <p:nvSpPr>
              <p:cNvPr id="5" name="Cloud 4"/>
              <p:cNvSpPr/>
              <p:nvPr/>
            </p:nvSpPr>
            <p:spPr>
              <a:xfrm>
                <a:off x="3000364" y="214290"/>
                <a:ext cx="5857916" cy="2500330"/>
              </a:xfrm>
              <a:prstGeom prst="cloud">
                <a:avLst/>
              </a:prstGeom>
              <a:gradFill flip="none" rotWithShape="1">
                <a:gsLst>
                  <a:gs pos="0">
                    <a:srgbClr val="9900CC"/>
                  </a:gs>
                  <a:gs pos="50000">
                    <a:srgbClr val="990033">
                      <a:shade val="67500"/>
                      <a:satMod val="115000"/>
                    </a:srgbClr>
                  </a:gs>
                  <a:gs pos="100000">
                    <a:schemeClr val="bg1">
                      <a:lumMod val="85000"/>
                    </a:schemeClr>
                  </a:gs>
                </a:gsLst>
                <a:lin ang="5400000" scaled="1"/>
                <a:tileRect/>
              </a:gradFill>
              <a:ln>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ln>
                    <a:solidFill>
                      <a:srgbClr val="FF0000"/>
                    </a:solidFill>
                  </a:ln>
                </a:endParaRPr>
              </a:p>
            </p:txBody>
          </p:sp>
          <p:sp>
            <p:nvSpPr>
              <p:cNvPr id="6" name="Flowchart: Sequential Access Storage 2"/>
              <p:cNvSpPr/>
              <p:nvPr/>
            </p:nvSpPr>
            <p:spPr>
              <a:xfrm>
                <a:off x="3500430" y="428604"/>
                <a:ext cx="5072098" cy="1857388"/>
              </a:xfrm>
              <a:prstGeom prst="flowChartMagneticTape">
                <a:avLst/>
              </a:prstGeom>
              <a:gradFill flip="none" rotWithShape="1">
                <a:gsLst>
                  <a:gs pos="0">
                    <a:srgbClr val="800080"/>
                  </a:gs>
                  <a:gs pos="50000">
                    <a:schemeClr val="bg1">
                      <a:lumMod val="85000"/>
                    </a:schemeClr>
                  </a:gs>
                  <a:gs pos="100000">
                    <a:schemeClr val="bg1"/>
                  </a:gs>
                </a:gsLst>
                <a:lin ang="5400000" scaled="1"/>
                <a:tileRect/>
              </a:gradFill>
              <a:ln w="57150">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ln>
                    <a:solidFill>
                      <a:srgbClr val="FF0000"/>
                    </a:solidFill>
                  </a:ln>
                </a:endParaRPr>
              </a:p>
            </p:txBody>
          </p:sp>
        </p:grpSp>
        <p:sp>
          <p:nvSpPr>
            <p:cNvPr id="4" name="Rectangle 3"/>
            <p:cNvSpPr>
              <a:spLocks noChangeArrowheads="1"/>
            </p:cNvSpPr>
            <p:nvPr/>
          </p:nvSpPr>
          <p:spPr bwMode="auto">
            <a:xfrm>
              <a:off x="3714744" y="785794"/>
              <a:ext cx="4286280" cy="1494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endParaRPr lang="ar-EG" sz="8000" b="1" dirty="0">
                <a:ln w="18415" cmpd="sng">
                  <a:solidFill>
                    <a:srgbClr val="FF0000"/>
                  </a:solidFill>
                  <a:prstDash val="solid"/>
                </a:ln>
                <a:solidFill>
                  <a:srgbClr val="FFFFFF"/>
                </a:solidFill>
                <a:effectLst>
                  <a:outerShdw blurRad="63500" dir="3600000" algn="tl" rotWithShape="0">
                    <a:srgbClr val="000000">
                      <a:alpha val="70000"/>
                    </a:srgbClr>
                  </a:outerShdw>
                </a:effectLst>
              </a:endParaRPr>
            </a:p>
          </p:txBody>
        </p:sp>
      </p:grpSp>
      <p:sp>
        <p:nvSpPr>
          <p:cNvPr id="7" name="TextBox 1"/>
          <p:cNvSpPr txBox="1"/>
          <p:nvPr/>
        </p:nvSpPr>
        <p:spPr>
          <a:xfrm>
            <a:off x="4572000" y="1021378"/>
            <a:ext cx="3549352" cy="923330"/>
          </a:xfrm>
          <a:prstGeom prst="rect">
            <a:avLst/>
          </a:prstGeom>
          <a:noFill/>
        </p:spPr>
        <p:txBody>
          <a:bodyPr wrap="square" rtlCol="1">
            <a:spAutoFit/>
          </a:bodyPr>
          <a:lstStyle/>
          <a:p>
            <a:pPr algn="ctr"/>
            <a:r>
              <a:rPr lang="ar-EG" sz="5400" b="1" dirty="0" smtClean="0">
                <a:ln>
                  <a:solidFill>
                    <a:srgbClr val="C00000"/>
                  </a:solidFill>
                </a:ln>
                <a:solidFill>
                  <a:srgbClr val="FF0000"/>
                </a:solidFill>
              </a:rPr>
              <a:t>الدرس الثالث</a:t>
            </a:r>
            <a:endParaRPr lang="ar-EG" sz="5400" b="1" dirty="0">
              <a:ln>
                <a:solidFill>
                  <a:srgbClr val="C00000"/>
                </a:solidFill>
              </a:ln>
              <a:solidFill>
                <a:srgbClr val="FF0000"/>
              </a:solidFill>
              <a:effectLst>
                <a:outerShdw blurRad="63500" dir="3600000" algn="tl" rotWithShape="0">
                  <a:srgbClr val="000000">
                    <a:alpha val="70000"/>
                  </a:srgbClr>
                </a:outerShdw>
              </a:effectLst>
            </a:endParaRPr>
          </a:p>
        </p:txBody>
      </p:sp>
      <p:grpSp>
        <p:nvGrpSpPr>
          <p:cNvPr id="8" name="Group 7"/>
          <p:cNvGrpSpPr/>
          <p:nvPr/>
        </p:nvGrpSpPr>
        <p:grpSpPr>
          <a:xfrm>
            <a:off x="539554" y="3976418"/>
            <a:ext cx="7448435" cy="2225454"/>
            <a:chOff x="5072066" y="642918"/>
            <a:chExt cx="2921592" cy="2143140"/>
          </a:xfrm>
        </p:grpSpPr>
        <p:grpSp>
          <p:nvGrpSpPr>
            <p:cNvPr id="9" name="Group 5"/>
            <p:cNvGrpSpPr/>
            <p:nvPr/>
          </p:nvGrpSpPr>
          <p:grpSpPr>
            <a:xfrm>
              <a:off x="5072066" y="642918"/>
              <a:ext cx="2857520" cy="2143140"/>
              <a:chOff x="1428728" y="517902"/>
              <a:chExt cx="6715172" cy="5893634"/>
            </a:xfrm>
            <a:scene3d>
              <a:camera prst="orthographicFront">
                <a:rot lat="0" lon="0" rev="0"/>
              </a:camera>
              <a:lightRig rig="glow" dir="t">
                <a:rot lat="0" lon="0" rev="14100000"/>
              </a:lightRig>
            </a:scene3d>
          </p:grpSpPr>
          <p:sp>
            <p:nvSpPr>
              <p:cNvPr id="11" name="Rounded Rectangle 10"/>
              <p:cNvSpPr/>
              <p:nvPr/>
            </p:nvSpPr>
            <p:spPr>
              <a:xfrm>
                <a:off x="1428728" y="785793"/>
                <a:ext cx="6500859" cy="5625743"/>
              </a:xfrm>
              <a:prstGeom prst="roundRect">
                <a:avLst>
                  <a:gd name="adj" fmla="val 9548"/>
                </a:avLst>
              </a:prstGeom>
              <a:solidFill>
                <a:schemeClr val="bg2">
                  <a:lumMod val="90000"/>
                </a:schemeClr>
              </a:solidFill>
              <a:ln w="57150">
                <a:solidFill>
                  <a:srgbClr val="FF0000"/>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sz="1100" b="1">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Rounded Rectangle 11"/>
              <p:cNvSpPr/>
              <p:nvPr/>
            </p:nvSpPr>
            <p:spPr>
              <a:xfrm>
                <a:off x="1428728" y="517902"/>
                <a:ext cx="4643471" cy="4786345"/>
              </a:xfrm>
              <a:prstGeom prst="roundRect">
                <a:avLst>
                  <a:gd name="adj" fmla="val 7456"/>
                </a:avLst>
              </a:prstGeom>
              <a:solidFill>
                <a:schemeClr val="tx1">
                  <a:lumMod val="50000"/>
                  <a:lumOff val="50000"/>
                </a:schemeClr>
              </a:solidFill>
              <a:ln w="57150">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sz="1100" b="1">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3" name="Rectangle 2"/>
              <p:cNvSpPr/>
              <p:nvPr/>
            </p:nvSpPr>
            <p:spPr>
              <a:xfrm>
                <a:off x="1871679" y="1000109"/>
                <a:ext cx="6272221" cy="5072097"/>
              </a:xfrm>
              <a:prstGeom prst="rect">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lin ang="16200000" scaled="1"/>
                <a:tileRect/>
              </a:gradFill>
              <a:ln w="57150">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sz="1100" b="1">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
          <p:nvSpPr>
            <p:cNvPr id="10" name="Rectangle 1"/>
            <p:cNvSpPr>
              <a:spLocks noChangeArrowheads="1"/>
            </p:cNvSpPr>
            <p:nvPr/>
          </p:nvSpPr>
          <p:spPr bwMode="auto">
            <a:xfrm>
              <a:off x="5229140" y="931945"/>
              <a:ext cx="2764518" cy="1689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ar-EG" sz="5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مقاييس نقد الشعر </a:t>
              </a:r>
              <a:br>
                <a:rPr lang="ar-EG" sz="5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ar-SA" sz="5400" b="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ar-EG" sz="5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2 – مقاييس نقد العاطفة )</a:t>
              </a:r>
              <a:endParaRPr lang="en-US" sz="54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 xmlns:p14="http://schemas.microsoft.com/office/powerpoint/2010/main" val="3409558859"/>
      </p:ext>
    </p:extLst>
  </p:cSld>
  <p:clrMapOvr>
    <a:masterClrMapping/>
  </p:clrMapOvr>
  <mc:AlternateContent xmlns:mc="http://schemas.openxmlformats.org/markup-compatibility/2006">
    <mc:Choice xmlns="" xmlns:p14="http://schemas.microsoft.com/office/powerpoint/2010/main" Requires="p14">
      <p:transition>
        <p14:switch dir="l"/>
        <p:sndAc>
          <p:stSnd>
            <p:snd r:embed="rId5" name="mouseDown.wav"/>
          </p:stSnd>
        </p:sndAc>
      </p:transition>
    </mc:Choice>
    <mc:Fallback>
      <p:transition>
        <p:fade/>
        <p:sndAc>
          <p:stSnd>
            <p:snd r:embed="rId2" name="mouseDow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0048 - حد حاسم للويندوز.wav"/>
                                        </p:tgtEl>
                                      </p:cMediaNode>
                                    </p:audio>
                                  </p:subTnLst>
                                </p:cTn>
                              </p:par>
                              <p:par>
                                <p:cTn id="11" presetID="49" presetClass="entr" presetSubtype="0" decel="10000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 calcmode="lin" valueType="num">
                                      <p:cBhvr>
                                        <p:cTn id="15" dur="500" fill="hold"/>
                                        <p:tgtEl>
                                          <p:spTgt spid="7"/>
                                        </p:tgtEl>
                                        <p:attrNameLst>
                                          <p:attrName>style.rotation</p:attrName>
                                        </p:attrNameLst>
                                      </p:cBhvr>
                                      <p:tavLst>
                                        <p:tav tm="0">
                                          <p:val>
                                            <p:fltVal val="360"/>
                                          </p:val>
                                        </p:tav>
                                        <p:tav tm="100000">
                                          <p:val>
                                            <p:fltVal val="0"/>
                                          </p:val>
                                        </p:tav>
                                      </p:tavLst>
                                    </p:anim>
                                    <p:animEffect transition="in" filter="fade">
                                      <p:cBhvr>
                                        <p:cTn id="16" dur="500"/>
                                        <p:tgtEl>
                                          <p:spTgt spid="7"/>
                                        </p:tgtEl>
                                      </p:cBhvr>
                                    </p:animEffect>
                                  </p:childTnLst>
                                </p:cTn>
                              </p:par>
                            </p:childTnLst>
                          </p:cTn>
                        </p:par>
                        <p:par>
                          <p:cTn id="17" fill="hold">
                            <p:stCondLst>
                              <p:cond delay="500"/>
                            </p:stCondLst>
                            <p:childTnLst>
                              <p:par>
                                <p:cTn id="18" presetID="26"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143">
                                          <p:stCondLst>
                                            <p:cond delay="0"/>
                                          </p:stCondLst>
                                        </p:cTn>
                                        <p:tgtEl>
                                          <p:spTgt spid="8"/>
                                        </p:tgtEl>
                                      </p:cBhvr>
                                    </p:animEffect>
                                    <p:anim calcmode="lin" valueType="num">
                                      <p:cBhvr>
                                        <p:cTn id="21" dur="448"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2" dur="163"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3" dur="163" tmFilter="0, 0; 0.125,0.2665; 0.25,0.4; 0.375,0.465; 0.5,0.5;  0.625,0.535; 0.75,0.6; 0.875,0.7335; 1,1">
                                          <p:stCondLst>
                                            <p:cond delay="163"/>
                                          </p:stCondLst>
                                        </p:cTn>
                                        <p:tgtEl>
                                          <p:spTgt spid="8"/>
                                        </p:tgtEl>
                                        <p:attrNameLst>
                                          <p:attrName>ppt_y</p:attrName>
                                        </p:attrNameLst>
                                      </p:cBhvr>
                                      <p:tavLst>
                                        <p:tav tm="0" fmla="#ppt_y-sin(pi*$)/9">
                                          <p:val>
                                            <p:fltVal val="0"/>
                                          </p:val>
                                        </p:tav>
                                        <p:tav tm="100000">
                                          <p:val>
                                            <p:fltVal val="1"/>
                                          </p:val>
                                        </p:tav>
                                      </p:tavLst>
                                    </p:anim>
                                    <p:anim calcmode="lin" valueType="num">
                                      <p:cBhvr>
                                        <p:cTn id="24" dur="2" tmFilter="0, 0; 0.125,0.2665; 0.25,0.4; 0.375,0.465; 0.5,0.5;  0.625,0.535; 0.75,0.6; 0.875,0.7335; 1,1">
                                          <p:stCondLst>
                                            <p:cond delay="325"/>
                                          </p:stCondLst>
                                        </p:cTn>
                                        <p:tgtEl>
                                          <p:spTgt spid="8"/>
                                        </p:tgtEl>
                                        <p:attrNameLst>
                                          <p:attrName>ppt_y</p:attrName>
                                        </p:attrNameLst>
                                      </p:cBhvr>
                                      <p:tavLst>
                                        <p:tav tm="0" fmla="#ppt_y-sin(pi*$)/27">
                                          <p:val>
                                            <p:fltVal val="0"/>
                                          </p:val>
                                        </p:tav>
                                        <p:tav tm="100000">
                                          <p:val>
                                            <p:fltVal val="1"/>
                                          </p:val>
                                        </p:tav>
                                      </p:tavLst>
                                    </p:anim>
                                    <p:anim calcmode="lin" valueType="num">
                                      <p:cBhvr>
                                        <p:cTn id="25" dur="1" tmFilter="0, 0; 0.125,0.2665; 0.25,0.4; 0.375,0.465; 0.5,0.5;  0.625,0.535; 0.75,0.6; 0.875,0.7335; 1,1">
                                          <p:stCondLst>
                                            <p:cond delay="499"/>
                                          </p:stCondLst>
                                        </p:cTn>
                                        <p:tgtEl>
                                          <p:spTgt spid="8"/>
                                        </p:tgtEl>
                                        <p:attrNameLst>
                                          <p:attrName>ppt_y</p:attrName>
                                        </p:attrNameLst>
                                      </p:cBhvr>
                                      <p:tavLst>
                                        <p:tav tm="0" fmla="#ppt_y-sin(pi*$)/81">
                                          <p:val>
                                            <p:fltVal val="0"/>
                                          </p:val>
                                        </p:tav>
                                        <p:tav tm="100000">
                                          <p:val>
                                            <p:fltVal val="1"/>
                                          </p:val>
                                        </p:tav>
                                      </p:tavLst>
                                    </p:anim>
                                    <p:animScale>
                                      <p:cBhvr>
                                        <p:cTn id="26" dur="1">
                                          <p:stCondLst>
                                            <p:cond delay="160"/>
                                          </p:stCondLst>
                                        </p:cTn>
                                        <p:tgtEl>
                                          <p:spTgt spid="8"/>
                                        </p:tgtEl>
                                      </p:cBhvr>
                                      <p:to x="100000" y="60000"/>
                                    </p:animScale>
                                    <p:animScale>
                                      <p:cBhvr>
                                        <p:cTn id="27" dur="1" decel="50000">
                                          <p:stCondLst>
                                            <p:cond delay="166"/>
                                          </p:stCondLst>
                                        </p:cTn>
                                        <p:tgtEl>
                                          <p:spTgt spid="8"/>
                                        </p:tgtEl>
                                      </p:cBhvr>
                                      <p:to x="100000" y="100000"/>
                                    </p:animScale>
                                    <p:animScale>
                                      <p:cBhvr>
                                        <p:cTn id="28" dur="1">
                                          <p:stCondLst>
                                            <p:cond delay="323"/>
                                          </p:stCondLst>
                                        </p:cTn>
                                        <p:tgtEl>
                                          <p:spTgt spid="8"/>
                                        </p:tgtEl>
                                      </p:cBhvr>
                                      <p:to x="100000" y="80000"/>
                                    </p:animScale>
                                    <p:animScale>
                                      <p:cBhvr>
                                        <p:cTn id="29" dur="1" decel="50000">
                                          <p:stCondLst>
                                            <p:cond delay="329"/>
                                          </p:stCondLst>
                                        </p:cTn>
                                        <p:tgtEl>
                                          <p:spTgt spid="8"/>
                                        </p:tgtEl>
                                      </p:cBhvr>
                                      <p:to x="100000" y="100000"/>
                                    </p:animScale>
                                    <p:animScale>
                                      <p:cBhvr>
                                        <p:cTn id="30" dur="1">
                                          <p:stCondLst>
                                            <p:cond delay="499"/>
                                          </p:stCondLst>
                                        </p:cTn>
                                        <p:tgtEl>
                                          <p:spTgt spid="8"/>
                                        </p:tgtEl>
                                      </p:cBhvr>
                                      <p:to x="100000" y="90000"/>
                                    </p:animScale>
                                    <p:animScale>
                                      <p:cBhvr>
                                        <p:cTn id="31" dur="1" decel="50000">
                                          <p:stCondLst>
                                            <p:cond delay="499"/>
                                          </p:stCondLst>
                                        </p:cTn>
                                        <p:tgtEl>
                                          <p:spTgt spid="8"/>
                                        </p:tgtEl>
                                      </p:cBhvr>
                                      <p:to x="100000" y="100000"/>
                                    </p:animScale>
                                    <p:animScale>
                                      <p:cBhvr>
                                        <p:cTn id="32" dur="1">
                                          <p:stCondLst>
                                            <p:cond delay="499"/>
                                          </p:stCondLst>
                                        </p:cTn>
                                        <p:tgtEl>
                                          <p:spTgt spid="8"/>
                                        </p:tgtEl>
                                      </p:cBhvr>
                                      <p:to x="100000" y="95000"/>
                                    </p:animScale>
                                    <p:animScale>
                                      <p:cBhvr>
                                        <p:cTn id="33" dur="1" decel="50000">
                                          <p:stCondLst>
                                            <p:cond delay="499"/>
                                          </p:stCondLst>
                                        </p:cTn>
                                        <p:tgtEl>
                                          <p:spTgt spid="8"/>
                                        </p:tgtEl>
                                      </p:cBhvr>
                                      <p:to x="100000" y="100000"/>
                                    </p:animScale>
                                  </p:childTnLst>
                                  <p:subTnLst>
                                    <p:audio>
                                      <p:cMediaNode>
                                        <p:cTn display="0" masterRel="sameClick">
                                          <p:stCondLst>
                                            <p:cond evt="begin" delay="0">
                                              <p:tn val="18"/>
                                            </p:cond>
                                          </p:stCondLst>
                                          <p:endCondLst>
                                            <p:cond evt="onStopAudio" delay="0">
                                              <p:tgtEl>
                                                <p:sldTgt/>
                                              </p:tgtEl>
                                            </p:cond>
                                          </p:endCondLst>
                                        </p:cTn>
                                        <p:tgtEl>
                                          <p:sndTgt r:embed="rId4" name="0639 - hiss woo.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7504" y="116632"/>
            <a:ext cx="8928992" cy="6624736"/>
            <a:chOff x="107504" y="116632"/>
            <a:chExt cx="8928992" cy="6624736"/>
          </a:xfrm>
        </p:grpSpPr>
        <p:sp>
          <p:nvSpPr>
            <p:cNvPr id="3" name="Rectangle 2"/>
            <p:cNvSpPr/>
            <p:nvPr/>
          </p:nvSpPr>
          <p:spPr>
            <a:xfrm>
              <a:off x="4355976" y="188640"/>
              <a:ext cx="4680520" cy="6324144"/>
            </a:xfrm>
            <a:prstGeom prst="rect">
              <a:avLst/>
            </a:prstGeom>
            <a:solidFill>
              <a:srgbClr val="996600"/>
            </a:solidFill>
            <a:ln>
              <a:solidFill>
                <a:schemeClr val="bg1"/>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grpSp>
          <p:nvGrpSpPr>
            <p:cNvPr id="4" name="Group 3"/>
            <p:cNvGrpSpPr/>
            <p:nvPr/>
          </p:nvGrpSpPr>
          <p:grpSpPr>
            <a:xfrm>
              <a:off x="107504" y="116632"/>
              <a:ext cx="8712968" cy="6624736"/>
              <a:chOff x="107504" y="116632"/>
              <a:chExt cx="8712968" cy="6624736"/>
            </a:xfrm>
          </p:grpSpPr>
          <p:grpSp>
            <p:nvGrpSpPr>
              <p:cNvPr id="5" name="Group 4"/>
              <p:cNvGrpSpPr/>
              <p:nvPr/>
            </p:nvGrpSpPr>
            <p:grpSpPr>
              <a:xfrm>
                <a:off x="107504" y="188640"/>
                <a:ext cx="8712967" cy="6552728"/>
                <a:chOff x="107504" y="188640"/>
                <a:chExt cx="8712967" cy="6552728"/>
              </a:xfrm>
            </p:grpSpPr>
            <p:grpSp>
              <p:nvGrpSpPr>
                <p:cNvPr id="9" name="Group 8"/>
                <p:cNvGrpSpPr/>
                <p:nvPr/>
              </p:nvGrpSpPr>
              <p:grpSpPr>
                <a:xfrm>
                  <a:off x="107504" y="188640"/>
                  <a:ext cx="8712967" cy="6552728"/>
                  <a:chOff x="107504" y="188640"/>
                  <a:chExt cx="8712967" cy="6552728"/>
                </a:xfrm>
              </p:grpSpPr>
              <p:grpSp>
                <p:nvGrpSpPr>
                  <p:cNvPr id="11" name="Group 10"/>
                  <p:cNvGrpSpPr/>
                  <p:nvPr/>
                </p:nvGrpSpPr>
                <p:grpSpPr>
                  <a:xfrm>
                    <a:off x="107504" y="188640"/>
                    <a:ext cx="8712967" cy="6552728"/>
                    <a:chOff x="395536" y="476672"/>
                    <a:chExt cx="8113753" cy="6192688"/>
                  </a:xfrm>
                  <a:solidFill>
                    <a:srgbClr val="FF0000"/>
                  </a:solidFill>
                  <a:scene3d>
                    <a:camera prst="orthographicFront">
                      <a:rot lat="0" lon="0" rev="0"/>
                    </a:camera>
                    <a:lightRig rig="glow" dir="t">
                      <a:rot lat="0" lon="0" rev="14100000"/>
                    </a:lightRig>
                  </a:scene3d>
                </p:grpSpPr>
                <p:sp>
                  <p:nvSpPr>
                    <p:cNvPr id="13" name="Round Single Corner Rectangle 12"/>
                    <p:cNvSpPr/>
                    <p:nvPr/>
                  </p:nvSpPr>
                  <p:spPr>
                    <a:xfrm>
                      <a:off x="395536" y="476672"/>
                      <a:ext cx="5760640" cy="6192688"/>
                    </a:xfrm>
                    <a:prstGeom prst="round1Rect">
                      <a:avLst/>
                    </a:prstGeom>
                    <a:solidFill>
                      <a:srgbClr val="CC3300"/>
                    </a:solidFill>
                    <a:ln>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sp>
                  <p:nvSpPr>
                    <p:cNvPr id="14" name="Rounded Rectangle 13"/>
                    <p:cNvSpPr/>
                    <p:nvPr/>
                  </p:nvSpPr>
                  <p:spPr>
                    <a:xfrm>
                      <a:off x="611560" y="620688"/>
                      <a:ext cx="7897729" cy="5832648"/>
                    </a:xfrm>
                    <a:prstGeom prst="roundRect">
                      <a:avLst>
                        <a:gd name="adj" fmla="val 9377"/>
                      </a:avLst>
                    </a:prstGeom>
                    <a:gradFill flip="none" rotWithShape="1">
                      <a:gsLst>
                        <a:gs pos="0">
                          <a:schemeClr val="bg2">
                            <a:lumMod val="50000"/>
                          </a:schemeClr>
                        </a:gs>
                        <a:gs pos="50000">
                          <a:schemeClr val="bg1"/>
                        </a:gs>
                        <a:gs pos="100000">
                          <a:schemeClr val="bg1">
                            <a:lumMod val="95000"/>
                          </a:schemeClr>
                        </a:gs>
                      </a:gsLst>
                      <a:lin ang="16200000" scaled="1"/>
                      <a:tileRect/>
                    </a:gradFill>
                    <a:ln>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grpSp>
              <p:pic>
                <p:nvPicPr>
                  <p:cNvPr id="12" name="Picture 11"/>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39482" y="188640"/>
                    <a:ext cx="2667000" cy="752475"/>
                  </a:xfrm>
                  <a:prstGeom prst="rect">
                    <a:avLst/>
                  </a:prstGeom>
                </p:spPr>
              </p:pic>
            </p:grpSp>
            <p:pic>
              <p:nvPicPr>
                <p:cNvPr id="10" name="Picture 9"/>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7956375" y="332656"/>
                  <a:ext cx="864096" cy="348081"/>
                </a:xfrm>
                <a:prstGeom prst="rect">
                  <a:avLst/>
                </a:prstGeom>
              </p:spPr>
            </p:pic>
          </p:grpSp>
          <p:grpSp>
            <p:nvGrpSpPr>
              <p:cNvPr id="6" name="Group 5"/>
              <p:cNvGrpSpPr/>
              <p:nvPr/>
            </p:nvGrpSpPr>
            <p:grpSpPr>
              <a:xfrm>
                <a:off x="3006482" y="116632"/>
                <a:ext cx="5813990" cy="747720"/>
                <a:chOff x="3006482" y="116632"/>
                <a:chExt cx="5813990" cy="747720"/>
              </a:xfrm>
            </p:grpSpPr>
            <p:pic>
              <p:nvPicPr>
                <p:cNvPr id="7" name="Picture 6"/>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3006482" y="116632"/>
                  <a:ext cx="3067050" cy="747720"/>
                </a:xfrm>
                <a:prstGeom prst="rect">
                  <a:avLst/>
                </a:prstGeom>
              </p:spPr>
            </p:pic>
            <p:pic>
              <p:nvPicPr>
                <p:cNvPr id="8" name="Picture 7"/>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5753422" y="116632"/>
                  <a:ext cx="3067050" cy="747720"/>
                </a:xfrm>
                <a:prstGeom prst="rect">
                  <a:avLst/>
                </a:prstGeom>
              </p:spPr>
            </p:pic>
          </p:grpSp>
        </p:grpSp>
      </p:grpSp>
      <p:sp>
        <p:nvSpPr>
          <p:cNvPr id="15" name="TextBox 14"/>
          <p:cNvSpPr txBox="1"/>
          <p:nvPr/>
        </p:nvSpPr>
        <p:spPr>
          <a:xfrm>
            <a:off x="755576" y="1004530"/>
            <a:ext cx="7704856" cy="5016758"/>
          </a:xfrm>
          <a:prstGeom prst="rect">
            <a:avLst/>
          </a:prstGeom>
          <a:noFill/>
        </p:spPr>
        <p:txBody>
          <a:bodyPr wrap="square" rtlCol="1">
            <a:spAutoFit/>
          </a:bodyPr>
          <a:lstStyle/>
          <a:p>
            <a:pPr algn="ctr"/>
            <a:r>
              <a:rPr lang="ar-EG" sz="4000" b="1" dirty="0"/>
              <a:t>وبلغ من تأثير هذه القصيدة أن أحد كبار رجالات الدولة العباسية وهو (أبو دلف العجلي) لم يملك بعد سماعها إلا أن يقول لأبي تمَّام: يا أبا تمام وددتُ لو أَنَّها لك فَّي.</a:t>
            </a:r>
            <a:endParaRPr lang="en-US" sz="4000" dirty="0"/>
          </a:p>
          <a:p>
            <a:pPr algn="ctr"/>
            <a:r>
              <a:rPr lang="ar-EG" sz="4000" b="1" dirty="0"/>
              <a:t>يريد أن يكون ذلك الميت، وأن يُرثي بمثل تلك الأبيات الرائعة الجميلة، التي لا تزال تملك الكثير من قوتها ونفاذها إلى النفس، حتى بعد تقادم العهد بها.</a:t>
            </a:r>
            <a:endParaRPr lang="en-US" sz="4000" dirty="0"/>
          </a:p>
        </p:txBody>
      </p:sp>
    </p:spTree>
    <p:extLst>
      <p:ext uri="{BB962C8B-B14F-4D97-AF65-F5344CB8AC3E}">
        <p14:creationId xmlns="" xmlns:p14="http://schemas.microsoft.com/office/powerpoint/2010/main" val="725421826"/>
      </p:ext>
    </p:extLst>
  </p:cSld>
  <p:clrMapOvr>
    <a:masterClrMapping/>
  </p:clrMapOvr>
  <mc:AlternateContent xmlns:mc="http://schemas.openxmlformats.org/markup-compatibility/2006">
    <mc:Choice xmlns="" xmlns:p14="http://schemas.microsoft.com/office/powerpoint/2010/main" Requires="p14">
      <p:transition>
        <p14:switch dir="l"/>
        <p:sndAc>
          <p:stSnd>
            <p:snd r:embed="rId7" name="mouseDown.wav"/>
          </p:stSnd>
        </p:sndAc>
      </p:transition>
    </mc:Choice>
    <mc:Fallback>
      <p:transition>
        <p:fade/>
        <p:sndAc>
          <p:stSnd>
            <p:snd r:embed="rId2" name="mouseDow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subTnLst>
                                    <p:audio>
                                      <p:cMediaNode>
                                        <p:cTn display="0" masterRel="sameClick">
                                          <p:stCondLst>
                                            <p:cond evt="begin" delay="0">
                                              <p:tn val="5"/>
                                            </p:cond>
                                          </p:stCondLst>
                                          <p:endCondLst>
                                            <p:cond evt="onStopAudio" delay="0">
                                              <p:tgtEl>
                                                <p:sldTgt/>
                                              </p:tgtEl>
                                            </p:cond>
                                          </p:endCondLst>
                                        </p:cTn>
                                        <p:tgtEl>
                                          <p:sndTgt r:embed="rId3" name="BOUNC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7504" y="116632"/>
            <a:ext cx="8928992" cy="6624736"/>
            <a:chOff x="107504" y="116632"/>
            <a:chExt cx="8928992" cy="6624736"/>
          </a:xfrm>
        </p:grpSpPr>
        <p:sp>
          <p:nvSpPr>
            <p:cNvPr id="3" name="Rectangle 2"/>
            <p:cNvSpPr/>
            <p:nvPr/>
          </p:nvSpPr>
          <p:spPr>
            <a:xfrm>
              <a:off x="4355976" y="188640"/>
              <a:ext cx="4680520" cy="6324144"/>
            </a:xfrm>
            <a:prstGeom prst="rect">
              <a:avLst/>
            </a:prstGeom>
            <a:solidFill>
              <a:srgbClr val="996600"/>
            </a:solidFill>
            <a:ln>
              <a:solidFill>
                <a:schemeClr val="bg1"/>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grpSp>
          <p:nvGrpSpPr>
            <p:cNvPr id="4" name="Group 3"/>
            <p:cNvGrpSpPr/>
            <p:nvPr/>
          </p:nvGrpSpPr>
          <p:grpSpPr>
            <a:xfrm>
              <a:off x="107504" y="116632"/>
              <a:ext cx="8712968" cy="6624736"/>
              <a:chOff x="107504" y="116632"/>
              <a:chExt cx="8712968" cy="6624736"/>
            </a:xfrm>
          </p:grpSpPr>
          <p:grpSp>
            <p:nvGrpSpPr>
              <p:cNvPr id="5" name="Group 4"/>
              <p:cNvGrpSpPr/>
              <p:nvPr/>
            </p:nvGrpSpPr>
            <p:grpSpPr>
              <a:xfrm>
                <a:off x="107504" y="188640"/>
                <a:ext cx="8712967" cy="6552728"/>
                <a:chOff x="107504" y="188640"/>
                <a:chExt cx="8712967" cy="6552728"/>
              </a:xfrm>
            </p:grpSpPr>
            <p:grpSp>
              <p:nvGrpSpPr>
                <p:cNvPr id="9" name="Group 8"/>
                <p:cNvGrpSpPr/>
                <p:nvPr/>
              </p:nvGrpSpPr>
              <p:grpSpPr>
                <a:xfrm>
                  <a:off x="107504" y="188640"/>
                  <a:ext cx="8712967" cy="6552728"/>
                  <a:chOff x="107504" y="188640"/>
                  <a:chExt cx="8712967" cy="6552728"/>
                </a:xfrm>
              </p:grpSpPr>
              <p:grpSp>
                <p:nvGrpSpPr>
                  <p:cNvPr id="11" name="Group 10"/>
                  <p:cNvGrpSpPr/>
                  <p:nvPr/>
                </p:nvGrpSpPr>
                <p:grpSpPr>
                  <a:xfrm>
                    <a:off x="107504" y="188640"/>
                    <a:ext cx="8712967" cy="6552728"/>
                    <a:chOff x="395536" y="476672"/>
                    <a:chExt cx="8113753" cy="6192688"/>
                  </a:xfrm>
                  <a:solidFill>
                    <a:srgbClr val="FF0000"/>
                  </a:solidFill>
                  <a:scene3d>
                    <a:camera prst="orthographicFront">
                      <a:rot lat="0" lon="0" rev="0"/>
                    </a:camera>
                    <a:lightRig rig="glow" dir="t">
                      <a:rot lat="0" lon="0" rev="14100000"/>
                    </a:lightRig>
                  </a:scene3d>
                </p:grpSpPr>
                <p:sp>
                  <p:nvSpPr>
                    <p:cNvPr id="13" name="Round Single Corner Rectangle 12"/>
                    <p:cNvSpPr/>
                    <p:nvPr/>
                  </p:nvSpPr>
                  <p:spPr>
                    <a:xfrm>
                      <a:off x="395536" y="476672"/>
                      <a:ext cx="5760640" cy="6192688"/>
                    </a:xfrm>
                    <a:prstGeom prst="round1Rect">
                      <a:avLst/>
                    </a:prstGeom>
                    <a:solidFill>
                      <a:srgbClr val="CC3300"/>
                    </a:solidFill>
                    <a:ln>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sp>
                  <p:nvSpPr>
                    <p:cNvPr id="14" name="Rounded Rectangle 13"/>
                    <p:cNvSpPr/>
                    <p:nvPr/>
                  </p:nvSpPr>
                  <p:spPr>
                    <a:xfrm>
                      <a:off x="611560" y="620688"/>
                      <a:ext cx="7897729" cy="5832648"/>
                    </a:xfrm>
                    <a:prstGeom prst="roundRect">
                      <a:avLst>
                        <a:gd name="adj" fmla="val 9377"/>
                      </a:avLst>
                    </a:prstGeom>
                    <a:gradFill flip="none" rotWithShape="1">
                      <a:gsLst>
                        <a:gs pos="0">
                          <a:schemeClr val="bg2">
                            <a:lumMod val="50000"/>
                          </a:schemeClr>
                        </a:gs>
                        <a:gs pos="50000">
                          <a:schemeClr val="bg1"/>
                        </a:gs>
                        <a:gs pos="100000">
                          <a:schemeClr val="bg1">
                            <a:lumMod val="95000"/>
                          </a:schemeClr>
                        </a:gs>
                      </a:gsLst>
                      <a:lin ang="16200000" scaled="1"/>
                      <a:tileRect/>
                    </a:gradFill>
                    <a:ln>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grpSp>
              <p:pic>
                <p:nvPicPr>
                  <p:cNvPr id="12" name="Picture 11"/>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39482" y="188640"/>
                    <a:ext cx="2667000" cy="752475"/>
                  </a:xfrm>
                  <a:prstGeom prst="rect">
                    <a:avLst/>
                  </a:prstGeom>
                </p:spPr>
              </p:pic>
            </p:grpSp>
            <p:pic>
              <p:nvPicPr>
                <p:cNvPr id="10" name="Picture 9"/>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7956375" y="332656"/>
                  <a:ext cx="864096" cy="348081"/>
                </a:xfrm>
                <a:prstGeom prst="rect">
                  <a:avLst/>
                </a:prstGeom>
              </p:spPr>
            </p:pic>
          </p:grpSp>
          <p:grpSp>
            <p:nvGrpSpPr>
              <p:cNvPr id="6" name="Group 5"/>
              <p:cNvGrpSpPr/>
              <p:nvPr/>
            </p:nvGrpSpPr>
            <p:grpSpPr>
              <a:xfrm>
                <a:off x="3006482" y="116632"/>
                <a:ext cx="5813990" cy="747720"/>
                <a:chOff x="3006482" y="116632"/>
                <a:chExt cx="5813990" cy="747720"/>
              </a:xfrm>
            </p:grpSpPr>
            <p:pic>
              <p:nvPicPr>
                <p:cNvPr id="7" name="Picture 6"/>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3006482" y="116632"/>
                  <a:ext cx="3067050" cy="747720"/>
                </a:xfrm>
                <a:prstGeom prst="rect">
                  <a:avLst/>
                </a:prstGeom>
              </p:spPr>
            </p:pic>
            <p:pic>
              <p:nvPicPr>
                <p:cNvPr id="8" name="Picture 7"/>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5753422" y="116632"/>
                  <a:ext cx="3067050" cy="747720"/>
                </a:xfrm>
                <a:prstGeom prst="rect">
                  <a:avLst/>
                </a:prstGeom>
              </p:spPr>
            </p:pic>
          </p:grpSp>
        </p:grpSp>
      </p:grpSp>
      <p:sp>
        <p:nvSpPr>
          <p:cNvPr id="15" name="TextBox 14"/>
          <p:cNvSpPr txBox="1"/>
          <p:nvPr/>
        </p:nvSpPr>
        <p:spPr>
          <a:xfrm>
            <a:off x="755576" y="1587564"/>
            <a:ext cx="7704856" cy="3785652"/>
          </a:xfrm>
          <a:prstGeom prst="rect">
            <a:avLst/>
          </a:prstGeom>
          <a:noFill/>
        </p:spPr>
        <p:txBody>
          <a:bodyPr wrap="square" rtlCol="1">
            <a:spAutoFit/>
          </a:bodyPr>
          <a:lstStyle/>
          <a:p>
            <a:pPr algn="ctr"/>
            <a:r>
              <a:rPr lang="ar-EG" sz="4000" b="1" dirty="0"/>
              <a:t>ولعلنا بذلك نعرف لم بقيت كثير من القصائد مؤثرة رائعة، على الرغم من أنها قليت منذ زمن طويل، ولماذا نحس تياراً شعورياًّ يهزُّ عاطفتنا عندما نقرأ النماذج الرائعة من الشعر، ولا نحس لشعور نفسه عندما تقرأ بعض القصائد الأخرى؟</a:t>
            </a:r>
            <a:endParaRPr lang="en-US" sz="4000" dirty="0"/>
          </a:p>
        </p:txBody>
      </p:sp>
    </p:spTree>
    <p:extLst>
      <p:ext uri="{BB962C8B-B14F-4D97-AF65-F5344CB8AC3E}">
        <p14:creationId xmlns="" xmlns:p14="http://schemas.microsoft.com/office/powerpoint/2010/main" val="3172746591"/>
      </p:ext>
    </p:extLst>
  </p:cSld>
  <p:clrMapOvr>
    <a:masterClrMapping/>
  </p:clrMapOvr>
  <mc:AlternateContent xmlns:mc="http://schemas.openxmlformats.org/markup-compatibility/2006">
    <mc:Choice xmlns="" xmlns:p14="http://schemas.microsoft.com/office/powerpoint/2010/main" Requires="p14">
      <p:transition>
        <p14:switch dir="l"/>
        <p:sndAc>
          <p:stSnd>
            <p:snd r:embed="rId7" name="mouseDown.wav"/>
          </p:stSnd>
        </p:sndAc>
      </p:transition>
    </mc:Choice>
    <mc:Fallback>
      <p:transition>
        <p:fade/>
        <p:sndAc>
          <p:stSnd>
            <p:snd r:embed="rId2" name="mouseDow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subTnLst>
                                    <p:audio>
                                      <p:cMediaNode>
                                        <p:cTn display="0" masterRel="sameClick">
                                          <p:stCondLst>
                                            <p:cond evt="begin" delay="0">
                                              <p:tn val="5"/>
                                            </p:cond>
                                          </p:stCondLst>
                                          <p:endCondLst>
                                            <p:cond evt="onStopAudio" delay="0">
                                              <p:tgtEl>
                                                <p:sldTgt/>
                                              </p:tgtEl>
                                            </p:cond>
                                          </p:endCondLst>
                                        </p:cTn>
                                        <p:tgtEl>
                                          <p:sndTgt r:embed="rId3" name="BOUNC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7504" y="116632"/>
            <a:ext cx="8928992" cy="6624736"/>
            <a:chOff x="107504" y="116632"/>
            <a:chExt cx="8928992" cy="6624736"/>
          </a:xfrm>
        </p:grpSpPr>
        <p:sp>
          <p:nvSpPr>
            <p:cNvPr id="3" name="Rectangle 2"/>
            <p:cNvSpPr/>
            <p:nvPr/>
          </p:nvSpPr>
          <p:spPr>
            <a:xfrm>
              <a:off x="4355976" y="188640"/>
              <a:ext cx="4680520" cy="6324144"/>
            </a:xfrm>
            <a:prstGeom prst="rect">
              <a:avLst/>
            </a:prstGeom>
            <a:solidFill>
              <a:srgbClr val="996600"/>
            </a:solidFill>
            <a:ln>
              <a:solidFill>
                <a:schemeClr val="bg1"/>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grpSp>
          <p:nvGrpSpPr>
            <p:cNvPr id="4" name="Group 3"/>
            <p:cNvGrpSpPr/>
            <p:nvPr/>
          </p:nvGrpSpPr>
          <p:grpSpPr>
            <a:xfrm>
              <a:off x="107504" y="116632"/>
              <a:ext cx="8712968" cy="6624736"/>
              <a:chOff x="107504" y="116632"/>
              <a:chExt cx="8712968" cy="6624736"/>
            </a:xfrm>
          </p:grpSpPr>
          <p:grpSp>
            <p:nvGrpSpPr>
              <p:cNvPr id="5" name="Group 4"/>
              <p:cNvGrpSpPr/>
              <p:nvPr/>
            </p:nvGrpSpPr>
            <p:grpSpPr>
              <a:xfrm>
                <a:off x="107504" y="188640"/>
                <a:ext cx="8712967" cy="6552728"/>
                <a:chOff x="107504" y="188640"/>
                <a:chExt cx="8712967" cy="6552728"/>
              </a:xfrm>
            </p:grpSpPr>
            <p:grpSp>
              <p:nvGrpSpPr>
                <p:cNvPr id="9" name="Group 8"/>
                <p:cNvGrpSpPr/>
                <p:nvPr/>
              </p:nvGrpSpPr>
              <p:grpSpPr>
                <a:xfrm>
                  <a:off x="107504" y="188640"/>
                  <a:ext cx="8712967" cy="6552728"/>
                  <a:chOff x="107504" y="188640"/>
                  <a:chExt cx="8712967" cy="6552728"/>
                </a:xfrm>
              </p:grpSpPr>
              <p:grpSp>
                <p:nvGrpSpPr>
                  <p:cNvPr id="11" name="Group 10"/>
                  <p:cNvGrpSpPr/>
                  <p:nvPr/>
                </p:nvGrpSpPr>
                <p:grpSpPr>
                  <a:xfrm>
                    <a:off x="107504" y="188640"/>
                    <a:ext cx="8712967" cy="6552728"/>
                    <a:chOff x="395536" y="476672"/>
                    <a:chExt cx="8113753" cy="6192688"/>
                  </a:xfrm>
                  <a:solidFill>
                    <a:srgbClr val="FF0000"/>
                  </a:solidFill>
                  <a:scene3d>
                    <a:camera prst="orthographicFront">
                      <a:rot lat="0" lon="0" rev="0"/>
                    </a:camera>
                    <a:lightRig rig="glow" dir="t">
                      <a:rot lat="0" lon="0" rev="14100000"/>
                    </a:lightRig>
                  </a:scene3d>
                </p:grpSpPr>
                <p:sp>
                  <p:nvSpPr>
                    <p:cNvPr id="13" name="Round Single Corner Rectangle 12"/>
                    <p:cNvSpPr/>
                    <p:nvPr/>
                  </p:nvSpPr>
                  <p:spPr>
                    <a:xfrm>
                      <a:off x="395536" y="476672"/>
                      <a:ext cx="5760640" cy="6192688"/>
                    </a:xfrm>
                    <a:prstGeom prst="round1Rect">
                      <a:avLst/>
                    </a:prstGeom>
                    <a:solidFill>
                      <a:srgbClr val="CC3300"/>
                    </a:solidFill>
                    <a:ln>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sp>
                  <p:nvSpPr>
                    <p:cNvPr id="14" name="Rounded Rectangle 13"/>
                    <p:cNvSpPr/>
                    <p:nvPr/>
                  </p:nvSpPr>
                  <p:spPr>
                    <a:xfrm>
                      <a:off x="611560" y="620688"/>
                      <a:ext cx="7897729" cy="5832648"/>
                    </a:xfrm>
                    <a:prstGeom prst="roundRect">
                      <a:avLst>
                        <a:gd name="adj" fmla="val 9377"/>
                      </a:avLst>
                    </a:prstGeom>
                    <a:gradFill flip="none" rotWithShape="1">
                      <a:gsLst>
                        <a:gs pos="0">
                          <a:schemeClr val="bg2">
                            <a:lumMod val="50000"/>
                          </a:schemeClr>
                        </a:gs>
                        <a:gs pos="50000">
                          <a:schemeClr val="bg1"/>
                        </a:gs>
                        <a:gs pos="100000">
                          <a:schemeClr val="bg1">
                            <a:lumMod val="95000"/>
                          </a:schemeClr>
                        </a:gs>
                      </a:gsLst>
                      <a:lin ang="16200000" scaled="1"/>
                      <a:tileRect/>
                    </a:gradFill>
                    <a:ln>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grpSp>
              <p:pic>
                <p:nvPicPr>
                  <p:cNvPr id="12" name="Picture 11"/>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39482" y="188640"/>
                    <a:ext cx="2667000" cy="752475"/>
                  </a:xfrm>
                  <a:prstGeom prst="rect">
                    <a:avLst/>
                  </a:prstGeom>
                </p:spPr>
              </p:pic>
            </p:grpSp>
            <p:pic>
              <p:nvPicPr>
                <p:cNvPr id="10" name="Picture 9"/>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7956375" y="332656"/>
                  <a:ext cx="864096" cy="348081"/>
                </a:xfrm>
                <a:prstGeom prst="rect">
                  <a:avLst/>
                </a:prstGeom>
              </p:spPr>
            </p:pic>
          </p:grpSp>
          <p:grpSp>
            <p:nvGrpSpPr>
              <p:cNvPr id="6" name="Group 5"/>
              <p:cNvGrpSpPr/>
              <p:nvPr/>
            </p:nvGrpSpPr>
            <p:grpSpPr>
              <a:xfrm>
                <a:off x="3006482" y="116632"/>
                <a:ext cx="5813990" cy="747720"/>
                <a:chOff x="3006482" y="116632"/>
                <a:chExt cx="5813990" cy="747720"/>
              </a:xfrm>
            </p:grpSpPr>
            <p:pic>
              <p:nvPicPr>
                <p:cNvPr id="7" name="Picture 6"/>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3006482" y="116632"/>
                  <a:ext cx="3067050" cy="747720"/>
                </a:xfrm>
                <a:prstGeom prst="rect">
                  <a:avLst/>
                </a:prstGeom>
              </p:spPr>
            </p:pic>
            <p:pic>
              <p:nvPicPr>
                <p:cNvPr id="8" name="Picture 7"/>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5753422" y="116632"/>
                  <a:ext cx="3067050" cy="747720"/>
                </a:xfrm>
                <a:prstGeom prst="rect">
                  <a:avLst/>
                </a:prstGeom>
              </p:spPr>
            </p:pic>
          </p:grpSp>
        </p:grpSp>
      </p:grpSp>
      <p:sp>
        <p:nvSpPr>
          <p:cNvPr id="15" name="TextBox 14"/>
          <p:cNvSpPr txBox="1"/>
          <p:nvPr/>
        </p:nvSpPr>
        <p:spPr>
          <a:xfrm>
            <a:off x="827584" y="1340768"/>
            <a:ext cx="7560840" cy="4401205"/>
          </a:xfrm>
          <a:prstGeom prst="rect">
            <a:avLst/>
          </a:prstGeom>
          <a:noFill/>
        </p:spPr>
        <p:txBody>
          <a:bodyPr wrap="square" rtlCol="1">
            <a:spAutoFit/>
          </a:bodyPr>
          <a:lstStyle/>
          <a:p>
            <a:pPr algn="ctr"/>
            <a:r>
              <a:rPr lang="ar-EG" sz="4000" b="1" dirty="0"/>
              <a:t>إن ذلك يعود في كثير من أسبابه إلى خاصية القوة العاطفية التي نراها في الأعمال الخالدة، فهي تتصف ببقاء خاصية التأثير فيها، وكأنها مادة إشعاعية، لا ينضب إشعاعها، وقوة لعاطفة التي تموج داخل النص الشعري هي التي تحملنا على التأثر به، والاستجابة النفسية له.</a:t>
            </a:r>
            <a:endParaRPr lang="en-US" sz="4000" dirty="0"/>
          </a:p>
        </p:txBody>
      </p:sp>
    </p:spTree>
    <p:extLst>
      <p:ext uri="{BB962C8B-B14F-4D97-AF65-F5344CB8AC3E}">
        <p14:creationId xmlns="" xmlns:p14="http://schemas.microsoft.com/office/powerpoint/2010/main" val="3993539097"/>
      </p:ext>
    </p:extLst>
  </p:cSld>
  <p:clrMapOvr>
    <a:masterClrMapping/>
  </p:clrMapOvr>
  <mc:AlternateContent xmlns:mc="http://schemas.openxmlformats.org/markup-compatibility/2006">
    <mc:Choice xmlns="" xmlns:p14="http://schemas.microsoft.com/office/powerpoint/2010/main" Requires="p14">
      <p:transition>
        <p14:switch dir="l"/>
        <p:sndAc>
          <p:stSnd>
            <p:snd r:embed="rId7" name="mouseDown.wav"/>
          </p:stSnd>
        </p:sndAc>
      </p:transition>
    </mc:Choice>
    <mc:Fallback>
      <p:transition>
        <p:fade/>
        <p:sndAc>
          <p:stSnd>
            <p:snd r:embed="rId2" name="mouseDow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subTnLst>
                                    <p:audio>
                                      <p:cMediaNode>
                                        <p:cTn display="0" masterRel="sameClick">
                                          <p:stCondLst>
                                            <p:cond evt="begin" delay="0">
                                              <p:tn val="5"/>
                                            </p:cond>
                                          </p:stCondLst>
                                          <p:endCondLst>
                                            <p:cond evt="onStopAudio" delay="0">
                                              <p:tgtEl>
                                                <p:sldTgt/>
                                              </p:tgtEl>
                                            </p:cond>
                                          </p:endCondLst>
                                        </p:cTn>
                                        <p:tgtEl>
                                          <p:sndTgt r:embed="rId3" name="BOUNC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7504" y="116632"/>
            <a:ext cx="8928992" cy="6624736"/>
            <a:chOff x="107504" y="116632"/>
            <a:chExt cx="8928992" cy="6624736"/>
          </a:xfrm>
        </p:grpSpPr>
        <p:sp>
          <p:nvSpPr>
            <p:cNvPr id="3" name="Rectangle 2"/>
            <p:cNvSpPr/>
            <p:nvPr/>
          </p:nvSpPr>
          <p:spPr>
            <a:xfrm>
              <a:off x="4355976" y="188640"/>
              <a:ext cx="4680520" cy="6324144"/>
            </a:xfrm>
            <a:prstGeom prst="rect">
              <a:avLst/>
            </a:prstGeom>
            <a:solidFill>
              <a:srgbClr val="996600"/>
            </a:solidFill>
            <a:ln>
              <a:solidFill>
                <a:schemeClr val="bg1"/>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grpSp>
          <p:nvGrpSpPr>
            <p:cNvPr id="4" name="Group 3"/>
            <p:cNvGrpSpPr/>
            <p:nvPr/>
          </p:nvGrpSpPr>
          <p:grpSpPr>
            <a:xfrm>
              <a:off x="107504" y="116632"/>
              <a:ext cx="8712968" cy="6624736"/>
              <a:chOff x="107504" y="116632"/>
              <a:chExt cx="8712968" cy="6624736"/>
            </a:xfrm>
          </p:grpSpPr>
          <p:grpSp>
            <p:nvGrpSpPr>
              <p:cNvPr id="5" name="Group 4"/>
              <p:cNvGrpSpPr/>
              <p:nvPr/>
            </p:nvGrpSpPr>
            <p:grpSpPr>
              <a:xfrm>
                <a:off x="107504" y="188640"/>
                <a:ext cx="8712967" cy="6552728"/>
                <a:chOff x="107504" y="188640"/>
                <a:chExt cx="8712967" cy="6552728"/>
              </a:xfrm>
            </p:grpSpPr>
            <p:grpSp>
              <p:nvGrpSpPr>
                <p:cNvPr id="9" name="Group 8"/>
                <p:cNvGrpSpPr/>
                <p:nvPr/>
              </p:nvGrpSpPr>
              <p:grpSpPr>
                <a:xfrm>
                  <a:off x="107504" y="188640"/>
                  <a:ext cx="8712967" cy="6552728"/>
                  <a:chOff x="107504" y="188640"/>
                  <a:chExt cx="8712967" cy="6552728"/>
                </a:xfrm>
              </p:grpSpPr>
              <p:grpSp>
                <p:nvGrpSpPr>
                  <p:cNvPr id="11" name="Group 10"/>
                  <p:cNvGrpSpPr/>
                  <p:nvPr/>
                </p:nvGrpSpPr>
                <p:grpSpPr>
                  <a:xfrm>
                    <a:off x="107504" y="188640"/>
                    <a:ext cx="8712967" cy="6552728"/>
                    <a:chOff x="395536" y="476672"/>
                    <a:chExt cx="8113753" cy="6192688"/>
                  </a:xfrm>
                  <a:solidFill>
                    <a:srgbClr val="FF0000"/>
                  </a:solidFill>
                  <a:scene3d>
                    <a:camera prst="orthographicFront">
                      <a:rot lat="0" lon="0" rev="0"/>
                    </a:camera>
                    <a:lightRig rig="glow" dir="t">
                      <a:rot lat="0" lon="0" rev="14100000"/>
                    </a:lightRig>
                  </a:scene3d>
                </p:grpSpPr>
                <p:sp>
                  <p:nvSpPr>
                    <p:cNvPr id="13" name="Round Single Corner Rectangle 12"/>
                    <p:cNvSpPr/>
                    <p:nvPr/>
                  </p:nvSpPr>
                  <p:spPr>
                    <a:xfrm>
                      <a:off x="395536" y="476672"/>
                      <a:ext cx="5760640" cy="6192688"/>
                    </a:xfrm>
                    <a:prstGeom prst="round1Rect">
                      <a:avLst/>
                    </a:prstGeom>
                    <a:solidFill>
                      <a:srgbClr val="CC3300"/>
                    </a:solidFill>
                    <a:ln>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sp>
                  <p:nvSpPr>
                    <p:cNvPr id="14" name="Rounded Rectangle 13"/>
                    <p:cNvSpPr/>
                    <p:nvPr/>
                  </p:nvSpPr>
                  <p:spPr>
                    <a:xfrm>
                      <a:off x="611560" y="620688"/>
                      <a:ext cx="7897729" cy="5832648"/>
                    </a:xfrm>
                    <a:prstGeom prst="roundRect">
                      <a:avLst>
                        <a:gd name="adj" fmla="val 9377"/>
                      </a:avLst>
                    </a:prstGeom>
                    <a:gradFill flip="none" rotWithShape="1">
                      <a:gsLst>
                        <a:gs pos="0">
                          <a:schemeClr val="bg2">
                            <a:lumMod val="50000"/>
                          </a:schemeClr>
                        </a:gs>
                        <a:gs pos="50000">
                          <a:schemeClr val="bg1"/>
                        </a:gs>
                        <a:gs pos="100000">
                          <a:schemeClr val="bg1">
                            <a:lumMod val="95000"/>
                          </a:schemeClr>
                        </a:gs>
                      </a:gsLst>
                      <a:lin ang="16200000" scaled="1"/>
                      <a:tileRect/>
                    </a:gradFill>
                    <a:ln>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grpSp>
              <p:pic>
                <p:nvPicPr>
                  <p:cNvPr id="12" name="Picture 11"/>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39482" y="188640"/>
                    <a:ext cx="2667000" cy="752475"/>
                  </a:xfrm>
                  <a:prstGeom prst="rect">
                    <a:avLst/>
                  </a:prstGeom>
                </p:spPr>
              </p:pic>
            </p:grpSp>
            <p:pic>
              <p:nvPicPr>
                <p:cNvPr id="10" name="Picture 9"/>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7956375" y="332656"/>
                  <a:ext cx="864096" cy="348081"/>
                </a:xfrm>
                <a:prstGeom prst="rect">
                  <a:avLst/>
                </a:prstGeom>
              </p:spPr>
            </p:pic>
          </p:grpSp>
          <p:grpSp>
            <p:nvGrpSpPr>
              <p:cNvPr id="6" name="Group 5"/>
              <p:cNvGrpSpPr/>
              <p:nvPr/>
            </p:nvGrpSpPr>
            <p:grpSpPr>
              <a:xfrm>
                <a:off x="3006482" y="116632"/>
                <a:ext cx="5813990" cy="747720"/>
                <a:chOff x="3006482" y="116632"/>
                <a:chExt cx="5813990" cy="747720"/>
              </a:xfrm>
            </p:grpSpPr>
            <p:pic>
              <p:nvPicPr>
                <p:cNvPr id="7" name="Picture 6"/>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3006482" y="116632"/>
                  <a:ext cx="3067050" cy="747720"/>
                </a:xfrm>
                <a:prstGeom prst="rect">
                  <a:avLst/>
                </a:prstGeom>
              </p:spPr>
            </p:pic>
            <p:pic>
              <p:nvPicPr>
                <p:cNvPr id="8" name="Picture 7"/>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5753422" y="116632"/>
                  <a:ext cx="3067050" cy="747720"/>
                </a:xfrm>
                <a:prstGeom prst="rect">
                  <a:avLst/>
                </a:prstGeom>
              </p:spPr>
            </p:pic>
          </p:grpSp>
        </p:grpSp>
      </p:grpSp>
      <p:sp>
        <p:nvSpPr>
          <p:cNvPr id="15" name="TextBox 14"/>
          <p:cNvSpPr txBox="1"/>
          <p:nvPr/>
        </p:nvSpPr>
        <p:spPr>
          <a:xfrm>
            <a:off x="827584" y="1340768"/>
            <a:ext cx="7560840" cy="4401205"/>
          </a:xfrm>
          <a:prstGeom prst="rect">
            <a:avLst/>
          </a:prstGeom>
          <a:noFill/>
        </p:spPr>
        <p:txBody>
          <a:bodyPr wrap="square" rtlCol="1">
            <a:spAutoFit/>
          </a:bodyPr>
          <a:lstStyle/>
          <a:p>
            <a:pPr algn="ctr"/>
            <a:r>
              <a:rPr lang="ar-EG" sz="4000" b="1" dirty="0"/>
              <a:t>على أن قوة العاطفة ليس معناها أن يكون المعنى بطولياًّ كبيراً، وأن تكون الألفاظ ذات قوة، وصدى، بل إن قوة العاطفة لتبدو في بعض موضوعات الذكرى، والحزن، والألم، وهي موضوعات يعبر عنها بكلمات دافئة رقيقة. ومثال ذلك الأبيات الآتية لخير الدين الزِّركلي في تذكر الوطن والحنين إليه:</a:t>
            </a:r>
            <a:endParaRPr lang="en-US" sz="4000" dirty="0"/>
          </a:p>
        </p:txBody>
      </p:sp>
    </p:spTree>
    <p:extLst>
      <p:ext uri="{BB962C8B-B14F-4D97-AF65-F5344CB8AC3E}">
        <p14:creationId xmlns="" xmlns:p14="http://schemas.microsoft.com/office/powerpoint/2010/main" val="2251454725"/>
      </p:ext>
    </p:extLst>
  </p:cSld>
  <p:clrMapOvr>
    <a:masterClrMapping/>
  </p:clrMapOvr>
  <mc:AlternateContent xmlns:mc="http://schemas.openxmlformats.org/markup-compatibility/2006">
    <mc:Choice xmlns="" xmlns:p14="http://schemas.microsoft.com/office/powerpoint/2010/main" Requires="p14">
      <p:transition>
        <p14:switch dir="l"/>
        <p:sndAc>
          <p:stSnd>
            <p:snd r:embed="rId7" name="mouseDown.wav"/>
          </p:stSnd>
        </p:sndAc>
      </p:transition>
    </mc:Choice>
    <mc:Fallback>
      <p:transition>
        <p:fade/>
        <p:sndAc>
          <p:stSnd>
            <p:snd r:embed="rId2" name="mouseDow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subTnLst>
                                    <p:audio>
                                      <p:cMediaNode>
                                        <p:cTn display="0" masterRel="sameClick">
                                          <p:stCondLst>
                                            <p:cond evt="begin" delay="0">
                                              <p:tn val="5"/>
                                            </p:cond>
                                          </p:stCondLst>
                                          <p:endCondLst>
                                            <p:cond evt="onStopAudio" delay="0">
                                              <p:tgtEl>
                                                <p:sldTgt/>
                                              </p:tgtEl>
                                            </p:cond>
                                          </p:endCondLst>
                                        </p:cTn>
                                        <p:tgtEl>
                                          <p:sndTgt r:embed="rId3" name="BOUNC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7504" y="116632"/>
            <a:ext cx="8928992" cy="6624736"/>
            <a:chOff x="107504" y="116632"/>
            <a:chExt cx="8928992" cy="6624736"/>
          </a:xfrm>
        </p:grpSpPr>
        <p:sp>
          <p:nvSpPr>
            <p:cNvPr id="3" name="Rectangle 2"/>
            <p:cNvSpPr/>
            <p:nvPr/>
          </p:nvSpPr>
          <p:spPr>
            <a:xfrm>
              <a:off x="4355976" y="188640"/>
              <a:ext cx="4680520" cy="6324144"/>
            </a:xfrm>
            <a:prstGeom prst="rect">
              <a:avLst/>
            </a:prstGeom>
            <a:solidFill>
              <a:srgbClr val="996600"/>
            </a:solidFill>
            <a:ln>
              <a:solidFill>
                <a:schemeClr val="bg1"/>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grpSp>
          <p:nvGrpSpPr>
            <p:cNvPr id="4" name="Group 3"/>
            <p:cNvGrpSpPr/>
            <p:nvPr/>
          </p:nvGrpSpPr>
          <p:grpSpPr>
            <a:xfrm>
              <a:off x="107504" y="116632"/>
              <a:ext cx="8712968" cy="6624736"/>
              <a:chOff x="107504" y="116632"/>
              <a:chExt cx="8712968" cy="6624736"/>
            </a:xfrm>
          </p:grpSpPr>
          <p:grpSp>
            <p:nvGrpSpPr>
              <p:cNvPr id="5" name="Group 4"/>
              <p:cNvGrpSpPr/>
              <p:nvPr/>
            </p:nvGrpSpPr>
            <p:grpSpPr>
              <a:xfrm>
                <a:off x="107504" y="188640"/>
                <a:ext cx="8712967" cy="6552728"/>
                <a:chOff x="107504" y="188640"/>
                <a:chExt cx="8712967" cy="6552728"/>
              </a:xfrm>
            </p:grpSpPr>
            <p:grpSp>
              <p:nvGrpSpPr>
                <p:cNvPr id="9" name="Group 8"/>
                <p:cNvGrpSpPr/>
                <p:nvPr/>
              </p:nvGrpSpPr>
              <p:grpSpPr>
                <a:xfrm>
                  <a:off x="107504" y="188640"/>
                  <a:ext cx="8712967" cy="6552728"/>
                  <a:chOff x="107504" y="188640"/>
                  <a:chExt cx="8712967" cy="6552728"/>
                </a:xfrm>
              </p:grpSpPr>
              <p:grpSp>
                <p:nvGrpSpPr>
                  <p:cNvPr id="11" name="Group 10"/>
                  <p:cNvGrpSpPr/>
                  <p:nvPr/>
                </p:nvGrpSpPr>
                <p:grpSpPr>
                  <a:xfrm>
                    <a:off x="107504" y="188640"/>
                    <a:ext cx="8712967" cy="6552728"/>
                    <a:chOff x="395536" y="476672"/>
                    <a:chExt cx="8113753" cy="6192688"/>
                  </a:xfrm>
                  <a:solidFill>
                    <a:srgbClr val="FF0000"/>
                  </a:solidFill>
                  <a:scene3d>
                    <a:camera prst="orthographicFront">
                      <a:rot lat="0" lon="0" rev="0"/>
                    </a:camera>
                    <a:lightRig rig="glow" dir="t">
                      <a:rot lat="0" lon="0" rev="14100000"/>
                    </a:lightRig>
                  </a:scene3d>
                </p:grpSpPr>
                <p:sp>
                  <p:nvSpPr>
                    <p:cNvPr id="13" name="Round Single Corner Rectangle 12"/>
                    <p:cNvSpPr/>
                    <p:nvPr/>
                  </p:nvSpPr>
                  <p:spPr>
                    <a:xfrm>
                      <a:off x="395536" y="476672"/>
                      <a:ext cx="5760640" cy="6192688"/>
                    </a:xfrm>
                    <a:prstGeom prst="round1Rect">
                      <a:avLst/>
                    </a:prstGeom>
                    <a:solidFill>
                      <a:srgbClr val="CC3300"/>
                    </a:solidFill>
                    <a:ln>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sp>
                  <p:nvSpPr>
                    <p:cNvPr id="14" name="Rounded Rectangle 13"/>
                    <p:cNvSpPr/>
                    <p:nvPr/>
                  </p:nvSpPr>
                  <p:spPr>
                    <a:xfrm>
                      <a:off x="611560" y="620688"/>
                      <a:ext cx="7897729" cy="5832648"/>
                    </a:xfrm>
                    <a:prstGeom prst="roundRect">
                      <a:avLst>
                        <a:gd name="adj" fmla="val 9377"/>
                      </a:avLst>
                    </a:prstGeom>
                    <a:gradFill flip="none" rotWithShape="1">
                      <a:gsLst>
                        <a:gs pos="0">
                          <a:schemeClr val="bg2">
                            <a:lumMod val="50000"/>
                          </a:schemeClr>
                        </a:gs>
                        <a:gs pos="50000">
                          <a:schemeClr val="bg1"/>
                        </a:gs>
                        <a:gs pos="100000">
                          <a:schemeClr val="bg1">
                            <a:lumMod val="95000"/>
                          </a:schemeClr>
                        </a:gs>
                      </a:gsLst>
                      <a:lin ang="16200000" scaled="1"/>
                      <a:tileRect/>
                    </a:gradFill>
                    <a:ln>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grpSp>
              <p:pic>
                <p:nvPicPr>
                  <p:cNvPr id="12" name="Picture 11"/>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39482" y="188640"/>
                    <a:ext cx="2667000" cy="752475"/>
                  </a:xfrm>
                  <a:prstGeom prst="rect">
                    <a:avLst/>
                  </a:prstGeom>
                </p:spPr>
              </p:pic>
            </p:grpSp>
            <p:pic>
              <p:nvPicPr>
                <p:cNvPr id="10" name="Picture 9"/>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7956375" y="332656"/>
                  <a:ext cx="864096" cy="348081"/>
                </a:xfrm>
                <a:prstGeom prst="rect">
                  <a:avLst/>
                </a:prstGeom>
              </p:spPr>
            </p:pic>
          </p:grpSp>
          <p:grpSp>
            <p:nvGrpSpPr>
              <p:cNvPr id="6" name="Group 5"/>
              <p:cNvGrpSpPr/>
              <p:nvPr/>
            </p:nvGrpSpPr>
            <p:grpSpPr>
              <a:xfrm>
                <a:off x="3006482" y="116632"/>
                <a:ext cx="5813990" cy="747720"/>
                <a:chOff x="3006482" y="116632"/>
                <a:chExt cx="5813990" cy="747720"/>
              </a:xfrm>
            </p:grpSpPr>
            <p:pic>
              <p:nvPicPr>
                <p:cNvPr id="7" name="Picture 6"/>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3006482" y="116632"/>
                  <a:ext cx="3067050" cy="747720"/>
                </a:xfrm>
                <a:prstGeom prst="rect">
                  <a:avLst/>
                </a:prstGeom>
              </p:spPr>
            </p:pic>
            <p:pic>
              <p:nvPicPr>
                <p:cNvPr id="8" name="Picture 7"/>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5753422" y="116632"/>
                  <a:ext cx="3067050" cy="747720"/>
                </a:xfrm>
                <a:prstGeom prst="rect">
                  <a:avLst/>
                </a:prstGeom>
              </p:spPr>
            </p:pic>
          </p:grpSp>
        </p:grpSp>
      </p:grpSp>
      <p:sp>
        <p:nvSpPr>
          <p:cNvPr id="15" name="TextBox 14"/>
          <p:cNvSpPr txBox="1"/>
          <p:nvPr/>
        </p:nvSpPr>
        <p:spPr>
          <a:xfrm>
            <a:off x="611560" y="1484784"/>
            <a:ext cx="7848872" cy="3785652"/>
          </a:xfrm>
          <a:prstGeom prst="rect">
            <a:avLst/>
          </a:prstGeom>
          <a:noFill/>
        </p:spPr>
        <p:txBody>
          <a:bodyPr wrap="square" rtlCol="1">
            <a:spAutoFit/>
          </a:bodyPr>
          <a:lstStyle/>
          <a:p>
            <a:r>
              <a:rPr lang="ar-EG" sz="4000" b="1" dirty="0">
                <a:solidFill>
                  <a:srgbClr val="000066"/>
                </a:solidFill>
              </a:rPr>
              <a:t>العَيُن بَعْدَ فِرَاقِها الوطَنا				</a:t>
            </a:r>
            <a:r>
              <a:rPr lang="ar-EG" sz="4000" b="1" dirty="0" smtClean="0">
                <a:solidFill>
                  <a:srgbClr val="000066"/>
                </a:solidFill>
              </a:rPr>
              <a:t/>
            </a:r>
            <a:br>
              <a:rPr lang="ar-EG" sz="4000" b="1" dirty="0" smtClean="0">
                <a:solidFill>
                  <a:srgbClr val="000066"/>
                </a:solidFill>
              </a:rPr>
            </a:br>
            <a:r>
              <a:rPr lang="ar-EG" sz="4000" b="1" dirty="0" smtClean="0">
                <a:solidFill>
                  <a:srgbClr val="000066"/>
                </a:solidFill>
              </a:rPr>
              <a:t>			لا </a:t>
            </a:r>
            <a:r>
              <a:rPr lang="ar-EG" sz="4000" b="1" dirty="0">
                <a:solidFill>
                  <a:srgbClr val="000066"/>
                </a:solidFill>
              </a:rPr>
              <a:t>سكِانًا </a:t>
            </a:r>
            <a:r>
              <a:rPr lang="ar-EG" sz="4000" b="1" dirty="0" smtClean="0">
                <a:solidFill>
                  <a:srgbClr val="000066"/>
                </a:solidFill>
              </a:rPr>
              <a:t>أَلفَ</a:t>
            </a:r>
            <a:r>
              <a:rPr lang="ar-SA" sz="4000" b="1" dirty="0" smtClean="0">
                <a:solidFill>
                  <a:srgbClr val="000066"/>
                </a:solidFill>
              </a:rPr>
              <a:t>ـ</a:t>
            </a:r>
            <a:r>
              <a:rPr lang="ar-EG" sz="4000" b="1" dirty="0" err="1" smtClean="0">
                <a:solidFill>
                  <a:srgbClr val="000066"/>
                </a:solidFill>
              </a:rPr>
              <a:t>تْ</a:t>
            </a:r>
            <a:r>
              <a:rPr lang="ar-EG" sz="4000" b="1" dirty="0" smtClean="0">
                <a:solidFill>
                  <a:srgbClr val="000066"/>
                </a:solidFill>
              </a:rPr>
              <a:t> </a:t>
            </a:r>
            <a:r>
              <a:rPr lang="ar-EG" sz="4000" b="1" dirty="0">
                <a:solidFill>
                  <a:srgbClr val="000066"/>
                </a:solidFill>
              </a:rPr>
              <a:t>ولا سَكنا</a:t>
            </a:r>
            <a:endParaRPr lang="en-US" sz="4000" dirty="0">
              <a:solidFill>
                <a:srgbClr val="000066"/>
              </a:solidFill>
            </a:endParaRPr>
          </a:p>
          <a:p>
            <a:r>
              <a:rPr lang="ar-EG" sz="4000" b="1" dirty="0">
                <a:solidFill>
                  <a:srgbClr val="000066"/>
                </a:solidFill>
              </a:rPr>
              <a:t>والقَلْبُ لَولا أنَّهٌ صَعِدَتْ				</a:t>
            </a:r>
            <a:r>
              <a:rPr lang="ar-EG" sz="4000" b="1" dirty="0" smtClean="0">
                <a:solidFill>
                  <a:srgbClr val="000066"/>
                </a:solidFill>
              </a:rPr>
              <a:t/>
            </a:r>
            <a:br>
              <a:rPr lang="ar-EG" sz="4000" b="1" dirty="0" smtClean="0">
                <a:solidFill>
                  <a:srgbClr val="000066"/>
                </a:solidFill>
              </a:rPr>
            </a:br>
            <a:r>
              <a:rPr lang="ar-EG" sz="4000" b="1" dirty="0" smtClean="0">
                <a:solidFill>
                  <a:srgbClr val="000066"/>
                </a:solidFill>
              </a:rPr>
              <a:t>			أنكَرْتُهُ وشَكَك</a:t>
            </a:r>
            <a:r>
              <a:rPr lang="ar-SA" sz="4000" b="1" dirty="0" smtClean="0">
                <a:solidFill>
                  <a:srgbClr val="000066"/>
                </a:solidFill>
              </a:rPr>
              <a:t>ــ</a:t>
            </a:r>
            <a:r>
              <a:rPr lang="ar-EG" sz="4000" b="1" dirty="0" err="1" smtClean="0">
                <a:solidFill>
                  <a:srgbClr val="000066"/>
                </a:solidFill>
              </a:rPr>
              <a:t>تُ</a:t>
            </a:r>
            <a:r>
              <a:rPr lang="ar-EG" sz="4000" b="1" dirty="0" smtClean="0">
                <a:solidFill>
                  <a:srgbClr val="000066"/>
                </a:solidFill>
              </a:rPr>
              <a:t> </a:t>
            </a:r>
            <a:r>
              <a:rPr lang="ar-EG" sz="4000" b="1" dirty="0">
                <a:solidFill>
                  <a:srgbClr val="000066"/>
                </a:solidFill>
              </a:rPr>
              <a:t>فيه أَنا</a:t>
            </a:r>
            <a:endParaRPr lang="en-US" sz="4000" dirty="0">
              <a:solidFill>
                <a:srgbClr val="000066"/>
              </a:solidFill>
            </a:endParaRPr>
          </a:p>
          <a:p>
            <a:r>
              <a:rPr lang="ar-EG" sz="4000" b="1" dirty="0">
                <a:solidFill>
                  <a:srgbClr val="000066"/>
                </a:solidFill>
              </a:rPr>
              <a:t>لَيْتَ الذين أحِبُّهم عَلِموا				</a:t>
            </a:r>
            <a:r>
              <a:rPr lang="ar-EG" sz="4000" b="1" dirty="0" smtClean="0">
                <a:solidFill>
                  <a:srgbClr val="000066"/>
                </a:solidFill>
              </a:rPr>
              <a:t/>
            </a:r>
            <a:br>
              <a:rPr lang="ar-EG" sz="4000" b="1" dirty="0" smtClean="0">
                <a:solidFill>
                  <a:srgbClr val="000066"/>
                </a:solidFill>
              </a:rPr>
            </a:br>
            <a:r>
              <a:rPr lang="ar-EG" sz="4000" b="1" dirty="0" smtClean="0">
                <a:solidFill>
                  <a:srgbClr val="000066"/>
                </a:solidFill>
              </a:rPr>
              <a:t>			وَهُمُ </a:t>
            </a:r>
            <a:r>
              <a:rPr lang="ar-EG" sz="4000" b="1" dirty="0">
                <a:solidFill>
                  <a:srgbClr val="000066"/>
                </a:solidFill>
              </a:rPr>
              <a:t>هُنالِكَ ما لَقيتُ هُنا</a:t>
            </a:r>
            <a:endParaRPr lang="en-US" sz="4000" dirty="0">
              <a:solidFill>
                <a:srgbClr val="000066"/>
              </a:solidFill>
            </a:endParaRPr>
          </a:p>
        </p:txBody>
      </p:sp>
    </p:spTree>
    <p:extLst>
      <p:ext uri="{BB962C8B-B14F-4D97-AF65-F5344CB8AC3E}">
        <p14:creationId xmlns="" xmlns:p14="http://schemas.microsoft.com/office/powerpoint/2010/main" val="2952797037"/>
      </p:ext>
    </p:extLst>
  </p:cSld>
  <p:clrMapOvr>
    <a:masterClrMapping/>
  </p:clrMapOvr>
  <mc:AlternateContent xmlns:mc="http://schemas.openxmlformats.org/markup-compatibility/2006">
    <mc:Choice xmlns="" xmlns:p14="http://schemas.microsoft.com/office/powerpoint/2010/main" Requires="p14">
      <p:transition>
        <p14:switch dir="l"/>
        <p:sndAc>
          <p:stSnd>
            <p:snd r:embed="rId7" name="mouseDown.wav"/>
          </p:stSnd>
        </p:sndAc>
      </p:transition>
    </mc:Choice>
    <mc:Fallback>
      <p:transition>
        <p:fade/>
        <p:sndAc>
          <p:stSnd>
            <p:snd r:embed="rId2" name="mouseDow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wipe(left)">
                                      <p:cBhvr>
                                        <p:cTn id="7" dur="500"/>
                                        <p:tgtEl>
                                          <p:spTgt spid="15">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type.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wipe(left)">
                                      <p:cBhvr>
                                        <p:cTn id="12" dur="500"/>
                                        <p:tgtEl>
                                          <p:spTgt spid="15">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type.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animEffect transition="in" filter="wipe(left)">
                                      <p:cBhvr>
                                        <p:cTn id="17" dur="500"/>
                                        <p:tgtEl>
                                          <p:spTgt spid="15">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3"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7504" y="116632"/>
            <a:ext cx="8928992" cy="6624736"/>
            <a:chOff x="107504" y="116632"/>
            <a:chExt cx="8928992" cy="6624736"/>
          </a:xfrm>
        </p:grpSpPr>
        <p:sp>
          <p:nvSpPr>
            <p:cNvPr id="3" name="Rectangle 2"/>
            <p:cNvSpPr/>
            <p:nvPr/>
          </p:nvSpPr>
          <p:spPr>
            <a:xfrm>
              <a:off x="4355976" y="188640"/>
              <a:ext cx="4680520" cy="6324144"/>
            </a:xfrm>
            <a:prstGeom prst="rect">
              <a:avLst/>
            </a:prstGeom>
            <a:solidFill>
              <a:srgbClr val="996600"/>
            </a:solidFill>
            <a:ln>
              <a:solidFill>
                <a:schemeClr val="bg1"/>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grpSp>
          <p:nvGrpSpPr>
            <p:cNvPr id="4" name="Group 3"/>
            <p:cNvGrpSpPr/>
            <p:nvPr/>
          </p:nvGrpSpPr>
          <p:grpSpPr>
            <a:xfrm>
              <a:off x="107504" y="116632"/>
              <a:ext cx="8712968" cy="6624736"/>
              <a:chOff x="107504" y="116632"/>
              <a:chExt cx="8712968" cy="6624736"/>
            </a:xfrm>
          </p:grpSpPr>
          <p:grpSp>
            <p:nvGrpSpPr>
              <p:cNvPr id="5" name="Group 4"/>
              <p:cNvGrpSpPr/>
              <p:nvPr/>
            </p:nvGrpSpPr>
            <p:grpSpPr>
              <a:xfrm>
                <a:off x="107504" y="188640"/>
                <a:ext cx="8712967" cy="6552728"/>
                <a:chOff x="107504" y="188640"/>
                <a:chExt cx="8712967" cy="6552728"/>
              </a:xfrm>
            </p:grpSpPr>
            <p:grpSp>
              <p:nvGrpSpPr>
                <p:cNvPr id="9" name="Group 8"/>
                <p:cNvGrpSpPr/>
                <p:nvPr/>
              </p:nvGrpSpPr>
              <p:grpSpPr>
                <a:xfrm>
                  <a:off x="107504" y="188640"/>
                  <a:ext cx="8712967" cy="6552728"/>
                  <a:chOff x="107504" y="188640"/>
                  <a:chExt cx="8712967" cy="6552728"/>
                </a:xfrm>
              </p:grpSpPr>
              <p:grpSp>
                <p:nvGrpSpPr>
                  <p:cNvPr id="11" name="Group 10"/>
                  <p:cNvGrpSpPr/>
                  <p:nvPr/>
                </p:nvGrpSpPr>
                <p:grpSpPr>
                  <a:xfrm>
                    <a:off x="107504" y="188640"/>
                    <a:ext cx="8712967" cy="6552728"/>
                    <a:chOff x="395536" y="476672"/>
                    <a:chExt cx="8113753" cy="6192688"/>
                  </a:xfrm>
                  <a:solidFill>
                    <a:srgbClr val="FF0000"/>
                  </a:solidFill>
                  <a:scene3d>
                    <a:camera prst="orthographicFront">
                      <a:rot lat="0" lon="0" rev="0"/>
                    </a:camera>
                    <a:lightRig rig="glow" dir="t">
                      <a:rot lat="0" lon="0" rev="14100000"/>
                    </a:lightRig>
                  </a:scene3d>
                </p:grpSpPr>
                <p:sp>
                  <p:nvSpPr>
                    <p:cNvPr id="13" name="Round Single Corner Rectangle 12"/>
                    <p:cNvSpPr/>
                    <p:nvPr/>
                  </p:nvSpPr>
                  <p:spPr>
                    <a:xfrm>
                      <a:off x="395536" y="476672"/>
                      <a:ext cx="5760640" cy="6192688"/>
                    </a:xfrm>
                    <a:prstGeom prst="round1Rect">
                      <a:avLst/>
                    </a:prstGeom>
                    <a:solidFill>
                      <a:srgbClr val="CC3300"/>
                    </a:solidFill>
                    <a:ln>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sp>
                  <p:nvSpPr>
                    <p:cNvPr id="14" name="Rounded Rectangle 13"/>
                    <p:cNvSpPr/>
                    <p:nvPr/>
                  </p:nvSpPr>
                  <p:spPr>
                    <a:xfrm>
                      <a:off x="611560" y="620688"/>
                      <a:ext cx="7897729" cy="5832648"/>
                    </a:xfrm>
                    <a:prstGeom prst="roundRect">
                      <a:avLst>
                        <a:gd name="adj" fmla="val 9377"/>
                      </a:avLst>
                    </a:prstGeom>
                    <a:gradFill flip="none" rotWithShape="1">
                      <a:gsLst>
                        <a:gs pos="0">
                          <a:schemeClr val="bg2">
                            <a:lumMod val="50000"/>
                          </a:schemeClr>
                        </a:gs>
                        <a:gs pos="50000">
                          <a:schemeClr val="bg1"/>
                        </a:gs>
                        <a:gs pos="100000">
                          <a:schemeClr val="bg1">
                            <a:lumMod val="95000"/>
                          </a:schemeClr>
                        </a:gs>
                      </a:gsLst>
                      <a:lin ang="16200000" scaled="1"/>
                      <a:tileRect/>
                    </a:gradFill>
                    <a:ln>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grpSp>
              <p:pic>
                <p:nvPicPr>
                  <p:cNvPr id="12" name="Picture 11"/>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339482" y="188640"/>
                    <a:ext cx="2667000" cy="752475"/>
                  </a:xfrm>
                  <a:prstGeom prst="rect">
                    <a:avLst/>
                  </a:prstGeom>
                </p:spPr>
              </p:pic>
            </p:grpSp>
            <p:pic>
              <p:nvPicPr>
                <p:cNvPr id="10" name="Picture 9"/>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7956375" y="332656"/>
                  <a:ext cx="864096" cy="348081"/>
                </a:xfrm>
                <a:prstGeom prst="rect">
                  <a:avLst/>
                </a:prstGeom>
              </p:spPr>
            </p:pic>
          </p:grpSp>
          <p:grpSp>
            <p:nvGrpSpPr>
              <p:cNvPr id="6" name="Group 5"/>
              <p:cNvGrpSpPr/>
              <p:nvPr/>
            </p:nvGrpSpPr>
            <p:grpSpPr>
              <a:xfrm>
                <a:off x="3006482" y="116632"/>
                <a:ext cx="5813990" cy="747720"/>
                <a:chOff x="3006482" y="116632"/>
                <a:chExt cx="5813990" cy="747720"/>
              </a:xfrm>
            </p:grpSpPr>
            <p:pic>
              <p:nvPicPr>
                <p:cNvPr id="7" name="Picture 6"/>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3006482" y="116632"/>
                  <a:ext cx="3067050" cy="747720"/>
                </a:xfrm>
                <a:prstGeom prst="rect">
                  <a:avLst/>
                </a:prstGeom>
              </p:spPr>
            </p:pic>
            <p:pic>
              <p:nvPicPr>
                <p:cNvPr id="8" name="Picture 7"/>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5753422" y="116632"/>
                  <a:ext cx="3067050" cy="747720"/>
                </a:xfrm>
                <a:prstGeom prst="rect">
                  <a:avLst/>
                </a:prstGeom>
              </p:spPr>
            </p:pic>
          </p:grpSp>
        </p:grpSp>
      </p:grpSp>
      <p:sp>
        <p:nvSpPr>
          <p:cNvPr id="15" name="TextBox 14"/>
          <p:cNvSpPr txBox="1"/>
          <p:nvPr/>
        </p:nvSpPr>
        <p:spPr>
          <a:xfrm>
            <a:off x="611560" y="1484784"/>
            <a:ext cx="7848872" cy="2554545"/>
          </a:xfrm>
          <a:prstGeom prst="rect">
            <a:avLst/>
          </a:prstGeom>
          <a:noFill/>
        </p:spPr>
        <p:txBody>
          <a:bodyPr wrap="square" rtlCol="1">
            <a:spAutoFit/>
          </a:bodyPr>
          <a:lstStyle/>
          <a:p>
            <a:r>
              <a:rPr lang="ar-EG" sz="4000" b="1" dirty="0">
                <a:solidFill>
                  <a:srgbClr val="000066"/>
                </a:solidFill>
              </a:rPr>
              <a:t>ما كُنْتُ أَحسَبُني مُفارِقَهمْ			</a:t>
            </a:r>
            <a:br>
              <a:rPr lang="ar-EG" sz="4000" b="1" dirty="0">
                <a:solidFill>
                  <a:srgbClr val="000066"/>
                </a:solidFill>
              </a:rPr>
            </a:br>
            <a:r>
              <a:rPr lang="ar-EG" sz="4000" b="1" dirty="0" smtClean="0">
                <a:solidFill>
                  <a:srgbClr val="000066"/>
                </a:solidFill>
              </a:rPr>
              <a:t>			حتّى </a:t>
            </a:r>
            <a:r>
              <a:rPr lang="ar-EG" sz="4000" b="1" dirty="0">
                <a:solidFill>
                  <a:srgbClr val="000066"/>
                </a:solidFill>
              </a:rPr>
              <a:t>تُفارقَ رُوحيَ البَدَنا</a:t>
            </a:r>
            <a:endParaRPr lang="en-US" sz="4000" dirty="0">
              <a:solidFill>
                <a:srgbClr val="000066"/>
              </a:solidFill>
            </a:endParaRPr>
          </a:p>
          <a:p>
            <a:r>
              <a:rPr lang="ar-EG" sz="4000" b="1" dirty="0">
                <a:solidFill>
                  <a:srgbClr val="000066"/>
                </a:solidFill>
              </a:rPr>
              <a:t>إن الغَريبَ مُعذَّبٌ أبداً				</a:t>
            </a:r>
            <a:r>
              <a:rPr lang="ar-EG" sz="4000" b="1" dirty="0" smtClean="0">
                <a:solidFill>
                  <a:srgbClr val="000066"/>
                </a:solidFill>
              </a:rPr>
              <a:t/>
            </a:r>
            <a:br>
              <a:rPr lang="ar-EG" sz="4000" b="1" dirty="0" smtClean="0">
                <a:solidFill>
                  <a:srgbClr val="000066"/>
                </a:solidFill>
              </a:rPr>
            </a:br>
            <a:r>
              <a:rPr lang="ar-EG" sz="4000" b="1" dirty="0" smtClean="0">
                <a:solidFill>
                  <a:srgbClr val="000066"/>
                </a:solidFill>
              </a:rPr>
              <a:t>			إنْ </a:t>
            </a:r>
            <a:r>
              <a:rPr lang="ar-EG" sz="4000" b="1" dirty="0">
                <a:solidFill>
                  <a:srgbClr val="000066"/>
                </a:solidFill>
              </a:rPr>
              <a:t>حَلَّ لم يَنْعَمْ وإن </a:t>
            </a:r>
            <a:r>
              <a:rPr lang="ar-EG" sz="4000" b="1" dirty="0" smtClean="0">
                <a:solidFill>
                  <a:srgbClr val="000066"/>
                </a:solidFill>
              </a:rPr>
              <a:t>ظَعَنا</a:t>
            </a:r>
            <a:r>
              <a:rPr lang="ar-SA" sz="4000" baseline="30000" dirty="0" smtClean="0">
                <a:solidFill>
                  <a:srgbClr val="000066"/>
                </a:solidFill>
              </a:rPr>
              <a:t>(</a:t>
            </a:r>
            <a:r>
              <a:rPr lang="ar-EG" sz="4000" baseline="30000" dirty="0" smtClean="0">
                <a:solidFill>
                  <a:srgbClr val="000066"/>
                </a:solidFill>
              </a:rPr>
              <a:t>1</a:t>
            </a:r>
            <a:r>
              <a:rPr lang="ar-SA" sz="4000" baseline="30000" dirty="0" smtClean="0">
                <a:solidFill>
                  <a:srgbClr val="000066"/>
                </a:solidFill>
              </a:rPr>
              <a:t>)</a:t>
            </a:r>
            <a:endParaRPr lang="en-US" sz="4000" dirty="0">
              <a:solidFill>
                <a:srgbClr val="000066"/>
              </a:solidFill>
            </a:endParaRPr>
          </a:p>
        </p:txBody>
      </p:sp>
      <p:grpSp>
        <p:nvGrpSpPr>
          <p:cNvPr id="16" name="Group 15"/>
          <p:cNvGrpSpPr/>
          <p:nvPr/>
        </p:nvGrpSpPr>
        <p:grpSpPr>
          <a:xfrm>
            <a:off x="1115616" y="5373216"/>
            <a:ext cx="7416824" cy="473278"/>
            <a:chOff x="2106406" y="5733256"/>
            <a:chExt cx="6065994" cy="473278"/>
          </a:xfrm>
        </p:grpSpPr>
        <p:sp>
          <p:nvSpPr>
            <p:cNvPr id="17" name="TextBox 16"/>
            <p:cNvSpPr txBox="1"/>
            <p:nvPr/>
          </p:nvSpPr>
          <p:spPr>
            <a:xfrm>
              <a:off x="2224192" y="5837202"/>
              <a:ext cx="5846736" cy="369332"/>
            </a:xfrm>
            <a:prstGeom prst="rect">
              <a:avLst/>
            </a:prstGeom>
            <a:noFill/>
          </p:spPr>
          <p:txBody>
            <a:bodyPr wrap="square" rtlCol="1">
              <a:spAutoFit/>
            </a:bodyPr>
            <a:lstStyle/>
            <a:p>
              <a:endParaRPr lang="en-US" dirty="0">
                <a:latin typeface="Times New Roman" pitchFamily="18" charset="0"/>
              </a:endParaRPr>
            </a:p>
          </p:txBody>
        </p:sp>
        <p:cxnSp>
          <p:nvCxnSpPr>
            <p:cNvPr id="18" name="Straight Connector 17"/>
            <p:cNvCxnSpPr/>
            <p:nvPr/>
          </p:nvCxnSpPr>
          <p:spPr>
            <a:xfrm flipH="1">
              <a:off x="2106406" y="5733256"/>
              <a:ext cx="606599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Rectangle 18"/>
          <p:cNvSpPr/>
          <p:nvPr/>
        </p:nvSpPr>
        <p:spPr>
          <a:xfrm>
            <a:off x="6004895" y="5430957"/>
            <a:ext cx="2233304" cy="400110"/>
          </a:xfrm>
          <a:prstGeom prst="rect">
            <a:avLst/>
          </a:prstGeom>
        </p:spPr>
        <p:txBody>
          <a:bodyPr wrap="none">
            <a:spAutoFit/>
          </a:bodyPr>
          <a:lstStyle/>
          <a:p>
            <a:r>
              <a:rPr lang="ar-SA" sz="2000" b="1" dirty="0" smtClean="0"/>
              <a:t>(</a:t>
            </a:r>
            <a:r>
              <a:rPr lang="ar-EG" sz="2000" b="1" dirty="0" smtClean="0"/>
              <a:t>1</a:t>
            </a:r>
            <a:r>
              <a:rPr lang="ar-SA" sz="2000" b="1" dirty="0" smtClean="0"/>
              <a:t>) </a:t>
            </a:r>
            <a:r>
              <a:rPr lang="ar-EG" sz="2000" b="1" dirty="0"/>
              <a:t>ظعن: سافر وارتحل.</a:t>
            </a:r>
            <a:endParaRPr lang="en-US" sz="2000" b="1" dirty="0"/>
          </a:p>
        </p:txBody>
      </p:sp>
    </p:spTree>
    <p:extLst>
      <p:ext uri="{BB962C8B-B14F-4D97-AF65-F5344CB8AC3E}">
        <p14:creationId xmlns="" xmlns:p14="http://schemas.microsoft.com/office/powerpoint/2010/main" val="1964074437"/>
      </p:ext>
    </p:extLst>
  </p:cSld>
  <p:clrMapOvr>
    <a:masterClrMapping/>
  </p:clrMapOvr>
  <mc:AlternateContent xmlns:mc="http://schemas.openxmlformats.org/markup-compatibility/2006">
    <mc:Choice xmlns="" xmlns:p14="http://schemas.microsoft.com/office/powerpoint/2010/main" Requires="p14">
      <p:transition>
        <p14:switch dir="l"/>
        <p:sndAc>
          <p:stSnd>
            <p:snd r:embed="rId8" name="mouseDown.wav"/>
          </p:stSnd>
        </p:sndAc>
      </p:transition>
    </mc:Choice>
    <mc:Fallback>
      <p:transition>
        <p:fade/>
        <p:sndAc>
          <p:stSnd>
            <p:snd r:embed="rId2" name="mouseDow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wipe(left)">
                                      <p:cBhvr>
                                        <p:cTn id="7" dur="500"/>
                                        <p:tgtEl>
                                          <p:spTgt spid="15">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type.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wipe(left)">
                                      <p:cBhvr>
                                        <p:cTn id="12" dur="500"/>
                                        <p:tgtEl>
                                          <p:spTgt spid="15">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type.wav"/>
                                        </p:tgtEl>
                                      </p:cMediaNode>
                                    </p:audio>
                                  </p:sub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4" name="0941 - pop.wav"/>
                                        </p:tgtEl>
                                      </p:cMediaNode>
                                    </p:audio>
                                  </p:subTnLst>
                                </p:cTn>
                              </p:par>
                              <p:par>
                                <p:cTn id="19" presetID="2" presetClass="entr" presetSubtype="4" fill="hold" grpId="0" nodeType="withEffect">
                                  <p:stCondLst>
                                    <p:cond delay="0"/>
                                  </p:stCondLst>
                                  <p:childTnLst>
                                    <p:set>
                                      <p:cBhvr>
                                        <p:cTn id="20" dur="1" fill="hold">
                                          <p:stCondLst>
                                            <p:cond delay="0"/>
                                          </p:stCondLst>
                                        </p:cTn>
                                        <p:tgtEl>
                                          <p:spTgt spid="19">
                                            <p:txEl>
                                              <p:pRg st="0" end="0"/>
                                            </p:txEl>
                                          </p:spTgt>
                                        </p:tgtEl>
                                        <p:attrNameLst>
                                          <p:attrName>style.visibility</p:attrName>
                                        </p:attrNameLst>
                                      </p:cBhvr>
                                      <p:to>
                                        <p:strVal val="visible"/>
                                      </p:to>
                                    </p:set>
                                    <p:anim calcmode="lin" valueType="num">
                                      <p:cBhvr additive="base">
                                        <p:cTn id="21"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4" name="0941 - pop.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p:bldP spid="1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7504" y="116632"/>
            <a:ext cx="8928992" cy="6624736"/>
            <a:chOff x="107504" y="116632"/>
            <a:chExt cx="8928992" cy="6624736"/>
          </a:xfrm>
        </p:grpSpPr>
        <p:sp>
          <p:nvSpPr>
            <p:cNvPr id="3" name="Rectangle 2"/>
            <p:cNvSpPr/>
            <p:nvPr/>
          </p:nvSpPr>
          <p:spPr>
            <a:xfrm>
              <a:off x="4355976" y="188640"/>
              <a:ext cx="4680520" cy="6324144"/>
            </a:xfrm>
            <a:prstGeom prst="rect">
              <a:avLst/>
            </a:prstGeom>
            <a:solidFill>
              <a:srgbClr val="996600"/>
            </a:solidFill>
            <a:ln>
              <a:solidFill>
                <a:schemeClr val="bg1"/>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grpSp>
          <p:nvGrpSpPr>
            <p:cNvPr id="4" name="Group 3"/>
            <p:cNvGrpSpPr/>
            <p:nvPr/>
          </p:nvGrpSpPr>
          <p:grpSpPr>
            <a:xfrm>
              <a:off x="107504" y="116632"/>
              <a:ext cx="8712968" cy="6624736"/>
              <a:chOff x="107504" y="116632"/>
              <a:chExt cx="8712968" cy="6624736"/>
            </a:xfrm>
          </p:grpSpPr>
          <p:grpSp>
            <p:nvGrpSpPr>
              <p:cNvPr id="5" name="Group 4"/>
              <p:cNvGrpSpPr/>
              <p:nvPr/>
            </p:nvGrpSpPr>
            <p:grpSpPr>
              <a:xfrm>
                <a:off x="107504" y="188640"/>
                <a:ext cx="8712967" cy="6552728"/>
                <a:chOff x="107504" y="188640"/>
                <a:chExt cx="8712967" cy="6552728"/>
              </a:xfrm>
            </p:grpSpPr>
            <p:grpSp>
              <p:nvGrpSpPr>
                <p:cNvPr id="9" name="Group 8"/>
                <p:cNvGrpSpPr/>
                <p:nvPr/>
              </p:nvGrpSpPr>
              <p:grpSpPr>
                <a:xfrm>
                  <a:off x="107504" y="188640"/>
                  <a:ext cx="8712967" cy="6552728"/>
                  <a:chOff x="107504" y="188640"/>
                  <a:chExt cx="8712967" cy="6552728"/>
                </a:xfrm>
              </p:grpSpPr>
              <p:grpSp>
                <p:nvGrpSpPr>
                  <p:cNvPr id="11" name="Group 10"/>
                  <p:cNvGrpSpPr/>
                  <p:nvPr/>
                </p:nvGrpSpPr>
                <p:grpSpPr>
                  <a:xfrm>
                    <a:off x="107504" y="188640"/>
                    <a:ext cx="8712967" cy="6552728"/>
                    <a:chOff x="395536" y="476672"/>
                    <a:chExt cx="8113753" cy="6192688"/>
                  </a:xfrm>
                  <a:solidFill>
                    <a:srgbClr val="FF0000"/>
                  </a:solidFill>
                  <a:scene3d>
                    <a:camera prst="orthographicFront">
                      <a:rot lat="0" lon="0" rev="0"/>
                    </a:camera>
                    <a:lightRig rig="glow" dir="t">
                      <a:rot lat="0" lon="0" rev="14100000"/>
                    </a:lightRig>
                  </a:scene3d>
                </p:grpSpPr>
                <p:sp>
                  <p:nvSpPr>
                    <p:cNvPr id="13" name="Round Single Corner Rectangle 12"/>
                    <p:cNvSpPr/>
                    <p:nvPr/>
                  </p:nvSpPr>
                  <p:spPr>
                    <a:xfrm>
                      <a:off x="395536" y="476672"/>
                      <a:ext cx="5760640" cy="6192688"/>
                    </a:xfrm>
                    <a:prstGeom prst="round1Rect">
                      <a:avLst/>
                    </a:prstGeom>
                    <a:solidFill>
                      <a:srgbClr val="CC3300"/>
                    </a:solidFill>
                    <a:ln>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sp>
                  <p:nvSpPr>
                    <p:cNvPr id="14" name="Rounded Rectangle 13"/>
                    <p:cNvSpPr/>
                    <p:nvPr/>
                  </p:nvSpPr>
                  <p:spPr>
                    <a:xfrm>
                      <a:off x="611560" y="620688"/>
                      <a:ext cx="7897729" cy="5832648"/>
                    </a:xfrm>
                    <a:prstGeom prst="roundRect">
                      <a:avLst>
                        <a:gd name="adj" fmla="val 9377"/>
                      </a:avLst>
                    </a:prstGeom>
                    <a:gradFill flip="none" rotWithShape="1">
                      <a:gsLst>
                        <a:gs pos="0">
                          <a:schemeClr val="bg2">
                            <a:lumMod val="50000"/>
                          </a:schemeClr>
                        </a:gs>
                        <a:gs pos="50000">
                          <a:schemeClr val="bg1"/>
                        </a:gs>
                        <a:gs pos="100000">
                          <a:schemeClr val="bg1">
                            <a:lumMod val="95000"/>
                          </a:schemeClr>
                        </a:gs>
                      </a:gsLst>
                      <a:lin ang="16200000" scaled="1"/>
                      <a:tileRect/>
                    </a:gradFill>
                    <a:ln>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grpSp>
              <p:pic>
                <p:nvPicPr>
                  <p:cNvPr id="12" name="Picture 11"/>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339482" y="188640"/>
                    <a:ext cx="2667000" cy="752475"/>
                  </a:xfrm>
                  <a:prstGeom prst="rect">
                    <a:avLst/>
                  </a:prstGeom>
                </p:spPr>
              </p:pic>
            </p:grpSp>
            <p:pic>
              <p:nvPicPr>
                <p:cNvPr id="10" name="Picture 9"/>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7956375" y="332656"/>
                  <a:ext cx="864096" cy="348081"/>
                </a:xfrm>
                <a:prstGeom prst="rect">
                  <a:avLst/>
                </a:prstGeom>
              </p:spPr>
            </p:pic>
          </p:grpSp>
          <p:grpSp>
            <p:nvGrpSpPr>
              <p:cNvPr id="6" name="Group 5"/>
              <p:cNvGrpSpPr/>
              <p:nvPr/>
            </p:nvGrpSpPr>
            <p:grpSpPr>
              <a:xfrm>
                <a:off x="3006482" y="116632"/>
                <a:ext cx="5813990" cy="747720"/>
                <a:chOff x="3006482" y="116632"/>
                <a:chExt cx="5813990" cy="747720"/>
              </a:xfrm>
            </p:grpSpPr>
            <p:pic>
              <p:nvPicPr>
                <p:cNvPr id="7" name="Picture 6"/>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3006482" y="116632"/>
                  <a:ext cx="3067050" cy="747720"/>
                </a:xfrm>
                <a:prstGeom prst="rect">
                  <a:avLst/>
                </a:prstGeom>
              </p:spPr>
            </p:pic>
            <p:pic>
              <p:nvPicPr>
                <p:cNvPr id="8" name="Picture 7"/>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5753422" y="116632"/>
                  <a:ext cx="3067050" cy="747720"/>
                </a:xfrm>
                <a:prstGeom prst="rect">
                  <a:avLst/>
                </a:prstGeom>
              </p:spPr>
            </p:pic>
          </p:grpSp>
        </p:grpSp>
      </p:grpSp>
      <p:grpSp>
        <p:nvGrpSpPr>
          <p:cNvPr id="15" name="Group 14"/>
          <p:cNvGrpSpPr/>
          <p:nvPr/>
        </p:nvGrpSpPr>
        <p:grpSpPr>
          <a:xfrm>
            <a:off x="4063384" y="836712"/>
            <a:ext cx="4253032" cy="1512168"/>
            <a:chOff x="3995936" y="948347"/>
            <a:chExt cx="4253032" cy="1512168"/>
          </a:xfrm>
        </p:grpSpPr>
        <p:sp>
          <p:nvSpPr>
            <p:cNvPr id="16" name="Oval Callout 15"/>
            <p:cNvSpPr/>
            <p:nvPr/>
          </p:nvSpPr>
          <p:spPr>
            <a:xfrm>
              <a:off x="3995936" y="948347"/>
              <a:ext cx="4253032" cy="1512168"/>
            </a:xfrm>
            <a:prstGeom prst="wedgeEllipseCallout">
              <a:avLst/>
            </a:prstGeom>
            <a:solidFill>
              <a:srgbClr val="990099"/>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ndParaRPr>
            </a:p>
          </p:txBody>
        </p:sp>
        <p:sp>
          <p:nvSpPr>
            <p:cNvPr id="17" name="Rectangle 16"/>
            <p:cNvSpPr/>
            <p:nvPr/>
          </p:nvSpPr>
          <p:spPr>
            <a:xfrm>
              <a:off x="4477942" y="1242766"/>
              <a:ext cx="3413114" cy="923330"/>
            </a:xfrm>
            <a:prstGeom prst="rect">
              <a:avLst/>
            </a:prstGeom>
          </p:spPr>
          <p:txBody>
            <a:bodyPr wrap="none">
              <a:spAutoFit/>
            </a:bodyPr>
            <a:lstStyle/>
            <a:p>
              <a:r>
                <a:rPr lang="ar-EG" sz="5400" b="1" dirty="0">
                  <a:ln w="18415" cmpd="sng">
                    <a:solidFill>
                      <a:srgbClr val="FFFFFF"/>
                    </a:solidFill>
                    <a:prstDash val="solid"/>
                  </a:ln>
                  <a:solidFill>
                    <a:srgbClr val="FFFFFF"/>
                  </a:solidFill>
                  <a:effectLst>
                    <a:outerShdw blurRad="63500" dir="3600000" algn="tl" rotWithShape="0">
                      <a:srgbClr val="000000">
                        <a:alpha val="70000"/>
                      </a:srgbClr>
                    </a:outerShdw>
                  </a:effectLst>
                </a:rPr>
                <a:t>مهارات حياتية</a:t>
              </a:r>
            </a:p>
          </p:txBody>
        </p:sp>
      </p:grpSp>
      <p:sp>
        <p:nvSpPr>
          <p:cNvPr id="18" name="Rectangle 17"/>
          <p:cNvSpPr/>
          <p:nvPr/>
        </p:nvSpPr>
        <p:spPr>
          <a:xfrm>
            <a:off x="899592" y="2780928"/>
            <a:ext cx="7344815" cy="2800767"/>
          </a:xfrm>
          <a:prstGeom prst="rect">
            <a:avLst/>
          </a:prstGeom>
        </p:spPr>
        <p:txBody>
          <a:bodyPr wrap="square">
            <a:spAutoFit/>
          </a:bodyPr>
          <a:lstStyle/>
          <a:p>
            <a:pPr algn="ctr"/>
            <a:r>
              <a:rPr lang="ar-EG" sz="4400" b="1" dirty="0"/>
              <a:t>الوطن حضنٌ دافئ يشعرك بالأمن والاطمئنان.</a:t>
            </a:r>
            <a:endParaRPr lang="en-US" sz="4400" dirty="0"/>
          </a:p>
          <a:p>
            <a:pPr algn="ctr"/>
            <a:r>
              <a:rPr lang="ar-EG" sz="4400" b="1" dirty="0"/>
              <a:t>والدفاع عن هذا الوطن والحرص على أمنه واستقراره واجب على الجميع.</a:t>
            </a:r>
            <a:endParaRPr lang="en-US" sz="4400" dirty="0"/>
          </a:p>
        </p:txBody>
      </p:sp>
    </p:spTree>
    <p:extLst>
      <p:ext uri="{BB962C8B-B14F-4D97-AF65-F5344CB8AC3E}">
        <p14:creationId xmlns="" xmlns:p14="http://schemas.microsoft.com/office/powerpoint/2010/main" val="1795617374"/>
      </p:ext>
    </p:extLst>
  </p:cSld>
  <p:clrMapOvr>
    <a:masterClrMapping/>
  </p:clrMapOvr>
  <mc:AlternateContent xmlns:mc="http://schemas.openxmlformats.org/markup-compatibility/2006">
    <mc:Choice xmlns="" xmlns:p14="http://schemas.microsoft.com/office/powerpoint/2010/main" Requires="p14">
      <p:transition>
        <p14:switch dir="l"/>
        <p:sndAc>
          <p:stSnd>
            <p:snd r:embed="rId8" name="mouseDown.wav"/>
          </p:stSnd>
        </p:sndAc>
      </p:transition>
    </mc:Choice>
    <mc:Fallback>
      <p:transition>
        <p:fade/>
        <p:sndAc>
          <p:stSnd>
            <p:snd r:embed="rId2" name="mouseDow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subTnLst>
                                    <p:audio>
                                      <p:cMediaNode>
                                        <p:cTn display="0" masterRel="sameClick">
                                          <p:stCondLst>
                                            <p:cond evt="begin" delay="0">
                                              <p:tn val="5"/>
                                            </p:cond>
                                          </p:stCondLst>
                                          <p:endCondLst>
                                            <p:cond evt="onStopAudio" delay="0">
                                              <p:tgtEl>
                                                <p:sldTgt/>
                                              </p:tgtEl>
                                            </p:cond>
                                          </p:endCondLst>
                                        </p:cTn>
                                        <p:tgtEl>
                                          <p:sndTgt r:embed="rId3" name="0452 - drum beat.wav"/>
                                        </p:tgtEl>
                                      </p:cMediaNode>
                                    </p:audio>
                                  </p:subTnLst>
                                </p:cTn>
                              </p:par>
                            </p:childTnLst>
                          </p:cTn>
                        </p:par>
                      </p:childTnLst>
                    </p:cTn>
                  </p:par>
                  <p:par>
                    <p:cTn id="8" fill="hold">
                      <p:stCondLst>
                        <p:cond delay="indefinite"/>
                      </p:stCondLst>
                      <p:childTnLst>
                        <p:par>
                          <p:cTn id="9" fill="hold">
                            <p:stCondLst>
                              <p:cond delay="0"/>
                            </p:stCondLst>
                            <p:childTnLst>
                              <p:par>
                                <p:cTn id="10" presetID="15"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 calcmode="lin" valueType="num">
                                      <p:cBhvr>
                                        <p:cTn id="14" dur="500" fill="hold"/>
                                        <p:tgtEl>
                                          <p:spTgt spid="18"/>
                                        </p:tgtEl>
                                        <p:attrNameLst>
                                          <p:attrName>ppt_x</p:attrName>
                                        </p:attrNameLst>
                                      </p:cBhvr>
                                      <p:tavLst>
                                        <p:tav tm="0" fmla="#ppt_x+(cos(-2*pi*(1-$))*-#ppt_x-sin(-2*pi*(1-$))*(1-#ppt_y))*(1-$)">
                                          <p:val>
                                            <p:fltVal val="0"/>
                                          </p:val>
                                        </p:tav>
                                        <p:tav tm="100000">
                                          <p:val>
                                            <p:fltVal val="1"/>
                                          </p:val>
                                        </p:tav>
                                      </p:tavLst>
                                    </p:anim>
                                    <p:anim calcmode="lin" valueType="num">
                                      <p:cBhvr>
                                        <p:cTn id="15" dur="500" fill="hold"/>
                                        <p:tgtEl>
                                          <p:spTgt spid="18"/>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10"/>
                                            </p:cond>
                                          </p:stCondLst>
                                          <p:endCondLst>
                                            <p:cond evt="onStopAudio" delay="0">
                                              <p:tgtEl>
                                                <p:sldTgt/>
                                              </p:tgtEl>
                                            </p:cond>
                                          </p:endCondLst>
                                        </p:cTn>
                                        <p:tgtEl>
                                          <p:sndTgt r:embed="rId4" name="0550 - foop sou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7504" y="116632"/>
            <a:ext cx="8928992" cy="6624736"/>
            <a:chOff x="107504" y="116632"/>
            <a:chExt cx="8928992" cy="6624736"/>
          </a:xfrm>
        </p:grpSpPr>
        <p:sp>
          <p:nvSpPr>
            <p:cNvPr id="3" name="Rectangle 2"/>
            <p:cNvSpPr/>
            <p:nvPr/>
          </p:nvSpPr>
          <p:spPr>
            <a:xfrm>
              <a:off x="4355976" y="188640"/>
              <a:ext cx="4680520" cy="6324144"/>
            </a:xfrm>
            <a:prstGeom prst="rect">
              <a:avLst/>
            </a:prstGeom>
            <a:solidFill>
              <a:srgbClr val="996600"/>
            </a:solidFill>
            <a:ln>
              <a:solidFill>
                <a:schemeClr val="bg1"/>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grpSp>
          <p:nvGrpSpPr>
            <p:cNvPr id="4" name="Group 3"/>
            <p:cNvGrpSpPr/>
            <p:nvPr/>
          </p:nvGrpSpPr>
          <p:grpSpPr>
            <a:xfrm>
              <a:off x="107504" y="116632"/>
              <a:ext cx="8712968" cy="6624736"/>
              <a:chOff x="107504" y="116632"/>
              <a:chExt cx="8712968" cy="6624736"/>
            </a:xfrm>
          </p:grpSpPr>
          <p:grpSp>
            <p:nvGrpSpPr>
              <p:cNvPr id="5" name="Group 4"/>
              <p:cNvGrpSpPr/>
              <p:nvPr/>
            </p:nvGrpSpPr>
            <p:grpSpPr>
              <a:xfrm>
                <a:off x="107504" y="188640"/>
                <a:ext cx="8712967" cy="6552728"/>
                <a:chOff x="107504" y="188640"/>
                <a:chExt cx="8712967" cy="6552728"/>
              </a:xfrm>
            </p:grpSpPr>
            <p:grpSp>
              <p:nvGrpSpPr>
                <p:cNvPr id="9" name="Group 8"/>
                <p:cNvGrpSpPr/>
                <p:nvPr/>
              </p:nvGrpSpPr>
              <p:grpSpPr>
                <a:xfrm>
                  <a:off x="107504" y="188640"/>
                  <a:ext cx="8712967" cy="6552728"/>
                  <a:chOff x="107504" y="188640"/>
                  <a:chExt cx="8712967" cy="6552728"/>
                </a:xfrm>
              </p:grpSpPr>
              <p:grpSp>
                <p:nvGrpSpPr>
                  <p:cNvPr id="11" name="Group 10"/>
                  <p:cNvGrpSpPr/>
                  <p:nvPr/>
                </p:nvGrpSpPr>
                <p:grpSpPr>
                  <a:xfrm>
                    <a:off x="107504" y="188640"/>
                    <a:ext cx="8712967" cy="6552728"/>
                    <a:chOff x="395536" y="476672"/>
                    <a:chExt cx="8113753" cy="6192688"/>
                  </a:xfrm>
                  <a:solidFill>
                    <a:srgbClr val="FF0000"/>
                  </a:solidFill>
                  <a:scene3d>
                    <a:camera prst="orthographicFront">
                      <a:rot lat="0" lon="0" rev="0"/>
                    </a:camera>
                    <a:lightRig rig="glow" dir="t">
                      <a:rot lat="0" lon="0" rev="14100000"/>
                    </a:lightRig>
                  </a:scene3d>
                </p:grpSpPr>
                <p:sp>
                  <p:nvSpPr>
                    <p:cNvPr id="13" name="Round Single Corner Rectangle 12"/>
                    <p:cNvSpPr/>
                    <p:nvPr/>
                  </p:nvSpPr>
                  <p:spPr>
                    <a:xfrm>
                      <a:off x="395536" y="476672"/>
                      <a:ext cx="5760640" cy="6192688"/>
                    </a:xfrm>
                    <a:prstGeom prst="round1Rect">
                      <a:avLst/>
                    </a:prstGeom>
                    <a:solidFill>
                      <a:srgbClr val="CC3300"/>
                    </a:solidFill>
                    <a:ln>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sp>
                  <p:nvSpPr>
                    <p:cNvPr id="14" name="Rounded Rectangle 13"/>
                    <p:cNvSpPr/>
                    <p:nvPr/>
                  </p:nvSpPr>
                  <p:spPr>
                    <a:xfrm>
                      <a:off x="611560" y="620688"/>
                      <a:ext cx="7897729" cy="5832648"/>
                    </a:xfrm>
                    <a:prstGeom prst="roundRect">
                      <a:avLst>
                        <a:gd name="adj" fmla="val 9377"/>
                      </a:avLst>
                    </a:prstGeom>
                    <a:gradFill flip="none" rotWithShape="1">
                      <a:gsLst>
                        <a:gs pos="0">
                          <a:schemeClr val="bg2">
                            <a:lumMod val="50000"/>
                          </a:schemeClr>
                        </a:gs>
                        <a:gs pos="50000">
                          <a:schemeClr val="bg1"/>
                        </a:gs>
                        <a:gs pos="100000">
                          <a:schemeClr val="bg1">
                            <a:lumMod val="95000"/>
                          </a:schemeClr>
                        </a:gs>
                      </a:gsLst>
                      <a:lin ang="16200000" scaled="1"/>
                      <a:tileRect/>
                    </a:gradFill>
                    <a:ln>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grpSp>
              <p:pic>
                <p:nvPicPr>
                  <p:cNvPr id="12" name="Picture 11"/>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39482" y="188640"/>
                    <a:ext cx="2667000" cy="752475"/>
                  </a:xfrm>
                  <a:prstGeom prst="rect">
                    <a:avLst/>
                  </a:prstGeom>
                </p:spPr>
              </p:pic>
            </p:grpSp>
            <p:pic>
              <p:nvPicPr>
                <p:cNvPr id="10" name="Picture 9"/>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7956375" y="332656"/>
                  <a:ext cx="864096" cy="348081"/>
                </a:xfrm>
                <a:prstGeom prst="rect">
                  <a:avLst/>
                </a:prstGeom>
              </p:spPr>
            </p:pic>
          </p:grpSp>
          <p:grpSp>
            <p:nvGrpSpPr>
              <p:cNvPr id="6" name="Group 5"/>
              <p:cNvGrpSpPr/>
              <p:nvPr/>
            </p:nvGrpSpPr>
            <p:grpSpPr>
              <a:xfrm>
                <a:off x="3006482" y="116632"/>
                <a:ext cx="5813990" cy="747720"/>
                <a:chOff x="3006482" y="116632"/>
                <a:chExt cx="5813990" cy="747720"/>
              </a:xfrm>
            </p:grpSpPr>
            <p:pic>
              <p:nvPicPr>
                <p:cNvPr id="7" name="Picture 6"/>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3006482" y="116632"/>
                  <a:ext cx="3067050" cy="747720"/>
                </a:xfrm>
                <a:prstGeom prst="rect">
                  <a:avLst/>
                </a:prstGeom>
              </p:spPr>
            </p:pic>
            <p:pic>
              <p:nvPicPr>
                <p:cNvPr id="8" name="Picture 7"/>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5753422" y="116632"/>
                  <a:ext cx="3067050" cy="747720"/>
                </a:xfrm>
                <a:prstGeom prst="rect">
                  <a:avLst/>
                </a:prstGeom>
              </p:spPr>
            </p:pic>
          </p:grpSp>
        </p:grpSp>
      </p:grpSp>
      <p:sp>
        <p:nvSpPr>
          <p:cNvPr id="15" name="TextBox 14"/>
          <p:cNvSpPr txBox="1"/>
          <p:nvPr/>
        </p:nvSpPr>
        <p:spPr>
          <a:xfrm>
            <a:off x="827584" y="1340768"/>
            <a:ext cx="7560840" cy="3785652"/>
          </a:xfrm>
          <a:prstGeom prst="rect">
            <a:avLst/>
          </a:prstGeom>
          <a:noFill/>
        </p:spPr>
        <p:txBody>
          <a:bodyPr wrap="square" rtlCol="1">
            <a:spAutoFit/>
          </a:bodyPr>
          <a:lstStyle/>
          <a:p>
            <a:pPr algn="ctr"/>
            <a:r>
              <a:rPr lang="ar-EG" sz="4000" b="1" dirty="0"/>
              <a:t>ولا شكَّ أن الظروف التي تقال فيها القصيدة تسهم في منحها زيادة تأثير في النفس، فالقصيدة السابقة يبدو تأثيرها واضحاً لدى الإنسان المبتعد عن وطنه، أكثر من المقيم الذي لا يعاني الغربة، وما تثيره في النفس من حنين وشوق إلى الوطن والأهل والأحبة.</a:t>
            </a:r>
            <a:endParaRPr lang="en-US" sz="4000" dirty="0"/>
          </a:p>
        </p:txBody>
      </p:sp>
    </p:spTree>
    <p:extLst>
      <p:ext uri="{BB962C8B-B14F-4D97-AF65-F5344CB8AC3E}">
        <p14:creationId xmlns="" xmlns:p14="http://schemas.microsoft.com/office/powerpoint/2010/main" val="597193055"/>
      </p:ext>
    </p:extLst>
  </p:cSld>
  <p:clrMapOvr>
    <a:masterClrMapping/>
  </p:clrMapOvr>
  <mc:AlternateContent xmlns:mc="http://schemas.openxmlformats.org/markup-compatibility/2006">
    <mc:Choice xmlns="" xmlns:p14="http://schemas.microsoft.com/office/powerpoint/2010/main" Requires="p14">
      <p:transition>
        <p14:switch dir="l"/>
        <p:sndAc>
          <p:stSnd>
            <p:snd r:embed="rId7" name="mouseDown.wav"/>
          </p:stSnd>
        </p:sndAc>
      </p:transition>
    </mc:Choice>
    <mc:Fallback>
      <p:transition>
        <p:fade/>
        <p:sndAc>
          <p:stSnd>
            <p:snd r:embed="rId2" name="mouseDow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subTnLst>
                                    <p:audio>
                                      <p:cMediaNode>
                                        <p:cTn display="0" masterRel="sameClick">
                                          <p:stCondLst>
                                            <p:cond evt="begin" delay="0">
                                              <p:tn val="5"/>
                                            </p:cond>
                                          </p:stCondLst>
                                          <p:endCondLst>
                                            <p:cond evt="onStopAudio" delay="0">
                                              <p:tgtEl>
                                                <p:sldTgt/>
                                              </p:tgtEl>
                                            </p:cond>
                                          </p:endCondLst>
                                        </p:cTn>
                                        <p:tgtEl>
                                          <p:sndTgt r:embed="rId3" name="BOUNC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051720" y="980728"/>
            <a:ext cx="5184576" cy="1080120"/>
            <a:chOff x="2051720" y="980728"/>
            <a:chExt cx="5184576" cy="1080120"/>
          </a:xfrm>
        </p:grpSpPr>
        <p:sp>
          <p:nvSpPr>
            <p:cNvPr id="5" name="Rounded Rectangle 4"/>
            <p:cNvSpPr/>
            <p:nvPr/>
          </p:nvSpPr>
          <p:spPr>
            <a:xfrm>
              <a:off x="2051720" y="980728"/>
              <a:ext cx="5184576" cy="1080120"/>
            </a:xfrm>
            <a:prstGeom prst="roundRect">
              <a:avLst/>
            </a:prstGeom>
            <a:solidFill>
              <a:srgbClr val="0000CC"/>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2" name="Rectangle 1"/>
            <p:cNvSpPr/>
            <p:nvPr/>
          </p:nvSpPr>
          <p:spPr>
            <a:xfrm>
              <a:off x="2267744" y="1124744"/>
              <a:ext cx="4618572" cy="769441"/>
            </a:xfrm>
            <a:prstGeom prst="rect">
              <a:avLst/>
            </a:prstGeom>
          </p:spPr>
          <p:txBody>
            <a:bodyPr wrap="none">
              <a:spAutoFit/>
            </a:bodyPr>
            <a:lstStyle/>
            <a:p>
              <a:pPr algn="ctr"/>
              <a:r>
                <a:rPr lang="ar-EG" sz="4400" b="1" dirty="0">
                  <a:ln w="18415" cmpd="sng">
                    <a:solidFill>
                      <a:srgbClr val="FFFFFF"/>
                    </a:solidFill>
                    <a:prstDash val="solid"/>
                  </a:ln>
                  <a:solidFill>
                    <a:srgbClr val="FFFFFF"/>
                  </a:solidFill>
                  <a:effectLst>
                    <a:outerShdw blurRad="63500" dir="3600000" algn="tl" rotWithShape="0">
                      <a:srgbClr val="000000">
                        <a:alpha val="70000"/>
                      </a:srgbClr>
                    </a:outerShdw>
                  </a:effectLst>
                </a:rPr>
                <a:t>أبرز مقاييس نقد العاطفة</a:t>
              </a:r>
            </a:p>
          </p:txBody>
        </p:sp>
      </p:grpSp>
      <p:grpSp>
        <p:nvGrpSpPr>
          <p:cNvPr id="10" name="Group 9"/>
          <p:cNvGrpSpPr/>
          <p:nvPr/>
        </p:nvGrpSpPr>
        <p:grpSpPr>
          <a:xfrm>
            <a:off x="4716016" y="3140968"/>
            <a:ext cx="4248472" cy="936104"/>
            <a:chOff x="4716016" y="3068960"/>
            <a:chExt cx="4248472" cy="936104"/>
          </a:xfrm>
        </p:grpSpPr>
        <p:sp>
          <p:nvSpPr>
            <p:cNvPr id="7" name="Rounded Rectangle 6"/>
            <p:cNvSpPr/>
            <p:nvPr/>
          </p:nvSpPr>
          <p:spPr>
            <a:xfrm>
              <a:off x="4716016" y="3068960"/>
              <a:ext cx="4248472" cy="936104"/>
            </a:xfrm>
            <a:prstGeom prst="roundRect">
              <a:avLst/>
            </a:prstGeom>
            <a:solidFill>
              <a:srgbClr val="C00000"/>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3" name="Rectangle 2"/>
            <p:cNvSpPr/>
            <p:nvPr/>
          </p:nvSpPr>
          <p:spPr>
            <a:xfrm>
              <a:off x="5033084" y="3244334"/>
              <a:ext cx="3706464" cy="646331"/>
            </a:xfrm>
            <a:prstGeom prst="rect">
              <a:avLst/>
            </a:prstGeom>
          </p:spPr>
          <p:txBody>
            <a:bodyPr wrap="none">
              <a:spAutoFit/>
            </a:bodyPr>
            <a:lstStyle/>
            <a:p>
              <a:r>
                <a:rPr lang="ar-EG" sz="3600" b="1" dirty="0"/>
                <a:t>مقياس الصدق أو الكذب</a:t>
              </a:r>
              <a:endParaRPr lang="ar-EG" sz="3600" dirty="0"/>
            </a:p>
          </p:txBody>
        </p:sp>
      </p:grpSp>
      <p:grpSp>
        <p:nvGrpSpPr>
          <p:cNvPr id="9" name="Group 8"/>
          <p:cNvGrpSpPr/>
          <p:nvPr/>
        </p:nvGrpSpPr>
        <p:grpSpPr>
          <a:xfrm>
            <a:off x="107504" y="3140968"/>
            <a:ext cx="4248472" cy="936104"/>
            <a:chOff x="107504" y="3068960"/>
            <a:chExt cx="4248472" cy="936104"/>
          </a:xfrm>
        </p:grpSpPr>
        <p:sp>
          <p:nvSpPr>
            <p:cNvPr id="8" name="Rounded Rectangle 7"/>
            <p:cNvSpPr/>
            <p:nvPr/>
          </p:nvSpPr>
          <p:spPr>
            <a:xfrm>
              <a:off x="107504" y="3068960"/>
              <a:ext cx="4248472" cy="936104"/>
            </a:xfrm>
            <a:prstGeom prst="roundRect">
              <a:avLst/>
            </a:prstGeom>
            <a:solidFill>
              <a:srgbClr val="C00000"/>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4" name="Rectangle 3"/>
            <p:cNvSpPr/>
            <p:nvPr/>
          </p:nvSpPr>
          <p:spPr>
            <a:xfrm>
              <a:off x="429200" y="3212976"/>
              <a:ext cx="3672800" cy="646331"/>
            </a:xfrm>
            <a:prstGeom prst="rect">
              <a:avLst/>
            </a:prstGeom>
          </p:spPr>
          <p:txBody>
            <a:bodyPr wrap="none">
              <a:spAutoFit/>
            </a:bodyPr>
            <a:lstStyle/>
            <a:p>
              <a:r>
                <a:rPr lang="ar-EG" sz="3600" b="1" dirty="0"/>
                <a:t>مقياس القوة أو الضعف</a:t>
              </a:r>
              <a:endParaRPr lang="ar-EG" sz="3600" dirty="0"/>
            </a:p>
          </p:txBody>
        </p:sp>
      </p:grpSp>
      <p:grpSp>
        <p:nvGrpSpPr>
          <p:cNvPr id="17" name="Group 16"/>
          <p:cNvGrpSpPr/>
          <p:nvPr/>
        </p:nvGrpSpPr>
        <p:grpSpPr>
          <a:xfrm>
            <a:off x="611560" y="2060848"/>
            <a:ext cx="7776864" cy="864096"/>
            <a:chOff x="611560" y="2060848"/>
            <a:chExt cx="7776864" cy="864096"/>
          </a:xfrm>
        </p:grpSpPr>
        <p:cxnSp>
          <p:nvCxnSpPr>
            <p:cNvPr id="12" name="Straight Connector 11"/>
            <p:cNvCxnSpPr/>
            <p:nvPr/>
          </p:nvCxnSpPr>
          <p:spPr>
            <a:xfrm>
              <a:off x="4716016" y="2060848"/>
              <a:ext cx="0" cy="4320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612424" y="2492896"/>
              <a:ext cx="777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388424" y="2492896"/>
              <a:ext cx="0" cy="4320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11560" y="2492896"/>
              <a:ext cx="0" cy="4320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 xmlns:p14="http://schemas.microsoft.com/office/powerpoint/2010/main" val="4194955933"/>
      </p:ext>
    </p:extLst>
  </p:cSld>
  <p:clrMapOvr>
    <a:masterClrMapping/>
  </p:clrMapOvr>
  <mc:AlternateContent xmlns:mc="http://schemas.openxmlformats.org/markup-compatibility/2006">
    <mc:Choice xmlns="" xmlns:p14="http://schemas.microsoft.com/office/powerpoint/2010/main" Requires="p14">
      <p:transition>
        <p14:switch dir="l"/>
        <p:sndAc>
          <p:stSnd>
            <p:snd r:embed="rId5" name="mouseDown.wav"/>
          </p:stSnd>
        </p:sndAc>
      </p:transition>
    </mc:Choice>
    <mc:Fallback>
      <p:transition>
        <p:fade/>
        <p:sndAc>
          <p:stSnd>
            <p:snd r:embed="rId2" name="mouseDow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greyblock.wav"/>
                                        </p:tgtEl>
                                      </p:cMediaNode>
                                    </p:audio>
                                  </p:subTnLst>
                                </p:cTn>
                              </p:par>
                              <p:par>
                                <p:cTn id="9" presetID="2" presetClass="entr" presetSubtype="9"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0-#ppt_w/2"/>
                                          </p:val>
                                        </p:tav>
                                        <p:tav tm="100000">
                                          <p:val>
                                            <p:strVal val="#ppt_x"/>
                                          </p:val>
                                        </p:tav>
                                      </p:tavLst>
                                    </p:anim>
                                    <p:anim calcmode="lin" valueType="num">
                                      <p:cBhvr additive="base">
                                        <p:cTn id="12" dur="500" fill="hold"/>
                                        <p:tgtEl>
                                          <p:spTgt spid="1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3" name="greyblock.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subTnLst>
                                    <p:audio>
                                      <p:cMediaNode>
                                        <p:cTn display="0" masterRel="sameClick">
                                          <p:stCondLst>
                                            <p:cond evt="begin" delay="0">
                                              <p:tn val="15"/>
                                            </p:cond>
                                          </p:stCondLst>
                                          <p:endCondLst>
                                            <p:cond evt="onStopAudio" delay="0">
                                              <p:tgtEl>
                                                <p:sldTgt/>
                                              </p:tgtEl>
                                            </p:cond>
                                          </p:endCondLst>
                                        </p:cTn>
                                        <p:tgtEl>
                                          <p:sndTgt r:embed="rId4" name="voltage.wav"/>
                                        </p:tgtEl>
                                      </p:cMediaNode>
                                    </p:audio>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subTnLst>
                                    <p:audio>
                                      <p:cMediaNode>
                                        <p:cTn display="0" masterRel="sameClick">
                                          <p:stCondLst>
                                            <p:cond evt="begin" delay="0">
                                              <p:tn val="20"/>
                                            </p:cond>
                                          </p:stCondLst>
                                          <p:endCondLst>
                                            <p:cond evt="onStopAudio" delay="0">
                                              <p:tgtEl>
                                                <p:sldTgt/>
                                              </p:tgtEl>
                                            </p:cond>
                                          </p:endCondLst>
                                        </p:cTn>
                                        <p:tgtEl>
                                          <p:sndTgt r:embed="rId4" name="voltag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07504" y="2628726"/>
            <a:ext cx="8640960" cy="4040634"/>
            <a:chOff x="107504" y="188640"/>
            <a:chExt cx="8640960" cy="6264696"/>
          </a:xfrm>
        </p:grpSpPr>
        <p:grpSp>
          <p:nvGrpSpPr>
            <p:cNvPr id="11" name="Group 10"/>
            <p:cNvGrpSpPr/>
            <p:nvPr/>
          </p:nvGrpSpPr>
          <p:grpSpPr>
            <a:xfrm>
              <a:off x="467544" y="188640"/>
              <a:ext cx="8280920" cy="6264696"/>
              <a:chOff x="755576" y="548680"/>
              <a:chExt cx="7704856" cy="5904656"/>
            </a:xfrm>
            <a:scene3d>
              <a:camera prst="orthographicFront">
                <a:rot lat="0" lon="0" rev="0"/>
              </a:camera>
              <a:lightRig rig="glow" dir="t">
                <a:rot lat="0" lon="0" rev="14100000"/>
              </a:lightRig>
            </a:scene3d>
          </p:grpSpPr>
          <p:sp>
            <p:nvSpPr>
              <p:cNvPr id="14" name="Flowchart: Terminator 13"/>
              <p:cNvSpPr/>
              <p:nvPr/>
            </p:nvSpPr>
            <p:spPr>
              <a:xfrm>
                <a:off x="1907704" y="4725144"/>
                <a:ext cx="6552728" cy="1512168"/>
              </a:xfrm>
              <a:prstGeom prst="flowChartTerminator">
                <a:avLst/>
              </a:prstGeom>
              <a:solidFill>
                <a:srgbClr val="C0C0C0"/>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sp>
            <p:nvSpPr>
              <p:cNvPr id="15" name="Flowchart: Punched Tape 14"/>
              <p:cNvSpPr/>
              <p:nvPr/>
            </p:nvSpPr>
            <p:spPr>
              <a:xfrm>
                <a:off x="6034261" y="548680"/>
                <a:ext cx="2354163" cy="5904656"/>
              </a:xfrm>
              <a:prstGeom prst="flowChartPunchedTape">
                <a:avLst/>
              </a:prstGeom>
              <a:gradFill flip="none" rotWithShape="1">
                <a:gsLst>
                  <a:gs pos="0">
                    <a:srgbClr val="33CC33">
                      <a:tint val="66000"/>
                      <a:satMod val="160000"/>
                    </a:srgbClr>
                  </a:gs>
                  <a:gs pos="50000">
                    <a:srgbClr val="33CC33">
                      <a:tint val="44500"/>
                      <a:satMod val="160000"/>
                    </a:srgbClr>
                  </a:gs>
                  <a:gs pos="100000">
                    <a:srgbClr val="33CC33">
                      <a:tint val="23500"/>
                      <a:satMod val="160000"/>
                    </a:srgbClr>
                  </a:gs>
                </a:gsLst>
                <a:lin ang="0" scaled="1"/>
                <a:tileRect/>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sp>
            <p:nvSpPr>
              <p:cNvPr id="16" name="Flowchart: Document 15"/>
              <p:cNvSpPr/>
              <p:nvPr/>
            </p:nvSpPr>
            <p:spPr>
              <a:xfrm>
                <a:off x="755576" y="836712"/>
                <a:ext cx="7344816" cy="5488810"/>
              </a:xfrm>
              <a:prstGeom prst="flowChartDocument">
                <a:avLst/>
              </a:prstGeom>
              <a:gradFill flip="none" rotWithShape="1">
                <a:gsLst>
                  <a:gs pos="0">
                    <a:srgbClr val="99FFCC"/>
                  </a:gs>
                  <a:gs pos="50000">
                    <a:schemeClr val="bg1"/>
                  </a:gs>
                  <a:gs pos="100000">
                    <a:schemeClr val="bg1"/>
                  </a:gs>
                </a:gsLst>
                <a:lin ang="5400000" scaled="1"/>
                <a:tileRect/>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grpSp>
        <p:pic>
          <p:nvPicPr>
            <p:cNvPr id="12" name="Picture 11"/>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8100392" y="4872183"/>
              <a:ext cx="476250" cy="485775"/>
            </a:xfrm>
            <a:prstGeom prst="rect">
              <a:avLst/>
            </a:prstGeom>
          </p:spPr>
        </p:pic>
        <p:pic>
          <p:nvPicPr>
            <p:cNvPr id="13" name="Picture 12"/>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107504" y="4509120"/>
              <a:ext cx="762000" cy="1647825"/>
            </a:xfrm>
            <a:prstGeom prst="rect">
              <a:avLst/>
            </a:prstGeom>
          </p:spPr>
        </p:pic>
      </p:grpSp>
      <p:sp>
        <p:nvSpPr>
          <p:cNvPr id="17" name="TextBox 16"/>
          <p:cNvSpPr txBox="1"/>
          <p:nvPr/>
        </p:nvSpPr>
        <p:spPr>
          <a:xfrm>
            <a:off x="1331640" y="3219941"/>
            <a:ext cx="6386910" cy="2585323"/>
          </a:xfrm>
          <a:prstGeom prst="rect">
            <a:avLst/>
          </a:prstGeom>
          <a:noFill/>
        </p:spPr>
        <p:txBody>
          <a:bodyPr wrap="square" rtlCol="1">
            <a:spAutoFit/>
          </a:bodyPr>
          <a:lstStyle/>
          <a:p>
            <a:pPr algn="ctr"/>
            <a:r>
              <a:rPr lang="ar-EG" sz="5400" b="1" dirty="0"/>
              <a:t>نفّذ النشاط بمفردك، ثم قارن إجابتك بالحل الصحيح آخر الوحدة.</a:t>
            </a:r>
            <a:endParaRPr lang="en-US" sz="5400" dirty="0"/>
          </a:p>
        </p:txBody>
      </p:sp>
      <p:grpSp>
        <p:nvGrpSpPr>
          <p:cNvPr id="4" name="Group 3"/>
          <p:cNvGrpSpPr/>
          <p:nvPr/>
        </p:nvGrpSpPr>
        <p:grpSpPr>
          <a:xfrm>
            <a:off x="1907704" y="260648"/>
            <a:ext cx="7092280" cy="2436137"/>
            <a:chOff x="1115616" y="446185"/>
            <a:chExt cx="7812360" cy="3240360"/>
          </a:xfrm>
        </p:grpSpPr>
        <p:grpSp>
          <p:nvGrpSpPr>
            <p:cNvPr id="5" name="Group 4"/>
            <p:cNvGrpSpPr/>
            <p:nvPr/>
          </p:nvGrpSpPr>
          <p:grpSpPr>
            <a:xfrm>
              <a:off x="1115616" y="446185"/>
              <a:ext cx="7812360" cy="3240360"/>
              <a:chOff x="3923928" y="458804"/>
              <a:chExt cx="5004048" cy="2954711"/>
            </a:xfrm>
            <a:scene3d>
              <a:camera prst="orthographicFront">
                <a:rot lat="0" lon="0" rev="0"/>
              </a:camera>
              <a:lightRig rig="glow" dir="t">
                <a:rot lat="0" lon="0" rev="14100000"/>
              </a:lightRig>
            </a:scene3d>
          </p:grpSpPr>
          <p:sp>
            <p:nvSpPr>
              <p:cNvPr id="7" name="32-Point Star 6"/>
              <p:cNvSpPr/>
              <p:nvPr/>
            </p:nvSpPr>
            <p:spPr>
              <a:xfrm>
                <a:off x="3923928" y="458804"/>
                <a:ext cx="5004048" cy="2954711"/>
              </a:xfrm>
              <a:prstGeom prst="star32">
                <a:avLst/>
              </a:prstGeom>
              <a:gradFill flip="none" rotWithShape="1">
                <a:gsLst>
                  <a:gs pos="0">
                    <a:schemeClr val="tx1">
                      <a:lumMod val="75000"/>
                      <a:lumOff val="25000"/>
                    </a:schemeClr>
                  </a:gs>
                  <a:gs pos="50000">
                    <a:schemeClr val="accent2">
                      <a:lumMod val="40000"/>
                      <a:lumOff val="60000"/>
                    </a:schemeClr>
                  </a:gs>
                  <a:gs pos="100000">
                    <a:schemeClr val="accent2">
                      <a:lumMod val="20000"/>
                      <a:lumOff val="80000"/>
                    </a:schemeClr>
                  </a:gs>
                </a:gsLst>
                <a:lin ang="16200000" scaled="1"/>
                <a:tileRect/>
              </a:gradFill>
              <a:ln>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n>
                    <a:solidFill>
                      <a:srgbClr val="FF0000"/>
                    </a:solidFill>
                  </a:ln>
                  <a:solidFill>
                    <a:srgbClr val="0000CC"/>
                  </a:solidFill>
                  <a:latin typeface="Times New Roman" pitchFamily="18" charset="0"/>
                </a:endParaRPr>
              </a:p>
            </p:txBody>
          </p:sp>
          <p:sp>
            <p:nvSpPr>
              <p:cNvPr id="8" name="Heptagon 7"/>
              <p:cNvSpPr/>
              <p:nvPr/>
            </p:nvSpPr>
            <p:spPr>
              <a:xfrm>
                <a:off x="4499992" y="692696"/>
                <a:ext cx="3888432" cy="2376264"/>
              </a:xfrm>
              <a:prstGeom prst="heptagon">
                <a:avLst/>
              </a:prstGeom>
              <a:gradFill>
                <a:gsLst>
                  <a:gs pos="0">
                    <a:schemeClr val="bg2">
                      <a:lumMod val="50000"/>
                    </a:schemeClr>
                  </a:gs>
                  <a:gs pos="50000">
                    <a:schemeClr val="accent3">
                      <a:lumMod val="20000"/>
                      <a:lumOff val="80000"/>
                    </a:schemeClr>
                  </a:gs>
                  <a:gs pos="100000">
                    <a:schemeClr val="bg1"/>
                  </a:gs>
                </a:gsLst>
                <a:lin ang="5400000" scaled="1"/>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n>
                    <a:solidFill>
                      <a:srgbClr val="FF0000"/>
                    </a:solidFill>
                  </a:ln>
                  <a:solidFill>
                    <a:srgbClr val="0000CC"/>
                  </a:solidFill>
                  <a:latin typeface="Times New Roman" pitchFamily="18" charset="0"/>
                </a:endParaRPr>
              </a:p>
            </p:txBody>
          </p:sp>
        </p:grpSp>
        <p:pic>
          <p:nvPicPr>
            <p:cNvPr id="6" name="Picture 5"/>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2876897" y="3099130"/>
              <a:ext cx="4143375" cy="209550"/>
            </a:xfrm>
            <a:prstGeom prst="rect">
              <a:avLst/>
            </a:prstGeom>
          </p:spPr>
        </p:pic>
      </p:grpSp>
      <p:sp>
        <p:nvSpPr>
          <p:cNvPr id="9" name="Rectangle 8"/>
          <p:cNvSpPr/>
          <p:nvPr/>
        </p:nvSpPr>
        <p:spPr>
          <a:xfrm>
            <a:off x="3480051" y="980728"/>
            <a:ext cx="3869970" cy="1200329"/>
          </a:xfrm>
          <a:prstGeom prst="rect">
            <a:avLst/>
          </a:prstGeom>
        </p:spPr>
        <p:txBody>
          <a:bodyPr wrap="none">
            <a:spAutoFit/>
          </a:bodyPr>
          <a:lstStyle/>
          <a:p>
            <a:pPr algn="ctr"/>
            <a:r>
              <a:rPr lang="ar-EG" sz="7200" b="1" dirty="0">
                <a:ln>
                  <a:solidFill>
                    <a:srgbClr val="C00000"/>
                  </a:solidFill>
                </a:ln>
                <a:solidFill>
                  <a:srgbClr val="FF0000"/>
                </a:solidFill>
              </a:rPr>
              <a:t>نشاط محلول</a:t>
            </a:r>
            <a:endParaRPr lang="en-US" sz="7200" dirty="0">
              <a:ln>
                <a:solidFill>
                  <a:srgbClr val="C00000"/>
                </a:solidFill>
              </a:ln>
              <a:solidFill>
                <a:srgbClr val="FF0000"/>
              </a:solidFill>
            </a:endParaRPr>
          </a:p>
        </p:txBody>
      </p:sp>
    </p:spTree>
    <p:extLst>
      <p:ext uri="{BB962C8B-B14F-4D97-AF65-F5344CB8AC3E}">
        <p14:creationId xmlns="" xmlns:p14="http://schemas.microsoft.com/office/powerpoint/2010/main" val="3438481755"/>
      </p:ext>
    </p:extLst>
  </p:cSld>
  <p:clrMapOvr>
    <a:masterClrMapping/>
  </p:clrMapOvr>
  <mc:AlternateContent xmlns:mc="http://schemas.openxmlformats.org/markup-compatibility/2006">
    <mc:Choice xmlns="" xmlns:p14="http://schemas.microsoft.com/office/powerpoint/2010/main" Requires="p14">
      <p:transition>
        <p14:switch dir="l"/>
        <p:sndAc>
          <p:stSnd>
            <p:snd r:embed="rId8" name="mouseDown.wav"/>
          </p:stSnd>
        </p:sndAc>
      </p:transition>
    </mc:Choice>
    <mc:Fallback>
      <p:transition>
        <p:fade/>
        <p:sndAc>
          <p:stSnd>
            <p:snd r:embed="rId2" name="mouseDow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45">
                                          <p:stCondLst>
                                            <p:cond delay="0"/>
                                          </p:stCondLst>
                                        </p:cTn>
                                        <p:tgtEl>
                                          <p:spTgt spid="4"/>
                                        </p:tgtEl>
                                      </p:cBhvr>
                                    </p:animEffect>
                                    <p:anim calcmode="lin" valueType="num">
                                      <p:cBhvr>
                                        <p:cTn id="8" dur="456"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4"/>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4"/>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4"/>
                                        </p:tgtEl>
                                        <p:attrNameLst>
                                          <p:attrName>ppt_y</p:attrName>
                                        </p:attrNameLst>
                                      </p:cBhvr>
                                      <p:tavLst>
                                        <p:tav tm="0" fmla="#ppt_y-sin(pi*$)/81">
                                          <p:val>
                                            <p:fltVal val="0"/>
                                          </p:val>
                                        </p:tav>
                                        <p:tav tm="100000">
                                          <p:val>
                                            <p:fltVal val="1"/>
                                          </p:val>
                                        </p:tav>
                                      </p:tavLst>
                                    </p:anim>
                                    <p:animScale>
                                      <p:cBhvr>
                                        <p:cTn id="13" dur="7">
                                          <p:stCondLst>
                                            <p:cond delay="162"/>
                                          </p:stCondLst>
                                        </p:cTn>
                                        <p:tgtEl>
                                          <p:spTgt spid="4"/>
                                        </p:tgtEl>
                                      </p:cBhvr>
                                      <p:to x="100000" y="60000"/>
                                    </p:animScale>
                                    <p:animScale>
                                      <p:cBhvr>
                                        <p:cTn id="14" dur="41" decel="50000">
                                          <p:stCondLst>
                                            <p:cond delay="169"/>
                                          </p:stCondLst>
                                        </p:cTn>
                                        <p:tgtEl>
                                          <p:spTgt spid="4"/>
                                        </p:tgtEl>
                                      </p:cBhvr>
                                      <p:to x="100000" y="100000"/>
                                    </p:animScale>
                                    <p:animScale>
                                      <p:cBhvr>
                                        <p:cTn id="15" dur="7">
                                          <p:stCondLst>
                                            <p:cond delay="328"/>
                                          </p:stCondLst>
                                        </p:cTn>
                                        <p:tgtEl>
                                          <p:spTgt spid="4"/>
                                        </p:tgtEl>
                                      </p:cBhvr>
                                      <p:to x="100000" y="80000"/>
                                    </p:animScale>
                                    <p:animScale>
                                      <p:cBhvr>
                                        <p:cTn id="16" dur="41" decel="50000">
                                          <p:stCondLst>
                                            <p:cond delay="335"/>
                                          </p:stCondLst>
                                        </p:cTn>
                                        <p:tgtEl>
                                          <p:spTgt spid="4"/>
                                        </p:tgtEl>
                                      </p:cBhvr>
                                      <p:to x="100000" y="100000"/>
                                    </p:animScale>
                                    <p:animScale>
                                      <p:cBhvr>
                                        <p:cTn id="17" dur="7">
                                          <p:stCondLst>
                                            <p:cond delay="410"/>
                                          </p:stCondLst>
                                        </p:cTn>
                                        <p:tgtEl>
                                          <p:spTgt spid="4"/>
                                        </p:tgtEl>
                                      </p:cBhvr>
                                      <p:to x="100000" y="90000"/>
                                    </p:animScale>
                                    <p:animScale>
                                      <p:cBhvr>
                                        <p:cTn id="18" dur="41" decel="50000">
                                          <p:stCondLst>
                                            <p:cond delay="417"/>
                                          </p:stCondLst>
                                        </p:cTn>
                                        <p:tgtEl>
                                          <p:spTgt spid="4"/>
                                        </p:tgtEl>
                                      </p:cBhvr>
                                      <p:to x="100000" y="100000"/>
                                    </p:animScale>
                                    <p:animScale>
                                      <p:cBhvr>
                                        <p:cTn id="19" dur="7">
                                          <p:stCondLst>
                                            <p:cond delay="452"/>
                                          </p:stCondLst>
                                        </p:cTn>
                                        <p:tgtEl>
                                          <p:spTgt spid="4"/>
                                        </p:tgtEl>
                                      </p:cBhvr>
                                      <p:to x="100000" y="95000"/>
                                    </p:animScale>
                                    <p:animScale>
                                      <p:cBhvr>
                                        <p:cTn id="20" dur="41" decel="50000">
                                          <p:stCondLst>
                                            <p:cond delay="459"/>
                                          </p:stCondLst>
                                        </p:cTn>
                                        <p:tgtEl>
                                          <p:spTgt spid="4"/>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3" name="1306 - whish sound.wav"/>
                                        </p:tgtEl>
                                      </p:cMediaNode>
                                    </p:audio>
                                  </p:subTnLst>
                                </p:cTn>
                              </p:par>
                              <p:par>
                                <p:cTn id="21" presetID="26"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145">
                                          <p:stCondLst>
                                            <p:cond delay="0"/>
                                          </p:stCondLst>
                                        </p:cTn>
                                        <p:tgtEl>
                                          <p:spTgt spid="9"/>
                                        </p:tgtEl>
                                      </p:cBhvr>
                                    </p:animEffect>
                                    <p:anim calcmode="lin" valueType="num">
                                      <p:cBhvr>
                                        <p:cTn id="24" dur="456"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5" dur="166"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6" dur="166" tmFilter="0, 0; 0.125,0.2665; 0.25,0.4; 0.375,0.465; 0.5,0.5;  0.625,0.535; 0.75,0.6; 0.875,0.7335; 1,1">
                                          <p:stCondLst>
                                            <p:cond delay="166"/>
                                          </p:stCondLst>
                                        </p:cTn>
                                        <p:tgtEl>
                                          <p:spTgt spid="9"/>
                                        </p:tgtEl>
                                        <p:attrNameLst>
                                          <p:attrName>ppt_y</p:attrName>
                                        </p:attrNameLst>
                                      </p:cBhvr>
                                      <p:tavLst>
                                        <p:tav tm="0" fmla="#ppt_y-sin(pi*$)/9">
                                          <p:val>
                                            <p:fltVal val="0"/>
                                          </p:val>
                                        </p:tav>
                                        <p:tav tm="100000">
                                          <p:val>
                                            <p:fltVal val="1"/>
                                          </p:val>
                                        </p:tav>
                                      </p:tavLst>
                                    </p:anim>
                                    <p:anim calcmode="lin" valueType="num">
                                      <p:cBhvr>
                                        <p:cTn id="27" dur="83" tmFilter="0, 0; 0.125,0.2665; 0.25,0.4; 0.375,0.465; 0.5,0.5;  0.625,0.535; 0.75,0.6; 0.875,0.7335; 1,1">
                                          <p:stCondLst>
                                            <p:cond delay="331"/>
                                          </p:stCondLst>
                                        </p:cTn>
                                        <p:tgtEl>
                                          <p:spTgt spid="9"/>
                                        </p:tgtEl>
                                        <p:attrNameLst>
                                          <p:attrName>ppt_y</p:attrName>
                                        </p:attrNameLst>
                                      </p:cBhvr>
                                      <p:tavLst>
                                        <p:tav tm="0" fmla="#ppt_y-sin(pi*$)/27">
                                          <p:val>
                                            <p:fltVal val="0"/>
                                          </p:val>
                                        </p:tav>
                                        <p:tav tm="100000">
                                          <p:val>
                                            <p:fltVal val="1"/>
                                          </p:val>
                                        </p:tav>
                                      </p:tavLst>
                                    </p:anim>
                                    <p:anim calcmode="lin" valueType="num">
                                      <p:cBhvr>
                                        <p:cTn id="28" dur="41" tmFilter="0, 0; 0.125,0.2665; 0.25,0.4; 0.375,0.465; 0.5,0.5;  0.625,0.535; 0.75,0.6; 0.875,0.7335; 1,1">
                                          <p:stCondLst>
                                            <p:cond delay="414"/>
                                          </p:stCondLst>
                                        </p:cTn>
                                        <p:tgtEl>
                                          <p:spTgt spid="9"/>
                                        </p:tgtEl>
                                        <p:attrNameLst>
                                          <p:attrName>ppt_y</p:attrName>
                                        </p:attrNameLst>
                                      </p:cBhvr>
                                      <p:tavLst>
                                        <p:tav tm="0" fmla="#ppt_y-sin(pi*$)/81">
                                          <p:val>
                                            <p:fltVal val="0"/>
                                          </p:val>
                                        </p:tav>
                                        <p:tav tm="100000">
                                          <p:val>
                                            <p:fltVal val="1"/>
                                          </p:val>
                                        </p:tav>
                                      </p:tavLst>
                                    </p:anim>
                                    <p:animScale>
                                      <p:cBhvr>
                                        <p:cTn id="29" dur="7">
                                          <p:stCondLst>
                                            <p:cond delay="162"/>
                                          </p:stCondLst>
                                        </p:cTn>
                                        <p:tgtEl>
                                          <p:spTgt spid="9"/>
                                        </p:tgtEl>
                                      </p:cBhvr>
                                      <p:to x="100000" y="60000"/>
                                    </p:animScale>
                                    <p:animScale>
                                      <p:cBhvr>
                                        <p:cTn id="30" dur="41" decel="50000">
                                          <p:stCondLst>
                                            <p:cond delay="169"/>
                                          </p:stCondLst>
                                        </p:cTn>
                                        <p:tgtEl>
                                          <p:spTgt spid="9"/>
                                        </p:tgtEl>
                                      </p:cBhvr>
                                      <p:to x="100000" y="100000"/>
                                    </p:animScale>
                                    <p:animScale>
                                      <p:cBhvr>
                                        <p:cTn id="31" dur="7">
                                          <p:stCondLst>
                                            <p:cond delay="328"/>
                                          </p:stCondLst>
                                        </p:cTn>
                                        <p:tgtEl>
                                          <p:spTgt spid="9"/>
                                        </p:tgtEl>
                                      </p:cBhvr>
                                      <p:to x="100000" y="80000"/>
                                    </p:animScale>
                                    <p:animScale>
                                      <p:cBhvr>
                                        <p:cTn id="32" dur="41" decel="50000">
                                          <p:stCondLst>
                                            <p:cond delay="335"/>
                                          </p:stCondLst>
                                        </p:cTn>
                                        <p:tgtEl>
                                          <p:spTgt spid="9"/>
                                        </p:tgtEl>
                                      </p:cBhvr>
                                      <p:to x="100000" y="100000"/>
                                    </p:animScale>
                                    <p:animScale>
                                      <p:cBhvr>
                                        <p:cTn id="33" dur="7">
                                          <p:stCondLst>
                                            <p:cond delay="410"/>
                                          </p:stCondLst>
                                        </p:cTn>
                                        <p:tgtEl>
                                          <p:spTgt spid="9"/>
                                        </p:tgtEl>
                                      </p:cBhvr>
                                      <p:to x="100000" y="90000"/>
                                    </p:animScale>
                                    <p:animScale>
                                      <p:cBhvr>
                                        <p:cTn id="34" dur="41" decel="50000">
                                          <p:stCondLst>
                                            <p:cond delay="417"/>
                                          </p:stCondLst>
                                        </p:cTn>
                                        <p:tgtEl>
                                          <p:spTgt spid="9"/>
                                        </p:tgtEl>
                                      </p:cBhvr>
                                      <p:to x="100000" y="100000"/>
                                    </p:animScale>
                                    <p:animScale>
                                      <p:cBhvr>
                                        <p:cTn id="35" dur="7">
                                          <p:stCondLst>
                                            <p:cond delay="452"/>
                                          </p:stCondLst>
                                        </p:cTn>
                                        <p:tgtEl>
                                          <p:spTgt spid="9"/>
                                        </p:tgtEl>
                                      </p:cBhvr>
                                      <p:to x="100000" y="95000"/>
                                    </p:animScale>
                                    <p:animScale>
                                      <p:cBhvr>
                                        <p:cTn id="36" dur="41" decel="50000">
                                          <p:stCondLst>
                                            <p:cond delay="459"/>
                                          </p:stCondLst>
                                        </p:cTn>
                                        <p:tgtEl>
                                          <p:spTgt spid="9"/>
                                        </p:tgtEl>
                                      </p:cBhvr>
                                      <p:to x="100000" y="100000"/>
                                    </p:animScale>
                                  </p:childTnLst>
                                  <p:subTnLst>
                                    <p:audio>
                                      <p:cMediaNode>
                                        <p:cTn display="0" masterRel="sameClick">
                                          <p:stCondLst>
                                            <p:cond evt="begin" delay="0">
                                              <p:tn val="21"/>
                                            </p:cond>
                                          </p:stCondLst>
                                          <p:endCondLst>
                                            <p:cond evt="onStopAudio" delay="0">
                                              <p:tgtEl>
                                                <p:sldTgt/>
                                              </p:tgtEl>
                                            </p:cond>
                                          </p:endCondLst>
                                        </p:cTn>
                                        <p:tgtEl>
                                          <p:sndTgt r:embed="rId3" name="1306 - whish sound.wav"/>
                                        </p:tgtEl>
                                      </p:cMediaNode>
                                    </p:audio>
                                  </p:subTnLst>
                                </p:cTn>
                              </p:par>
                            </p:childTnLst>
                          </p:cTn>
                        </p:par>
                      </p:childTnLst>
                    </p:cTn>
                  </p:par>
                  <p:par>
                    <p:cTn id="37" fill="hold">
                      <p:stCondLst>
                        <p:cond delay="indefinite"/>
                      </p:stCondLst>
                      <p:childTnLst>
                        <p:par>
                          <p:cTn id="38" fill="hold">
                            <p:stCondLst>
                              <p:cond delay="0"/>
                            </p:stCondLst>
                            <p:childTnLst>
                              <p:par>
                                <p:cTn id="39" presetID="21" presetClass="entr" presetSubtype="1"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heel(1)">
                                      <p:cBhvr>
                                        <p:cTn id="41" dur="500"/>
                                        <p:tgtEl>
                                          <p:spTgt spid="10"/>
                                        </p:tgtEl>
                                      </p:cBhvr>
                                    </p:animEffect>
                                  </p:childTnLst>
                                  <p:subTnLst>
                                    <p:audio>
                                      <p:cMediaNode>
                                        <p:cTn display="0" masterRel="sameClick">
                                          <p:stCondLst>
                                            <p:cond evt="begin" delay="0">
                                              <p:tn val="39"/>
                                            </p:cond>
                                          </p:stCondLst>
                                          <p:endCondLst>
                                            <p:cond evt="onStopAudio" delay="0">
                                              <p:tgtEl>
                                                <p:sldTgt/>
                                              </p:tgtEl>
                                            </p:cond>
                                          </p:endCondLst>
                                        </p:cTn>
                                        <p:tgtEl>
                                          <p:sndTgt r:embed="rId4" name="BallExplosion2.wav"/>
                                        </p:tgtEl>
                                      </p:cMediaNode>
                                    </p:audio>
                                  </p:subTnLst>
                                </p:cTn>
                              </p:par>
                              <p:par>
                                <p:cTn id="42" presetID="21" presetClass="entr" presetSubtype="1"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heel(1)">
                                      <p:cBhvr>
                                        <p:cTn id="44" dur="500"/>
                                        <p:tgtEl>
                                          <p:spTgt spid="17"/>
                                        </p:tgtEl>
                                      </p:cBhvr>
                                    </p:animEffect>
                                  </p:childTnLst>
                                  <p:subTnLst>
                                    <p:audio>
                                      <p:cMediaNode>
                                        <p:cTn display="0" masterRel="sameClick">
                                          <p:stCondLst>
                                            <p:cond evt="begin" delay="0">
                                              <p:tn val="42"/>
                                            </p:cond>
                                          </p:stCondLst>
                                          <p:endCondLst>
                                            <p:cond evt="onStopAudio" delay="0">
                                              <p:tgtEl>
                                                <p:sldTgt/>
                                              </p:tgtEl>
                                            </p:cond>
                                          </p:endCondLst>
                                        </p:cTn>
                                        <p:tgtEl>
                                          <p:sndTgt r:embed="rId4" name="BallExplosion2.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79512" y="404664"/>
            <a:ext cx="8784976" cy="6264696"/>
            <a:chOff x="500034" y="1857364"/>
            <a:chExt cx="7143800" cy="5000660"/>
          </a:xfrm>
        </p:grpSpPr>
        <p:sp>
          <p:nvSpPr>
            <p:cNvPr id="4" name="Cloud 3"/>
            <p:cNvSpPr/>
            <p:nvPr/>
          </p:nvSpPr>
          <p:spPr>
            <a:xfrm>
              <a:off x="2643174" y="4929222"/>
              <a:ext cx="5000660" cy="1928802"/>
            </a:xfrm>
            <a:prstGeom prst="cloud">
              <a:avLst/>
            </a:prstGeom>
            <a:gradFill flip="none" rotWithShape="1">
              <a:gsLst>
                <a:gs pos="0">
                  <a:srgbClr val="CC0099">
                    <a:shade val="30000"/>
                    <a:satMod val="115000"/>
                  </a:srgbClr>
                </a:gs>
                <a:gs pos="50000">
                  <a:srgbClr val="CC0099">
                    <a:shade val="67500"/>
                    <a:satMod val="115000"/>
                  </a:srgbClr>
                </a:gs>
                <a:gs pos="100000">
                  <a:srgbClr val="CC0099">
                    <a:shade val="100000"/>
                    <a:satMod val="115000"/>
                  </a:srgb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sp>
          <p:nvSpPr>
            <p:cNvPr id="5" name="Flowchart: Document 4"/>
            <p:cNvSpPr/>
            <p:nvPr/>
          </p:nvSpPr>
          <p:spPr>
            <a:xfrm>
              <a:off x="500034" y="1857364"/>
              <a:ext cx="7072362" cy="4786346"/>
            </a:xfrm>
            <a:prstGeom prst="flowChartDocument">
              <a:avLst/>
            </a:prstGeom>
            <a:solidFill>
              <a:schemeClr val="bg1"/>
            </a:solid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grpSp>
      <p:grpSp>
        <p:nvGrpSpPr>
          <p:cNvPr id="6" name="Group 5"/>
          <p:cNvGrpSpPr/>
          <p:nvPr/>
        </p:nvGrpSpPr>
        <p:grpSpPr>
          <a:xfrm>
            <a:off x="3059832" y="540913"/>
            <a:ext cx="5727010" cy="1519935"/>
            <a:chOff x="-310715" y="3186083"/>
            <a:chExt cx="9047247" cy="3067189"/>
          </a:xfrm>
          <a:effectLst/>
        </p:grpSpPr>
        <p:sp>
          <p:nvSpPr>
            <p:cNvPr id="7" name="Flowchart: Connector 6"/>
            <p:cNvSpPr/>
            <p:nvPr/>
          </p:nvSpPr>
          <p:spPr>
            <a:xfrm rot="21153070">
              <a:off x="-310715" y="3186083"/>
              <a:ext cx="9047247" cy="3067189"/>
            </a:xfrm>
            <a:prstGeom prst="flowChartConnector">
              <a:avLst/>
            </a:prstGeom>
            <a:gradFill flip="none" rotWithShape="1">
              <a:gsLst>
                <a:gs pos="0">
                  <a:srgbClr val="3366FF"/>
                </a:gs>
                <a:gs pos="50000">
                  <a:schemeClr val="accent5">
                    <a:lumMod val="40000"/>
                    <a:lumOff val="60000"/>
                  </a:schemeClr>
                </a:gs>
                <a:gs pos="100000">
                  <a:schemeClr val="bg1"/>
                </a:gs>
              </a:gsLst>
              <a:lin ang="5400000" scaled="1"/>
              <a:tileRect/>
            </a:gradFill>
            <a:ln w="762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sz="1100">
                <a:ln>
                  <a:solidFill>
                    <a:srgbClr val="FF0000"/>
                  </a:solidFill>
                </a:ln>
                <a:solidFill>
                  <a:srgbClr val="0000FF"/>
                </a:solidFill>
                <a:latin typeface="Times New Roman" pitchFamily="18" charset="0"/>
                <a:cs typeface="Times New Roman" pitchFamily="18" charset="0"/>
              </a:endParaRPr>
            </a:p>
          </p:txBody>
        </p:sp>
        <p:sp>
          <p:nvSpPr>
            <p:cNvPr id="8" name="Flowchart: Alternate Process 7"/>
            <p:cNvSpPr/>
            <p:nvPr/>
          </p:nvSpPr>
          <p:spPr>
            <a:xfrm>
              <a:off x="864098" y="3514230"/>
              <a:ext cx="6727628" cy="2450722"/>
            </a:xfrm>
            <a:prstGeom prst="flowChartAlternateProcess">
              <a:avLst/>
            </a:prstGeom>
            <a:ln w="57150">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003">
              <a:schemeClr val="lt1"/>
            </a:fillRef>
            <a:effectRef idx="0">
              <a:schemeClr val="accent1"/>
            </a:effectRef>
            <a:fontRef idx="minor">
              <a:schemeClr val="lt1"/>
            </a:fontRef>
          </p:style>
          <p:txBody>
            <a:bodyPr rtlCol="1" anchor="ctr"/>
            <a:lstStyle/>
            <a:p>
              <a:pPr algn="ctr"/>
              <a:endParaRPr lang="ar-EG" sz="1100">
                <a:ln>
                  <a:solidFill>
                    <a:srgbClr val="FF0000"/>
                  </a:solidFill>
                </a:ln>
                <a:solidFill>
                  <a:srgbClr val="0000FF"/>
                </a:solidFill>
                <a:latin typeface="Times New Roman" pitchFamily="18" charset="0"/>
                <a:cs typeface="Times New Roman" pitchFamily="18" charset="0"/>
              </a:endParaRPr>
            </a:p>
          </p:txBody>
        </p:sp>
        <p:sp>
          <p:nvSpPr>
            <p:cNvPr id="9" name="TextBox 8"/>
            <p:cNvSpPr txBox="1"/>
            <p:nvPr/>
          </p:nvSpPr>
          <p:spPr>
            <a:xfrm>
              <a:off x="1001214" y="3890102"/>
              <a:ext cx="6484016" cy="2049581"/>
            </a:xfrm>
            <a:prstGeom prst="rect">
              <a:avLst/>
            </a:prstGeom>
            <a:noFill/>
          </p:spPr>
          <p:txBody>
            <a:bodyPr wrap="square" rtlCol="1">
              <a:spAutoFit/>
            </a:bodyPr>
            <a:lstStyle/>
            <a:p>
              <a:pPr algn="ctr"/>
              <a:r>
                <a:rPr lang="ar-EG" sz="6000" b="1" dirty="0" smtClean="0">
                  <a:ln>
                    <a:solidFill>
                      <a:srgbClr val="C00000"/>
                    </a:solidFill>
                  </a:ln>
                </a:rPr>
                <a:t>العاطفة هي:</a:t>
              </a:r>
              <a:endParaRPr lang="en-US" sz="6000" dirty="0">
                <a:ln>
                  <a:solidFill>
                    <a:srgbClr val="C00000"/>
                  </a:solidFill>
                </a:ln>
              </a:endParaRPr>
            </a:p>
          </p:txBody>
        </p:sp>
      </p:grpSp>
      <p:sp>
        <p:nvSpPr>
          <p:cNvPr id="10" name="TextBox 9"/>
          <p:cNvSpPr txBox="1"/>
          <p:nvPr/>
        </p:nvSpPr>
        <p:spPr>
          <a:xfrm>
            <a:off x="899592" y="2254220"/>
            <a:ext cx="7416824" cy="3046988"/>
          </a:xfrm>
          <a:prstGeom prst="rect">
            <a:avLst/>
          </a:prstGeom>
          <a:noFill/>
        </p:spPr>
        <p:txBody>
          <a:bodyPr wrap="square" rtlCol="1">
            <a:spAutoFit/>
          </a:bodyPr>
          <a:lstStyle/>
          <a:p>
            <a:pPr algn="ctr"/>
            <a:r>
              <a:rPr lang="ar-EG" sz="4800" b="1" dirty="0"/>
              <a:t>الحالة الوجدانية التي تدفع الإنسان إلى الميل للشيء، أو الانصراف عنه، وما يتبع ذلك من حبٍّ أو كره، وسرور أو حزن، ورضا أو غضب.</a:t>
            </a:r>
            <a:endParaRPr lang="en-US" sz="4800" dirty="0"/>
          </a:p>
        </p:txBody>
      </p:sp>
    </p:spTree>
    <p:extLst>
      <p:ext uri="{BB962C8B-B14F-4D97-AF65-F5344CB8AC3E}">
        <p14:creationId xmlns="" xmlns:p14="http://schemas.microsoft.com/office/powerpoint/2010/main" val="1026801930"/>
      </p:ext>
    </p:extLst>
  </p:cSld>
  <p:clrMapOvr>
    <a:masterClrMapping/>
  </p:clrMapOvr>
  <mc:AlternateContent xmlns:mc="http://schemas.openxmlformats.org/markup-compatibility/2006">
    <mc:Choice xmlns="" xmlns:p14="http://schemas.microsoft.com/office/powerpoint/2010/main" Requires="p14">
      <p:transition>
        <p14:switch dir="l"/>
        <p:sndAc>
          <p:stSnd>
            <p:snd r:embed="rId6" name="mouseDown.wav"/>
          </p:stSnd>
        </p:sndAc>
      </p:transition>
    </mc:Choice>
    <mc:Fallback>
      <p:transition>
        <p:fade/>
        <p:sndAc>
          <p:stSnd>
            <p:snd r:embed="rId2" name="mouseDow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cached_alert.wav"/>
                                        </p:tgtEl>
                                      </p:cMediaNode>
                                    </p:audio>
                                  </p:subTnLst>
                                </p:cTn>
                              </p:par>
                              <p:par>
                                <p:cTn id="8" presetID="31" presetClass="entr" presetSubtype="0" fill="hold" nodeType="withEffect">
                                  <p:stCondLst>
                                    <p:cond delay="0"/>
                                  </p:stCondLst>
                                  <p:iterate type="lt">
                                    <p:tmPct val="5000"/>
                                  </p:iterate>
                                  <p:childTnLst>
                                    <p:set>
                                      <p:cBhvr>
                                        <p:cTn id="9" dur="1" fill="hold">
                                          <p:stCondLst>
                                            <p:cond delay="0"/>
                                          </p:stCondLst>
                                        </p:cTn>
                                        <p:tgtEl>
                                          <p:spTgt spid="6"/>
                                        </p:tgtEl>
                                        <p:attrNameLst>
                                          <p:attrName>style.visibility</p:attrName>
                                        </p:attrNameLst>
                                      </p:cBhvr>
                                      <p:to>
                                        <p:strVal val="visible"/>
                                      </p:to>
                                    </p:set>
                                    <p:anim calcmode="lin" valueType="num">
                                      <p:cBhvr>
                                        <p:cTn id="10" dur="500" fill="hold"/>
                                        <p:tgtEl>
                                          <p:spTgt spid="6"/>
                                        </p:tgtEl>
                                        <p:attrNameLst>
                                          <p:attrName>ppt_w</p:attrName>
                                        </p:attrNameLst>
                                      </p:cBhvr>
                                      <p:tavLst>
                                        <p:tav tm="0">
                                          <p:val>
                                            <p:fltVal val="0"/>
                                          </p:val>
                                        </p:tav>
                                        <p:tav tm="100000">
                                          <p:val>
                                            <p:strVal val="#ppt_w"/>
                                          </p:val>
                                        </p:tav>
                                      </p:tavLst>
                                    </p:anim>
                                    <p:anim calcmode="lin" valueType="num">
                                      <p:cBhvr>
                                        <p:cTn id="11" dur="500" fill="hold"/>
                                        <p:tgtEl>
                                          <p:spTgt spid="6"/>
                                        </p:tgtEl>
                                        <p:attrNameLst>
                                          <p:attrName>ppt_h</p:attrName>
                                        </p:attrNameLst>
                                      </p:cBhvr>
                                      <p:tavLst>
                                        <p:tav tm="0">
                                          <p:val>
                                            <p:fltVal val="0"/>
                                          </p:val>
                                        </p:tav>
                                        <p:tav tm="100000">
                                          <p:val>
                                            <p:strVal val="#ppt_h"/>
                                          </p:val>
                                        </p:tav>
                                      </p:tavLst>
                                    </p:anim>
                                    <p:anim calcmode="lin" valueType="num">
                                      <p:cBhvr>
                                        <p:cTn id="12" dur="500" fill="hold"/>
                                        <p:tgtEl>
                                          <p:spTgt spid="6"/>
                                        </p:tgtEl>
                                        <p:attrNameLst>
                                          <p:attrName>style.rotation</p:attrName>
                                        </p:attrNameLst>
                                      </p:cBhvr>
                                      <p:tavLst>
                                        <p:tav tm="0">
                                          <p:val>
                                            <p:fltVal val="90"/>
                                          </p:val>
                                        </p:tav>
                                        <p:tav tm="100000">
                                          <p:val>
                                            <p:fltVal val="0"/>
                                          </p:val>
                                        </p:tav>
                                      </p:tavLst>
                                    </p:anim>
                                    <p:animEffect transition="in" filter="fade">
                                      <p:cBhvr>
                                        <p:cTn id="13" dur="500"/>
                                        <p:tgtEl>
                                          <p:spTgt spid="6"/>
                                        </p:tgtEl>
                                      </p:cBhvr>
                                    </p:animEffect>
                                  </p:childTnLst>
                                  <p:subTnLst>
                                    <p:audio>
                                      <p:cMediaNode>
                                        <p:cTn display="0" masterRel="sameClick">
                                          <p:stCondLst>
                                            <p:cond evt="begin" delay="0">
                                              <p:tn val="8"/>
                                            </p:cond>
                                          </p:stCondLst>
                                          <p:endCondLst>
                                            <p:cond evt="onStopAudio" delay="0">
                                              <p:tgtEl>
                                                <p:sldTgt/>
                                              </p:tgtEl>
                                            </p:cond>
                                          </p:endCondLst>
                                        </p:cTn>
                                        <p:tgtEl>
                                          <p:sndTgt r:embed="rId4" name="0070 - arcade game miss sound.wav"/>
                                        </p:tgtEl>
                                      </p:cMediaNode>
                                    </p:audio>
                                  </p:subTnLst>
                                </p:cTn>
                              </p:par>
                            </p:childTnLst>
                          </p:cTn>
                        </p:par>
                      </p:childTnLst>
                    </p:cTn>
                  </p:par>
                  <p:par>
                    <p:cTn id="14" fill="hold">
                      <p:stCondLst>
                        <p:cond delay="indefinite"/>
                      </p:stCondLst>
                      <p:childTnLst>
                        <p:par>
                          <p:cTn id="15" fill="hold">
                            <p:stCondLst>
                              <p:cond delay="0"/>
                            </p:stCondLst>
                            <p:childTnLst>
                              <p:par>
                                <p:cTn id="16" presetID="15"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1000" fill="hold"/>
                                        <p:tgtEl>
                                          <p:spTgt spid="10"/>
                                        </p:tgtEl>
                                        <p:attrNameLst>
                                          <p:attrName>ppt_w</p:attrName>
                                        </p:attrNameLst>
                                      </p:cBhvr>
                                      <p:tavLst>
                                        <p:tav tm="0">
                                          <p:val>
                                            <p:fltVal val="0"/>
                                          </p:val>
                                        </p:tav>
                                        <p:tav tm="100000">
                                          <p:val>
                                            <p:strVal val="#ppt_w"/>
                                          </p:val>
                                        </p:tav>
                                      </p:tavLst>
                                    </p:anim>
                                    <p:anim calcmode="lin" valueType="num">
                                      <p:cBhvr>
                                        <p:cTn id="19" dur="1000" fill="hold"/>
                                        <p:tgtEl>
                                          <p:spTgt spid="10"/>
                                        </p:tgtEl>
                                        <p:attrNameLst>
                                          <p:attrName>ppt_h</p:attrName>
                                        </p:attrNameLst>
                                      </p:cBhvr>
                                      <p:tavLst>
                                        <p:tav tm="0">
                                          <p:val>
                                            <p:fltVal val="0"/>
                                          </p:val>
                                        </p:tav>
                                        <p:tav tm="100000">
                                          <p:val>
                                            <p:strVal val="#ppt_h"/>
                                          </p:val>
                                        </p:tav>
                                      </p:tavLst>
                                    </p:anim>
                                    <p:anim calcmode="lin" valueType="num">
                                      <p:cBhvr>
                                        <p:cTn id="20"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10"/>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16"/>
                                            </p:cond>
                                          </p:stCondLst>
                                          <p:endCondLst>
                                            <p:cond evt="onStopAudio" delay="0">
                                              <p:tgtEl>
                                                <p:sldTgt/>
                                              </p:tgtEl>
                                            </p:cond>
                                          </p:endCondLst>
                                        </p:cTn>
                                        <p:tgtEl>
                                          <p:sndTgt r:embed="rId5"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96359" y="692696"/>
            <a:ext cx="8252105" cy="5472608"/>
            <a:chOff x="727281" y="2492896"/>
            <a:chExt cx="6327271" cy="3744416"/>
          </a:xfrm>
        </p:grpSpPr>
        <p:pic>
          <p:nvPicPr>
            <p:cNvPr id="5" name="Picture 4"/>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1367730" y="4217298"/>
              <a:ext cx="685800" cy="1524000"/>
            </a:xfrm>
            <a:prstGeom prst="rect">
              <a:avLst/>
            </a:prstGeom>
          </p:spPr>
        </p:pic>
        <p:grpSp>
          <p:nvGrpSpPr>
            <p:cNvPr id="4" name="Group 3"/>
            <p:cNvGrpSpPr/>
            <p:nvPr/>
          </p:nvGrpSpPr>
          <p:grpSpPr>
            <a:xfrm>
              <a:off x="727281" y="2492896"/>
              <a:ext cx="6327271" cy="3744416"/>
              <a:chOff x="727281" y="2492896"/>
              <a:chExt cx="6327271" cy="3744416"/>
            </a:xfrm>
            <a:scene3d>
              <a:camera prst="orthographicFront">
                <a:rot lat="0" lon="0" rev="0"/>
              </a:camera>
              <a:lightRig rig="glow" dir="t">
                <a:rot lat="0" lon="0" rev="14100000"/>
              </a:lightRig>
            </a:scene3d>
          </p:grpSpPr>
          <p:sp>
            <p:nvSpPr>
              <p:cNvPr id="6" name="Rounded Rectangle 5"/>
              <p:cNvSpPr/>
              <p:nvPr/>
            </p:nvSpPr>
            <p:spPr>
              <a:xfrm>
                <a:off x="727281" y="2564904"/>
                <a:ext cx="5998456" cy="3672408"/>
              </a:xfrm>
              <a:prstGeom prst="roundRect">
                <a:avLst/>
              </a:prstGeom>
              <a:gradFill flip="none" rotWithShape="1">
                <a:gsLst>
                  <a:gs pos="0">
                    <a:srgbClr val="FF6699"/>
                  </a:gs>
                  <a:gs pos="50000">
                    <a:schemeClr val="bg1"/>
                  </a:gs>
                  <a:gs pos="100000">
                    <a:schemeClr val="bg1">
                      <a:shade val="100000"/>
                      <a:satMod val="115000"/>
                    </a:schemeClr>
                  </a:gs>
                </a:gsLst>
                <a:lin ang="16200000" scaled="1"/>
                <a:tileRect/>
              </a:gradFill>
              <a:ln>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sp>
            <p:nvSpPr>
              <p:cNvPr id="7" name="Snip Single Corner Rectangle 6"/>
              <p:cNvSpPr/>
              <p:nvPr/>
            </p:nvSpPr>
            <p:spPr>
              <a:xfrm>
                <a:off x="1043608" y="2492896"/>
                <a:ext cx="6010944" cy="3384376"/>
              </a:xfrm>
              <a:prstGeom prst="snip1Rect">
                <a:avLst/>
              </a:prstGeom>
              <a:gradFill flip="none" rotWithShape="1">
                <a:gsLst>
                  <a:gs pos="0">
                    <a:schemeClr val="bg1">
                      <a:lumMod val="75000"/>
                    </a:schemeClr>
                  </a:gs>
                  <a:gs pos="50000">
                    <a:schemeClr val="bg1"/>
                  </a:gs>
                  <a:gs pos="100000">
                    <a:schemeClr val="bg1"/>
                  </a:gs>
                </a:gsLst>
                <a:lin ang="5400000" scaled="1"/>
                <a:tileRect/>
              </a:gradFill>
              <a:ln>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grpSp>
      </p:grpSp>
      <p:sp>
        <p:nvSpPr>
          <p:cNvPr id="8" name="TextBox 7"/>
          <p:cNvSpPr txBox="1"/>
          <p:nvPr/>
        </p:nvSpPr>
        <p:spPr>
          <a:xfrm>
            <a:off x="1497458" y="1862822"/>
            <a:ext cx="6386910" cy="2862322"/>
          </a:xfrm>
          <a:prstGeom prst="rect">
            <a:avLst/>
          </a:prstGeom>
          <a:noFill/>
        </p:spPr>
        <p:txBody>
          <a:bodyPr wrap="square" rtlCol="1">
            <a:spAutoFit/>
          </a:bodyPr>
          <a:lstStyle/>
          <a:p>
            <a:pPr algn="ctr"/>
            <a:r>
              <a:rPr lang="ar-EG" sz="6000" b="1" dirty="0">
                <a:ln>
                  <a:solidFill>
                    <a:srgbClr val="FF0000"/>
                  </a:solidFill>
                </a:ln>
              </a:rPr>
              <a:t>طبّق مقاييس نقد العاطفة على أبيات اب الرومي التالية في رثاء ابنه:</a:t>
            </a:r>
            <a:endParaRPr lang="en-US" sz="6000" dirty="0">
              <a:ln>
                <a:solidFill>
                  <a:srgbClr val="FF0000"/>
                </a:solidFill>
              </a:ln>
            </a:endParaRPr>
          </a:p>
        </p:txBody>
      </p:sp>
    </p:spTree>
    <p:extLst>
      <p:ext uri="{BB962C8B-B14F-4D97-AF65-F5344CB8AC3E}">
        <p14:creationId xmlns="" xmlns:p14="http://schemas.microsoft.com/office/powerpoint/2010/main" val="34278153"/>
      </p:ext>
    </p:extLst>
  </p:cSld>
  <p:clrMapOvr>
    <a:masterClrMapping/>
  </p:clrMapOvr>
  <mc:AlternateContent xmlns:mc="http://schemas.openxmlformats.org/markup-compatibility/2006">
    <mc:Choice xmlns="" xmlns:p14="http://schemas.microsoft.com/office/powerpoint/2010/main" Requires="p14">
      <p:transition>
        <p14:switch dir="l"/>
        <p:sndAc>
          <p:stSnd>
            <p:snd r:embed="rId6" name="mouseDown.wav"/>
          </p:stSnd>
        </p:sndAc>
      </p:transition>
    </mc:Choice>
    <mc:Fallback>
      <p:transition>
        <p:fade/>
        <p:sndAc>
          <p:stSnd>
            <p:snd r:embed="rId2" name="mouseDow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mousedown.wav"/>
                                        </p:tgtEl>
                                      </p:cMediaNode>
                                    </p:audio>
                                  </p:sub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subTnLst>
                                    <p:audio>
                                      <p:cMediaNode>
                                        <p:cTn display="0" masterRel="sameClick">
                                          <p:stCondLst>
                                            <p:cond evt="begin" delay="0">
                                              <p:tn val="8"/>
                                            </p:cond>
                                          </p:stCondLst>
                                          <p:endCondLst>
                                            <p:cond evt="onStopAudio" delay="0">
                                              <p:tgtEl>
                                                <p:sldTgt/>
                                              </p:tgtEl>
                                            </p:cond>
                                          </p:endCondLst>
                                        </p:cTn>
                                        <p:tgtEl>
                                          <p:sndTgt r:embed="rId4" name="voltag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95536" y="44624"/>
            <a:ext cx="8358246" cy="6813376"/>
            <a:chOff x="395536" y="44624"/>
            <a:chExt cx="8358246" cy="6813376"/>
          </a:xfrm>
        </p:grpSpPr>
        <p:grpSp>
          <p:nvGrpSpPr>
            <p:cNvPr id="3" name="Group 2"/>
            <p:cNvGrpSpPr/>
            <p:nvPr/>
          </p:nvGrpSpPr>
          <p:grpSpPr>
            <a:xfrm>
              <a:off x="395536" y="44624"/>
              <a:ext cx="8358246" cy="6741368"/>
              <a:chOff x="642910" y="428604"/>
              <a:chExt cx="8358246" cy="5938878"/>
            </a:xfrm>
            <a:gradFill flip="none" rotWithShape="1">
              <a:gsLst>
                <a:gs pos="0">
                  <a:srgbClr val="CC3300">
                    <a:shade val="30000"/>
                    <a:satMod val="115000"/>
                  </a:srgbClr>
                </a:gs>
                <a:gs pos="50000">
                  <a:schemeClr val="bg1"/>
                </a:gs>
                <a:gs pos="100000">
                  <a:srgbClr val="009900"/>
                </a:gs>
              </a:gsLst>
              <a:lin ang="5400000" scaled="1"/>
              <a:tileRect/>
            </a:gradFill>
          </p:grpSpPr>
          <p:sp>
            <p:nvSpPr>
              <p:cNvPr id="6" name="Rectangle 5"/>
              <p:cNvSpPr/>
              <p:nvPr/>
            </p:nvSpPr>
            <p:spPr>
              <a:xfrm>
                <a:off x="642910" y="652442"/>
                <a:ext cx="7858180" cy="5715040"/>
              </a:xfrm>
              <a:prstGeom prst="rect">
                <a:avLst/>
              </a:prstGeom>
              <a:gradFill flip="none" rotWithShape="1">
                <a:gsLst>
                  <a:gs pos="0">
                    <a:schemeClr val="accent2">
                      <a:lumMod val="40000"/>
                      <a:lumOff val="60000"/>
                    </a:schemeClr>
                  </a:gs>
                  <a:gs pos="50000">
                    <a:schemeClr val="bg1"/>
                  </a:gs>
                  <a:gs pos="100000">
                    <a:schemeClr val="bg1">
                      <a:lumMod val="85000"/>
                    </a:schemeClr>
                  </a:gs>
                </a:gsLst>
                <a:lin ang="16200000" scaled="1"/>
                <a:tileRect/>
              </a:gradFill>
              <a:ln w="57150">
                <a:solidFill>
                  <a:schemeClr val="bg1"/>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solidFill>
                    <a:srgbClr val="000066"/>
                  </a:solidFill>
                  <a:latin typeface="Times New Roman" pitchFamily="18" charset="0"/>
                </a:endParaRPr>
              </a:p>
            </p:txBody>
          </p:sp>
          <p:sp>
            <p:nvSpPr>
              <p:cNvPr id="7" name="Rectangle 6"/>
              <p:cNvSpPr/>
              <p:nvPr/>
            </p:nvSpPr>
            <p:spPr>
              <a:xfrm>
                <a:off x="930942" y="428604"/>
                <a:ext cx="8070214" cy="5715040"/>
              </a:xfrm>
              <a:prstGeom prst="rect">
                <a:avLst/>
              </a:prstGeom>
              <a:gradFill>
                <a:gsLst>
                  <a:gs pos="0">
                    <a:schemeClr val="bg2">
                      <a:lumMod val="75000"/>
                    </a:schemeClr>
                  </a:gs>
                  <a:gs pos="50000">
                    <a:schemeClr val="bg1"/>
                  </a:gs>
                  <a:gs pos="100000">
                    <a:schemeClr val="bg1">
                      <a:lumMod val="85000"/>
                    </a:schemeClr>
                  </a:gs>
                </a:gsLst>
                <a:lin ang="5400000" scaled="1"/>
              </a:gradFill>
              <a:ln w="57150">
                <a:solidFill>
                  <a:schemeClr val="bg1"/>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solidFill>
                    <a:srgbClr val="000066"/>
                  </a:solidFill>
                  <a:latin typeface="Times New Roman" pitchFamily="18" charset="0"/>
                </a:endParaRPr>
              </a:p>
            </p:txBody>
          </p:sp>
        </p:grpSp>
        <p:pic>
          <p:nvPicPr>
            <p:cNvPr id="4" name="Picture 3"/>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395536" y="6186488"/>
              <a:ext cx="1462087" cy="671512"/>
            </a:xfrm>
            <a:prstGeom prst="rect">
              <a:avLst/>
            </a:prstGeom>
          </p:spPr>
        </p:pic>
        <p:pic>
          <p:nvPicPr>
            <p:cNvPr id="5" name="Picture 4"/>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8249920" y="44624"/>
              <a:ext cx="503862" cy="839770"/>
            </a:xfrm>
            <a:prstGeom prst="rect">
              <a:avLst/>
            </a:prstGeom>
          </p:spPr>
        </p:pic>
      </p:grpSp>
      <p:sp>
        <p:nvSpPr>
          <p:cNvPr id="8" name="TextBox 7"/>
          <p:cNvSpPr txBox="1"/>
          <p:nvPr/>
        </p:nvSpPr>
        <p:spPr>
          <a:xfrm>
            <a:off x="683568" y="992917"/>
            <a:ext cx="7704856" cy="4524315"/>
          </a:xfrm>
          <a:prstGeom prst="rect">
            <a:avLst/>
          </a:prstGeom>
          <a:noFill/>
        </p:spPr>
        <p:txBody>
          <a:bodyPr wrap="square" rtlCol="1">
            <a:spAutoFit/>
          </a:bodyPr>
          <a:lstStyle/>
          <a:p>
            <a:r>
              <a:rPr lang="ar-EG" sz="3600" b="1" dirty="0">
                <a:solidFill>
                  <a:srgbClr val="000066"/>
                </a:solidFill>
              </a:rPr>
              <a:t>بكاؤكما يشفي وإن كان لا يجدي	</a:t>
            </a:r>
            <a:br>
              <a:rPr lang="ar-EG" sz="3600" b="1" dirty="0">
                <a:solidFill>
                  <a:srgbClr val="000066"/>
                </a:solidFill>
              </a:rPr>
            </a:br>
            <a:r>
              <a:rPr lang="ar-EG" sz="3600" b="1" dirty="0" smtClean="0">
                <a:solidFill>
                  <a:srgbClr val="000066"/>
                </a:solidFill>
              </a:rPr>
              <a:t>		فجودا </a:t>
            </a:r>
            <a:r>
              <a:rPr lang="ar-EG" sz="3600" b="1" dirty="0">
                <a:solidFill>
                  <a:srgbClr val="000066"/>
                </a:solidFill>
              </a:rPr>
              <a:t>فقد أودى </a:t>
            </a:r>
            <a:r>
              <a:rPr lang="ar-EG" sz="3600" b="1" dirty="0" err="1" smtClean="0">
                <a:solidFill>
                  <a:srgbClr val="000066"/>
                </a:solidFill>
              </a:rPr>
              <a:t>نظي</a:t>
            </a:r>
            <a:r>
              <a:rPr lang="ar-SA" sz="3600" b="1" dirty="0" smtClean="0">
                <a:solidFill>
                  <a:srgbClr val="000066"/>
                </a:solidFill>
              </a:rPr>
              <a:t>ــــــ</a:t>
            </a:r>
            <a:r>
              <a:rPr lang="ar-EG" sz="3600" b="1" dirty="0" err="1" smtClean="0">
                <a:solidFill>
                  <a:srgbClr val="000066"/>
                </a:solidFill>
              </a:rPr>
              <a:t>ركما</a:t>
            </a:r>
            <a:r>
              <a:rPr lang="ar-EG" sz="3600" b="1" dirty="0" smtClean="0">
                <a:solidFill>
                  <a:srgbClr val="000066"/>
                </a:solidFill>
              </a:rPr>
              <a:t> </a:t>
            </a:r>
            <a:r>
              <a:rPr lang="ar-EG" sz="3600" b="1" dirty="0">
                <a:solidFill>
                  <a:srgbClr val="000066"/>
                </a:solidFill>
              </a:rPr>
              <a:t>عندي</a:t>
            </a:r>
            <a:endParaRPr lang="en-US" sz="3600" dirty="0">
              <a:solidFill>
                <a:srgbClr val="000066"/>
              </a:solidFill>
            </a:endParaRPr>
          </a:p>
          <a:p>
            <a:r>
              <a:rPr lang="ar-EG" sz="3600" b="1" dirty="0">
                <a:solidFill>
                  <a:srgbClr val="000066"/>
                </a:solidFill>
              </a:rPr>
              <a:t>بُنيَّ الذي أهدته </a:t>
            </a:r>
            <a:r>
              <a:rPr lang="ar-EG" sz="3600" b="1" dirty="0" smtClean="0">
                <a:solidFill>
                  <a:srgbClr val="000066"/>
                </a:solidFill>
              </a:rPr>
              <a:t>كف</a:t>
            </a:r>
            <a:r>
              <a:rPr lang="ar-SA" sz="3600" b="1" dirty="0" smtClean="0">
                <a:solidFill>
                  <a:srgbClr val="000066"/>
                </a:solidFill>
              </a:rPr>
              <a:t>ـــــــ</a:t>
            </a:r>
            <a:r>
              <a:rPr lang="ar-EG" sz="3600" b="1" dirty="0" smtClean="0">
                <a:solidFill>
                  <a:srgbClr val="000066"/>
                </a:solidFill>
              </a:rPr>
              <a:t>ايا </a:t>
            </a:r>
            <a:r>
              <a:rPr lang="ar-EG" sz="3600" b="1" dirty="0">
                <a:solidFill>
                  <a:srgbClr val="000066"/>
                </a:solidFill>
              </a:rPr>
              <a:t>للثرى					</a:t>
            </a:r>
            <a:r>
              <a:rPr lang="ar-EG" sz="3600" b="1" dirty="0" smtClean="0">
                <a:solidFill>
                  <a:srgbClr val="000066"/>
                </a:solidFill>
              </a:rPr>
              <a:t>فيا </a:t>
            </a:r>
            <a:r>
              <a:rPr lang="ar-EG" sz="3600" b="1" dirty="0">
                <a:solidFill>
                  <a:srgbClr val="000066"/>
                </a:solidFill>
              </a:rPr>
              <a:t>عِزة المُهْدى ويا حسرة المُهدِي</a:t>
            </a:r>
            <a:endParaRPr lang="en-US" sz="3600" dirty="0">
              <a:solidFill>
                <a:srgbClr val="000066"/>
              </a:solidFill>
            </a:endParaRPr>
          </a:p>
          <a:p>
            <a:r>
              <a:rPr lang="ar-EG" sz="3600" b="1" dirty="0">
                <a:solidFill>
                  <a:srgbClr val="000066"/>
                </a:solidFill>
              </a:rPr>
              <a:t>توخّى حمام الموتِ أوسطَ صبيتي				</a:t>
            </a:r>
            <a:r>
              <a:rPr lang="ar-EG" sz="3600" b="1" dirty="0" smtClean="0">
                <a:solidFill>
                  <a:srgbClr val="000066"/>
                </a:solidFill>
              </a:rPr>
              <a:t>	فللهِ </a:t>
            </a:r>
            <a:r>
              <a:rPr lang="ar-EG" sz="3600" b="1" dirty="0">
                <a:solidFill>
                  <a:srgbClr val="000066"/>
                </a:solidFill>
              </a:rPr>
              <a:t>كيفَ اختارَ واسطةَ </a:t>
            </a:r>
            <a:r>
              <a:rPr lang="ar-EG" sz="3600" b="1" dirty="0" smtClean="0">
                <a:solidFill>
                  <a:srgbClr val="000066"/>
                </a:solidFill>
              </a:rPr>
              <a:t>ال</a:t>
            </a:r>
            <a:r>
              <a:rPr lang="ar-SA" sz="3600" b="1" dirty="0" smtClean="0">
                <a:solidFill>
                  <a:srgbClr val="000066"/>
                </a:solidFill>
              </a:rPr>
              <a:t>ــــــــــ</a:t>
            </a:r>
            <a:r>
              <a:rPr lang="ar-EG" sz="3600" b="1" dirty="0" smtClean="0">
                <a:solidFill>
                  <a:srgbClr val="000066"/>
                </a:solidFill>
              </a:rPr>
              <a:t>عقدِ</a:t>
            </a:r>
            <a:endParaRPr lang="en-US" sz="3600" dirty="0">
              <a:solidFill>
                <a:srgbClr val="000066"/>
              </a:solidFill>
            </a:endParaRPr>
          </a:p>
          <a:p>
            <a:r>
              <a:rPr lang="ar-EG" sz="3600" b="1" dirty="0">
                <a:solidFill>
                  <a:srgbClr val="000066"/>
                </a:solidFill>
              </a:rPr>
              <a:t>طواهُ الردى عني فأضحى مزارُه				</a:t>
            </a:r>
            <a:r>
              <a:rPr lang="ar-EG" sz="3600" b="1" dirty="0" smtClean="0">
                <a:solidFill>
                  <a:srgbClr val="000066"/>
                </a:solidFill>
              </a:rPr>
              <a:t>	بعيداً </a:t>
            </a:r>
            <a:r>
              <a:rPr lang="ar-EG" sz="3600" b="1" dirty="0">
                <a:solidFill>
                  <a:srgbClr val="000066"/>
                </a:solidFill>
              </a:rPr>
              <a:t>على قربٍ </a:t>
            </a:r>
            <a:r>
              <a:rPr lang="ar-EG" sz="3600" b="1" dirty="0" smtClean="0">
                <a:solidFill>
                  <a:srgbClr val="000066"/>
                </a:solidFill>
              </a:rPr>
              <a:t>قريب</a:t>
            </a:r>
            <a:r>
              <a:rPr lang="ar-SA" sz="3600" b="1" dirty="0" smtClean="0">
                <a:solidFill>
                  <a:srgbClr val="000066"/>
                </a:solidFill>
              </a:rPr>
              <a:t>ــــــــ</a:t>
            </a:r>
            <a:r>
              <a:rPr lang="ar-EG" sz="3600" b="1" dirty="0" smtClean="0">
                <a:solidFill>
                  <a:srgbClr val="000066"/>
                </a:solidFill>
              </a:rPr>
              <a:t>اً </a:t>
            </a:r>
            <a:r>
              <a:rPr lang="ar-EG" sz="3600" b="1" dirty="0">
                <a:solidFill>
                  <a:srgbClr val="000066"/>
                </a:solidFill>
              </a:rPr>
              <a:t>على بعدِ</a:t>
            </a:r>
            <a:endParaRPr lang="en-US" sz="3600" dirty="0">
              <a:solidFill>
                <a:srgbClr val="000066"/>
              </a:solidFill>
            </a:endParaRPr>
          </a:p>
        </p:txBody>
      </p:sp>
    </p:spTree>
    <p:extLst>
      <p:ext uri="{BB962C8B-B14F-4D97-AF65-F5344CB8AC3E}">
        <p14:creationId xmlns="" xmlns:p14="http://schemas.microsoft.com/office/powerpoint/2010/main" val="2321522705"/>
      </p:ext>
    </p:extLst>
  </p:cSld>
  <p:clrMapOvr>
    <a:masterClrMapping/>
  </p:clrMapOvr>
  <mc:AlternateContent xmlns:mc="http://schemas.openxmlformats.org/markup-compatibility/2006">
    <mc:Choice xmlns="" xmlns:p14="http://schemas.microsoft.com/office/powerpoint/2010/main" Requires="p14">
      <p:transition>
        <p14:switch dir="l"/>
        <p:sndAc>
          <p:stSnd>
            <p:snd r:embed="rId7" name="mouseDown.wav"/>
          </p:stSnd>
        </p:sndAc>
      </p:transition>
    </mc:Choice>
    <mc:Fallback>
      <p:transition>
        <p:fade/>
        <p:sndAc>
          <p:stSnd>
            <p:snd r:embed="rId2" name="mouseDow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500" fill="hold"/>
                                        <p:tgtEl>
                                          <p:spTgt spid="2"/>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3" name="0555 - gas station squeegee.wav"/>
                                        </p:tgtEl>
                                      </p:cMediaNode>
                                    </p:audio>
                                  </p:subTnLst>
                                </p:cTn>
                              </p:par>
                              <p:par>
                                <p:cTn id="11" presetID="15" presetClass="entr" presetSubtype="0" fill="hold" grpId="0" nodeType="with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p:cTn id="13"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5" dur="500" fill="hold"/>
                                        <p:tgtEl>
                                          <p:spTgt spid="8">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6" dur="500" fill="hold"/>
                                        <p:tgtEl>
                                          <p:spTgt spid="8">
                                            <p:txEl>
                                              <p:pRg st="0" end="0"/>
                                            </p:txEl>
                                          </p:spTgt>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11"/>
                                            </p:cond>
                                          </p:stCondLst>
                                          <p:endCondLst>
                                            <p:cond evt="onStopAudio" delay="0">
                                              <p:tgtEl>
                                                <p:sldTgt/>
                                              </p:tgtEl>
                                            </p:cond>
                                          </p:endCondLst>
                                        </p:cTn>
                                        <p:tgtEl>
                                          <p:sndTgt r:embed="rId4" name="Gril1_10.wav"/>
                                        </p:tgtEl>
                                      </p:cMediaNode>
                                    </p:audio>
                                  </p:subTnLst>
                                </p:cTn>
                              </p:par>
                            </p:childTnLst>
                          </p:cTn>
                        </p:par>
                      </p:childTnLst>
                    </p:cTn>
                  </p:par>
                  <p:par>
                    <p:cTn id="17" fill="hold">
                      <p:stCondLst>
                        <p:cond delay="indefinite"/>
                      </p:stCondLst>
                      <p:childTnLst>
                        <p:par>
                          <p:cTn id="18" fill="hold">
                            <p:stCondLst>
                              <p:cond delay="0"/>
                            </p:stCondLst>
                            <p:childTnLst>
                              <p:par>
                                <p:cTn id="19" presetID="15" presetClass="entr" presetSubtype="0" fill="hold" grpId="0" nodeType="click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anim calcmode="lin" valueType="num">
                                      <p:cBhvr>
                                        <p:cTn id="21"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1" end="1"/>
                                            </p:txEl>
                                          </p:spTgt>
                                        </p:tgtEl>
                                        <p:attrNameLst>
                                          <p:attrName>ppt_h</p:attrName>
                                        </p:attrNameLst>
                                      </p:cBhvr>
                                      <p:tavLst>
                                        <p:tav tm="0">
                                          <p:val>
                                            <p:fltVal val="0"/>
                                          </p:val>
                                        </p:tav>
                                        <p:tav tm="100000">
                                          <p:val>
                                            <p:strVal val="#ppt_h"/>
                                          </p:val>
                                        </p:tav>
                                      </p:tavLst>
                                    </p:anim>
                                    <p:anim calcmode="lin" valueType="num">
                                      <p:cBhvr>
                                        <p:cTn id="23" dur="500" fill="hold"/>
                                        <p:tgtEl>
                                          <p:spTgt spid="8">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4" dur="500" fill="hold"/>
                                        <p:tgtEl>
                                          <p:spTgt spid="8">
                                            <p:txEl>
                                              <p:pRg st="1" end="1"/>
                                            </p:txEl>
                                          </p:spTgt>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19"/>
                                            </p:cond>
                                          </p:stCondLst>
                                          <p:endCondLst>
                                            <p:cond evt="onStopAudio" delay="0">
                                              <p:tgtEl>
                                                <p:sldTgt/>
                                              </p:tgtEl>
                                            </p:cond>
                                          </p:endCondLst>
                                        </p:cTn>
                                        <p:tgtEl>
                                          <p:sndTgt r:embed="rId4" name="Gril1_10.wav"/>
                                        </p:tgtEl>
                                      </p:cMediaNode>
                                    </p:audio>
                                  </p:subTnLst>
                                </p:cTn>
                              </p:par>
                            </p:childTnLst>
                          </p:cTn>
                        </p:par>
                      </p:childTnLst>
                    </p:cTn>
                  </p:par>
                  <p:par>
                    <p:cTn id="25" fill="hold">
                      <p:stCondLst>
                        <p:cond delay="indefinite"/>
                      </p:stCondLst>
                      <p:childTnLst>
                        <p:par>
                          <p:cTn id="26" fill="hold">
                            <p:stCondLst>
                              <p:cond delay="0"/>
                            </p:stCondLst>
                            <p:childTnLst>
                              <p:par>
                                <p:cTn id="27" presetID="15" presetClass="entr" presetSubtype="0" fill="hold" grpId="0" nodeType="clickEffect">
                                  <p:stCondLst>
                                    <p:cond delay="0"/>
                                  </p:stCondLst>
                                  <p:childTnLst>
                                    <p:set>
                                      <p:cBhvr>
                                        <p:cTn id="28" dur="1" fill="hold">
                                          <p:stCondLst>
                                            <p:cond delay="0"/>
                                          </p:stCondLst>
                                        </p:cTn>
                                        <p:tgtEl>
                                          <p:spTgt spid="8">
                                            <p:txEl>
                                              <p:pRg st="2" end="2"/>
                                            </p:txEl>
                                          </p:spTgt>
                                        </p:tgtEl>
                                        <p:attrNameLst>
                                          <p:attrName>style.visibility</p:attrName>
                                        </p:attrNameLst>
                                      </p:cBhvr>
                                      <p:to>
                                        <p:strVal val="visible"/>
                                      </p:to>
                                    </p:set>
                                    <p:anim calcmode="lin" valueType="num">
                                      <p:cBhvr>
                                        <p:cTn id="29"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30" dur="500" fill="hold"/>
                                        <p:tgtEl>
                                          <p:spTgt spid="8">
                                            <p:txEl>
                                              <p:pRg st="2" end="2"/>
                                            </p:txEl>
                                          </p:spTgt>
                                        </p:tgtEl>
                                        <p:attrNameLst>
                                          <p:attrName>ppt_h</p:attrName>
                                        </p:attrNameLst>
                                      </p:cBhvr>
                                      <p:tavLst>
                                        <p:tav tm="0">
                                          <p:val>
                                            <p:fltVal val="0"/>
                                          </p:val>
                                        </p:tav>
                                        <p:tav tm="100000">
                                          <p:val>
                                            <p:strVal val="#ppt_h"/>
                                          </p:val>
                                        </p:tav>
                                      </p:tavLst>
                                    </p:anim>
                                    <p:anim calcmode="lin" valueType="num">
                                      <p:cBhvr>
                                        <p:cTn id="31" dur="500" fill="hold"/>
                                        <p:tgtEl>
                                          <p:spTgt spid="8">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2" dur="500" fill="hold"/>
                                        <p:tgtEl>
                                          <p:spTgt spid="8">
                                            <p:txEl>
                                              <p:pRg st="2" end="2"/>
                                            </p:txEl>
                                          </p:spTgt>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27"/>
                                            </p:cond>
                                          </p:stCondLst>
                                          <p:endCondLst>
                                            <p:cond evt="onStopAudio" delay="0">
                                              <p:tgtEl>
                                                <p:sldTgt/>
                                              </p:tgtEl>
                                            </p:cond>
                                          </p:endCondLst>
                                        </p:cTn>
                                        <p:tgtEl>
                                          <p:sndTgt r:embed="rId4" name="Gril1_10.wav"/>
                                        </p:tgtEl>
                                      </p:cMediaNode>
                                    </p:audio>
                                  </p:subTnLst>
                                </p:cTn>
                              </p:par>
                            </p:childTnLst>
                          </p:cTn>
                        </p:par>
                      </p:childTnLst>
                    </p:cTn>
                  </p:par>
                  <p:par>
                    <p:cTn id="33" fill="hold">
                      <p:stCondLst>
                        <p:cond delay="indefinite"/>
                      </p:stCondLst>
                      <p:childTnLst>
                        <p:par>
                          <p:cTn id="34" fill="hold">
                            <p:stCondLst>
                              <p:cond delay="0"/>
                            </p:stCondLst>
                            <p:childTnLst>
                              <p:par>
                                <p:cTn id="35" presetID="15" presetClass="entr" presetSubtype="0" fill="hold" grpId="0" nodeType="clickEffect">
                                  <p:stCondLst>
                                    <p:cond delay="0"/>
                                  </p:stCondLst>
                                  <p:childTnLst>
                                    <p:set>
                                      <p:cBhvr>
                                        <p:cTn id="36" dur="1" fill="hold">
                                          <p:stCondLst>
                                            <p:cond delay="0"/>
                                          </p:stCondLst>
                                        </p:cTn>
                                        <p:tgtEl>
                                          <p:spTgt spid="8">
                                            <p:txEl>
                                              <p:pRg st="3" end="3"/>
                                            </p:txEl>
                                          </p:spTgt>
                                        </p:tgtEl>
                                        <p:attrNameLst>
                                          <p:attrName>style.visibility</p:attrName>
                                        </p:attrNameLst>
                                      </p:cBhvr>
                                      <p:to>
                                        <p:strVal val="visible"/>
                                      </p:to>
                                    </p:set>
                                    <p:anim calcmode="lin" valueType="num">
                                      <p:cBhvr>
                                        <p:cTn id="37"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38" dur="500" fill="hold"/>
                                        <p:tgtEl>
                                          <p:spTgt spid="8">
                                            <p:txEl>
                                              <p:pRg st="3" end="3"/>
                                            </p:txEl>
                                          </p:spTgt>
                                        </p:tgtEl>
                                        <p:attrNameLst>
                                          <p:attrName>ppt_h</p:attrName>
                                        </p:attrNameLst>
                                      </p:cBhvr>
                                      <p:tavLst>
                                        <p:tav tm="0">
                                          <p:val>
                                            <p:fltVal val="0"/>
                                          </p:val>
                                        </p:tav>
                                        <p:tav tm="100000">
                                          <p:val>
                                            <p:strVal val="#ppt_h"/>
                                          </p:val>
                                        </p:tav>
                                      </p:tavLst>
                                    </p:anim>
                                    <p:anim calcmode="lin" valueType="num">
                                      <p:cBhvr>
                                        <p:cTn id="39" dur="500" fill="hold"/>
                                        <p:tgtEl>
                                          <p:spTgt spid="8">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40" dur="500" fill="hold"/>
                                        <p:tgtEl>
                                          <p:spTgt spid="8">
                                            <p:txEl>
                                              <p:pRg st="3" end="3"/>
                                            </p:txEl>
                                          </p:spTgt>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35"/>
                                            </p:cond>
                                          </p:stCondLst>
                                          <p:endCondLst>
                                            <p:cond evt="onStopAudio" delay="0">
                                              <p:tgtEl>
                                                <p:sldTgt/>
                                              </p:tgtEl>
                                            </p:cond>
                                          </p:endCondLst>
                                        </p:cTn>
                                        <p:tgtEl>
                                          <p:sndTgt r:embed="rId4" name="Gril1_10.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95536" y="44624"/>
            <a:ext cx="8358246" cy="6813376"/>
            <a:chOff x="395536" y="44624"/>
            <a:chExt cx="8358246" cy="6813376"/>
          </a:xfrm>
        </p:grpSpPr>
        <p:grpSp>
          <p:nvGrpSpPr>
            <p:cNvPr id="3" name="Group 2"/>
            <p:cNvGrpSpPr/>
            <p:nvPr/>
          </p:nvGrpSpPr>
          <p:grpSpPr>
            <a:xfrm>
              <a:off x="395536" y="44624"/>
              <a:ext cx="8358246" cy="6741368"/>
              <a:chOff x="642910" y="428604"/>
              <a:chExt cx="8358246" cy="5938878"/>
            </a:xfrm>
            <a:gradFill flip="none" rotWithShape="1">
              <a:gsLst>
                <a:gs pos="0">
                  <a:srgbClr val="CC3300">
                    <a:shade val="30000"/>
                    <a:satMod val="115000"/>
                  </a:srgbClr>
                </a:gs>
                <a:gs pos="50000">
                  <a:schemeClr val="bg1"/>
                </a:gs>
                <a:gs pos="100000">
                  <a:srgbClr val="009900"/>
                </a:gs>
              </a:gsLst>
              <a:lin ang="5400000" scaled="1"/>
              <a:tileRect/>
            </a:gradFill>
          </p:grpSpPr>
          <p:sp>
            <p:nvSpPr>
              <p:cNvPr id="6" name="Rectangle 5"/>
              <p:cNvSpPr/>
              <p:nvPr/>
            </p:nvSpPr>
            <p:spPr>
              <a:xfrm>
                <a:off x="642910" y="652442"/>
                <a:ext cx="7858180" cy="5715040"/>
              </a:xfrm>
              <a:prstGeom prst="rect">
                <a:avLst/>
              </a:prstGeom>
              <a:gradFill flip="none" rotWithShape="1">
                <a:gsLst>
                  <a:gs pos="0">
                    <a:schemeClr val="accent2">
                      <a:lumMod val="40000"/>
                      <a:lumOff val="60000"/>
                    </a:schemeClr>
                  </a:gs>
                  <a:gs pos="50000">
                    <a:schemeClr val="bg1"/>
                  </a:gs>
                  <a:gs pos="100000">
                    <a:schemeClr val="bg1">
                      <a:lumMod val="85000"/>
                    </a:schemeClr>
                  </a:gs>
                </a:gsLst>
                <a:lin ang="16200000" scaled="1"/>
                <a:tileRect/>
              </a:gradFill>
              <a:ln w="57150">
                <a:solidFill>
                  <a:schemeClr val="bg1"/>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solidFill>
                    <a:srgbClr val="000066"/>
                  </a:solidFill>
                  <a:latin typeface="Times New Roman" pitchFamily="18" charset="0"/>
                </a:endParaRPr>
              </a:p>
            </p:txBody>
          </p:sp>
          <p:sp>
            <p:nvSpPr>
              <p:cNvPr id="7" name="Rectangle 6"/>
              <p:cNvSpPr/>
              <p:nvPr/>
            </p:nvSpPr>
            <p:spPr>
              <a:xfrm>
                <a:off x="930942" y="428604"/>
                <a:ext cx="8070214" cy="5715040"/>
              </a:xfrm>
              <a:prstGeom prst="rect">
                <a:avLst/>
              </a:prstGeom>
              <a:gradFill>
                <a:gsLst>
                  <a:gs pos="0">
                    <a:schemeClr val="bg2">
                      <a:lumMod val="75000"/>
                    </a:schemeClr>
                  </a:gs>
                  <a:gs pos="50000">
                    <a:schemeClr val="bg1"/>
                  </a:gs>
                  <a:gs pos="100000">
                    <a:schemeClr val="bg1">
                      <a:lumMod val="85000"/>
                    </a:schemeClr>
                  </a:gs>
                </a:gsLst>
                <a:lin ang="5400000" scaled="1"/>
              </a:gradFill>
              <a:ln w="57150">
                <a:solidFill>
                  <a:schemeClr val="bg1"/>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solidFill>
                    <a:srgbClr val="000066"/>
                  </a:solidFill>
                  <a:latin typeface="Times New Roman" pitchFamily="18" charset="0"/>
                </a:endParaRPr>
              </a:p>
            </p:txBody>
          </p:sp>
        </p:grpSp>
        <p:pic>
          <p:nvPicPr>
            <p:cNvPr id="4" name="Picture 3"/>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95536" y="6186488"/>
              <a:ext cx="1462087" cy="671512"/>
            </a:xfrm>
            <a:prstGeom prst="rect">
              <a:avLst/>
            </a:prstGeom>
          </p:spPr>
        </p:pic>
        <p:pic>
          <p:nvPicPr>
            <p:cNvPr id="5" name="Picture 4"/>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8249920" y="44624"/>
              <a:ext cx="503862" cy="839770"/>
            </a:xfrm>
            <a:prstGeom prst="rect">
              <a:avLst/>
            </a:prstGeom>
          </p:spPr>
        </p:pic>
      </p:grpSp>
      <p:sp>
        <p:nvSpPr>
          <p:cNvPr id="8" name="TextBox 7"/>
          <p:cNvSpPr txBox="1"/>
          <p:nvPr/>
        </p:nvSpPr>
        <p:spPr>
          <a:xfrm>
            <a:off x="1331640" y="1064925"/>
            <a:ext cx="6590536" cy="4524315"/>
          </a:xfrm>
          <a:prstGeom prst="rect">
            <a:avLst/>
          </a:prstGeom>
          <a:noFill/>
        </p:spPr>
        <p:txBody>
          <a:bodyPr wrap="square" rtlCol="1">
            <a:spAutoFit/>
          </a:bodyPr>
          <a:lstStyle/>
          <a:p>
            <a:pPr algn="ctr"/>
            <a:r>
              <a:rPr lang="ar-SA" sz="4800" b="1" dirty="0"/>
              <a:t>عاطفة ابن الرومي صادقة فهو أب يرثي ابنه الغالي عنده وهو دافع حقيقي غير زائف والعاطفة كذلك قوية فقد هزت وجداننا وجعلتنا نشارك الشاعر حزنه وتركت في نفوسنا أثر واضحاً.</a:t>
            </a:r>
            <a:endParaRPr lang="en-US" sz="4800" dirty="0"/>
          </a:p>
        </p:txBody>
      </p:sp>
    </p:spTree>
    <p:extLst>
      <p:ext uri="{BB962C8B-B14F-4D97-AF65-F5344CB8AC3E}">
        <p14:creationId xmlns="" xmlns:p14="http://schemas.microsoft.com/office/powerpoint/2010/main" val="3128534291"/>
      </p:ext>
    </p:extLst>
  </p:cSld>
  <p:clrMapOvr>
    <a:masterClrMapping/>
  </p:clrMapOvr>
  <mc:AlternateContent xmlns:mc="http://schemas.openxmlformats.org/markup-compatibility/2006">
    <mc:Choice xmlns="" xmlns:p14="http://schemas.microsoft.com/office/powerpoint/2010/main" Requires="p14">
      <p:transition>
        <p14:switch dir="l"/>
        <p:sndAc>
          <p:stSnd>
            <p:snd r:embed="rId6" name="mouseDown.wav"/>
          </p:stSnd>
        </p:sndAc>
      </p:transition>
    </mc:Choice>
    <mc:Fallback>
      <p:transition>
        <p:fade/>
        <p:sndAc>
          <p:stSnd>
            <p:snd r:embed="rId2" name="mouseDow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0.05"/>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anim calcmode="lin" valueType="num">
                                      <p:cBhvr>
                                        <p:cTn id="9" dur="500" fill="hold"/>
                                        <p:tgtEl>
                                          <p:spTgt spid="8"/>
                                        </p:tgtEl>
                                        <p:attrNameLst>
                                          <p:attrName>ppt_x</p:attrName>
                                        </p:attrNameLst>
                                      </p:cBhvr>
                                      <p:tavLst>
                                        <p:tav tm="0">
                                          <p:val>
                                            <p:strVal val="#ppt_x-.2"/>
                                          </p:val>
                                        </p:tav>
                                        <p:tav tm="100000">
                                          <p:val>
                                            <p:strVal val="#ppt_x"/>
                                          </p:val>
                                        </p:tav>
                                      </p:tavLst>
                                    </p:anim>
                                    <p:anim calcmode="lin" valueType="num">
                                      <p:cBhvr>
                                        <p:cTn id="10" dur="500" fill="hold"/>
                                        <p:tgtEl>
                                          <p:spTgt spid="8"/>
                                        </p:tgtEl>
                                        <p:attrNameLst>
                                          <p:attrName>ppt_y</p:attrName>
                                        </p:attrNameLst>
                                      </p:cBhvr>
                                      <p:tavLst>
                                        <p:tav tm="0">
                                          <p:val>
                                            <p:strVal val="#ppt_y"/>
                                          </p:val>
                                        </p:tav>
                                        <p:tav tm="100000">
                                          <p:val>
                                            <p:strVal val="#ppt_y"/>
                                          </p:val>
                                        </p:tav>
                                      </p:tavLst>
                                    </p:anim>
                                    <p:animEffect transition="in" filter="fade">
                                      <p:cBhvr>
                                        <p:cTn id="11"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3" name="BITE3.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115616" y="1484784"/>
            <a:ext cx="6828058" cy="2862992"/>
            <a:chOff x="2782963" y="422107"/>
            <a:chExt cx="3805261" cy="1782757"/>
          </a:xfrm>
        </p:grpSpPr>
        <p:grpSp>
          <p:nvGrpSpPr>
            <p:cNvPr id="4" name="Group 3"/>
            <p:cNvGrpSpPr/>
            <p:nvPr/>
          </p:nvGrpSpPr>
          <p:grpSpPr>
            <a:xfrm>
              <a:off x="2782963" y="422107"/>
              <a:ext cx="3805261" cy="1782757"/>
              <a:chOff x="2782963" y="422107"/>
              <a:chExt cx="3805261" cy="1782757"/>
            </a:xfrm>
          </p:grpSpPr>
          <p:grpSp>
            <p:nvGrpSpPr>
              <p:cNvPr id="6" name="Group 5"/>
              <p:cNvGrpSpPr/>
              <p:nvPr/>
            </p:nvGrpSpPr>
            <p:grpSpPr>
              <a:xfrm>
                <a:off x="3203848" y="733055"/>
                <a:ext cx="3384376" cy="1471809"/>
                <a:chOff x="3203848" y="733055"/>
                <a:chExt cx="3384376" cy="1471809"/>
              </a:xfrm>
            </p:grpSpPr>
            <p:sp>
              <p:nvSpPr>
                <p:cNvPr id="8" name="Rounded Rectangle 7"/>
                <p:cNvSpPr/>
                <p:nvPr/>
              </p:nvSpPr>
              <p:spPr>
                <a:xfrm>
                  <a:off x="3203848" y="733055"/>
                  <a:ext cx="3312368" cy="1471809"/>
                </a:xfrm>
                <a:prstGeom prst="roundRect">
                  <a:avLst/>
                </a:prstGeom>
                <a:solidFill>
                  <a:schemeClr val="tx1">
                    <a:lumMod val="65000"/>
                    <a:lumOff val="35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sz="2400"/>
                </a:p>
              </p:txBody>
            </p:sp>
            <p:grpSp>
              <p:nvGrpSpPr>
                <p:cNvPr id="9" name="Group 8"/>
                <p:cNvGrpSpPr/>
                <p:nvPr/>
              </p:nvGrpSpPr>
              <p:grpSpPr>
                <a:xfrm>
                  <a:off x="3275856" y="805062"/>
                  <a:ext cx="3312368" cy="1327794"/>
                  <a:chOff x="3275856" y="805062"/>
                  <a:chExt cx="3312368" cy="1327794"/>
                </a:xfrm>
                <a:scene3d>
                  <a:camera prst="orthographicFront">
                    <a:rot lat="0" lon="0" rev="0"/>
                  </a:camera>
                  <a:lightRig rig="glow" dir="t">
                    <a:rot lat="0" lon="0" rev="14100000"/>
                  </a:lightRig>
                </a:scene3d>
              </p:grpSpPr>
              <p:sp>
                <p:nvSpPr>
                  <p:cNvPr id="10" name="Pentagon 9"/>
                  <p:cNvSpPr/>
                  <p:nvPr/>
                </p:nvSpPr>
                <p:spPr>
                  <a:xfrm>
                    <a:off x="4283968" y="805062"/>
                    <a:ext cx="2304256" cy="1327793"/>
                  </a:xfrm>
                  <a:prstGeom prst="homePlate">
                    <a:avLst/>
                  </a:prstGeom>
                  <a:solidFill>
                    <a:srgbClr val="FFC000"/>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sz="2400"/>
                  </a:p>
                </p:txBody>
              </p:sp>
              <p:sp>
                <p:nvSpPr>
                  <p:cNvPr id="11" name="Flowchart: Terminator 10"/>
                  <p:cNvSpPr/>
                  <p:nvPr/>
                </p:nvSpPr>
                <p:spPr>
                  <a:xfrm>
                    <a:off x="3275856" y="805063"/>
                    <a:ext cx="2952328" cy="1327793"/>
                  </a:xfrm>
                  <a:prstGeom prst="flowChartTerminator">
                    <a:avLst/>
                  </a:prstGeom>
                  <a:gradFill flip="none" rotWithShape="1">
                    <a:gsLst>
                      <a:gs pos="0">
                        <a:schemeClr val="accent3">
                          <a:lumMod val="60000"/>
                          <a:lumOff val="40000"/>
                        </a:schemeClr>
                      </a:gs>
                      <a:gs pos="50000">
                        <a:schemeClr val="bg1"/>
                      </a:gs>
                      <a:gs pos="100000">
                        <a:srgbClr val="FFFF00">
                          <a:tint val="23500"/>
                          <a:satMod val="160000"/>
                        </a:srgbClr>
                      </a:gs>
                    </a:gsLst>
                    <a:lin ang="5400000" scaled="1"/>
                    <a:tileRect/>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sz="2400"/>
                  </a:p>
                </p:txBody>
              </p:sp>
            </p:grpSp>
          </p:grpSp>
          <p:pic>
            <p:nvPicPr>
              <p:cNvPr id="7" name="Picture 6"/>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rot="20491767">
                <a:off x="2782963" y="422107"/>
                <a:ext cx="1093898" cy="1068374"/>
              </a:xfrm>
              <a:prstGeom prst="rect">
                <a:avLst/>
              </a:prstGeom>
            </p:spPr>
          </p:pic>
        </p:grpSp>
        <p:sp>
          <p:nvSpPr>
            <p:cNvPr id="5" name="TextBox 4"/>
            <p:cNvSpPr txBox="1"/>
            <p:nvPr/>
          </p:nvSpPr>
          <p:spPr>
            <a:xfrm>
              <a:off x="3505301" y="1154350"/>
              <a:ext cx="2664296" cy="747433"/>
            </a:xfrm>
            <a:prstGeom prst="rect">
              <a:avLst/>
            </a:prstGeom>
            <a:noFill/>
          </p:spPr>
          <p:txBody>
            <a:bodyPr wrap="square" rtlCol="1">
              <a:spAutoFit/>
            </a:bodyPr>
            <a:lstStyle/>
            <a:p>
              <a:pPr algn="ctr"/>
              <a:r>
                <a:rPr lang="ar-EG" sz="7200" b="1" dirty="0">
                  <a:ln>
                    <a:solidFill>
                      <a:srgbClr val="C00000"/>
                    </a:solidFill>
                  </a:ln>
                  <a:solidFill>
                    <a:srgbClr val="FF0000"/>
                  </a:solidFill>
                </a:rPr>
                <a:t>نشاطات التعلّم</a:t>
              </a:r>
              <a:endParaRPr lang="en-US" sz="7200" dirty="0">
                <a:ln>
                  <a:solidFill>
                    <a:srgbClr val="C00000"/>
                  </a:solidFill>
                </a:ln>
                <a:solidFill>
                  <a:srgbClr val="FF0000"/>
                </a:solidFill>
              </a:endParaRPr>
            </a:p>
          </p:txBody>
        </p:sp>
      </p:grpSp>
    </p:spTree>
    <p:extLst>
      <p:ext uri="{BB962C8B-B14F-4D97-AF65-F5344CB8AC3E}">
        <p14:creationId xmlns="" xmlns:p14="http://schemas.microsoft.com/office/powerpoint/2010/main" val="3490225681"/>
      </p:ext>
    </p:extLst>
  </p:cSld>
  <p:clrMapOvr>
    <a:masterClrMapping/>
  </p:clrMapOvr>
  <mc:AlternateContent xmlns:mc="http://schemas.openxmlformats.org/markup-compatibility/2006">
    <mc:Choice xmlns="" xmlns:p14="http://schemas.microsoft.com/office/powerpoint/2010/main" Requires="p14">
      <p:transition>
        <p14:switch dir="l"/>
        <p:sndAc>
          <p:stSnd>
            <p:snd r:embed="rId5" name="mouseDown.wav"/>
          </p:stSnd>
        </p:sndAc>
      </p:transition>
    </mc:Choice>
    <mc:Fallback>
      <p:transition>
        <p:fade/>
        <p:sndAc>
          <p:stSnd>
            <p:snd r:embed="rId2" name="mouseDow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3)">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0241 - buzz.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14282" y="71438"/>
            <a:ext cx="8786842" cy="6715148"/>
            <a:chOff x="1643042" y="3643314"/>
            <a:chExt cx="5572164" cy="2571768"/>
          </a:xfrm>
        </p:grpSpPr>
        <p:grpSp>
          <p:nvGrpSpPr>
            <p:cNvPr id="4" name="Group 6"/>
            <p:cNvGrpSpPr/>
            <p:nvPr/>
          </p:nvGrpSpPr>
          <p:grpSpPr>
            <a:xfrm>
              <a:off x="1643042" y="3643314"/>
              <a:ext cx="5572164" cy="2571768"/>
              <a:chOff x="1643042" y="3500438"/>
              <a:chExt cx="5572164" cy="2571768"/>
            </a:xfrm>
          </p:grpSpPr>
          <p:sp>
            <p:nvSpPr>
              <p:cNvPr id="6" name="Flowchart: Punched Tape 5"/>
              <p:cNvSpPr/>
              <p:nvPr/>
            </p:nvSpPr>
            <p:spPr>
              <a:xfrm>
                <a:off x="1857356" y="3500438"/>
                <a:ext cx="5000660" cy="2571768"/>
              </a:xfrm>
              <a:prstGeom prst="flowChartPunchedTape">
                <a:avLst/>
              </a:prstGeom>
              <a:gradFill flip="none" rotWithShape="1">
                <a:gsLst>
                  <a:gs pos="0">
                    <a:schemeClr val="accent5">
                      <a:lumMod val="50000"/>
                    </a:schemeClr>
                  </a:gs>
                  <a:gs pos="50000">
                    <a:schemeClr val="bg1"/>
                  </a:gs>
                  <a:gs pos="100000">
                    <a:srgbClr val="00CC00">
                      <a:shade val="100000"/>
                      <a:satMod val="115000"/>
                    </a:srgbClr>
                  </a:gs>
                </a:gsLst>
                <a:lin ang="5400000" scaled="1"/>
                <a:tileRect/>
              </a:gradFill>
              <a:ln>
                <a:solidFill>
                  <a:schemeClr val="bg1"/>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ln>
                    <a:solidFill>
                      <a:schemeClr val="tx1"/>
                    </a:solidFill>
                  </a:ln>
                  <a:solidFill>
                    <a:srgbClr val="0000FF"/>
                  </a:solidFill>
                </a:endParaRPr>
              </a:p>
            </p:txBody>
          </p:sp>
          <p:sp>
            <p:nvSpPr>
              <p:cNvPr id="7" name="Plaque 6"/>
              <p:cNvSpPr/>
              <p:nvPr/>
            </p:nvSpPr>
            <p:spPr>
              <a:xfrm>
                <a:off x="1643042" y="3719313"/>
                <a:ext cx="5572164" cy="2188747"/>
              </a:xfrm>
              <a:prstGeom prst="plaque">
                <a:avLst/>
              </a:prstGeom>
              <a:gradFill flip="none" rotWithShape="1">
                <a:gsLst>
                  <a:gs pos="0">
                    <a:schemeClr val="bg1"/>
                  </a:gs>
                  <a:gs pos="50000">
                    <a:schemeClr val="bg1"/>
                  </a:gs>
                  <a:gs pos="100000">
                    <a:srgbClr val="6600FF"/>
                  </a:gs>
                </a:gsLst>
                <a:lin ang="5400000" scaled="1"/>
                <a:tileRect/>
              </a:gradFill>
              <a:ln w="57150">
                <a:solidFill>
                  <a:schemeClr val="bg1"/>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ln>
                    <a:solidFill>
                      <a:schemeClr val="tx1"/>
                    </a:solidFill>
                  </a:ln>
                  <a:solidFill>
                    <a:srgbClr val="0000FF"/>
                  </a:solidFill>
                </a:endParaRPr>
              </a:p>
            </p:txBody>
          </p:sp>
        </p:grpSp>
        <p:sp>
          <p:nvSpPr>
            <p:cNvPr id="5" name="TextBox 4"/>
            <p:cNvSpPr txBox="1"/>
            <p:nvPr/>
          </p:nvSpPr>
          <p:spPr>
            <a:xfrm>
              <a:off x="1870477" y="4304654"/>
              <a:ext cx="5231011" cy="469269"/>
            </a:xfrm>
            <a:prstGeom prst="rect">
              <a:avLst/>
            </a:prstGeom>
            <a:noFill/>
          </p:spPr>
          <p:txBody>
            <a:bodyPr wrap="square" rtlCol="1">
              <a:spAutoFit/>
            </a:bodyPr>
            <a:lstStyle/>
            <a:p>
              <a:pPr lvl="0" algn="ctr" fontAlgn="base">
                <a:spcBef>
                  <a:spcPct val="0"/>
                </a:spcBef>
                <a:spcAft>
                  <a:spcPct val="0"/>
                </a:spcAft>
                <a:tabLst>
                  <a:tab pos="4473575" algn="r"/>
                </a:tabLst>
              </a:pPr>
              <a:endParaRPr kumimoji="0" lang="ar-EG" sz="6600" b="0" i="0" u="none" strike="noStrike" cap="none" normalizeH="0" baseline="0" dirty="0" smtClean="0">
                <a:ln>
                  <a:solidFill>
                    <a:schemeClr val="tx1"/>
                  </a:solidFill>
                </a:ln>
                <a:solidFill>
                  <a:srgbClr val="0000FF"/>
                </a:solidFill>
                <a:effectLst/>
                <a:latin typeface="Arial" pitchFamily="34" charset="0"/>
                <a:cs typeface="Arial" pitchFamily="34" charset="0"/>
              </a:endParaRPr>
            </a:p>
          </p:txBody>
        </p:sp>
      </p:grpSp>
      <p:sp>
        <p:nvSpPr>
          <p:cNvPr id="8" name="Rectangle 7"/>
          <p:cNvSpPr/>
          <p:nvPr/>
        </p:nvSpPr>
        <p:spPr>
          <a:xfrm>
            <a:off x="1475656" y="1924377"/>
            <a:ext cx="6318448" cy="2800767"/>
          </a:xfrm>
          <a:prstGeom prst="rect">
            <a:avLst/>
          </a:prstGeom>
        </p:spPr>
        <p:txBody>
          <a:bodyPr wrap="square">
            <a:spAutoFit/>
          </a:bodyPr>
          <a:lstStyle/>
          <a:p>
            <a:pPr lvl="0" algn="ctr"/>
            <a:r>
              <a:rPr lang="ar-EG" sz="4400" b="1" dirty="0" smtClean="0">
                <a:solidFill>
                  <a:srgbClr val="000066"/>
                </a:solidFill>
              </a:rPr>
              <a:t>1- طلب </a:t>
            </a:r>
            <a:r>
              <a:rPr lang="ar-EG" sz="4400" b="1" dirty="0">
                <a:solidFill>
                  <a:srgbClr val="000066"/>
                </a:solidFill>
              </a:rPr>
              <a:t>الحجاج من أحد الشعراء أن يرثي ابنه فقال له: أني لا أجد لابنك مثل ما أجد لابني.</a:t>
            </a:r>
            <a:endParaRPr lang="en-US" sz="4400" dirty="0">
              <a:solidFill>
                <a:srgbClr val="000066"/>
              </a:solidFill>
            </a:endParaRPr>
          </a:p>
          <a:p>
            <a:pPr algn="ctr"/>
            <a:r>
              <a:rPr lang="ar-EG" sz="4400" b="1" dirty="0">
                <a:solidFill>
                  <a:srgbClr val="C00000"/>
                </a:solidFill>
              </a:rPr>
              <a:t>ما الدلالة النقدية لهذا القول؟</a:t>
            </a:r>
            <a:endParaRPr lang="en-US" sz="4400" dirty="0">
              <a:solidFill>
                <a:srgbClr val="C00000"/>
              </a:solidFill>
            </a:endParaRPr>
          </a:p>
        </p:txBody>
      </p:sp>
    </p:spTree>
    <p:extLst>
      <p:ext uri="{BB962C8B-B14F-4D97-AF65-F5344CB8AC3E}">
        <p14:creationId xmlns="" xmlns:p14="http://schemas.microsoft.com/office/powerpoint/2010/main" val="4189689627"/>
      </p:ext>
    </p:extLst>
  </p:cSld>
  <p:clrMapOvr>
    <a:masterClrMapping/>
  </p:clrMapOvr>
  <mc:AlternateContent xmlns:mc="http://schemas.openxmlformats.org/markup-compatibility/2006">
    <mc:Choice xmlns="" xmlns:p14="http://schemas.microsoft.com/office/powerpoint/2010/main" Requires="p14">
      <p:transition>
        <p14:switch dir="l"/>
        <p:sndAc>
          <p:stSnd>
            <p:snd r:embed="rId4" name="mouseDown.wav"/>
          </p:stSnd>
        </p:sndAc>
      </p:transition>
    </mc:Choice>
    <mc:Fallback>
      <p:transition>
        <p:fade/>
        <p:sndAc>
          <p:stSnd>
            <p:snd r:embed="rId2" name="mouseDow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cached_fossil.wav"/>
                                        </p:tgtEl>
                                      </p:cMediaNode>
                                    </p:audio>
                                  </p:subTnLst>
                                </p:cTn>
                              </p:par>
                              <p:par>
                                <p:cTn id="11" presetID="49" presetClass="entr" presetSubtype="0" decel="10000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style.rotation</p:attrName>
                                        </p:attrNameLst>
                                      </p:cBhvr>
                                      <p:tavLst>
                                        <p:tav tm="0">
                                          <p:val>
                                            <p:fltVal val="360"/>
                                          </p:val>
                                        </p:tav>
                                        <p:tav tm="100000">
                                          <p:val>
                                            <p:fltVal val="0"/>
                                          </p:val>
                                        </p:tav>
                                      </p:tavLst>
                                    </p:anim>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14282" y="71438"/>
            <a:ext cx="8786842" cy="6715148"/>
            <a:chOff x="1643042" y="3643314"/>
            <a:chExt cx="5572164" cy="2571768"/>
          </a:xfrm>
        </p:grpSpPr>
        <p:grpSp>
          <p:nvGrpSpPr>
            <p:cNvPr id="3" name="Group 6"/>
            <p:cNvGrpSpPr/>
            <p:nvPr/>
          </p:nvGrpSpPr>
          <p:grpSpPr>
            <a:xfrm>
              <a:off x="1643042" y="3643314"/>
              <a:ext cx="5572164" cy="2571768"/>
              <a:chOff x="1643042" y="3500438"/>
              <a:chExt cx="5572164" cy="2571768"/>
            </a:xfrm>
          </p:grpSpPr>
          <p:sp>
            <p:nvSpPr>
              <p:cNvPr id="5" name="Flowchart: Punched Tape 4"/>
              <p:cNvSpPr/>
              <p:nvPr/>
            </p:nvSpPr>
            <p:spPr>
              <a:xfrm>
                <a:off x="1857356" y="3500438"/>
                <a:ext cx="5000660" cy="2571768"/>
              </a:xfrm>
              <a:prstGeom prst="flowChartPunchedTape">
                <a:avLst/>
              </a:prstGeom>
              <a:gradFill flip="none" rotWithShape="1">
                <a:gsLst>
                  <a:gs pos="0">
                    <a:schemeClr val="accent5">
                      <a:lumMod val="50000"/>
                    </a:schemeClr>
                  </a:gs>
                  <a:gs pos="50000">
                    <a:schemeClr val="bg1"/>
                  </a:gs>
                  <a:gs pos="100000">
                    <a:srgbClr val="00CC00">
                      <a:shade val="100000"/>
                      <a:satMod val="115000"/>
                    </a:srgbClr>
                  </a:gs>
                </a:gsLst>
                <a:lin ang="5400000" scaled="1"/>
                <a:tileRect/>
              </a:gradFill>
              <a:ln>
                <a:solidFill>
                  <a:schemeClr val="bg1"/>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ln>
                    <a:solidFill>
                      <a:schemeClr val="tx1"/>
                    </a:solidFill>
                  </a:ln>
                  <a:solidFill>
                    <a:srgbClr val="0000FF"/>
                  </a:solidFill>
                </a:endParaRPr>
              </a:p>
            </p:txBody>
          </p:sp>
          <p:sp>
            <p:nvSpPr>
              <p:cNvPr id="6" name="Plaque 5"/>
              <p:cNvSpPr/>
              <p:nvPr/>
            </p:nvSpPr>
            <p:spPr>
              <a:xfrm>
                <a:off x="1643042" y="3719313"/>
                <a:ext cx="5572164" cy="2188747"/>
              </a:xfrm>
              <a:prstGeom prst="plaque">
                <a:avLst/>
              </a:prstGeom>
              <a:gradFill flip="none" rotWithShape="1">
                <a:gsLst>
                  <a:gs pos="0">
                    <a:schemeClr val="bg1"/>
                  </a:gs>
                  <a:gs pos="50000">
                    <a:schemeClr val="bg1"/>
                  </a:gs>
                  <a:gs pos="100000">
                    <a:srgbClr val="6600FF"/>
                  </a:gs>
                </a:gsLst>
                <a:lin ang="5400000" scaled="1"/>
                <a:tileRect/>
              </a:gradFill>
              <a:ln w="57150">
                <a:solidFill>
                  <a:schemeClr val="bg1"/>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ln>
                    <a:solidFill>
                      <a:schemeClr val="tx1"/>
                    </a:solidFill>
                  </a:ln>
                  <a:solidFill>
                    <a:srgbClr val="0000FF"/>
                  </a:solidFill>
                </a:endParaRPr>
              </a:p>
            </p:txBody>
          </p:sp>
        </p:grpSp>
        <p:sp>
          <p:nvSpPr>
            <p:cNvPr id="4" name="TextBox 3"/>
            <p:cNvSpPr txBox="1"/>
            <p:nvPr/>
          </p:nvSpPr>
          <p:spPr>
            <a:xfrm>
              <a:off x="1870477" y="4304654"/>
              <a:ext cx="5231011" cy="469269"/>
            </a:xfrm>
            <a:prstGeom prst="rect">
              <a:avLst/>
            </a:prstGeom>
            <a:noFill/>
          </p:spPr>
          <p:txBody>
            <a:bodyPr wrap="square" rtlCol="1">
              <a:spAutoFit/>
            </a:bodyPr>
            <a:lstStyle/>
            <a:p>
              <a:pPr lvl="0" algn="ctr" fontAlgn="base">
                <a:spcBef>
                  <a:spcPct val="0"/>
                </a:spcBef>
                <a:spcAft>
                  <a:spcPct val="0"/>
                </a:spcAft>
                <a:tabLst>
                  <a:tab pos="4473575" algn="r"/>
                </a:tabLst>
              </a:pPr>
              <a:endParaRPr kumimoji="0" lang="ar-EG" sz="6600" b="0" i="0" u="none" strike="noStrike" cap="none" normalizeH="0" baseline="0" dirty="0" smtClean="0">
                <a:ln>
                  <a:solidFill>
                    <a:schemeClr val="tx1"/>
                  </a:solidFill>
                </a:ln>
                <a:solidFill>
                  <a:srgbClr val="0000FF"/>
                </a:solidFill>
                <a:effectLst/>
                <a:latin typeface="Arial" pitchFamily="34" charset="0"/>
                <a:cs typeface="Arial" pitchFamily="34" charset="0"/>
              </a:endParaRPr>
            </a:p>
          </p:txBody>
        </p:sp>
      </p:grpSp>
      <p:sp>
        <p:nvSpPr>
          <p:cNvPr id="7" name="TextBox 6"/>
          <p:cNvSpPr txBox="1"/>
          <p:nvPr/>
        </p:nvSpPr>
        <p:spPr>
          <a:xfrm>
            <a:off x="1475656" y="1196752"/>
            <a:ext cx="6590536" cy="4832092"/>
          </a:xfrm>
          <a:prstGeom prst="rect">
            <a:avLst/>
          </a:prstGeom>
          <a:noFill/>
        </p:spPr>
        <p:txBody>
          <a:bodyPr wrap="square" rtlCol="1">
            <a:spAutoFit/>
          </a:bodyPr>
          <a:lstStyle/>
          <a:p>
            <a:pPr algn="ctr"/>
            <a:r>
              <a:rPr lang="ar-SA" sz="4400" b="1" dirty="0"/>
              <a:t>هذا الكلام يدلل وبقوة على أهمية الدافع وأنه كلما كان الدافع قوياً حقيقياً غير زائف كانت العاطفة صادقة ألهبت المشاعر وأجاشت الأحاسيس وقدحت العقل والقلب فانطلق اللسان معبراً بأروع الأشعار كمرتبة ابن الرومي لابنه.</a:t>
            </a:r>
            <a:endParaRPr lang="en-US" sz="4400" dirty="0"/>
          </a:p>
        </p:txBody>
      </p:sp>
    </p:spTree>
    <p:extLst>
      <p:ext uri="{BB962C8B-B14F-4D97-AF65-F5344CB8AC3E}">
        <p14:creationId xmlns="" xmlns:p14="http://schemas.microsoft.com/office/powerpoint/2010/main" val="308321600"/>
      </p:ext>
    </p:extLst>
  </p:cSld>
  <p:clrMapOvr>
    <a:masterClrMapping/>
  </p:clrMapOvr>
  <mc:AlternateContent xmlns:mc="http://schemas.openxmlformats.org/markup-compatibility/2006">
    <mc:Choice xmlns="" xmlns:p14="http://schemas.microsoft.com/office/powerpoint/2010/main" Requires="p14">
      <p:transition>
        <p14:switch dir="l"/>
        <p:sndAc>
          <p:stSnd>
            <p:snd r:embed="rId4" name="mouseDown.wav"/>
          </p:stSnd>
        </p:sndAc>
      </p:transition>
    </mc:Choice>
    <mc:Fallback>
      <p:transition>
        <p:fade/>
        <p:sndAc>
          <p:stSnd>
            <p:snd r:embed="rId2" name="mouseDow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ppt_w*0.05"/>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anim calcmode="lin" valueType="num">
                                      <p:cBhvr>
                                        <p:cTn id="9" dur="500" fill="hold"/>
                                        <p:tgtEl>
                                          <p:spTgt spid="7"/>
                                        </p:tgtEl>
                                        <p:attrNameLst>
                                          <p:attrName>ppt_x</p:attrName>
                                        </p:attrNameLst>
                                      </p:cBhvr>
                                      <p:tavLst>
                                        <p:tav tm="0">
                                          <p:val>
                                            <p:strVal val="#ppt_x-.2"/>
                                          </p:val>
                                        </p:tav>
                                        <p:tav tm="100000">
                                          <p:val>
                                            <p:strVal val="#ppt_x"/>
                                          </p:val>
                                        </p:tav>
                                      </p:tavLst>
                                    </p:anim>
                                    <p:anim calcmode="lin" valueType="num">
                                      <p:cBhvr>
                                        <p:cTn id="10" dur="500" fill="hold"/>
                                        <p:tgtEl>
                                          <p:spTgt spid="7"/>
                                        </p:tgtEl>
                                        <p:attrNameLst>
                                          <p:attrName>ppt_y</p:attrName>
                                        </p:attrNameLst>
                                      </p:cBhvr>
                                      <p:tavLst>
                                        <p:tav tm="0">
                                          <p:val>
                                            <p:strVal val="#ppt_y"/>
                                          </p:val>
                                        </p:tav>
                                        <p:tav tm="100000">
                                          <p:val>
                                            <p:strVal val="#ppt_y"/>
                                          </p:val>
                                        </p:tav>
                                      </p:tavLst>
                                    </p:anim>
                                    <p:animEffect transition="in" filter="fade">
                                      <p:cBhvr>
                                        <p:cTn id="11" dur="5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3" name="BITE3.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14282" y="71438"/>
            <a:ext cx="8786842" cy="6715148"/>
            <a:chOff x="1643042" y="3643314"/>
            <a:chExt cx="5572164" cy="2571768"/>
          </a:xfrm>
        </p:grpSpPr>
        <p:grpSp>
          <p:nvGrpSpPr>
            <p:cNvPr id="3" name="Group 6"/>
            <p:cNvGrpSpPr/>
            <p:nvPr/>
          </p:nvGrpSpPr>
          <p:grpSpPr>
            <a:xfrm>
              <a:off x="1643042" y="3643314"/>
              <a:ext cx="5572164" cy="2571768"/>
              <a:chOff x="1643042" y="3500438"/>
              <a:chExt cx="5572164" cy="2571768"/>
            </a:xfrm>
          </p:grpSpPr>
          <p:sp>
            <p:nvSpPr>
              <p:cNvPr id="5" name="Flowchart: Punched Tape 4"/>
              <p:cNvSpPr/>
              <p:nvPr/>
            </p:nvSpPr>
            <p:spPr>
              <a:xfrm>
                <a:off x="1857356" y="3500438"/>
                <a:ext cx="5000660" cy="2571768"/>
              </a:xfrm>
              <a:prstGeom prst="flowChartPunchedTape">
                <a:avLst/>
              </a:prstGeom>
              <a:gradFill flip="none" rotWithShape="1">
                <a:gsLst>
                  <a:gs pos="0">
                    <a:schemeClr val="accent5">
                      <a:lumMod val="50000"/>
                    </a:schemeClr>
                  </a:gs>
                  <a:gs pos="50000">
                    <a:schemeClr val="bg1"/>
                  </a:gs>
                  <a:gs pos="100000">
                    <a:srgbClr val="00CC00">
                      <a:shade val="100000"/>
                      <a:satMod val="115000"/>
                    </a:srgbClr>
                  </a:gs>
                </a:gsLst>
                <a:lin ang="5400000" scaled="1"/>
                <a:tileRect/>
              </a:gradFill>
              <a:ln>
                <a:solidFill>
                  <a:schemeClr val="bg1"/>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ln>
                    <a:solidFill>
                      <a:schemeClr val="tx1"/>
                    </a:solidFill>
                  </a:ln>
                  <a:solidFill>
                    <a:srgbClr val="0000FF"/>
                  </a:solidFill>
                </a:endParaRPr>
              </a:p>
            </p:txBody>
          </p:sp>
          <p:sp>
            <p:nvSpPr>
              <p:cNvPr id="6" name="Plaque 5"/>
              <p:cNvSpPr/>
              <p:nvPr/>
            </p:nvSpPr>
            <p:spPr>
              <a:xfrm>
                <a:off x="1643042" y="3719313"/>
                <a:ext cx="5572164" cy="2188747"/>
              </a:xfrm>
              <a:prstGeom prst="plaque">
                <a:avLst/>
              </a:prstGeom>
              <a:gradFill flip="none" rotWithShape="1">
                <a:gsLst>
                  <a:gs pos="0">
                    <a:schemeClr val="bg1"/>
                  </a:gs>
                  <a:gs pos="50000">
                    <a:schemeClr val="bg1"/>
                  </a:gs>
                  <a:gs pos="100000">
                    <a:srgbClr val="6600FF"/>
                  </a:gs>
                </a:gsLst>
                <a:lin ang="5400000" scaled="1"/>
                <a:tileRect/>
              </a:gradFill>
              <a:ln w="57150">
                <a:solidFill>
                  <a:schemeClr val="bg1"/>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ln>
                    <a:solidFill>
                      <a:schemeClr val="tx1"/>
                    </a:solidFill>
                  </a:ln>
                  <a:solidFill>
                    <a:srgbClr val="0000FF"/>
                  </a:solidFill>
                </a:endParaRPr>
              </a:p>
            </p:txBody>
          </p:sp>
        </p:grpSp>
        <p:sp>
          <p:nvSpPr>
            <p:cNvPr id="4" name="TextBox 3"/>
            <p:cNvSpPr txBox="1"/>
            <p:nvPr/>
          </p:nvSpPr>
          <p:spPr>
            <a:xfrm>
              <a:off x="1870477" y="4304654"/>
              <a:ext cx="5231011" cy="469269"/>
            </a:xfrm>
            <a:prstGeom prst="rect">
              <a:avLst/>
            </a:prstGeom>
            <a:noFill/>
          </p:spPr>
          <p:txBody>
            <a:bodyPr wrap="square" rtlCol="1">
              <a:spAutoFit/>
            </a:bodyPr>
            <a:lstStyle/>
            <a:p>
              <a:pPr lvl="0" algn="ctr" fontAlgn="base">
                <a:spcBef>
                  <a:spcPct val="0"/>
                </a:spcBef>
                <a:spcAft>
                  <a:spcPct val="0"/>
                </a:spcAft>
                <a:tabLst>
                  <a:tab pos="4473575" algn="r"/>
                </a:tabLst>
              </a:pPr>
              <a:endParaRPr kumimoji="0" lang="ar-EG" sz="6600" b="0" i="0" u="none" strike="noStrike" cap="none" normalizeH="0" baseline="0" dirty="0" smtClean="0">
                <a:ln>
                  <a:solidFill>
                    <a:schemeClr val="tx1"/>
                  </a:solidFill>
                </a:ln>
                <a:solidFill>
                  <a:srgbClr val="0000FF"/>
                </a:solidFill>
                <a:effectLst/>
                <a:latin typeface="Arial" pitchFamily="34" charset="0"/>
                <a:cs typeface="Arial" pitchFamily="34" charset="0"/>
              </a:endParaRPr>
            </a:p>
          </p:txBody>
        </p:sp>
      </p:grpSp>
      <p:sp>
        <p:nvSpPr>
          <p:cNvPr id="7" name="Rectangle 6"/>
          <p:cNvSpPr/>
          <p:nvPr/>
        </p:nvSpPr>
        <p:spPr>
          <a:xfrm>
            <a:off x="1475656" y="2097430"/>
            <a:ext cx="6318448" cy="2123658"/>
          </a:xfrm>
          <a:prstGeom prst="rect">
            <a:avLst/>
          </a:prstGeom>
        </p:spPr>
        <p:txBody>
          <a:bodyPr wrap="square">
            <a:spAutoFit/>
          </a:bodyPr>
          <a:lstStyle/>
          <a:p>
            <a:pPr algn="ctr"/>
            <a:r>
              <a:rPr lang="ar-EG" sz="4400" b="1" dirty="0" smtClean="0">
                <a:solidFill>
                  <a:srgbClr val="000066"/>
                </a:solidFill>
              </a:rPr>
              <a:t>2 - </a:t>
            </a:r>
            <a:r>
              <a:rPr lang="ar-EG" sz="4400" b="1" dirty="0">
                <a:solidFill>
                  <a:srgbClr val="000066"/>
                </a:solidFill>
              </a:rPr>
              <a:t>لا يفترض في النص ذي العاطفة القوية أن يكون موضوعه بطولياًّ حربياًّ. </a:t>
            </a:r>
            <a:r>
              <a:rPr lang="ar-EG" sz="4400" b="1" dirty="0">
                <a:solidFill>
                  <a:srgbClr val="C00000"/>
                </a:solidFill>
              </a:rPr>
              <a:t>علل لذلك</a:t>
            </a:r>
            <a:r>
              <a:rPr lang="ar-EG" sz="4400" b="1" dirty="0" smtClean="0">
                <a:solidFill>
                  <a:srgbClr val="C00000"/>
                </a:solidFill>
              </a:rPr>
              <a:t>.</a:t>
            </a:r>
            <a:endParaRPr lang="en-US" sz="4400" dirty="0">
              <a:solidFill>
                <a:srgbClr val="C00000"/>
              </a:solidFill>
            </a:endParaRPr>
          </a:p>
        </p:txBody>
      </p:sp>
    </p:spTree>
    <p:extLst>
      <p:ext uri="{BB962C8B-B14F-4D97-AF65-F5344CB8AC3E}">
        <p14:creationId xmlns="" xmlns:p14="http://schemas.microsoft.com/office/powerpoint/2010/main" val="2768586864"/>
      </p:ext>
    </p:extLst>
  </p:cSld>
  <p:clrMapOvr>
    <a:masterClrMapping/>
  </p:clrMapOvr>
  <mc:AlternateContent xmlns:mc="http://schemas.openxmlformats.org/markup-compatibility/2006">
    <mc:Choice xmlns="" xmlns:p14="http://schemas.microsoft.com/office/powerpoint/2010/main" Requires="p14">
      <p:transition>
        <p14:switch dir="l"/>
        <p:sndAc>
          <p:stSnd>
            <p:snd r:embed="rId4" name="mouseDown.wav"/>
          </p:stSnd>
        </p:sndAc>
      </p:transition>
    </mc:Choice>
    <mc:Fallback>
      <p:transition>
        <p:fade/>
        <p:sndAc>
          <p:stSnd>
            <p:snd r:embed="rId2" name="mouseDow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360"/>
                                          </p:val>
                                        </p:tav>
                                        <p:tav tm="100000">
                                          <p:val>
                                            <p:fltVal val="0"/>
                                          </p:val>
                                        </p:tav>
                                      </p:tavLst>
                                    </p:anim>
                                    <p:animEffect transition="in" filter="fade">
                                      <p:cBhvr>
                                        <p:cTn id="10" dur="5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3" name="Dockbou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14282" y="71438"/>
            <a:ext cx="8786842" cy="6715148"/>
            <a:chOff x="1643042" y="3643314"/>
            <a:chExt cx="5572164" cy="2571768"/>
          </a:xfrm>
        </p:grpSpPr>
        <p:grpSp>
          <p:nvGrpSpPr>
            <p:cNvPr id="3" name="Group 6"/>
            <p:cNvGrpSpPr/>
            <p:nvPr/>
          </p:nvGrpSpPr>
          <p:grpSpPr>
            <a:xfrm>
              <a:off x="1643042" y="3643314"/>
              <a:ext cx="5572164" cy="2571768"/>
              <a:chOff x="1643042" y="3500438"/>
              <a:chExt cx="5572164" cy="2571768"/>
            </a:xfrm>
          </p:grpSpPr>
          <p:sp>
            <p:nvSpPr>
              <p:cNvPr id="5" name="Flowchart: Punched Tape 4"/>
              <p:cNvSpPr/>
              <p:nvPr/>
            </p:nvSpPr>
            <p:spPr>
              <a:xfrm>
                <a:off x="1857356" y="3500438"/>
                <a:ext cx="5000660" cy="2571768"/>
              </a:xfrm>
              <a:prstGeom prst="flowChartPunchedTape">
                <a:avLst/>
              </a:prstGeom>
              <a:gradFill flip="none" rotWithShape="1">
                <a:gsLst>
                  <a:gs pos="0">
                    <a:schemeClr val="accent5">
                      <a:lumMod val="50000"/>
                    </a:schemeClr>
                  </a:gs>
                  <a:gs pos="50000">
                    <a:schemeClr val="bg1"/>
                  </a:gs>
                  <a:gs pos="100000">
                    <a:srgbClr val="00CC00">
                      <a:shade val="100000"/>
                      <a:satMod val="115000"/>
                    </a:srgbClr>
                  </a:gs>
                </a:gsLst>
                <a:lin ang="5400000" scaled="1"/>
                <a:tileRect/>
              </a:gradFill>
              <a:ln>
                <a:solidFill>
                  <a:schemeClr val="bg1"/>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ln>
                    <a:solidFill>
                      <a:schemeClr val="tx1"/>
                    </a:solidFill>
                  </a:ln>
                  <a:solidFill>
                    <a:srgbClr val="0000FF"/>
                  </a:solidFill>
                </a:endParaRPr>
              </a:p>
            </p:txBody>
          </p:sp>
          <p:sp>
            <p:nvSpPr>
              <p:cNvPr id="6" name="Plaque 5"/>
              <p:cNvSpPr/>
              <p:nvPr/>
            </p:nvSpPr>
            <p:spPr>
              <a:xfrm>
                <a:off x="1643042" y="3719313"/>
                <a:ext cx="5572164" cy="2188747"/>
              </a:xfrm>
              <a:prstGeom prst="plaque">
                <a:avLst/>
              </a:prstGeom>
              <a:gradFill flip="none" rotWithShape="1">
                <a:gsLst>
                  <a:gs pos="0">
                    <a:schemeClr val="bg1"/>
                  </a:gs>
                  <a:gs pos="50000">
                    <a:schemeClr val="bg1"/>
                  </a:gs>
                  <a:gs pos="100000">
                    <a:srgbClr val="6600FF"/>
                  </a:gs>
                </a:gsLst>
                <a:lin ang="5400000" scaled="1"/>
                <a:tileRect/>
              </a:gradFill>
              <a:ln w="57150">
                <a:solidFill>
                  <a:schemeClr val="bg1"/>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ln>
                    <a:solidFill>
                      <a:schemeClr val="tx1"/>
                    </a:solidFill>
                  </a:ln>
                  <a:solidFill>
                    <a:srgbClr val="0000FF"/>
                  </a:solidFill>
                </a:endParaRPr>
              </a:p>
            </p:txBody>
          </p:sp>
        </p:grpSp>
        <p:sp>
          <p:nvSpPr>
            <p:cNvPr id="4" name="TextBox 3"/>
            <p:cNvSpPr txBox="1"/>
            <p:nvPr/>
          </p:nvSpPr>
          <p:spPr>
            <a:xfrm>
              <a:off x="1870477" y="4304654"/>
              <a:ext cx="5231011" cy="469269"/>
            </a:xfrm>
            <a:prstGeom prst="rect">
              <a:avLst/>
            </a:prstGeom>
            <a:noFill/>
          </p:spPr>
          <p:txBody>
            <a:bodyPr wrap="square" rtlCol="1">
              <a:spAutoFit/>
            </a:bodyPr>
            <a:lstStyle/>
            <a:p>
              <a:pPr lvl="0" algn="ctr" fontAlgn="base">
                <a:spcBef>
                  <a:spcPct val="0"/>
                </a:spcBef>
                <a:spcAft>
                  <a:spcPct val="0"/>
                </a:spcAft>
                <a:tabLst>
                  <a:tab pos="4473575" algn="r"/>
                </a:tabLst>
              </a:pPr>
              <a:endParaRPr kumimoji="0" lang="ar-EG" sz="6600" b="0" i="0" u="none" strike="noStrike" cap="none" normalizeH="0" baseline="0" dirty="0" smtClean="0">
                <a:ln>
                  <a:solidFill>
                    <a:schemeClr val="tx1"/>
                  </a:solidFill>
                </a:ln>
                <a:solidFill>
                  <a:srgbClr val="0000FF"/>
                </a:solidFill>
                <a:effectLst/>
                <a:latin typeface="Arial" pitchFamily="34" charset="0"/>
                <a:cs typeface="Arial" pitchFamily="34" charset="0"/>
              </a:endParaRPr>
            </a:p>
          </p:txBody>
        </p:sp>
      </p:grpSp>
      <p:sp>
        <p:nvSpPr>
          <p:cNvPr id="7" name="TextBox 6"/>
          <p:cNvSpPr txBox="1"/>
          <p:nvPr/>
        </p:nvSpPr>
        <p:spPr>
          <a:xfrm>
            <a:off x="1403648" y="1556792"/>
            <a:ext cx="6590536" cy="4154984"/>
          </a:xfrm>
          <a:prstGeom prst="rect">
            <a:avLst/>
          </a:prstGeom>
          <a:noFill/>
        </p:spPr>
        <p:txBody>
          <a:bodyPr wrap="square" rtlCol="1">
            <a:spAutoFit/>
          </a:bodyPr>
          <a:lstStyle/>
          <a:p>
            <a:pPr algn="ctr"/>
            <a:r>
              <a:rPr lang="ar-SA" sz="4400" b="1" dirty="0"/>
              <a:t>نعم لا يفترض للعاطفة القوية الموضوع البطولي الحربي أبداً وذلك بدليل قصيدة مالك بن الريب في رثائه نفسه حين وافاه أجله في خراسان وأيضاً ابن الرومي في رثائه ابنه. </a:t>
            </a:r>
            <a:endParaRPr lang="en-US" sz="4400" dirty="0"/>
          </a:p>
        </p:txBody>
      </p:sp>
    </p:spTree>
    <p:extLst>
      <p:ext uri="{BB962C8B-B14F-4D97-AF65-F5344CB8AC3E}">
        <p14:creationId xmlns="" xmlns:p14="http://schemas.microsoft.com/office/powerpoint/2010/main" val="2801130261"/>
      </p:ext>
    </p:extLst>
  </p:cSld>
  <p:clrMapOvr>
    <a:masterClrMapping/>
  </p:clrMapOvr>
  <mc:AlternateContent xmlns:mc="http://schemas.openxmlformats.org/markup-compatibility/2006">
    <mc:Choice xmlns="" xmlns:p14="http://schemas.microsoft.com/office/powerpoint/2010/main" Requires="p14">
      <p:transition>
        <p14:switch dir="l"/>
        <p:sndAc>
          <p:stSnd>
            <p:snd r:embed="rId4" name="mouseDown.wav"/>
          </p:stSnd>
        </p:sndAc>
      </p:transition>
    </mc:Choice>
    <mc:Fallback>
      <p:transition>
        <p:fade/>
        <p:sndAc>
          <p:stSnd>
            <p:snd r:embed="rId2" name="mouseDow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ppt_w*0.05"/>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anim calcmode="lin" valueType="num">
                                      <p:cBhvr>
                                        <p:cTn id="9" dur="500" fill="hold"/>
                                        <p:tgtEl>
                                          <p:spTgt spid="7"/>
                                        </p:tgtEl>
                                        <p:attrNameLst>
                                          <p:attrName>ppt_x</p:attrName>
                                        </p:attrNameLst>
                                      </p:cBhvr>
                                      <p:tavLst>
                                        <p:tav tm="0">
                                          <p:val>
                                            <p:strVal val="#ppt_x-.2"/>
                                          </p:val>
                                        </p:tav>
                                        <p:tav tm="100000">
                                          <p:val>
                                            <p:strVal val="#ppt_x"/>
                                          </p:val>
                                        </p:tav>
                                      </p:tavLst>
                                    </p:anim>
                                    <p:anim calcmode="lin" valueType="num">
                                      <p:cBhvr>
                                        <p:cTn id="10" dur="500" fill="hold"/>
                                        <p:tgtEl>
                                          <p:spTgt spid="7"/>
                                        </p:tgtEl>
                                        <p:attrNameLst>
                                          <p:attrName>ppt_y</p:attrName>
                                        </p:attrNameLst>
                                      </p:cBhvr>
                                      <p:tavLst>
                                        <p:tav tm="0">
                                          <p:val>
                                            <p:strVal val="#ppt_y"/>
                                          </p:val>
                                        </p:tav>
                                        <p:tav tm="100000">
                                          <p:val>
                                            <p:strVal val="#ppt_y"/>
                                          </p:val>
                                        </p:tav>
                                      </p:tavLst>
                                    </p:anim>
                                    <p:animEffect transition="in" filter="fade">
                                      <p:cBhvr>
                                        <p:cTn id="11" dur="5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3" name="BITE3.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14282" y="71438"/>
            <a:ext cx="8786842" cy="6715148"/>
            <a:chOff x="1643042" y="3643314"/>
            <a:chExt cx="5572164" cy="2571768"/>
          </a:xfrm>
        </p:grpSpPr>
        <p:grpSp>
          <p:nvGrpSpPr>
            <p:cNvPr id="3" name="Group 6"/>
            <p:cNvGrpSpPr/>
            <p:nvPr/>
          </p:nvGrpSpPr>
          <p:grpSpPr>
            <a:xfrm>
              <a:off x="1643042" y="3643314"/>
              <a:ext cx="5572164" cy="2571768"/>
              <a:chOff x="1643042" y="3500438"/>
              <a:chExt cx="5572164" cy="2571768"/>
            </a:xfrm>
          </p:grpSpPr>
          <p:sp>
            <p:nvSpPr>
              <p:cNvPr id="5" name="Flowchart: Punched Tape 4"/>
              <p:cNvSpPr/>
              <p:nvPr/>
            </p:nvSpPr>
            <p:spPr>
              <a:xfrm>
                <a:off x="1857356" y="3500438"/>
                <a:ext cx="5000660" cy="2571768"/>
              </a:xfrm>
              <a:prstGeom prst="flowChartPunchedTape">
                <a:avLst/>
              </a:prstGeom>
              <a:gradFill flip="none" rotWithShape="1">
                <a:gsLst>
                  <a:gs pos="0">
                    <a:schemeClr val="accent5">
                      <a:lumMod val="50000"/>
                    </a:schemeClr>
                  </a:gs>
                  <a:gs pos="50000">
                    <a:schemeClr val="bg1"/>
                  </a:gs>
                  <a:gs pos="100000">
                    <a:srgbClr val="00CC00">
                      <a:shade val="100000"/>
                      <a:satMod val="115000"/>
                    </a:srgbClr>
                  </a:gs>
                </a:gsLst>
                <a:lin ang="5400000" scaled="1"/>
                <a:tileRect/>
              </a:gradFill>
              <a:ln>
                <a:solidFill>
                  <a:schemeClr val="bg1"/>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ln>
                    <a:solidFill>
                      <a:schemeClr val="tx1"/>
                    </a:solidFill>
                  </a:ln>
                  <a:solidFill>
                    <a:srgbClr val="0000FF"/>
                  </a:solidFill>
                </a:endParaRPr>
              </a:p>
            </p:txBody>
          </p:sp>
          <p:sp>
            <p:nvSpPr>
              <p:cNvPr id="6" name="Plaque 5"/>
              <p:cNvSpPr/>
              <p:nvPr/>
            </p:nvSpPr>
            <p:spPr>
              <a:xfrm>
                <a:off x="1643042" y="3719313"/>
                <a:ext cx="5572164" cy="2188747"/>
              </a:xfrm>
              <a:prstGeom prst="plaque">
                <a:avLst/>
              </a:prstGeom>
              <a:gradFill flip="none" rotWithShape="1">
                <a:gsLst>
                  <a:gs pos="0">
                    <a:schemeClr val="bg1"/>
                  </a:gs>
                  <a:gs pos="50000">
                    <a:schemeClr val="bg1"/>
                  </a:gs>
                  <a:gs pos="100000">
                    <a:srgbClr val="6600FF"/>
                  </a:gs>
                </a:gsLst>
                <a:lin ang="5400000" scaled="1"/>
                <a:tileRect/>
              </a:gradFill>
              <a:ln w="57150">
                <a:solidFill>
                  <a:schemeClr val="bg1"/>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ln>
                    <a:solidFill>
                      <a:schemeClr val="tx1"/>
                    </a:solidFill>
                  </a:ln>
                  <a:solidFill>
                    <a:srgbClr val="0000FF"/>
                  </a:solidFill>
                </a:endParaRPr>
              </a:p>
            </p:txBody>
          </p:sp>
        </p:grpSp>
        <p:sp>
          <p:nvSpPr>
            <p:cNvPr id="4" name="TextBox 3"/>
            <p:cNvSpPr txBox="1"/>
            <p:nvPr/>
          </p:nvSpPr>
          <p:spPr>
            <a:xfrm>
              <a:off x="1870477" y="4304654"/>
              <a:ext cx="5231011" cy="469269"/>
            </a:xfrm>
            <a:prstGeom prst="rect">
              <a:avLst/>
            </a:prstGeom>
            <a:noFill/>
          </p:spPr>
          <p:txBody>
            <a:bodyPr wrap="square" rtlCol="1">
              <a:spAutoFit/>
            </a:bodyPr>
            <a:lstStyle/>
            <a:p>
              <a:pPr lvl="0" algn="ctr" fontAlgn="base">
                <a:spcBef>
                  <a:spcPct val="0"/>
                </a:spcBef>
                <a:spcAft>
                  <a:spcPct val="0"/>
                </a:spcAft>
                <a:tabLst>
                  <a:tab pos="4473575" algn="r"/>
                </a:tabLst>
              </a:pPr>
              <a:endParaRPr kumimoji="0" lang="ar-EG" sz="6600" b="0" i="0" u="none" strike="noStrike" cap="none" normalizeH="0" baseline="0" dirty="0" smtClean="0">
                <a:ln>
                  <a:solidFill>
                    <a:schemeClr val="tx1"/>
                  </a:solidFill>
                </a:ln>
                <a:solidFill>
                  <a:srgbClr val="0000FF"/>
                </a:solidFill>
                <a:effectLst/>
                <a:latin typeface="Arial" pitchFamily="34" charset="0"/>
                <a:cs typeface="Arial" pitchFamily="34" charset="0"/>
              </a:endParaRPr>
            </a:p>
          </p:txBody>
        </p:sp>
      </p:grpSp>
      <p:sp>
        <p:nvSpPr>
          <p:cNvPr id="7" name="TextBox 6"/>
          <p:cNvSpPr txBox="1"/>
          <p:nvPr/>
        </p:nvSpPr>
        <p:spPr>
          <a:xfrm>
            <a:off x="1403648" y="1556792"/>
            <a:ext cx="6590536" cy="4154984"/>
          </a:xfrm>
          <a:prstGeom prst="rect">
            <a:avLst/>
          </a:prstGeom>
          <a:noFill/>
        </p:spPr>
        <p:txBody>
          <a:bodyPr wrap="square" rtlCol="1">
            <a:spAutoFit/>
          </a:bodyPr>
          <a:lstStyle/>
          <a:p>
            <a:pPr algn="ctr"/>
            <a:r>
              <a:rPr lang="ar-SA" sz="4400" b="1" dirty="0"/>
              <a:t>بل إن قوة العاطفة لتبدو في بعض موضوعات الذكرى والألم والحزن إنما المطلوب الدافع القوي – عمق التجربة والموقف والتعاطف معه الانفعال والتأثر بما يثير المشاعر والأحاسيس.</a:t>
            </a:r>
            <a:endParaRPr lang="en-US" sz="4400" dirty="0"/>
          </a:p>
        </p:txBody>
      </p:sp>
    </p:spTree>
    <p:extLst>
      <p:ext uri="{BB962C8B-B14F-4D97-AF65-F5344CB8AC3E}">
        <p14:creationId xmlns="" xmlns:p14="http://schemas.microsoft.com/office/powerpoint/2010/main" val="1259058008"/>
      </p:ext>
    </p:extLst>
  </p:cSld>
  <p:clrMapOvr>
    <a:masterClrMapping/>
  </p:clrMapOvr>
  <mc:AlternateContent xmlns:mc="http://schemas.openxmlformats.org/markup-compatibility/2006">
    <mc:Choice xmlns="" xmlns:p14="http://schemas.microsoft.com/office/powerpoint/2010/main" Requires="p14">
      <p:transition>
        <p14:switch dir="l"/>
        <p:sndAc>
          <p:stSnd>
            <p:snd r:embed="rId4" name="mouseDown.wav"/>
          </p:stSnd>
        </p:sndAc>
      </p:transition>
    </mc:Choice>
    <mc:Fallback>
      <p:transition>
        <p:fade/>
        <p:sndAc>
          <p:stSnd>
            <p:snd r:embed="rId2" name="mouseDow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ppt_w*0.05"/>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anim calcmode="lin" valueType="num">
                                      <p:cBhvr>
                                        <p:cTn id="9" dur="500" fill="hold"/>
                                        <p:tgtEl>
                                          <p:spTgt spid="7"/>
                                        </p:tgtEl>
                                        <p:attrNameLst>
                                          <p:attrName>ppt_x</p:attrName>
                                        </p:attrNameLst>
                                      </p:cBhvr>
                                      <p:tavLst>
                                        <p:tav tm="0">
                                          <p:val>
                                            <p:strVal val="#ppt_x-.2"/>
                                          </p:val>
                                        </p:tav>
                                        <p:tav tm="100000">
                                          <p:val>
                                            <p:strVal val="#ppt_x"/>
                                          </p:val>
                                        </p:tav>
                                      </p:tavLst>
                                    </p:anim>
                                    <p:anim calcmode="lin" valueType="num">
                                      <p:cBhvr>
                                        <p:cTn id="10" dur="500" fill="hold"/>
                                        <p:tgtEl>
                                          <p:spTgt spid="7"/>
                                        </p:tgtEl>
                                        <p:attrNameLst>
                                          <p:attrName>ppt_y</p:attrName>
                                        </p:attrNameLst>
                                      </p:cBhvr>
                                      <p:tavLst>
                                        <p:tav tm="0">
                                          <p:val>
                                            <p:strVal val="#ppt_y"/>
                                          </p:val>
                                        </p:tav>
                                        <p:tav tm="100000">
                                          <p:val>
                                            <p:strVal val="#ppt_y"/>
                                          </p:val>
                                        </p:tav>
                                      </p:tavLst>
                                    </p:anim>
                                    <p:animEffect transition="in" filter="fade">
                                      <p:cBhvr>
                                        <p:cTn id="11" dur="5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3" name="BITE3.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28596" y="1000108"/>
            <a:ext cx="8429684" cy="4786346"/>
            <a:chOff x="571472" y="928670"/>
            <a:chExt cx="8429684" cy="4786346"/>
          </a:xfrm>
        </p:grpSpPr>
        <p:sp>
          <p:nvSpPr>
            <p:cNvPr id="4" name="Cloud 3"/>
            <p:cNvSpPr/>
            <p:nvPr/>
          </p:nvSpPr>
          <p:spPr>
            <a:xfrm>
              <a:off x="785786" y="928670"/>
              <a:ext cx="8215370" cy="3143272"/>
            </a:xfrm>
            <a:prstGeom prst="cloud">
              <a:avLst/>
            </a:prstGeom>
            <a:ln>
              <a:solidFill>
                <a:srgbClr val="0070C0"/>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003">
              <a:schemeClr val="lt1"/>
            </a:fillRef>
            <a:effectRef idx="0">
              <a:schemeClr val="accent1"/>
            </a:effectRef>
            <a:fontRef idx="minor">
              <a:schemeClr val="lt1"/>
            </a:fontRef>
          </p:style>
          <p:txBody>
            <a:bodyPr rtlCol="1" anchor="ctr"/>
            <a:lstStyle/>
            <a:p>
              <a:pPr algn="ctr"/>
              <a:endParaRPr lang="ar-EG"/>
            </a:p>
          </p:txBody>
        </p:sp>
        <p:grpSp>
          <p:nvGrpSpPr>
            <p:cNvPr id="5" name="Group 4"/>
            <p:cNvGrpSpPr/>
            <p:nvPr/>
          </p:nvGrpSpPr>
          <p:grpSpPr>
            <a:xfrm>
              <a:off x="571472" y="1214422"/>
              <a:ext cx="8215370" cy="4500594"/>
              <a:chOff x="571472" y="1214422"/>
              <a:chExt cx="8215370" cy="4500594"/>
            </a:xfrm>
          </p:grpSpPr>
          <p:sp>
            <p:nvSpPr>
              <p:cNvPr id="6" name="Teardrop 5"/>
              <p:cNvSpPr/>
              <p:nvPr/>
            </p:nvSpPr>
            <p:spPr>
              <a:xfrm>
                <a:off x="571472" y="1500174"/>
                <a:ext cx="7929618" cy="4214842"/>
              </a:xfrm>
              <a:prstGeom prst="teardrop">
                <a:avLst/>
              </a:prstGeom>
              <a:gradFill flip="none" rotWithShape="1">
                <a:gsLst>
                  <a:gs pos="0">
                    <a:srgbClr val="C00000"/>
                  </a:gs>
                  <a:gs pos="50000">
                    <a:srgbClr val="D60093"/>
                  </a:gs>
                  <a:gs pos="100000">
                    <a:schemeClr val="bg1"/>
                  </a:gs>
                </a:gsLst>
                <a:lin ang="16200000" scaled="1"/>
                <a:tileRect/>
              </a:gra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7" name="Rectangle 1"/>
              <p:cNvSpPr>
                <a:spLocks noChangeArrowheads="1"/>
              </p:cNvSpPr>
              <p:nvPr/>
            </p:nvSpPr>
            <p:spPr bwMode="auto">
              <a:xfrm>
                <a:off x="1330500" y="2038766"/>
                <a:ext cx="6715140"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a:r>
                  <a:rPr lang="ar-EG" sz="4800" b="1" dirty="0">
                    <a:ln w="18415" cmpd="sng">
                      <a:solidFill>
                        <a:srgbClr val="FFFFFF"/>
                      </a:solidFill>
                      <a:prstDash val="solid"/>
                    </a:ln>
                    <a:solidFill>
                      <a:srgbClr val="FFFFFF"/>
                    </a:solidFill>
                    <a:effectLst>
                      <a:outerShdw blurRad="63500" dir="3600000" algn="tl" rotWithShape="0">
                        <a:srgbClr val="000000">
                          <a:alpha val="70000"/>
                        </a:srgbClr>
                      </a:outerShdw>
                    </a:effectLst>
                  </a:rPr>
                  <a:t>3- قال الأديب الأستاذ عبد الرحمن بن أحمد الرفاعي – رحمه الله – يصور شعوره، وقد بلغ السبعين من العمر:</a:t>
                </a:r>
                <a:endParaRPr lang="en-US" sz="48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8" name="Picture 3" descr="45b91ea20d4e5556fa8427af349f9451.gif"/>
              <p:cNvPicPr>
                <a:picLocks noChangeAspect="1"/>
              </p:cNvPicPr>
              <p:nvPr/>
            </p:nvPicPr>
            <p:blipFill>
              <a:blip r:embed="rId4" cstate="print">
                <a:duotone>
                  <a:schemeClr val="accent1">
                    <a:shade val="45000"/>
                    <a:satMod val="135000"/>
                  </a:schemeClr>
                  <a:prstClr val="white"/>
                </a:duotone>
              </a:blip>
              <a:stretch>
                <a:fillRect/>
              </a:stretch>
            </p:blipFill>
            <p:spPr>
              <a:xfrm>
                <a:off x="5357836" y="1214422"/>
                <a:ext cx="3429006" cy="977902"/>
              </a:xfrm>
              <a:prstGeom prst="rect">
                <a:avLst/>
              </a:prstGeom>
            </p:spPr>
          </p:pic>
        </p:grpSp>
      </p:grpSp>
    </p:spTree>
    <p:extLst>
      <p:ext uri="{BB962C8B-B14F-4D97-AF65-F5344CB8AC3E}">
        <p14:creationId xmlns="" xmlns:p14="http://schemas.microsoft.com/office/powerpoint/2010/main" val="2412425216"/>
      </p:ext>
    </p:extLst>
  </p:cSld>
  <p:clrMapOvr>
    <a:masterClrMapping/>
  </p:clrMapOvr>
  <mc:AlternateContent xmlns:mc="http://schemas.openxmlformats.org/markup-compatibility/2006">
    <mc:Choice xmlns="" xmlns:p14="http://schemas.microsoft.com/office/powerpoint/2010/main" Requires="p14">
      <p:transition>
        <p14:switch dir="l"/>
        <p:sndAc>
          <p:stSnd>
            <p:snd r:embed="rId5" name="mouseDown.wav"/>
          </p:stSnd>
        </p:sndAc>
      </p:transition>
    </mc:Choice>
    <mc:Fallback>
      <p:transition>
        <p:fade/>
        <p:sndAc>
          <p:stSnd>
            <p:snd r:embed="rId2" name="mouseDow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BITE2.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85720" y="785794"/>
            <a:ext cx="8572560" cy="5214974"/>
            <a:chOff x="428596" y="785794"/>
            <a:chExt cx="8572560" cy="5214974"/>
          </a:xfrm>
          <a:scene3d>
            <a:camera prst="orthographicFront">
              <a:rot lat="0" lon="0" rev="0"/>
            </a:camera>
            <a:lightRig rig="glow" dir="t">
              <a:rot lat="0" lon="0" rev="14100000"/>
            </a:lightRig>
          </a:scene3d>
        </p:grpSpPr>
        <p:sp>
          <p:nvSpPr>
            <p:cNvPr id="4" name="Rectangle 3"/>
            <p:cNvSpPr/>
            <p:nvPr/>
          </p:nvSpPr>
          <p:spPr>
            <a:xfrm>
              <a:off x="4357686" y="3357562"/>
              <a:ext cx="4643470" cy="2643206"/>
            </a:xfrm>
            <a:prstGeom prst="rect">
              <a:avLst/>
            </a:prstGeom>
            <a:solidFill>
              <a:srgbClr val="002060"/>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b="1"/>
            </a:p>
          </p:txBody>
        </p:sp>
        <p:sp>
          <p:nvSpPr>
            <p:cNvPr id="5" name="Rounded Rectangle 4"/>
            <p:cNvSpPr/>
            <p:nvPr/>
          </p:nvSpPr>
          <p:spPr>
            <a:xfrm>
              <a:off x="3571868" y="785794"/>
              <a:ext cx="5429288" cy="3786214"/>
            </a:xfrm>
            <a:prstGeom prst="roundRect">
              <a:avLst/>
            </a:prstGeom>
            <a:solidFill>
              <a:srgbClr val="33CC33"/>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b="1"/>
            </a:p>
          </p:txBody>
        </p:sp>
        <p:sp>
          <p:nvSpPr>
            <p:cNvPr id="6" name="Rounded Rectangle 5"/>
            <p:cNvSpPr/>
            <p:nvPr/>
          </p:nvSpPr>
          <p:spPr>
            <a:xfrm>
              <a:off x="3143240" y="785794"/>
              <a:ext cx="5429288" cy="3786214"/>
            </a:xfrm>
            <a:prstGeom prst="roundRect">
              <a:avLst/>
            </a:prstGeom>
            <a:gradFill flip="none" rotWithShape="1">
              <a:gsLst>
                <a:gs pos="0">
                  <a:srgbClr val="CC00FF">
                    <a:tint val="66000"/>
                    <a:satMod val="160000"/>
                  </a:srgbClr>
                </a:gs>
                <a:gs pos="50000">
                  <a:srgbClr val="CC00FF">
                    <a:tint val="44500"/>
                    <a:satMod val="160000"/>
                  </a:srgbClr>
                </a:gs>
                <a:gs pos="100000">
                  <a:srgbClr val="CC00FF">
                    <a:tint val="23500"/>
                    <a:satMod val="160000"/>
                  </a:srgbClr>
                </a:gs>
              </a:gsLst>
              <a:path path="circle">
                <a:fillToRect l="100000" t="100000"/>
              </a:path>
              <a:tileRect r="-100000" b="-100000"/>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b="1"/>
            </a:p>
          </p:txBody>
        </p:sp>
        <p:sp>
          <p:nvSpPr>
            <p:cNvPr id="7" name="Rounded Rectangle 6"/>
            <p:cNvSpPr/>
            <p:nvPr/>
          </p:nvSpPr>
          <p:spPr>
            <a:xfrm>
              <a:off x="1500166" y="785794"/>
              <a:ext cx="3143272" cy="5214974"/>
            </a:xfrm>
            <a:prstGeom prst="roundRect">
              <a:avLst/>
            </a:prstGeom>
            <a:solidFill>
              <a:srgbClr val="0000FF"/>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b="1"/>
            </a:p>
          </p:txBody>
        </p:sp>
        <p:sp>
          <p:nvSpPr>
            <p:cNvPr id="8" name="Rounded Rectangle 7"/>
            <p:cNvSpPr/>
            <p:nvPr/>
          </p:nvSpPr>
          <p:spPr>
            <a:xfrm>
              <a:off x="1000100" y="785794"/>
              <a:ext cx="3143272" cy="5214974"/>
            </a:xfrm>
            <a:prstGeom prst="roundRect">
              <a:avLst/>
            </a:prstGeom>
            <a:ln>
              <a:noFill/>
            </a:ln>
            <a:effectLst/>
            <a:sp3d prstMaterial="softEdge">
              <a:bevelT w="127000" prst="artDeco"/>
            </a:sp3d>
          </p:spPr>
          <p:style>
            <a:lnRef idx="2">
              <a:schemeClr val="accent1">
                <a:shade val="50000"/>
              </a:schemeClr>
            </a:lnRef>
            <a:fillRef idx="1003">
              <a:schemeClr val="lt1"/>
            </a:fillRef>
            <a:effectRef idx="0">
              <a:schemeClr val="accent1"/>
            </a:effectRef>
            <a:fontRef idx="minor">
              <a:schemeClr val="lt1"/>
            </a:fontRef>
          </p:style>
          <p:txBody>
            <a:bodyPr rtlCol="1" anchor="ctr"/>
            <a:lstStyle/>
            <a:p>
              <a:pPr algn="ctr"/>
              <a:endParaRPr lang="ar-EG" b="1"/>
            </a:p>
          </p:txBody>
        </p:sp>
        <p:sp>
          <p:nvSpPr>
            <p:cNvPr id="9" name="Rounded Rectangle 8"/>
            <p:cNvSpPr/>
            <p:nvPr/>
          </p:nvSpPr>
          <p:spPr>
            <a:xfrm>
              <a:off x="428596" y="785794"/>
              <a:ext cx="3143272" cy="5214974"/>
            </a:xfrm>
            <a:prstGeom prst="round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0" scaled="1"/>
              <a:tileRect/>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b="1"/>
            </a:p>
          </p:txBody>
        </p:sp>
        <p:sp>
          <p:nvSpPr>
            <p:cNvPr id="10" name="Rectangle 9"/>
            <p:cNvSpPr/>
            <p:nvPr/>
          </p:nvSpPr>
          <p:spPr>
            <a:xfrm>
              <a:off x="1000100" y="1000108"/>
              <a:ext cx="7786742" cy="4786346"/>
            </a:xfrm>
            <a:prstGeom prst="rect">
              <a:avLst/>
            </a:prstGeom>
            <a:solidFill>
              <a:schemeClr val="bg1"/>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b="1"/>
            </a:p>
          </p:txBody>
        </p:sp>
      </p:grpSp>
      <p:sp>
        <p:nvSpPr>
          <p:cNvPr id="11" name="Rectangle 10"/>
          <p:cNvSpPr/>
          <p:nvPr/>
        </p:nvSpPr>
        <p:spPr>
          <a:xfrm>
            <a:off x="899592" y="1340768"/>
            <a:ext cx="7344816" cy="4247317"/>
          </a:xfrm>
          <a:prstGeom prst="rect">
            <a:avLst/>
          </a:prstGeom>
        </p:spPr>
        <p:txBody>
          <a:bodyPr wrap="square">
            <a:spAutoFit/>
          </a:bodyPr>
          <a:lstStyle/>
          <a:p>
            <a:pPr algn="ctr"/>
            <a:r>
              <a:rPr lang="ar-EG" sz="5400" b="1" dirty="0" smtClean="0"/>
              <a:t>وتتجلى أهمية العاطفة من حيث أنها تمثل نقطة البدء في العمل الأدبي؛ فلو لم تتحرك مشاعر الشاعر نحو ذلك الموقف لما أبدع فيه هذا الشعر</a:t>
            </a:r>
            <a:r>
              <a:rPr lang="ar-SA" sz="5400" b="1" dirty="0" err="1" smtClean="0"/>
              <a:t>.</a:t>
            </a:r>
            <a:endParaRPr lang="en-US" sz="5400" dirty="0"/>
          </a:p>
        </p:txBody>
      </p:sp>
    </p:spTree>
    <p:extLst>
      <p:ext uri="{BB962C8B-B14F-4D97-AF65-F5344CB8AC3E}">
        <p14:creationId xmlns="" xmlns:p14="http://schemas.microsoft.com/office/powerpoint/2010/main" val="3127004685"/>
      </p:ext>
    </p:extLst>
  </p:cSld>
  <p:clrMapOvr>
    <a:masterClrMapping/>
  </p:clrMapOvr>
  <mc:AlternateContent xmlns:mc="http://schemas.openxmlformats.org/markup-compatibility/2006">
    <mc:Choice xmlns="" xmlns:p14="http://schemas.microsoft.com/office/powerpoint/2010/main" Requires="p14">
      <p:transition>
        <p14:switch dir="l"/>
        <p:sndAc>
          <p:stSnd>
            <p:snd r:embed="rId5" name="mouseDown.wav"/>
          </p:stSnd>
        </p:sndAc>
      </p:transition>
    </mc:Choice>
    <mc:Fallback>
      <p:transition>
        <p:fade/>
        <p:sndAc>
          <p:stSnd>
            <p:snd r:embed="rId2" name="mouseDow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feedingfrenzychime.wav"/>
                                        </p:tgtEl>
                                      </p:cMediaNode>
                                    </p:audio>
                                  </p:subTnLst>
                                </p:cTn>
                              </p:par>
                              <p:par>
                                <p:cTn id="8" presetID="23" presetClass="entr" presetSubtype="36"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p:cTn id="10" dur="500" fill="hold"/>
                                        <p:tgtEl>
                                          <p:spTgt spid="11"/>
                                        </p:tgtEl>
                                        <p:attrNameLst>
                                          <p:attrName>ppt_w</p:attrName>
                                        </p:attrNameLst>
                                      </p:cBhvr>
                                      <p:tavLst>
                                        <p:tav tm="0">
                                          <p:val>
                                            <p:strVal val="(6*min(max(#ppt_w*#ppt_h,.3),1)-7.4)/-.7*#ppt_w"/>
                                          </p:val>
                                        </p:tav>
                                        <p:tav tm="100000">
                                          <p:val>
                                            <p:strVal val="#ppt_w"/>
                                          </p:val>
                                        </p:tav>
                                      </p:tavLst>
                                    </p:anim>
                                    <p:anim calcmode="lin" valueType="num">
                                      <p:cBhvr>
                                        <p:cTn id="11" dur="500" fill="hold"/>
                                        <p:tgtEl>
                                          <p:spTgt spid="11"/>
                                        </p:tgtEl>
                                        <p:attrNameLst>
                                          <p:attrName>ppt_h</p:attrName>
                                        </p:attrNameLst>
                                      </p:cBhvr>
                                      <p:tavLst>
                                        <p:tav tm="0">
                                          <p:val>
                                            <p:strVal val="(6*min(max(#ppt_w*#ppt_h,.3),1)-7.4)/-.7*#ppt_h"/>
                                          </p:val>
                                        </p:tav>
                                        <p:tav tm="100000">
                                          <p:val>
                                            <p:strVal val="#ppt_h"/>
                                          </p:val>
                                        </p:tav>
                                      </p:tavLst>
                                    </p:anim>
                                    <p:anim calcmode="lin" valueType="num">
                                      <p:cBhvr>
                                        <p:cTn id="12" dur="500" fill="hold"/>
                                        <p:tgtEl>
                                          <p:spTgt spid="11"/>
                                        </p:tgtEl>
                                        <p:attrNameLst>
                                          <p:attrName>ppt_x</p:attrName>
                                        </p:attrNameLst>
                                      </p:cBhvr>
                                      <p:tavLst>
                                        <p:tav tm="0">
                                          <p:val>
                                            <p:fltVal val="0.5"/>
                                          </p:val>
                                        </p:tav>
                                        <p:tav tm="100000">
                                          <p:val>
                                            <p:strVal val="#ppt_x"/>
                                          </p:val>
                                        </p:tav>
                                      </p:tavLst>
                                    </p:anim>
                                    <p:anim calcmode="lin" valueType="num">
                                      <p:cBhvr>
                                        <p:cTn id="13" dur="500" fill="hold"/>
                                        <p:tgtEl>
                                          <p:spTgt spid="11"/>
                                        </p:tgtEl>
                                        <p:attrNameLst>
                                          <p:attrName>ppt_y</p:attrName>
                                        </p:attrNameLst>
                                      </p:cBhvr>
                                      <p:tavLst>
                                        <p:tav tm="0">
                                          <p:val>
                                            <p:strVal val="1+(6*min(max(#ppt_w*#ppt_h,.3),1)-7.4)/-.7*#ppt_h/2"/>
                                          </p:val>
                                        </p:tav>
                                        <p:tav tm="100000">
                                          <p:val>
                                            <p:strVal val="#ppt_y"/>
                                          </p:val>
                                        </p:tav>
                                      </p:tavLst>
                                    </p:anim>
                                  </p:childTnLst>
                                  <p:subTnLst>
                                    <p:audio>
                                      <p:cMediaNode>
                                        <p:cTn display="0" masterRel="sameClick">
                                          <p:stCondLst>
                                            <p:cond evt="begin" delay="0">
                                              <p:tn val="8"/>
                                            </p:cond>
                                          </p:stCondLst>
                                          <p:endCondLst>
                                            <p:cond evt="onStopAudio" delay="0">
                                              <p:tgtEl>
                                                <p:sldTgt/>
                                              </p:tgtEl>
                                            </p:cond>
                                          </p:endCondLst>
                                        </p:cTn>
                                        <p:tgtEl>
                                          <p:sndTgt r:embed="rId4"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7503" y="26790"/>
            <a:ext cx="9107967" cy="6786586"/>
            <a:chOff x="-113076" y="2000241"/>
            <a:chExt cx="8951117" cy="4854739"/>
          </a:xfrm>
        </p:grpSpPr>
        <p:grpSp>
          <p:nvGrpSpPr>
            <p:cNvPr id="3" name="Group 11"/>
            <p:cNvGrpSpPr/>
            <p:nvPr/>
          </p:nvGrpSpPr>
          <p:grpSpPr>
            <a:xfrm>
              <a:off x="-113076" y="2275664"/>
              <a:ext cx="8653009" cy="4579316"/>
              <a:chOff x="-113076" y="2275664"/>
              <a:chExt cx="8653009" cy="4579316"/>
            </a:xfrm>
          </p:grpSpPr>
          <p:sp>
            <p:nvSpPr>
              <p:cNvPr id="5" name="Round Single Corner Rectangle 4"/>
              <p:cNvSpPr/>
              <p:nvPr/>
            </p:nvSpPr>
            <p:spPr>
              <a:xfrm>
                <a:off x="-113076" y="2275664"/>
                <a:ext cx="8653009" cy="4579316"/>
              </a:xfrm>
              <a:prstGeom prst="round1Rect">
                <a:avLst/>
              </a:prstGeom>
              <a:gradFill>
                <a:gsLst>
                  <a:gs pos="0">
                    <a:srgbClr val="CCFF33"/>
                  </a:gs>
                  <a:gs pos="50000">
                    <a:schemeClr val="bg1"/>
                  </a:gs>
                  <a:gs pos="100000">
                    <a:srgbClr val="CCECFF"/>
                  </a:gs>
                </a:gsLst>
                <a:lin ang="13500000" scaled="0"/>
              </a:gradFill>
              <a:ln w="57150">
                <a:solidFill>
                  <a:schemeClr val="bg1">
                    <a:lumMod val="85000"/>
                  </a:schemeClr>
                </a:solidFill>
                <a:prstDash val="dash"/>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b="1" dirty="0" smtClean="0"/>
                  <a:t>\</a:t>
                </a:r>
                <a:endParaRPr lang="ar-EG" b="1" dirty="0"/>
              </a:p>
            </p:txBody>
          </p:sp>
          <p:sp>
            <p:nvSpPr>
              <p:cNvPr id="6" name="TextBox 5"/>
              <p:cNvSpPr txBox="1"/>
              <p:nvPr/>
            </p:nvSpPr>
            <p:spPr>
              <a:xfrm>
                <a:off x="785786" y="2826511"/>
                <a:ext cx="7072362" cy="660498"/>
              </a:xfrm>
              <a:prstGeom prst="rect">
                <a:avLst/>
              </a:prstGeom>
              <a:noFill/>
            </p:spPr>
            <p:txBody>
              <a:bodyPr wrap="square" rtlCol="1">
                <a:spAutoFit/>
              </a:bodyPr>
              <a:lstStyle/>
              <a:p>
                <a:pPr algn="ctr"/>
                <a:endParaRPr lang="ar-EG" sz="5400" b="1" dirty="0"/>
              </a:p>
            </p:txBody>
          </p:sp>
        </p:grpSp>
        <p:pic>
          <p:nvPicPr>
            <p:cNvPr id="4" name="Picture 3" descr="02b17825ba3133ee1ada858e268064c0.gif"/>
            <p:cNvPicPr>
              <a:picLocks noChangeAspect="1"/>
            </p:cNvPicPr>
            <p:nvPr/>
          </p:nvPicPr>
          <p:blipFill>
            <a:blip r:embed="rId6" cstate="print">
              <a:lum bright="-13000" contrast="33000"/>
            </a:blip>
            <a:stretch>
              <a:fillRect/>
            </a:stretch>
          </p:blipFill>
          <p:spPr>
            <a:xfrm>
              <a:off x="6537870" y="2000241"/>
              <a:ext cx="2300171" cy="664335"/>
            </a:xfrm>
            <a:prstGeom prst="rect">
              <a:avLst/>
            </a:prstGeom>
          </p:spPr>
        </p:pic>
      </p:grpSp>
      <p:sp>
        <p:nvSpPr>
          <p:cNvPr id="7" name="Rectangle 6"/>
          <p:cNvSpPr/>
          <p:nvPr/>
        </p:nvSpPr>
        <p:spPr>
          <a:xfrm>
            <a:off x="951942" y="1124744"/>
            <a:ext cx="7220458" cy="3785652"/>
          </a:xfrm>
          <a:prstGeom prst="rect">
            <a:avLst/>
          </a:prstGeom>
        </p:spPr>
        <p:txBody>
          <a:bodyPr wrap="square">
            <a:spAutoFit/>
          </a:bodyPr>
          <a:lstStyle/>
          <a:p>
            <a:r>
              <a:rPr lang="ar-EG" sz="4000" b="1" dirty="0">
                <a:solidFill>
                  <a:srgbClr val="0000CC"/>
                </a:solidFill>
              </a:rPr>
              <a:t>سَبعونَ تغتالُ اللَّيالي صفحتي		</a:t>
            </a:r>
            <a:r>
              <a:rPr lang="ar-EG" sz="4000" b="1" dirty="0" smtClean="0">
                <a:solidFill>
                  <a:srgbClr val="0000CC"/>
                </a:solidFill>
              </a:rPr>
              <a:t/>
            </a:r>
            <a:br>
              <a:rPr lang="ar-EG" sz="4000" b="1" dirty="0" smtClean="0">
                <a:solidFill>
                  <a:srgbClr val="0000CC"/>
                </a:solidFill>
              </a:rPr>
            </a:br>
            <a:r>
              <a:rPr lang="ar-EG" sz="4000" b="1" dirty="0" smtClean="0">
                <a:solidFill>
                  <a:srgbClr val="0000CC"/>
                </a:solidFill>
              </a:rPr>
              <a:t>		فَينِمُّ </a:t>
            </a:r>
            <a:r>
              <a:rPr lang="ar-EG" sz="4000" b="1" dirty="0">
                <a:solidFill>
                  <a:srgbClr val="0000CC"/>
                </a:solidFill>
              </a:rPr>
              <a:t>عَنْ آثَارهنَّ </a:t>
            </a:r>
            <a:r>
              <a:rPr lang="ar-EG" sz="4000" b="1" dirty="0" err="1" smtClean="0">
                <a:solidFill>
                  <a:srgbClr val="0000CC"/>
                </a:solidFill>
              </a:rPr>
              <a:t>إه</a:t>
            </a:r>
            <a:r>
              <a:rPr lang="ar-SA" sz="4000" b="1" dirty="0" smtClean="0">
                <a:solidFill>
                  <a:srgbClr val="0000CC"/>
                </a:solidFill>
              </a:rPr>
              <a:t>ــــــــ</a:t>
            </a:r>
            <a:r>
              <a:rPr lang="ar-EG" sz="4000" b="1" dirty="0" smtClean="0">
                <a:solidFill>
                  <a:srgbClr val="0000CC"/>
                </a:solidFill>
              </a:rPr>
              <a:t>ابُ</a:t>
            </a:r>
            <a:r>
              <a:rPr lang="ar-SA" sz="4000" baseline="30000" dirty="0" smtClean="0">
                <a:solidFill>
                  <a:srgbClr val="0000CC"/>
                </a:solidFill>
              </a:rPr>
              <a:t>(</a:t>
            </a:r>
            <a:r>
              <a:rPr lang="ar-EG" sz="4000" baseline="30000" dirty="0" smtClean="0">
                <a:solidFill>
                  <a:srgbClr val="0000CC"/>
                </a:solidFill>
              </a:rPr>
              <a:t>1</a:t>
            </a:r>
            <a:r>
              <a:rPr lang="ar-SA" sz="4000" baseline="30000" dirty="0" smtClean="0">
                <a:solidFill>
                  <a:srgbClr val="0000CC"/>
                </a:solidFill>
              </a:rPr>
              <a:t>)</a:t>
            </a:r>
            <a:endParaRPr lang="en-US" sz="4000" dirty="0">
              <a:solidFill>
                <a:srgbClr val="0000CC"/>
              </a:solidFill>
            </a:endParaRPr>
          </a:p>
          <a:p>
            <a:r>
              <a:rPr lang="ar-SA" sz="4000" b="1" dirty="0">
                <a:solidFill>
                  <a:srgbClr val="0000CC"/>
                </a:solidFill>
              </a:rPr>
              <a:t>إنْ كُنتُ كَابَرْتُ السِّنينَ فإنَّها			</a:t>
            </a:r>
            <a:r>
              <a:rPr lang="ar-EG" sz="4000" b="1" dirty="0" smtClean="0">
                <a:solidFill>
                  <a:srgbClr val="0000CC"/>
                </a:solidFill>
              </a:rPr>
              <a:t/>
            </a:r>
            <a:br>
              <a:rPr lang="ar-EG" sz="4000" b="1" dirty="0" smtClean="0">
                <a:solidFill>
                  <a:srgbClr val="0000CC"/>
                </a:solidFill>
              </a:rPr>
            </a:br>
            <a:r>
              <a:rPr lang="ar-EG" sz="4000" b="1" dirty="0" smtClean="0">
                <a:solidFill>
                  <a:srgbClr val="0000CC"/>
                </a:solidFill>
              </a:rPr>
              <a:t>		</a:t>
            </a:r>
            <a:r>
              <a:rPr lang="ar-SA" sz="4000" b="1" dirty="0" smtClean="0">
                <a:solidFill>
                  <a:srgbClr val="0000CC"/>
                </a:solidFill>
              </a:rPr>
              <a:t>أقوَى </a:t>
            </a:r>
            <a:r>
              <a:rPr lang="ar-SA" sz="4000" b="1" dirty="0">
                <a:solidFill>
                  <a:srgbClr val="0000CC"/>
                </a:solidFill>
              </a:rPr>
              <a:t>وأَعَنفُ إذْ يَحيُن غلاَبُ</a:t>
            </a:r>
            <a:endParaRPr lang="en-US" sz="4000" dirty="0">
              <a:solidFill>
                <a:srgbClr val="0000CC"/>
              </a:solidFill>
            </a:endParaRPr>
          </a:p>
          <a:p>
            <a:r>
              <a:rPr lang="ar-SA" sz="4000" b="1" dirty="0">
                <a:solidFill>
                  <a:srgbClr val="0000CC"/>
                </a:solidFill>
              </a:rPr>
              <a:t>تَعِبتْ مِن الأَلمِ السنِّونَ </a:t>
            </a:r>
            <a:r>
              <a:rPr lang="ar-SA" sz="4000" b="1" dirty="0" smtClean="0">
                <a:solidFill>
                  <a:srgbClr val="0000CC"/>
                </a:solidFill>
              </a:rPr>
              <a:t>وأُغلِقَتْ</a:t>
            </a:r>
            <a:r>
              <a:rPr lang="ar-EG" sz="4000" b="1" dirty="0" smtClean="0">
                <a:solidFill>
                  <a:srgbClr val="0000CC"/>
                </a:solidFill>
              </a:rPr>
              <a:t/>
            </a:r>
            <a:br>
              <a:rPr lang="ar-EG" sz="4000" b="1" dirty="0" smtClean="0">
                <a:solidFill>
                  <a:srgbClr val="0000CC"/>
                </a:solidFill>
              </a:rPr>
            </a:br>
            <a:r>
              <a:rPr lang="ar-EG" sz="4000" b="1" dirty="0" smtClean="0">
                <a:solidFill>
                  <a:srgbClr val="0000CC"/>
                </a:solidFill>
              </a:rPr>
              <a:t>		</a:t>
            </a:r>
            <a:r>
              <a:rPr lang="ar-SA" sz="4000" b="1" dirty="0" smtClean="0">
                <a:solidFill>
                  <a:srgbClr val="0000CC"/>
                </a:solidFill>
              </a:rPr>
              <a:t>بَيني </a:t>
            </a:r>
            <a:r>
              <a:rPr lang="ar-SA" sz="4000" b="1" dirty="0">
                <a:solidFill>
                  <a:srgbClr val="0000CC"/>
                </a:solidFill>
              </a:rPr>
              <a:t>وبَين أطايبي </a:t>
            </a:r>
            <a:r>
              <a:rPr lang="ar-SA" sz="4000" b="1" dirty="0" smtClean="0">
                <a:solidFill>
                  <a:srgbClr val="0000CC"/>
                </a:solidFill>
              </a:rPr>
              <a:t>الأبـــوابُ</a:t>
            </a:r>
            <a:endParaRPr lang="en-US" sz="4000" dirty="0">
              <a:solidFill>
                <a:srgbClr val="0000CC"/>
              </a:solidFill>
            </a:endParaRPr>
          </a:p>
        </p:txBody>
      </p:sp>
      <p:grpSp>
        <p:nvGrpSpPr>
          <p:cNvPr id="9" name="Group 8"/>
          <p:cNvGrpSpPr/>
          <p:nvPr/>
        </p:nvGrpSpPr>
        <p:grpSpPr>
          <a:xfrm>
            <a:off x="1104699" y="5523949"/>
            <a:ext cx="7416824" cy="473278"/>
            <a:chOff x="2106406" y="5733256"/>
            <a:chExt cx="6065994" cy="473278"/>
          </a:xfrm>
        </p:grpSpPr>
        <p:sp>
          <p:nvSpPr>
            <p:cNvPr id="10" name="TextBox 9"/>
            <p:cNvSpPr txBox="1"/>
            <p:nvPr/>
          </p:nvSpPr>
          <p:spPr>
            <a:xfrm>
              <a:off x="2224192" y="5837202"/>
              <a:ext cx="5846736" cy="369332"/>
            </a:xfrm>
            <a:prstGeom prst="rect">
              <a:avLst/>
            </a:prstGeom>
            <a:noFill/>
          </p:spPr>
          <p:txBody>
            <a:bodyPr wrap="square" rtlCol="1">
              <a:spAutoFit/>
            </a:bodyPr>
            <a:lstStyle/>
            <a:p>
              <a:endParaRPr lang="en-US" dirty="0">
                <a:latin typeface="Times New Roman" pitchFamily="18" charset="0"/>
              </a:endParaRPr>
            </a:p>
          </p:txBody>
        </p:sp>
        <p:cxnSp>
          <p:nvCxnSpPr>
            <p:cNvPr id="11" name="Straight Connector 10"/>
            <p:cNvCxnSpPr/>
            <p:nvPr/>
          </p:nvCxnSpPr>
          <p:spPr>
            <a:xfrm flipH="1">
              <a:off x="2106406" y="5733256"/>
              <a:ext cx="606599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Rectangle 11"/>
          <p:cNvSpPr/>
          <p:nvPr/>
        </p:nvSpPr>
        <p:spPr>
          <a:xfrm>
            <a:off x="1043608" y="5581689"/>
            <a:ext cx="7333899" cy="1015663"/>
          </a:xfrm>
          <a:prstGeom prst="rect">
            <a:avLst/>
          </a:prstGeom>
        </p:spPr>
        <p:txBody>
          <a:bodyPr wrap="square">
            <a:spAutoFit/>
          </a:bodyPr>
          <a:lstStyle/>
          <a:p>
            <a:r>
              <a:rPr lang="ar-SA" sz="2000" b="1" dirty="0" smtClean="0"/>
              <a:t>(</a:t>
            </a:r>
            <a:r>
              <a:rPr lang="ar-EG" sz="2000" b="1" dirty="0" smtClean="0"/>
              <a:t>1</a:t>
            </a:r>
            <a:r>
              <a:rPr lang="ar-SA" sz="2000" b="1" dirty="0" smtClean="0"/>
              <a:t>) </a:t>
            </a:r>
            <a:r>
              <a:rPr lang="ar-EG" sz="2000" b="1" dirty="0"/>
              <a:t>إهاب: جلد. ومعنى البيت أنه لكثرة ما يلقاه من الآم السنين فإنه يشعر بطولها، وقد حيل بينه وبين ما يريد من أطايب الحياة بسبب مرضه وكبر سنه، ويظهر أثر ذلك في جلد وجهه.</a:t>
            </a:r>
            <a:endParaRPr lang="en-US" sz="2000" b="1" dirty="0"/>
          </a:p>
        </p:txBody>
      </p:sp>
    </p:spTree>
    <p:extLst>
      <p:ext uri="{BB962C8B-B14F-4D97-AF65-F5344CB8AC3E}">
        <p14:creationId xmlns="" xmlns:p14="http://schemas.microsoft.com/office/powerpoint/2010/main" val="3107244995"/>
      </p:ext>
    </p:extLst>
  </p:cSld>
  <p:clrMapOvr>
    <a:masterClrMapping/>
  </p:clrMapOvr>
  <mc:AlternateContent xmlns:mc="http://schemas.openxmlformats.org/markup-compatibility/2006">
    <mc:Choice xmlns="" xmlns:p14="http://schemas.microsoft.com/office/powerpoint/2010/main" Requires="p14">
      <p:transition>
        <p14:switch dir="l"/>
        <p:sndAc>
          <p:stSnd>
            <p:snd r:embed="rId7" name="mouseDown.wav"/>
          </p:stSnd>
        </p:sndAc>
      </p:transition>
    </mc:Choice>
    <mc:Fallback>
      <p:transition>
        <p:fade/>
        <p:sndAc>
          <p:stSnd>
            <p:snd r:embed="rId2" name="mouseDow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0824 - one xylophone note.wav"/>
                                        </p:tgtEl>
                                      </p:cMediaNode>
                                    </p:audio>
                                  </p:subTnLst>
                                </p:cTn>
                              </p:par>
                              <p:par>
                                <p:cTn id="8" presetID="14" presetClass="entr" presetSubtype="1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randombar(horizontal)">
                                      <p:cBhvr>
                                        <p:cTn id="10" dur="500"/>
                                        <p:tgtEl>
                                          <p:spTgt spid="7">
                                            <p:txEl>
                                              <p:pRg st="0" end="0"/>
                                            </p:txEl>
                                          </p:spTgt>
                                        </p:tgtEl>
                                      </p:cBhvr>
                                    </p:animEffect>
                                  </p:childTnLst>
                                  <p:subTnLst>
                                    <p:audio>
                                      <p:cMediaNode>
                                        <p:cTn display="0" masterRel="sameClick">
                                          <p:stCondLst>
                                            <p:cond evt="begin" delay="0">
                                              <p:tn val="8"/>
                                            </p:cond>
                                          </p:stCondLst>
                                          <p:endCondLst>
                                            <p:cond evt="onStopAudio" delay="0">
                                              <p:tgtEl>
                                                <p:sldTgt/>
                                              </p:tgtEl>
                                            </p:cond>
                                          </p:endCondLst>
                                        </p:cTn>
                                        <p:tgtEl>
                                          <p:sndTgt r:embed="rId4" name="Fiolsplh.wav"/>
                                        </p:tgtEl>
                                      </p:cMediaNode>
                                    </p:audio>
                                  </p:sub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5" name="0941 - pop.wav"/>
                                        </p:tgtEl>
                                      </p:cMediaNode>
                                    </p:audio>
                                  </p:subTnLst>
                                </p:cTn>
                              </p:par>
                              <p:par>
                                <p:cTn id="17" presetID="2" presetClass="entr" presetSubtype="4" fill="hold" grpId="0" nodeType="with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anim calcmode="lin" valueType="num">
                                      <p:cBhvr additive="base">
                                        <p:cTn id="19"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5" name="0941 - pop.wav"/>
                                        </p:tgtEl>
                                      </p:cMediaNode>
                                    </p:audio>
                                  </p:sub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Effect transition="in" filter="randombar(horizontal)">
                                      <p:cBhvr>
                                        <p:cTn id="25" dur="500"/>
                                        <p:tgtEl>
                                          <p:spTgt spid="7">
                                            <p:txEl>
                                              <p:pRg st="1" end="1"/>
                                            </p:txEl>
                                          </p:spTgt>
                                        </p:tgtEl>
                                      </p:cBhvr>
                                    </p:animEffect>
                                  </p:childTnLst>
                                  <p:subTnLst>
                                    <p:audio>
                                      <p:cMediaNode>
                                        <p:cTn display="0" masterRel="sameClick">
                                          <p:stCondLst>
                                            <p:cond evt="begin" delay="0">
                                              <p:tn val="23"/>
                                            </p:cond>
                                          </p:stCondLst>
                                          <p:endCondLst>
                                            <p:cond evt="onStopAudio" delay="0">
                                              <p:tgtEl>
                                                <p:sldTgt/>
                                              </p:tgtEl>
                                            </p:cond>
                                          </p:endCondLst>
                                        </p:cTn>
                                        <p:tgtEl>
                                          <p:sndTgt r:embed="rId4" name="Fiolsplh.wav"/>
                                        </p:tgtEl>
                                      </p:cMediaNode>
                                    </p:audio>
                                  </p:sub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7">
                                            <p:txEl>
                                              <p:pRg st="2" end="2"/>
                                            </p:txEl>
                                          </p:spTgt>
                                        </p:tgtEl>
                                        <p:attrNameLst>
                                          <p:attrName>style.visibility</p:attrName>
                                        </p:attrNameLst>
                                      </p:cBhvr>
                                      <p:to>
                                        <p:strVal val="visible"/>
                                      </p:to>
                                    </p:set>
                                    <p:animEffect transition="in" filter="randombar(horizontal)">
                                      <p:cBhvr>
                                        <p:cTn id="30" dur="500"/>
                                        <p:tgtEl>
                                          <p:spTgt spid="7">
                                            <p:txEl>
                                              <p:pRg st="2" end="2"/>
                                            </p:txEl>
                                          </p:spTgt>
                                        </p:tgtEl>
                                      </p:cBhvr>
                                    </p:animEffect>
                                  </p:childTnLst>
                                  <p:subTnLst>
                                    <p:audio>
                                      <p:cMediaNode>
                                        <p:cTn display="0" masterRel="sameClick">
                                          <p:stCondLst>
                                            <p:cond evt="begin" delay="0">
                                              <p:tn val="28"/>
                                            </p:cond>
                                          </p:stCondLst>
                                          <p:endCondLst>
                                            <p:cond evt="onStopAudio" delay="0">
                                              <p:tgtEl>
                                                <p:sldTgt/>
                                              </p:tgtEl>
                                            </p:cond>
                                          </p:endCondLst>
                                        </p:cTn>
                                        <p:tgtEl>
                                          <p:sndTgt r:embed="rId4" name="Fiolspl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12"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7503" y="26790"/>
            <a:ext cx="9107967" cy="6786586"/>
            <a:chOff x="-113076" y="2000241"/>
            <a:chExt cx="8951117" cy="4854739"/>
          </a:xfrm>
        </p:grpSpPr>
        <p:grpSp>
          <p:nvGrpSpPr>
            <p:cNvPr id="3" name="Group 11"/>
            <p:cNvGrpSpPr/>
            <p:nvPr/>
          </p:nvGrpSpPr>
          <p:grpSpPr>
            <a:xfrm>
              <a:off x="-113076" y="2275664"/>
              <a:ext cx="8653009" cy="4579316"/>
              <a:chOff x="-113076" y="2275664"/>
              <a:chExt cx="8653009" cy="4579316"/>
            </a:xfrm>
          </p:grpSpPr>
          <p:sp>
            <p:nvSpPr>
              <p:cNvPr id="5" name="Round Single Corner Rectangle 4"/>
              <p:cNvSpPr/>
              <p:nvPr/>
            </p:nvSpPr>
            <p:spPr>
              <a:xfrm>
                <a:off x="-113076" y="2275664"/>
                <a:ext cx="8653009" cy="4579316"/>
              </a:xfrm>
              <a:prstGeom prst="round1Rect">
                <a:avLst/>
              </a:prstGeom>
              <a:gradFill>
                <a:gsLst>
                  <a:gs pos="0">
                    <a:srgbClr val="CCFF33"/>
                  </a:gs>
                  <a:gs pos="50000">
                    <a:schemeClr val="bg1"/>
                  </a:gs>
                  <a:gs pos="100000">
                    <a:srgbClr val="CCECFF"/>
                  </a:gs>
                </a:gsLst>
                <a:lin ang="13500000" scaled="0"/>
              </a:gradFill>
              <a:ln w="57150">
                <a:solidFill>
                  <a:schemeClr val="bg1">
                    <a:lumMod val="85000"/>
                  </a:schemeClr>
                </a:solidFill>
                <a:prstDash val="dash"/>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b="1" dirty="0" smtClean="0"/>
                  <a:t>\</a:t>
                </a:r>
                <a:endParaRPr lang="ar-EG" b="1" dirty="0"/>
              </a:p>
            </p:txBody>
          </p:sp>
          <p:sp>
            <p:nvSpPr>
              <p:cNvPr id="6" name="TextBox 5"/>
              <p:cNvSpPr txBox="1"/>
              <p:nvPr/>
            </p:nvSpPr>
            <p:spPr>
              <a:xfrm>
                <a:off x="785786" y="2826511"/>
                <a:ext cx="7072362" cy="660498"/>
              </a:xfrm>
              <a:prstGeom prst="rect">
                <a:avLst/>
              </a:prstGeom>
              <a:noFill/>
            </p:spPr>
            <p:txBody>
              <a:bodyPr wrap="square" rtlCol="1">
                <a:spAutoFit/>
              </a:bodyPr>
              <a:lstStyle/>
              <a:p>
                <a:pPr algn="ctr"/>
                <a:endParaRPr lang="ar-EG" sz="5400" b="1" dirty="0"/>
              </a:p>
            </p:txBody>
          </p:sp>
        </p:grpSp>
        <p:pic>
          <p:nvPicPr>
            <p:cNvPr id="4" name="Picture 3" descr="02b17825ba3133ee1ada858e268064c0.gif"/>
            <p:cNvPicPr>
              <a:picLocks noChangeAspect="1"/>
            </p:cNvPicPr>
            <p:nvPr/>
          </p:nvPicPr>
          <p:blipFill>
            <a:blip r:embed="rId5" cstate="print">
              <a:lum bright="-13000" contrast="33000"/>
            </a:blip>
            <a:stretch>
              <a:fillRect/>
            </a:stretch>
          </p:blipFill>
          <p:spPr>
            <a:xfrm>
              <a:off x="6537870" y="2000241"/>
              <a:ext cx="2300171" cy="664335"/>
            </a:xfrm>
            <a:prstGeom prst="rect">
              <a:avLst/>
            </a:prstGeom>
          </p:spPr>
        </p:pic>
      </p:grpSp>
      <p:sp>
        <p:nvSpPr>
          <p:cNvPr id="7" name="Rectangle 6"/>
          <p:cNvSpPr/>
          <p:nvPr/>
        </p:nvSpPr>
        <p:spPr>
          <a:xfrm>
            <a:off x="951942" y="1124744"/>
            <a:ext cx="7220458" cy="3785652"/>
          </a:xfrm>
          <a:prstGeom prst="rect">
            <a:avLst/>
          </a:prstGeom>
        </p:spPr>
        <p:txBody>
          <a:bodyPr wrap="square">
            <a:spAutoFit/>
          </a:bodyPr>
          <a:lstStyle/>
          <a:p>
            <a:r>
              <a:rPr lang="ar-SA" sz="4000" b="1" dirty="0">
                <a:solidFill>
                  <a:srgbClr val="0000CC"/>
                </a:solidFill>
              </a:rPr>
              <a:t>سَبعونَ قدْ وفدَ الشِّتاءُ يزورني	</a:t>
            </a:r>
            <a:r>
              <a:rPr lang="ar-EG" sz="4000" b="1" dirty="0">
                <a:solidFill>
                  <a:srgbClr val="0000CC"/>
                </a:solidFill>
              </a:rPr>
              <a:t/>
            </a:r>
            <a:br>
              <a:rPr lang="ar-EG" sz="4000" b="1" dirty="0">
                <a:solidFill>
                  <a:srgbClr val="0000CC"/>
                </a:solidFill>
              </a:rPr>
            </a:br>
            <a:r>
              <a:rPr lang="ar-EG" sz="4000" b="1" dirty="0" smtClean="0">
                <a:solidFill>
                  <a:srgbClr val="0000CC"/>
                </a:solidFill>
              </a:rPr>
              <a:t>		</a:t>
            </a:r>
            <a:r>
              <a:rPr lang="ar-SA" sz="4000" b="1" dirty="0" smtClean="0">
                <a:solidFill>
                  <a:srgbClr val="0000CC"/>
                </a:solidFill>
              </a:rPr>
              <a:t>والنَّارُ </a:t>
            </a:r>
            <a:r>
              <a:rPr lang="ar-SA" sz="4000" b="1" dirty="0">
                <a:solidFill>
                  <a:srgbClr val="0000CC"/>
                </a:solidFill>
              </a:rPr>
              <a:t>قَدْ خَمَدتْ وليسَ ثِقَابُ</a:t>
            </a:r>
            <a:endParaRPr lang="en-US" sz="4000" dirty="0">
              <a:solidFill>
                <a:srgbClr val="0000CC"/>
              </a:solidFill>
            </a:endParaRPr>
          </a:p>
          <a:p>
            <a:r>
              <a:rPr lang="ar-SA" sz="4000" b="1" dirty="0">
                <a:solidFill>
                  <a:srgbClr val="0000CC"/>
                </a:solidFill>
              </a:rPr>
              <a:t>حَنَّتْ إلى عَبَقِ </a:t>
            </a:r>
            <a:r>
              <a:rPr lang="ar-SA" sz="4000" b="1">
                <a:solidFill>
                  <a:srgbClr val="0000CC"/>
                </a:solidFill>
              </a:rPr>
              <a:t>التُّرابِ </a:t>
            </a:r>
            <a:r>
              <a:rPr lang="ar-SA" sz="4000" b="1" smtClean="0">
                <a:solidFill>
                  <a:srgbClr val="0000CC"/>
                </a:solidFill>
              </a:rPr>
              <a:t>جَــوانحي</a:t>
            </a:r>
            <a:r>
              <a:rPr lang="ar-SA" sz="4000" b="1" dirty="0">
                <a:solidFill>
                  <a:srgbClr val="0000CC"/>
                </a:solidFill>
              </a:rPr>
              <a:t>		</a:t>
            </a:r>
            <a:r>
              <a:rPr lang="ar-EG" sz="4000" b="1" dirty="0" smtClean="0">
                <a:solidFill>
                  <a:srgbClr val="0000CC"/>
                </a:solidFill>
              </a:rPr>
              <a:t/>
            </a:r>
            <a:br>
              <a:rPr lang="ar-EG" sz="4000" b="1" dirty="0" smtClean="0">
                <a:solidFill>
                  <a:srgbClr val="0000CC"/>
                </a:solidFill>
              </a:rPr>
            </a:br>
            <a:r>
              <a:rPr lang="ar-EG" sz="4000" b="1" dirty="0" smtClean="0">
                <a:solidFill>
                  <a:srgbClr val="0000CC"/>
                </a:solidFill>
              </a:rPr>
              <a:t>		</a:t>
            </a:r>
            <a:r>
              <a:rPr lang="ar-SA" sz="4000" b="1" dirty="0" smtClean="0">
                <a:solidFill>
                  <a:srgbClr val="0000CC"/>
                </a:solidFill>
              </a:rPr>
              <a:t>لا </a:t>
            </a:r>
            <a:r>
              <a:rPr lang="ar-SA" sz="4000" b="1" dirty="0">
                <a:solidFill>
                  <a:srgbClr val="0000CC"/>
                </a:solidFill>
              </a:rPr>
              <a:t>غَزْوَ يَشتاقُ الترُّابَ </a:t>
            </a:r>
            <a:r>
              <a:rPr lang="ar-SA" sz="4000" b="1" dirty="0" smtClean="0">
                <a:solidFill>
                  <a:srgbClr val="0000CC"/>
                </a:solidFill>
              </a:rPr>
              <a:t>تُرابُ</a:t>
            </a:r>
            <a:r>
              <a:rPr lang="ar-SA" sz="4000" baseline="30000" dirty="0" smtClean="0">
                <a:solidFill>
                  <a:srgbClr val="0000CC"/>
                </a:solidFill>
              </a:rPr>
              <a:t>(</a:t>
            </a:r>
            <a:r>
              <a:rPr lang="ar-EG" sz="4000" baseline="30000" dirty="0" smtClean="0">
                <a:solidFill>
                  <a:srgbClr val="0000CC"/>
                </a:solidFill>
              </a:rPr>
              <a:t>1</a:t>
            </a:r>
            <a:r>
              <a:rPr lang="ar-SA" sz="4000" baseline="30000" dirty="0" smtClean="0">
                <a:solidFill>
                  <a:srgbClr val="0000CC"/>
                </a:solidFill>
              </a:rPr>
              <a:t>)</a:t>
            </a:r>
            <a:endParaRPr lang="en-US" sz="4000" dirty="0">
              <a:solidFill>
                <a:srgbClr val="0000CC"/>
              </a:solidFill>
            </a:endParaRPr>
          </a:p>
          <a:p>
            <a:r>
              <a:rPr lang="ar-SA" sz="4000" b="1" dirty="0">
                <a:solidFill>
                  <a:srgbClr val="0000CC"/>
                </a:solidFill>
              </a:rPr>
              <a:t>في يَقْظتي أَغْفو وقَدْ يجفو الكَرَى	</a:t>
            </a:r>
            <a:r>
              <a:rPr lang="ar-EG" sz="4000" b="1" dirty="0">
                <a:solidFill>
                  <a:srgbClr val="0000CC"/>
                </a:solidFill>
              </a:rPr>
              <a:t/>
            </a:r>
            <a:br>
              <a:rPr lang="ar-EG" sz="4000" b="1" dirty="0">
                <a:solidFill>
                  <a:srgbClr val="0000CC"/>
                </a:solidFill>
              </a:rPr>
            </a:br>
            <a:r>
              <a:rPr lang="ar-EG" sz="4000" b="1" dirty="0" smtClean="0">
                <a:solidFill>
                  <a:srgbClr val="0000CC"/>
                </a:solidFill>
              </a:rPr>
              <a:t>		</a:t>
            </a:r>
            <a:r>
              <a:rPr lang="ar-SA" sz="4000" b="1" dirty="0" smtClean="0">
                <a:solidFill>
                  <a:srgbClr val="0000CC"/>
                </a:solidFill>
              </a:rPr>
              <a:t>جَفْني </a:t>
            </a:r>
            <a:r>
              <a:rPr lang="ar-SA" sz="4000" b="1" dirty="0">
                <a:solidFill>
                  <a:srgbClr val="0000CC"/>
                </a:solidFill>
              </a:rPr>
              <a:t>فيحْلُمُ </a:t>
            </a:r>
            <a:r>
              <a:rPr lang="ar-SA" sz="4000" b="1" dirty="0" smtClean="0">
                <a:solidFill>
                  <a:srgbClr val="0000CC"/>
                </a:solidFill>
              </a:rPr>
              <a:t>بالمَنـــام طِلاَبُ</a:t>
            </a:r>
            <a:r>
              <a:rPr lang="ar-SA" sz="4000" baseline="30000" dirty="0" smtClean="0">
                <a:solidFill>
                  <a:srgbClr val="0000CC"/>
                </a:solidFill>
              </a:rPr>
              <a:t>(</a:t>
            </a:r>
            <a:r>
              <a:rPr lang="ar-EG" sz="4000" baseline="30000" dirty="0" smtClean="0">
                <a:solidFill>
                  <a:srgbClr val="0000CC"/>
                </a:solidFill>
              </a:rPr>
              <a:t>2</a:t>
            </a:r>
            <a:r>
              <a:rPr lang="ar-SA" sz="4000" baseline="30000" dirty="0" smtClean="0">
                <a:solidFill>
                  <a:srgbClr val="0000CC"/>
                </a:solidFill>
              </a:rPr>
              <a:t>)</a:t>
            </a:r>
            <a:endParaRPr lang="en-US" sz="4000" dirty="0">
              <a:solidFill>
                <a:srgbClr val="0000CC"/>
              </a:solidFill>
            </a:endParaRPr>
          </a:p>
        </p:txBody>
      </p:sp>
      <p:grpSp>
        <p:nvGrpSpPr>
          <p:cNvPr id="8" name="Group 7"/>
          <p:cNvGrpSpPr/>
          <p:nvPr/>
        </p:nvGrpSpPr>
        <p:grpSpPr>
          <a:xfrm>
            <a:off x="1104699" y="5523949"/>
            <a:ext cx="7416824" cy="473278"/>
            <a:chOff x="2106406" y="5733256"/>
            <a:chExt cx="6065994" cy="473278"/>
          </a:xfrm>
        </p:grpSpPr>
        <p:sp>
          <p:nvSpPr>
            <p:cNvPr id="9" name="TextBox 8"/>
            <p:cNvSpPr txBox="1"/>
            <p:nvPr/>
          </p:nvSpPr>
          <p:spPr>
            <a:xfrm>
              <a:off x="2224192" y="5837202"/>
              <a:ext cx="5846736" cy="369332"/>
            </a:xfrm>
            <a:prstGeom prst="rect">
              <a:avLst/>
            </a:prstGeom>
            <a:noFill/>
          </p:spPr>
          <p:txBody>
            <a:bodyPr wrap="square" rtlCol="1">
              <a:spAutoFit/>
            </a:bodyPr>
            <a:lstStyle/>
            <a:p>
              <a:endParaRPr lang="en-US" dirty="0">
                <a:latin typeface="Times New Roman" pitchFamily="18" charset="0"/>
              </a:endParaRPr>
            </a:p>
          </p:txBody>
        </p:sp>
        <p:cxnSp>
          <p:nvCxnSpPr>
            <p:cNvPr id="10" name="Straight Connector 9"/>
            <p:cNvCxnSpPr/>
            <p:nvPr/>
          </p:nvCxnSpPr>
          <p:spPr>
            <a:xfrm flipH="1">
              <a:off x="2106406" y="5733256"/>
              <a:ext cx="606599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Rectangle 10"/>
          <p:cNvSpPr/>
          <p:nvPr/>
        </p:nvSpPr>
        <p:spPr>
          <a:xfrm>
            <a:off x="1043608" y="5581689"/>
            <a:ext cx="7333899" cy="707886"/>
          </a:xfrm>
          <a:prstGeom prst="rect">
            <a:avLst/>
          </a:prstGeom>
        </p:spPr>
        <p:txBody>
          <a:bodyPr wrap="square">
            <a:spAutoFit/>
          </a:bodyPr>
          <a:lstStyle/>
          <a:p>
            <a:r>
              <a:rPr lang="ar-SA" sz="2000" b="1" dirty="0" smtClean="0"/>
              <a:t>(</a:t>
            </a:r>
            <a:r>
              <a:rPr lang="ar-EG" sz="2000" b="1" dirty="0" smtClean="0"/>
              <a:t>1</a:t>
            </a:r>
            <a:r>
              <a:rPr lang="ar-SA" sz="2000" b="1" dirty="0" smtClean="0"/>
              <a:t>) </a:t>
            </a:r>
            <a:r>
              <a:rPr lang="ar-EG" sz="2000" b="1" dirty="0"/>
              <a:t>الجوانح: الضلوع.</a:t>
            </a:r>
            <a:endParaRPr lang="en-US" sz="2000" b="1" dirty="0"/>
          </a:p>
          <a:p>
            <a:r>
              <a:rPr lang="ar-SA" sz="2000" b="1" dirty="0" smtClean="0"/>
              <a:t>(</a:t>
            </a:r>
            <a:r>
              <a:rPr lang="ar-EG" sz="2000" b="1" dirty="0" smtClean="0"/>
              <a:t>2</a:t>
            </a:r>
            <a:r>
              <a:rPr lang="ar-SA" sz="2000" b="1" dirty="0" smtClean="0"/>
              <a:t>) </a:t>
            </a:r>
            <a:r>
              <a:rPr lang="ar-EG" sz="2000" b="1" dirty="0"/>
              <a:t>الكرى: النوم.</a:t>
            </a:r>
            <a:endParaRPr lang="en-US" sz="2000" b="1" dirty="0"/>
          </a:p>
        </p:txBody>
      </p:sp>
    </p:spTree>
    <p:extLst>
      <p:ext uri="{BB962C8B-B14F-4D97-AF65-F5344CB8AC3E}">
        <p14:creationId xmlns="" xmlns:p14="http://schemas.microsoft.com/office/powerpoint/2010/main" val="3181779103"/>
      </p:ext>
    </p:extLst>
  </p:cSld>
  <p:clrMapOvr>
    <a:masterClrMapping/>
  </p:clrMapOvr>
  <mc:AlternateContent xmlns:mc="http://schemas.openxmlformats.org/markup-compatibility/2006">
    <mc:Choice xmlns="" xmlns:p14="http://schemas.microsoft.com/office/powerpoint/2010/main" Requires="p14">
      <p:transition>
        <p14:switch dir="l"/>
        <p:sndAc>
          <p:stSnd>
            <p:snd r:embed="rId6" name="mouseDown.wav"/>
          </p:stSnd>
        </p:sndAc>
      </p:transition>
    </mc:Choice>
    <mc:Fallback>
      <p:transition>
        <p:fade/>
        <p:sndAc>
          <p:stSnd>
            <p:snd r:embed="rId2" name="mouseDow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randombar(horizontal)">
                                      <p:cBhvr>
                                        <p:cTn id="7" dur="500"/>
                                        <p:tgtEl>
                                          <p:spTgt spid="7">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Fiolsplh.wav"/>
                                        </p:tgtEl>
                                      </p:cMediaNode>
                                    </p:audio>
                                  </p:sub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randombar(horizontal)">
                                      <p:cBhvr>
                                        <p:cTn id="12" dur="500"/>
                                        <p:tgtEl>
                                          <p:spTgt spid="7">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Fiolsplh.wav"/>
                                        </p:tgtEl>
                                      </p:cMediaNode>
                                    </p:audio>
                                  </p:sub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0-#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4" name="0941 - pop.wav"/>
                                        </p:tgtEl>
                                      </p:cMediaNode>
                                    </p:audio>
                                  </p:subTnLst>
                                </p:cTn>
                              </p:par>
                              <p:par>
                                <p:cTn id="19" presetID="2" presetClass="entr" presetSubtype="8" fill="hold" grpId="0" nodeType="withEffect">
                                  <p:stCondLst>
                                    <p:cond delay="0"/>
                                  </p:stCondLst>
                                  <p:childTnLst>
                                    <p:set>
                                      <p:cBhvr>
                                        <p:cTn id="20" dur="1" fill="hold">
                                          <p:stCondLst>
                                            <p:cond delay="0"/>
                                          </p:stCondLst>
                                        </p:cTn>
                                        <p:tgtEl>
                                          <p:spTgt spid="11">
                                            <p:txEl>
                                              <p:pRg st="0" end="0"/>
                                            </p:txEl>
                                          </p:spTgt>
                                        </p:tgtEl>
                                        <p:attrNameLst>
                                          <p:attrName>style.visibility</p:attrName>
                                        </p:attrNameLst>
                                      </p:cBhvr>
                                      <p:to>
                                        <p:strVal val="visible"/>
                                      </p:to>
                                    </p:set>
                                    <p:anim calcmode="lin" valueType="num">
                                      <p:cBhvr additive="base">
                                        <p:cTn id="21" dur="5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4" name="0941 - pop.wav"/>
                                        </p:tgtEl>
                                      </p:cMediaNode>
                                    </p:audio>
                                  </p:sub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randombar(horizontal)">
                                      <p:cBhvr>
                                        <p:cTn id="27" dur="500"/>
                                        <p:tgtEl>
                                          <p:spTgt spid="7">
                                            <p:txEl>
                                              <p:pRg st="2" end="2"/>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3" name="Fiolsplh.wav"/>
                                        </p:tgtEl>
                                      </p:cMediaNode>
                                    </p:audio>
                                  </p:subTnLst>
                                </p:cTn>
                              </p:par>
                            </p:childTnLst>
                          </p:cTn>
                        </p:par>
                      </p:childTnLst>
                    </p:cTn>
                  </p:par>
                  <p:par>
                    <p:cTn id="28" fill="hold">
                      <p:stCondLst>
                        <p:cond delay="indefinite"/>
                      </p:stCondLst>
                      <p:childTnLst>
                        <p:par>
                          <p:cTn id="29" fill="hold">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11">
                                            <p:txEl>
                                              <p:pRg st="1" end="1"/>
                                            </p:txEl>
                                          </p:spTgt>
                                        </p:tgtEl>
                                        <p:attrNameLst>
                                          <p:attrName>style.visibility</p:attrName>
                                        </p:attrNameLst>
                                      </p:cBhvr>
                                      <p:to>
                                        <p:strVal val="visible"/>
                                      </p:to>
                                    </p:set>
                                    <p:anim calcmode="lin" valueType="num">
                                      <p:cBhvr additive="base">
                                        <p:cTn id="32" dur="500" fill="hold"/>
                                        <p:tgtEl>
                                          <p:spTgt spid="11">
                                            <p:txEl>
                                              <p:pRg st="1" end="1"/>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1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0941 - pop.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11"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7503" y="26790"/>
            <a:ext cx="9107967" cy="6786586"/>
            <a:chOff x="-113076" y="2000241"/>
            <a:chExt cx="8951117" cy="4854739"/>
          </a:xfrm>
        </p:grpSpPr>
        <p:grpSp>
          <p:nvGrpSpPr>
            <p:cNvPr id="3" name="Group 11"/>
            <p:cNvGrpSpPr/>
            <p:nvPr/>
          </p:nvGrpSpPr>
          <p:grpSpPr>
            <a:xfrm>
              <a:off x="-113076" y="2275664"/>
              <a:ext cx="8653009" cy="4579316"/>
              <a:chOff x="-113076" y="2275664"/>
              <a:chExt cx="8653009" cy="4579316"/>
            </a:xfrm>
          </p:grpSpPr>
          <p:sp>
            <p:nvSpPr>
              <p:cNvPr id="5" name="Round Single Corner Rectangle 4"/>
              <p:cNvSpPr/>
              <p:nvPr/>
            </p:nvSpPr>
            <p:spPr>
              <a:xfrm>
                <a:off x="-113076" y="2275664"/>
                <a:ext cx="8653009" cy="4579316"/>
              </a:xfrm>
              <a:prstGeom prst="round1Rect">
                <a:avLst/>
              </a:prstGeom>
              <a:gradFill>
                <a:gsLst>
                  <a:gs pos="0">
                    <a:srgbClr val="CCFF33"/>
                  </a:gs>
                  <a:gs pos="50000">
                    <a:schemeClr val="bg1"/>
                  </a:gs>
                  <a:gs pos="100000">
                    <a:srgbClr val="CCECFF"/>
                  </a:gs>
                </a:gsLst>
                <a:lin ang="13500000" scaled="0"/>
              </a:gradFill>
              <a:ln w="57150">
                <a:solidFill>
                  <a:schemeClr val="bg1">
                    <a:lumMod val="85000"/>
                  </a:schemeClr>
                </a:solidFill>
                <a:prstDash val="dash"/>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b="1" dirty="0" smtClean="0"/>
                  <a:t>\</a:t>
                </a:r>
                <a:endParaRPr lang="ar-EG" b="1" dirty="0"/>
              </a:p>
            </p:txBody>
          </p:sp>
          <p:sp>
            <p:nvSpPr>
              <p:cNvPr id="6" name="TextBox 5"/>
              <p:cNvSpPr txBox="1"/>
              <p:nvPr/>
            </p:nvSpPr>
            <p:spPr>
              <a:xfrm>
                <a:off x="785786" y="2826511"/>
                <a:ext cx="7072362" cy="660498"/>
              </a:xfrm>
              <a:prstGeom prst="rect">
                <a:avLst/>
              </a:prstGeom>
              <a:noFill/>
            </p:spPr>
            <p:txBody>
              <a:bodyPr wrap="square" rtlCol="1">
                <a:spAutoFit/>
              </a:bodyPr>
              <a:lstStyle/>
              <a:p>
                <a:pPr algn="ctr"/>
                <a:endParaRPr lang="ar-EG" sz="5400" b="1" dirty="0"/>
              </a:p>
            </p:txBody>
          </p:sp>
        </p:grpSp>
        <p:pic>
          <p:nvPicPr>
            <p:cNvPr id="4" name="Picture 3" descr="02b17825ba3133ee1ada858e268064c0.gif"/>
            <p:cNvPicPr>
              <a:picLocks noChangeAspect="1"/>
            </p:cNvPicPr>
            <p:nvPr/>
          </p:nvPicPr>
          <p:blipFill>
            <a:blip r:embed="rId4" cstate="print">
              <a:lum bright="-13000" contrast="33000"/>
            </a:blip>
            <a:stretch>
              <a:fillRect/>
            </a:stretch>
          </p:blipFill>
          <p:spPr>
            <a:xfrm>
              <a:off x="6537870" y="2000241"/>
              <a:ext cx="2300171" cy="664335"/>
            </a:xfrm>
            <a:prstGeom prst="rect">
              <a:avLst/>
            </a:prstGeom>
          </p:spPr>
        </p:pic>
      </p:grpSp>
      <p:sp>
        <p:nvSpPr>
          <p:cNvPr id="7" name="Rectangle 6"/>
          <p:cNvSpPr/>
          <p:nvPr/>
        </p:nvSpPr>
        <p:spPr>
          <a:xfrm>
            <a:off x="951942" y="1124744"/>
            <a:ext cx="7220458" cy="1323439"/>
          </a:xfrm>
          <a:prstGeom prst="rect">
            <a:avLst/>
          </a:prstGeom>
        </p:spPr>
        <p:txBody>
          <a:bodyPr wrap="square">
            <a:spAutoFit/>
          </a:bodyPr>
          <a:lstStyle/>
          <a:p>
            <a:r>
              <a:rPr lang="ar-SA" sz="4000" b="1" dirty="0">
                <a:solidFill>
                  <a:srgbClr val="0000CC"/>
                </a:solidFill>
              </a:rPr>
              <a:t>سَبعونَ عِشْتُهْم مِثلَها بَلْ ضِعْفَها			</a:t>
            </a:r>
            <a:r>
              <a:rPr lang="ar-EG" sz="4000" b="1" dirty="0" smtClean="0">
                <a:solidFill>
                  <a:srgbClr val="0000CC"/>
                </a:solidFill>
              </a:rPr>
              <a:t>	</a:t>
            </a:r>
            <a:r>
              <a:rPr lang="ar-SA" sz="4000" b="1" dirty="0" smtClean="0">
                <a:solidFill>
                  <a:srgbClr val="0000CC"/>
                </a:solidFill>
              </a:rPr>
              <a:t>      والحادِيَان</a:t>
            </a:r>
            <a:r>
              <a:rPr lang="ar-SA" sz="4000" b="1" dirty="0">
                <a:solidFill>
                  <a:srgbClr val="0000CC"/>
                </a:solidFill>
              </a:rPr>
              <a:t>: سلامةٌ وصَوابُ</a:t>
            </a:r>
            <a:endParaRPr lang="en-US" sz="4000" dirty="0">
              <a:solidFill>
                <a:srgbClr val="0000CC"/>
              </a:solidFill>
            </a:endParaRPr>
          </a:p>
        </p:txBody>
      </p:sp>
    </p:spTree>
    <p:extLst>
      <p:ext uri="{BB962C8B-B14F-4D97-AF65-F5344CB8AC3E}">
        <p14:creationId xmlns="" xmlns:p14="http://schemas.microsoft.com/office/powerpoint/2010/main" val="2536429425"/>
      </p:ext>
    </p:extLst>
  </p:cSld>
  <p:clrMapOvr>
    <a:masterClrMapping/>
  </p:clrMapOvr>
  <mc:AlternateContent xmlns:mc="http://schemas.openxmlformats.org/markup-compatibility/2006">
    <mc:Choice xmlns="" xmlns:p14="http://schemas.microsoft.com/office/powerpoint/2010/main" Requires="p14">
      <p:transition>
        <p14:switch dir="l"/>
        <p:sndAc>
          <p:stSnd>
            <p:snd r:embed="rId5" name="mouseDown.wav"/>
          </p:stSnd>
        </p:sndAc>
      </p:transition>
    </mc:Choice>
    <mc:Fallback>
      <p:transition>
        <p:fade/>
        <p:sndAc>
          <p:stSnd>
            <p:snd r:embed="rId2" name="mouseDow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randombar(horizontal)">
                                      <p:cBhvr>
                                        <p:cTn id="7" dur="500"/>
                                        <p:tgtEl>
                                          <p:spTgt spid="7">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Fiolspl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
          <p:cNvGrpSpPr/>
          <p:nvPr/>
        </p:nvGrpSpPr>
        <p:grpSpPr>
          <a:xfrm>
            <a:off x="378467" y="214290"/>
            <a:ext cx="8551219" cy="6429396"/>
            <a:chOff x="1286466" y="857232"/>
            <a:chExt cx="6643120" cy="5786478"/>
          </a:xfrm>
        </p:grpSpPr>
        <p:sp>
          <p:nvSpPr>
            <p:cNvPr id="4" name="Round Single Corner Rectangle 3"/>
            <p:cNvSpPr/>
            <p:nvPr/>
          </p:nvSpPr>
          <p:spPr>
            <a:xfrm>
              <a:off x="1857356" y="857232"/>
              <a:ext cx="6072230" cy="5786478"/>
            </a:xfrm>
            <a:prstGeom prst="round1Rect">
              <a:avLst/>
            </a:prstGeom>
            <a:gradFill flip="none" rotWithShape="1">
              <a:gsLst>
                <a:gs pos="0">
                  <a:schemeClr val="bg1">
                    <a:lumMod val="65000"/>
                  </a:schemeClr>
                </a:gs>
                <a:gs pos="50000">
                  <a:schemeClr val="bg1"/>
                </a:gs>
                <a:gs pos="100000">
                  <a:srgbClr val="99CCFF"/>
                </a:gs>
              </a:gsLst>
              <a:lin ang="5400000" scaled="1"/>
              <a:tileRect/>
            </a:gradFill>
            <a:ln w="57150">
              <a:solidFill>
                <a:schemeClr val="bg1"/>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5" name="Folded Corner 4"/>
            <p:cNvSpPr/>
            <p:nvPr/>
          </p:nvSpPr>
          <p:spPr>
            <a:xfrm>
              <a:off x="1286466" y="1100142"/>
              <a:ext cx="6143668" cy="5286412"/>
            </a:xfrm>
            <a:prstGeom prst="foldedCorner">
              <a:avLst/>
            </a:prstGeom>
            <a:gradFill>
              <a:gsLst>
                <a:gs pos="0">
                  <a:schemeClr val="bg1"/>
                </a:gs>
                <a:gs pos="50000">
                  <a:schemeClr val="bg1">
                    <a:lumMod val="95000"/>
                  </a:schemeClr>
                </a:gs>
                <a:gs pos="100000">
                  <a:srgbClr val="6600FF"/>
                </a:gs>
              </a:gsLst>
              <a:lin ang="5400000" scaled="1"/>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sp>
        <p:nvSpPr>
          <p:cNvPr id="6" name="Rectangle 5"/>
          <p:cNvSpPr/>
          <p:nvPr/>
        </p:nvSpPr>
        <p:spPr>
          <a:xfrm>
            <a:off x="1043608" y="1340768"/>
            <a:ext cx="6696744" cy="3785652"/>
          </a:xfrm>
          <a:prstGeom prst="rect">
            <a:avLst/>
          </a:prstGeom>
        </p:spPr>
        <p:txBody>
          <a:bodyPr wrap="square">
            <a:spAutoFit/>
          </a:bodyPr>
          <a:lstStyle/>
          <a:p>
            <a:pPr algn="ctr"/>
            <a:r>
              <a:rPr lang="ar-SA" sz="6000" b="1" dirty="0">
                <a:solidFill>
                  <a:srgbClr val="C00000"/>
                </a:solidFill>
              </a:rPr>
              <a:t>احكم على عاطفة الشاعر في الأبيات السابقة من خلال مقاييس نقد العاطفة التي درستها.</a:t>
            </a:r>
            <a:endParaRPr lang="en-US" sz="6000" dirty="0">
              <a:solidFill>
                <a:srgbClr val="C00000"/>
              </a:solidFill>
            </a:endParaRPr>
          </a:p>
        </p:txBody>
      </p:sp>
    </p:spTree>
    <p:extLst>
      <p:ext uri="{BB962C8B-B14F-4D97-AF65-F5344CB8AC3E}">
        <p14:creationId xmlns="" xmlns:p14="http://schemas.microsoft.com/office/powerpoint/2010/main" val="2886532915"/>
      </p:ext>
    </p:extLst>
  </p:cSld>
  <p:clrMapOvr>
    <a:masterClrMapping/>
  </p:clrMapOvr>
  <mc:AlternateContent xmlns:mc="http://schemas.openxmlformats.org/markup-compatibility/2006">
    <mc:Choice xmlns="" xmlns:p14="http://schemas.microsoft.com/office/powerpoint/2010/main" Requires="p14">
      <p:transition>
        <p14:switch dir="l"/>
        <p:sndAc>
          <p:stSnd>
            <p:snd r:embed="rId5" name="mouseDown.wav"/>
          </p:stSnd>
        </p:sndAc>
      </p:transition>
    </mc:Choice>
    <mc:Fallback>
      <p:transition>
        <p:fade/>
        <p:sndAc>
          <p:stSnd>
            <p:snd r:embed="rId2" name="mouseDow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0083 - arcade game sound.wav"/>
                                        </p:tgtEl>
                                      </p:cMediaNode>
                                    </p:audio>
                                  </p:subTnLst>
                                </p:cTn>
                              </p:par>
                              <p:par>
                                <p:cTn id="8" presetID="53"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500" fill="hold"/>
                                        <p:tgtEl>
                                          <p:spTgt spid="6"/>
                                        </p:tgtEl>
                                        <p:attrNameLst>
                                          <p:attrName>ppt_w</p:attrName>
                                        </p:attrNameLst>
                                      </p:cBhvr>
                                      <p:tavLst>
                                        <p:tav tm="0">
                                          <p:val>
                                            <p:fltVal val="0"/>
                                          </p:val>
                                        </p:tav>
                                        <p:tav tm="100000">
                                          <p:val>
                                            <p:strVal val="#ppt_w"/>
                                          </p:val>
                                        </p:tav>
                                      </p:tavLst>
                                    </p:anim>
                                    <p:anim calcmode="lin" valueType="num">
                                      <p:cBhvr>
                                        <p:cTn id="11" dur="500" fill="hold"/>
                                        <p:tgtEl>
                                          <p:spTgt spid="6"/>
                                        </p:tgtEl>
                                        <p:attrNameLst>
                                          <p:attrName>ppt_h</p:attrName>
                                        </p:attrNameLst>
                                      </p:cBhvr>
                                      <p:tavLst>
                                        <p:tav tm="0">
                                          <p:val>
                                            <p:fltVal val="0"/>
                                          </p:val>
                                        </p:tav>
                                        <p:tav tm="100000">
                                          <p:val>
                                            <p:strVal val="#ppt_h"/>
                                          </p:val>
                                        </p:tav>
                                      </p:tavLst>
                                    </p:anim>
                                    <p:animEffect transition="in" filter="fade">
                                      <p:cBhvr>
                                        <p:cTn id="12" dur="500"/>
                                        <p:tgtEl>
                                          <p:spTgt spid="6"/>
                                        </p:tgtEl>
                                      </p:cBhvr>
                                    </p:animEffect>
                                  </p:childTnLst>
                                  <p:subTnLst>
                                    <p:audio>
                                      <p:cMediaNode>
                                        <p:cTn display="0" masterRel="sameClick">
                                          <p:stCondLst>
                                            <p:cond evt="begin" delay="0">
                                              <p:tn val="8"/>
                                            </p:cond>
                                          </p:stCondLst>
                                          <p:endCondLst>
                                            <p:cond evt="onStopAudio" delay="0">
                                              <p:tgtEl>
                                                <p:sldTgt/>
                                              </p:tgtEl>
                                            </p:cond>
                                          </p:endCondLst>
                                        </p:cTn>
                                        <p:tgtEl>
                                          <p:sndTgt r:embed="rId4" name="0186 - blurp up 4ب.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78467" y="214290"/>
            <a:ext cx="8551219" cy="6429396"/>
            <a:chOff x="1286466" y="857232"/>
            <a:chExt cx="6643120" cy="5786478"/>
          </a:xfrm>
        </p:grpSpPr>
        <p:sp>
          <p:nvSpPr>
            <p:cNvPr id="3" name="Round Single Corner Rectangle 2"/>
            <p:cNvSpPr/>
            <p:nvPr/>
          </p:nvSpPr>
          <p:spPr>
            <a:xfrm>
              <a:off x="1857356" y="857232"/>
              <a:ext cx="6072230" cy="5786478"/>
            </a:xfrm>
            <a:prstGeom prst="round1Rect">
              <a:avLst/>
            </a:prstGeom>
            <a:gradFill flip="none" rotWithShape="1">
              <a:gsLst>
                <a:gs pos="0">
                  <a:schemeClr val="bg1">
                    <a:lumMod val="65000"/>
                  </a:schemeClr>
                </a:gs>
                <a:gs pos="50000">
                  <a:schemeClr val="bg1"/>
                </a:gs>
                <a:gs pos="100000">
                  <a:srgbClr val="99CCFF"/>
                </a:gs>
              </a:gsLst>
              <a:lin ang="5400000" scaled="1"/>
              <a:tileRect/>
            </a:gradFill>
            <a:ln w="57150">
              <a:solidFill>
                <a:schemeClr val="bg1"/>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4" name="Folded Corner 3"/>
            <p:cNvSpPr/>
            <p:nvPr/>
          </p:nvSpPr>
          <p:spPr>
            <a:xfrm>
              <a:off x="1286466" y="1100142"/>
              <a:ext cx="6143668" cy="5286412"/>
            </a:xfrm>
            <a:prstGeom prst="foldedCorner">
              <a:avLst/>
            </a:prstGeom>
            <a:gradFill>
              <a:gsLst>
                <a:gs pos="0">
                  <a:schemeClr val="bg1"/>
                </a:gs>
                <a:gs pos="50000">
                  <a:schemeClr val="bg1">
                    <a:lumMod val="95000"/>
                  </a:schemeClr>
                </a:gs>
                <a:gs pos="100000">
                  <a:srgbClr val="6600FF"/>
                </a:gs>
              </a:gsLst>
              <a:lin ang="5400000" scaled="1"/>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sp>
        <p:nvSpPr>
          <p:cNvPr id="5" name="TextBox 4"/>
          <p:cNvSpPr txBox="1"/>
          <p:nvPr/>
        </p:nvSpPr>
        <p:spPr>
          <a:xfrm>
            <a:off x="1259632" y="1290240"/>
            <a:ext cx="6408712" cy="4154984"/>
          </a:xfrm>
          <a:prstGeom prst="rect">
            <a:avLst/>
          </a:prstGeom>
          <a:noFill/>
        </p:spPr>
        <p:txBody>
          <a:bodyPr wrap="square" rtlCol="1">
            <a:spAutoFit/>
          </a:bodyPr>
          <a:lstStyle/>
          <a:p>
            <a:pPr algn="ctr"/>
            <a:r>
              <a:rPr lang="ar-SA" sz="4400" b="1" dirty="0"/>
              <a:t>نستطيع القول أن عاطفة الشاعر في الابيات السابقة تتسم بالصدق العاطفي فنجد الشاعر يرثي نفسه وقد دنا أجله لأن الدافع له دافعاً ذاتياً اصيلاً يلح في وجدان الشاعر، كما أننا نستطيع </a:t>
            </a:r>
            <a:r>
              <a:rPr lang="ar-SA" sz="4400" b="1" dirty="0" smtClean="0"/>
              <a:t>القول</a:t>
            </a:r>
            <a:endParaRPr lang="en-US" sz="4400" dirty="0"/>
          </a:p>
        </p:txBody>
      </p:sp>
    </p:spTree>
    <p:extLst>
      <p:ext uri="{BB962C8B-B14F-4D97-AF65-F5344CB8AC3E}">
        <p14:creationId xmlns="" xmlns:p14="http://schemas.microsoft.com/office/powerpoint/2010/main" val="1324078348"/>
      </p:ext>
    </p:extLst>
  </p:cSld>
  <p:clrMapOvr>
    <a:masterClrMapping/>
  </p:clrMapOvr>
  <mc:AlternateContent xmlns:mc="http://schemas.openxmlformats.org/markup-compatibility/2006">
    <mc:Choice xmlns="" xmlns:p14="http://schemas.microsoft.com/office/powerpoint/2010/main" Requires="p14">
      <p:transition>
        <p14:switch dir="l"/>
        <p:sndAc>
          <p:stSnd>
            <p:snd r:embed="rId4" name="mouseDown.wav"/>
          </p:stSnd>
        </p:sndAc>
      </p:transition>
    </mc:Choice>
    <mc:Fallback>
      <p:transition>
        <p:fade/>
        <p:sndAc>
          <p:stSnd>
            <p:snd r:embed="rId2" name="mouseDow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strVal val="#ppt_w*0.05"/>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anim calcmode="lin" valueType="num">
                                      <p:cBhvr>
                                        <p:cTn id="9" dur="500" fill="hold"/>
                                        <p:tgtEl>
                                          <p:spTgt spid="5"/>
                                        </p:tgtEl>
                                        <p:attrNameLst>
                                          <p:attrName>ppt_x</p:attrName>
                                        </p:attrNameLst>
                                      </p:cBhvr>
                                      <p:tavLst>
                                        <p:tav tm="0">
                                          <p:val>
                                            <p:strVal val="#ppt_x-.2"/>
                                          </p:val>
                                        </p:tav>
                                        <p:tav tm="100000">
                                          <p:val>
                                            <p:strVal val="#ppt_x"/>
                                          </p:val>
                                        </p:tav>
                                      </p:tavLst>
                                    </p:anim>
                                    <p:anim calcmode="lin" valueType="num">
                                      <p:cBhvr>
                                        <p:cTn id="10" dur="500" fill="hold"/>
                                        <p:tgtEl>
                                          <p:spTgt spid="5"/>
                                        </p:tgtEl>
                                        <p:attrNameLst>
                                          <p:attrName>ppt_y</p:attrName>
                                        </p:attrNameLst>
                                      </p:cBhvr>
                                      <p:tavLst>
                                        <p:tav tm="0">
                                          <p:val>
                                            <p:strVal val="#ppt_y"/>
                                          </p:val>
                                        </p:tav>
                                        <p:tav tm="100000">
                                          <p:val>
                                            <p:strVal val="#ppt_y"/>
                                          </p:val>
                                        </p:tav>
                                      </p:tavLst>
                                    </p:anim>
                                    <p:animEffect transition="in" filter="fade">
                                      <p:cBhvr>
                                        <p:cTn id="11"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3" name="BITE3.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78467" y="214290"/>
            <a:ext cx="8551219" cy="6429396"/>
            <a:chOff x="1286466" y="857232"/>
            <a:chExt cx="6643120" cy="5786478"/>
          </a:xfrm>
        </p:grpSpPr>
        <p:sp>
          <p:nvSpPr>
            <p:cNvPr id="3" name="Round Single Corner Rectangle 2"/>
            <p:cNvSpPr/>
            <p:nvPr/>
          </p:nvSpPr>
          <p:spPr>
            <a:xfrm>
              <a:off x="1857356" y="857232"/>
              <a:ext cx="6072230" cy="5786478"/>
            </a:xfrm>
            <a:prstGeom prst="round1Rect">
              <a:avLst/>
            </a:prstGeom>
            <a:gradFill flip="none" rotWithShape="1">
              <a:gsLst>
                <a:gs pos="0">
                  <a:schemeClr val="bg1">
                    <a:lumMod val="65000"/>
                  </a:schemeClr>
                </a:gs>
                <a:gs pos="50000">
                  <a:schemeClr val="bg1"/>
                </a:gs>
                <a:gs pos="100000">
                  <a:srgbClr val="99CCFF"/>
                </a:gs>
              </a:gsLst>
              <a:lin ang="5400000" scaled="1"/>
              <a:tileRect/>
            </a:gradFill>
            <a:ln w="57150">
              <a:solidFill>
                <a:schemeClr val="bg1"/>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4" name="Folded Corner 3"/>
            <p:cNvSpPr/>
            <p:nvPr/>
          </p:nvSpPr>
          <p:spPr>
            <a:xfrm>
              <a:off x="1286466" y="1100142"/>
              <a:ext cx="6143668" cy="5286412"/>
            </a:xfrm>
            <a:prstGeom prst="foldedCorner">
              <a:avLst/>
            </a:prstGeom>
            <a:gradFill>
              <a:gsLst>
                <a:gs pos="0">
                  <a:schemeClr val="bg1"/>
                </a:gs>
                <a:gs pos="50000">
                  <a:schemeClr val="bg1">
                    <a:lumMod val="95000"/>
                  </a:schemeClr>
                </a:gs>
                <a:gs pos="100000">
                  <a:srgbClr val="6600FF"/>
                </a:gs>
              </a:gsLst>
              <a:lin ang="5400000" scaled="1"/>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sp>
        <p:nvSpPr>
          <p:cNvPr id="5" name="TextBox 4"/>
          <p:cNvSpPr txBox="1"/>
          <p:nvPr/>
        </p:nvSpPr>
        <p:spPr>
          <a:xfrm>
            <a:off x="645760" y="1146224"/>
            <a:ext cx="7382624" cy="4154984"/>
          </a:xfrm>
          <a:prstGeom prst="rect">
            <a:avLst/>
          </a:prstGeom>
          <a:noFill/>
        </p:spPr>
        <p:txBody>
          <a:bodyPr wrap="square" rtlCol="1">
            <a:spAutoFit/>
          </a:bodyPr>
          <a:lstStyle/>
          <a:p>
            <a:pPr algn="ctr"/>
            <a:r>
              <a:rPr lang="ar-SA" sz="4400" b="1" dirty="0"/>
              <a:t>بأن الأبيات بين أيدينا لشاعرنا الهمام قوية العاطفة وهذا يتضح من تأثيرها في نفس قارئها وتحريك وجدانه ولعل هذا هو السبب في بقاء القصيدة واشباهها مع أنها قيلت من زمن</a:t>
            </a:r>
            <a:r>
              <a:rPr lang="ar-SA" sz="4400" b="1" dirty="0" smtClean="0"/>
              <a:t>.</a:t>
            </a:r>
            <a:endParaRPr lang="ar-EG" sz="4400" b="1" dirty="0" smtClean="0"/>
          </a:p>
          <a:p>
            <a:pPr algn="ctr"/>
            <a:r>
              <a:rPr lang="ar-SA" sz="4400" b="1" dirty="0"/>
              <a:t>إنها خاصية القوة العاطفية</a:t>
            </a:r>
            <a:r>
              <a:rPr lang="ar-SA" sz="4400" b="1" dirty="0" smtClean="0"/>
              <a:t>.</a:t>
            </a:r>
            <a:endParaRPr lang="en-US" sz="4400" dirty="0"/>
          </a:p>
        </p:txBody>
      </p:sp>
    </p:spTree>
    <p:extLst>
      <p:ext uri="{BB962C8B-B14F-4D97-AF65-F5344CB8AC3E}">
        <p14:creationId xmlns="" xmlns:p14="http://schemas.microsoft.com/office/powerpoint/2010/main" val="2614908908"/>
      </p:ext>
    </p:extLst>
  </p:cSld>
  <p:clrMapOvr>
    <a:masterClrMapping/>
  </p:clrMapOvr>
  <mc:AlternateContent xmlns:mc="http://schemas.openxmlformats.org/markup-compatibility/2006">
    <mc:Choice xmlns="" xmlns:p14="http://schemas.microsoft.com/office/powerpoint/2010/main" Requires="p14">
      <p:transition>
        <p14:switch dir="l"/>
        <p:sndAc>
          <p:stSnd>
            <p:snd r:embed="rId4" name="mouseDown.wav"/>
          </p:stSnd>
        </p:sndAc>
      </p:transition>
    </mc:Choice>
    <mc:Fallback>
      <p:transition>
        <p:fade/>
        <p:sndAc>
          <p:stSnd>
            <p:snd r:embed="rId2" name="mouseDow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strVal val="#ppt_w*0.05"/>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anim calcmode="lin" valueType="num">
                                      <p:cBhvr>
                                        <p:cTn id="9" dur="500" fill="hold"/>
                                        <p:tgtEl>
                                          <p:spTgt spid="5"/>
                                        </p:tgtEl>
                                        <p:attrNameLst>
                                          <p:attrName>ppt_x</p:attrName>
                                        </p:attrNameLst>
                                      </p:cBhvr>
                                      <p:tavLst>
                                        <p:tav tm="0">
                                          <p:val>
                                            <p:strVal val="#ppt_x-.2"/>
                                          </p:val>
                                        </p:tav>
                                        <p:tav tm="100000">
                                          <p:val>
                                            <p:strVal val="#ppt_x"/>
                                          </p:val>
                                        </p:tav>
                                      </p:tavLst>
                                    </p:anim>
                                    <p:anim calcmode="lin" valueType="num">
                                      <p:cBhvr>
                                        <p:cTn id="10" dur="500" fill="hold"/>
                                        <p:tgtEl>
                                          <p:spTgt spid="5"/>
                                        </p:tgtEl>
                                        <p:attrNameLst>
                                          <p:attrName>ppt_y</p:attrName>
                                        </p:attrNameLst>
                                      </p:cBhvr>
                                      <p:tavLst>
                                        <p:tav tm="0">
                                          <p:val>
                                            <p:strVal val="#ppt_y"/>
                                          </p:val>
                                        </p:tav>
                                        <p:tav tm="100000">
                                          <p:val>
                                            <p:strVal val="#ppt_y"/>
                                          </p:val>
                                        </p:tav>
                                      </p:tavLst>
                                    </p:anim>
                                    <p:animEffect transition="in" filter="fade">
                                      <p:cBhvr>
                                        <p:cTn id="11"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3" name="BITE3.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728192" y="253503"/>
            <a:ext cx="6876256" cy="1734930"/>
            <a:chOff x="4000496" y="857232"/>
            <a:chExt cx="4429156" cy="1500198"/>
          </a:xfrm>
        </p:grpSpPr>
        <p:grpSp>
          <p:nvGrpSpPr>
            <p:cNvPr id="11" name="Group 20"/>
            <p:cNvGrpSpPr/>
            <p:nvPr/>
          </p:nvGrpSpPr>
          <p:grpSpPr>
            <a:xfrm>
              <a:off x="4000496" y="857232"/>
              <a:ext cx="4429156" cy="1500198"/>
              <a:chOff x="5143504" y="3500438"/>
              <a:chExt cx="3357586" cy="1357322"/>
            </a:xfrm>
            <a:scene3d>
              <a:camera prst="orthographicFront">
                <a:rot lat="0" lon="0" rev="0"/>
              </a:camera>
              <a:lightRig rig="glow" dir="t">
                <a:rot lat="0" lon="0" rev="14100000"/>
              </a:lightRig>
            </a:scene3d>
          </p:grpSpPr>
          <p:sp>
            <p:nvSpPr>
              <p:cNvPr id="13" name="Flowchart: Off-page Connector 12"/>
              <p:cNvSpPr/>
              <p:nvPr/>
            </p:nvSpPr>
            <p:spPr>
              <a:xfrm>
                <a:off x="6357950" y="3643314"/>
                <a:ext cx="2143140" cy="1214446"/>
              </a:xfrm>
              <a:prstGeom prst="flowChartOffpageConnector">
                <a:avLst/>
              </a:prstGeom>
              <a:solidFill>
                <a:srgbClr val="6600FF"/>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ln>
                    <a:solidFill>
                      <a:srgbClr val="C00000"/>
                    </a:solidFill>
                  </a:ln>
                  <a:solidFill>
                    <a:srgbClr val="006600"/>
                  </a:solidFill>
                </a:endParaRPr>
              </a:p>
            </p:txBody>
          </p:sp>
          <p:grpSp>
            <p:nvGrpSpPr>
              <p:cNvPr id="14" name="Group 18"/>
              <p:cNvGrpSpPr/>
              <p:nvPr/>
            </p:nvGrpSpPr>
            <p:grpSpPr>
              <a:xfrm>
                <a:off x="5143504" y="3500438"/>
                <a:ext cx="3357586" cy="1285884"/>
                <a:chOff x="5143504" y="3500438"/>
                <a:chExt cx="3357586" cy="1285884"/>
              </a:xfrm>
            </p:grpSpPr>
            <p:sp>
              <p:nvSpPr>
                <p:cNvPr id="15" name="Cloud 14"/>
                <p:cNvSpPr/>
                <p:nvPr/>
              </p:nvSpPr>
              <p:spPr>
                <a:xfrm>
                  <a:off x="5143504" y="3500438"/>
                  <a:ext cx="2143140" cy="1285884"/>
                </a:xfrm>
                <a:prstGeom prst="cloud">
                  <a:avLst/>
                </a:prstGeom>
                <a:solidFill>
                  <a:srgbClr val="FF0066"/>
                </a:soli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ln>
                      <a:solidFill>
                        <a:srgbClr val="C00000"/>
                      </a:solidFill>
                    </a:ln>
                    <a:solidFill>
                      <a:srgbClr val="006600"/>
                    </a:solidFill>
                  </a:endParaRPr>
                </a:p>
              </p:txBody>
            </p:sp>
            <p:sp>
              <p:nvSpPr>
                <p:cNvPr id="16" name="Flowchart: Terminator 15"/>
                <p:cNvSpPr/>
                <p:nvPr/>
              </p:nvSpPr>
              <p:spPr>
                <a:xfrm>
                  <a:off x="5286380" y="3714752"/>
                  <a:ext cx="3214710" cy="928694"/>
                </a:xfrm>
                <a:prstGeom prst="flowChartTerminator">
                  <a:avLst/>
                </a:prstGeom>
                <a:ln>
                  <a:solidFill>
                    <a:schemeClr val="bg1">
                      <a:lumMod val="85000"/>
                    </a:schemeClr>
                  </a:solidFill>
                </a:ln>
                <a:effectLst/>
                <a:sp3d prstMaterial="softEdge">
                  <a:bevelT w="127000" prst="artDeco"/>
                </a:sp3d>
              </p:spPr>
              <p:style>
                <a:lnRef idx="2">
                  <a:schemeClr val="accent1">
                    <a:shade val="50000"/>
                  </a:schemeClr>
                </a:lnRef>
                <a:fillRef idx="1003">
                  <a:schemeClr val="lt1"/>
                </a:fillRef>
                <a:effectRef idx="0">
                  <a:schemeClr val="accent1"/>
                </a:effectRef>
                <a:fontRef idx="minor">
                  <a:schemeClr val="lt1"/>
                </a:fontRef>
              </p:style>
              <p:txBody>
                <a:bodyPr rtlCol="1" anchor="ctr"/>
                <a:lstStyle/>
                <a:p>
                  <a:pPr algn="ctr"/>
                  <a:endParaRPr lang="ar-EG">
                    <a:ln>
                      <a:solidFill>
                        <a:srgbClr val="C00000"/>
                      </a:solidFill>
                    </a:ln>
                    <a:solidFill>
                      <a:srgbClr val="006600"/>
                    </a:solidFill>
                  </a:endParaRPr>
                </a:p>
              </p:txBody>
            </p:sp>
          </p:grpSp>
        </p:grpSp>
        <p:sp>
          <p:nvSpPr>
            <p:cNvPr id="12" name="TextBox 11"/>
            <p:cNvSpPr txBox="1"/>
            <p:nvPr/>
          </p:nvSpPr>
          <p:spPr>
            <a:xfrm>
              <a:off x="4440798" y="1202116"/>
              <a:ext cx="3789944" cy="878246"/>
            </a:xfrm>
            <a:prstGeom prst="rect">
              <a:avLst/>
            </a:prstGeom>
            <a:noFill/>
          </p:spPr>
          <p:txBody>
            <a:bodyPr wrap="square" rtlCol="1">
              <a:spAutoFit/>
            </a:bodyPr>
            <a:lstStyle/>
            <a:p>
              <a:pPr algn="ctr"/>
              <a:r>
                <a:rPr lang="ar-EG" sz="6000" b="1" dirty="0" smtClean="0">
                  <a:ln>
                    <a:solidFill>
                      <a:srgbClr val="C00000"/>
                    </a:solidFill>
                  </a:ln>
                  <a:solidFill>
                    <a:srgbClr val="006600"/>
                  </a:solidFill>
                </a:rPr>
                <a:t>مقاييس نقد العاطفة</a:t>
              </a:r>
              <a:endParaRPr lang="en-US" sz="6000" dirty="0">
                <a:ln>
                  <a:solidFill>
                    <a:srgbClr val="C00000"/>
                  </a:solidFill>
                </a:ln>
                <a:solidFill>
                  <a:srgbClr val="006600"/>
                </a:solidFill>
              </a:endParaRPr>
            </a:p>
          </p:txBody>
        </p:sp>
      </p:grpSp>
      <p:grpSp>
        <p:nvGrpSpPr>
          <p:cNvPr id="17" name="Group 16"/>
          <p:cNvGrpSpPr/>
          <p:nvPr/>
        </p:nvGrpSpPr>
        <p:grpSpPr>
          <a:xfrm>
            <a:off x="714348" y="2996952"/>
            <a:ext cx="7572428" cy="3429024"/>
            <a:chOff x="714348" y="1857364"/>
            <a:chExt cx="7572428" cy="3429024"/>
          </a:xfrm>
        </p:grpSpPr>
        <p:grpSp>
          <p:nvGrpSpPr>
            <p:cNvPr id="18" name="Group 17"/>
            <p:cNvGrpSpPr/>
            <p:nvPr/>
          </p:nvGrpSpPr>
          <p:grpSpPr>
            <a:xfrm>
              <a:off x="714348" y="1857364"/>
              <a:ext cx="7572428" cy="3429024"/>
              <a:chOff x="857224" y="2000240"/>
              <a:chExt cx="7572428" cy="3429024"/>
            </a:xfrm>
            <a:scene3d>
              <a:camera prst="orthographicFront">
                <a:rot lat="0" lon="0" rev="0"/>
              </a:camera>
              <a:lightRig rig="glow" dir="t">
                <a:rot lat="0" lon="0" rev="14100000"/>
              </a:lightRig>
            </a:scene3d>
          </p:grpSpPr>
          <p:sp>
            <p:nvSpPr>
              <p:cNvPr id="20" name="Flowchart: Terminator 19"/>
              <p:cNvSpPr/>
              <p:nvPr/>
            </p:nvSpPr>
            <p:spPr>
              <a:xfrm>
                <a:off x="857224" y="2000240"/>
                <a:ext cx="7572428" cy="3429024"/>
              </a:xfrm>
              <a:prstGeom prst="flowChartTerminator">
                <a:avLst/>
              </a:prstGeom>
              <a:gradFill flip="none" rotWithShape="1">
                <a:gsLst>
                  <a:gs pos="0">
                    <a:srgbClr val="FF0000"/>
                  </a:gs>
                  <a:gs pos="50000">
                    <a:schemeClr val="bg1">
                      <a:lumMod val="95000"/>
                    </a:schemeClr>
                  </a:gs>
                  <a:gs pos="100000">
                    <a:schemeClr val="accent2">
                      <a:lumMod val="75000"/>
                    </a:schemeClr>
                  </a:gs>
                </a:gsLst>
                <a:lin ang="13500000" scaled="1"/>
                <a:tileRect/>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sp>
            <p:nvSpPr>
              <p:cNvPr id="21" name="Snip Same Side Corner Rectangle 2"/>
              <p:cNvSpPr/>
              <p:nvPr/>
            </p:nvSpPr>
            <p:spPr>
              <a:xfrm>
                <a:off x="1285852" y="2214554"/>
                <a:ext cx="6786610" cy="2928958"/>
              </a:xfrm>
              <a:prstGeom prst="snip2SameRect">
                <a:avLst>
                  <a:gd name="adj1" fmla="val 30766"/>
                  <a:gd name="adj2" fmla="val 11581"/>
                </a:avLst>
              </a:prstGeom>
              <a:gradFill flip="none" rotWithShape="1">
                <a:gsLst>
                  <a:gs pos="0">
                    <a:schemeClr val="accent5">
                      <a:lumMod val="20000"/>
                      <a:lumOff val="80000"/>
                      <a:shade val="30000"/>
                      <a:satMod val="115000"/>
                    </a:schemeClr>
                  </a:gs>
                  <a:gs pos="50000">
                    <a:schemeClr val="bg1"/>
                  </a:gs>
                  <a:gs pos="100000">
                    <a:srgbClr val="FFC000"/>
                  </a:gs>
                </a:gsLst>
                <a:lin ang="0" scaled="1"/>
                <a:tileRect/>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grpSp>
        <p:pic>
          <p:nvPicPr>
            <p:cNvPr id="19" name="Picture 18" descr="2de0d41888181a8baa557cd1c778f619.gif"/>
            <p:cNvPicPr>
              <a:picLocks noChangeAspect="1"/>
            </p:cNvPicPr>
            <p:nvPr/>
          </p:nvPicPr>
          <p:blipFill>
            <a:blip r:embed="rId6" cstate="print"/>
            <a:stretch>
              <a:fillRect/>
            </a:stretch>
          </p:blipFill>
          <p:spPr>
            <a:xfrm rot="20147855">
              <a:off x="897309" y="1913558"/>
              <a:ext cx="1905000" cy="952500"/>
            </a:xfrm>
            <a:prstGeom prst="rect">
              <a:avLst/>
            </a:prstGeom>
          </p:spPr>
        </p:pic>
      </p:grpSp>
      <p:sp>
        <p:nvSpPr>
          <p:cNvPr id="22" name="Rectangle 1"/>
          <p:cNvSpPr>
            <a:spLocks noChangeArrowheads="1"/>
          </p:cNvSpPr>
          <p:nvPr/>
        </p:nvSpPr>
        <p:spPr bwMode="auto">
          <a:xfrm>
            <a:off x="1857356" y="3933056"/>
            <a:ext cx="5572164"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ar-EG" sz="5400" b="1" dirty="0" smtClean="0">
                <a:solidFill>
                  <a:srgbClr val="000066"/>
                </a:solidFill>
              </a:rPr>
              <a:t>وتقاس العاطفة من خلال عدة مقاييس؛ أبرزها:</a:t>
            </a:r>
            <a:endParaRPr lang="en-US" sz="5400" dirty="0">
              <a:solidFill>
                <a:srgbClr val="000066"/>
              </a:solidFill>
            </a:endParaRPr>
          </a:p>
        </p:txBody>
      </p:sp>
    </p:spTree>
    <p:extLst>
      <p:ext uri="{BB962C8B-B14F-4D97-AF65-F5344CB8AC3E}">
        <p14:creationId xmlns="" xmlns:p14="http://schemas.microsoft.com/office/powerpoint/2010/main" val="2745529912"/>
      </p:ext>
    </p:extLst>
  </p:cSld>
  <p:clrMapOvr>
    <a:masterClrMapping/>
  </p:clrMapOvr>
  <mc:AlternateContent xmlns:mc="http://schemas.openxmlformats.org/markup-compatibility/2006">
    <mc:Choice xmlns="" xmlns:p14="http://schemas.microsoft.com/office/powerpoint/2010/main" Requires="p14">
      <p:transition>
        <p14:switch dir="l"/>
        <p:sndAc>
          <p:stSnd>
            <p:snd r:embed="rId7" name="mouseDown.wav"/>
          </p:stSnd>
        </p:sndAc>
      </p:transition>
    </mc:Choice>
    <mc:Fallback>
      <p:transition>
        <p:fade/>
        <p:sndAc>
          <p:stSnd>
            <p:snd r:embed="rId2" name="mouseDow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143">
                                          <p:stCondLst>
                                            <p:cond delay="0"/>
                                          </p:stCondLst>
                                        </p:cTn>
                                        <p:tgtEl>
                                          <p:spTgt spid="10"/>
                                        </p:tgtEl>
                                      </p:cBhvr>
                                    </p:animEffect>
                                    <p:anim calcmode="lin" valueType="num">
                                      <p:cBhvr>
                                        <p:cTn id="8" dur="448"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163"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163" tmFilter="0, 0; 0.125,0.2665; 0.25,0.4; 0.375,0.465; 0.5,0.5;  0.625,0.535; 0.75,0.6; 0.875,0.7335; 1,1">
                                          <p:stCondLst>
                                            <p:cond delay="163"/>
                                          </p:stCondLst>
                                        </p:cTn>
                                        <p:tgtEl>
                                          <p:spTgt spid="10"/>
                                        </p:tgtEl>
                                        <p:attrNameLst>
                                          <p:attrName>ppt_y</p:attrName>
                                        </p:attrNameLst>
                                      </p:cBhvr>
                                      <p:tavLst>
                                        <p:tav tm="0" fmla="#ppt_y-sin(pi*$)/9">
                                          <p:val>
                                            <p:fltVal val="0"/>
                                          </p:val>
                                        </p:tav>
                                        <p:tav tm="100000">
                                          <p:val>
                                            <p:fltVal val="1"/>
                                          </p:val>
                                        </p:tav>
                                      </p:tavLst>
                                    </p:anim>
                                    <p:anim calcmode="lin" valueType="num">
                                      <p:cBhvr>
                                        <p:cTn id="11" dur="2" tmFilter="0, 0; 0.125,0.2665; 0.25,0.4; 0.375,0.465; 0.5,0.5;  0.625,0.535; 0.75,0.6; 0.875,0.7335; 1,1">
                                          <p:stCondLst>
                                            <p:cond delay="325"/>
                                          </p:stCondLst>
                                        </p:cTn>
                                        <p:tgtEl>
                                          <p:spTgt spid="10"/>
                                        </p:tgtEl>
                                        <p:attrNameLst>
                                          <p:attrName>ppt_y</p:attrName>
                                        </p:attrNameLst>
                                      </p:cBhvr>
                                      <p:tavLst>
                                        <p:tav tm="0" fmla="#ppt_y-sin(pi*$)/27">
                                          <p:val>
                                            <p:fltVal val="0"/>
                                          </p:val>
                                        </p:tav>
                                        <p:tav tm="100000">
                                          <p:val>
                                            <p:fltVal val="1"/>
                                          </p:val>
                                        </p:tav>
                                      </p:tavLst>
                                    </p:anim>
                                    <p:anim calcmode="lin" valueType="num">
                                      <p:cBhvr>
                                        <p:cTn id="12" dur="1" tmFilter="0, 0; 0.125,0.2665; 0.25,0.4; 0.375,0.465; 0.5,0.5;  0.625,0.535; 0.75,0.6; 0.875,0.7335; 1,1">
                                          <p:stCondLst>
                                            <p:cond delay="499"/>
                                          </p:stCondLst>
                                        </p:cTn>
                                        <p:tgtEl>
                                          <p:spTgt spid="10"/>
                                        </p:tgtEl>
                                        <p:attrNameLst>
                                          <p:attrName>ppt_y</p:attrName>
                                        </p:attrNameLst>
                                      </p:cBhvr>
                                      <p:tavLst>
                                        <p:tav tm="0" fmla="#ppt_y-sin(pi*$)/81">
                                          <p:val>
                                            <p:fltVal val="0"/>
                                          </p:val>
                                        </p:tav>
                                        <p:tav tm="100000">
                                          <p:val>
                                            <p:fltVal val="1"/>
                                          </p:val>
                                        </p:tav>
                                      </p:tavLst>
                                    </p:anim>
                                    <p:animScale>
                                      <p:cBhvr>
                                        <p:cTn id="13" dur="1">
                                          <p:stCondLst>
                                            <p:cond delay="160"/>
                                          </p:stCondLst>
                                        </p:cTn>
                                        <p:tgtEl>
                                          <p:spTgt spid="10"/>
                                        </p:tgtEl>
                                      </p:cBhvr>
                                      <p:to x="100000" y="60000"/>
                                    </p:animScale>
                                    <p:animScale>
                                      <p:cBhvr>
                                        <p:cTn id="14" dur="1" decel="50000">
                                          <p:stCondLst>
                                            <p:cond delay="166"/>
                                          </p:stCondLst>
                                        </p:cTn>
                                        <p:tgtEl>
                                          <p:spTgt spid="10"/>
                                        </p:tgtEl>
                                      </p:cBhvr>
                                      <p:to x="100000" y="100000"/>
                                    </p:animScale>
                                    <p:animScale>
                                      <p:cBhvr>
                                        <p:cTn id="15" dur="1">
                                          <p:stCondLst>
                                            <p:cond delay="323"/>
                                          </p:stCondLst>
                                        </p:cTn>
                                        <p:tgtEl>
                                          <p:spTgt spid="10"/>
                                        </p:tgtEl>
                                      </p:cBhvr>
                                      <p:to x="100000" y="80000"/>
                                    </p:animScale>
                                    <p:animScale>
                                      <p:cBhvr>
                                        <p:cTn id="16" dur="1" decel="50000">
                                          <p:stCondLst>
                                            <p:cond delay="329"/>
                                          </p:stCondLst>
                                        </p:cTn>
                                        <p:tgtEl>
                                          <p:spTgt spid="10"/>
                                        </p:tgtEl>
                                      </p:cBhvr>
                                      <p:to x="100000" y="100000"/>
                                    </p:animScale>
                                    <p:animScale>
                                      <p:cBhvr>
                                        <p:cTn id="17" dur="1">
                                          <p:stCondLst>
                                            <p:cond delay="499"/>
                                          </p:stCondLst>
                                        </p:cTn>
                                        <p:tgtEl>
                                          <p:spTgt spid="10"/>
                                        </p:tgtEl>
                                      </p:cBhvr>
                                      <p:to x="100000" y="90000"/>
                                    </p:animScale>
                                    <p:animScale>
                                      <p:cBhvr>
                                        <p:cTn id="18" dur="1" decel="50000">
                                          <p:stCondLst>
                                            <p:cond delay="499"/>
                                          </p:stCondLst>
                                        </p:cTn>
                                        <p:tgtEl>
                                          <p:spTgt spid="10"/>
                                        </p:tgtEl>
                                      </p:cBhvr>
                                      <p:to x="100000" y="100000"/>
                                    </p:animScale>
                                    <p:animScale>
                                      <p:cBhvr>
                                        <p:cTn id="19" dur="1">
                                          <p:stCondLst>
                                            <p:cond delay="499"/>
                                          </p:stCondLst>
                                        </p:cTn>
                                        <p:tgtEl>
                                          <p:spTgt spid="10"/>
                                        </p:tgtEl>
                                      </p:cBhvr>
                                      <p:to x="100000" y="95000"/>
                                    </p:animScale>
                                    <p:animScale>
                                      <p:cBhvr>
                                        <p:cTn id="20" dur="1" decel="50000">
                                          <p:stCondLst>
                                            <p:cond delay="499"/>
                                          </p:stCondLst>
                                        </p:cTn>
                                        <p:tgtEl>
                                          <p:spTgt spid="10"/>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3" name="playergrow.wav"/>
                                        </p:tgtEl>
                                      </p:cMediaNode>
                                    </p:audio>
                                  </p:subTnLst>
                                </p:cTn>
                              </p:par>
                            </p:childTnLst>
                          </p:cTn>
                        </p:par>
                      </p:childTnLst>
                    </p:cTn>
                  </p:par>
                  <p:par>
                    <p:cTn id="21" fill="hold">
                      <p:stCondLst>
                        <p:cond delay="indefinite"/>
                      </p:stCondLst>
                      <p:childTnLst>
                        <p:par>
                          <p:cTn id="22" fill="hold">
                            <p:stCondLst>
                              <p:cond delay="0"/>
                            </p:stCondLst>
                            <p:childTnLst>
                              <p:par>
                                <p:cTn id="23" presetID="50" presetClass="entr" presetSubtype="0" decel="10000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1000" fill="hold"/>
                                        <p:tgtEl>
                                          <p:spTgt spid="17"/>
                                        </p:tgtEl>
                                        <p:attrNameLst>
                                          <p:attrName>ppt_w</p:attrName>
                                        </p:attrNameLst>
                                      </p:cBhvr>
                                      <p:tavLst>
                                        <p:tav tm="0">
                                          <p:val>
                                            <p:strVal val="#ppt_w+.3"/>
                                          </p:val>
                                        </p:tav>
                                        <p:tav tm="100000">
                                          <p:val>
                                            <p:strVal val="#ppt_w"/>
                                          </p:val>
                                        </p:tav>
                                      </p:tavLst>
                                    </p:anim>
                                    <p:anim calcmode="lin" valueType="num">
                                      <p:cBhvr>
                                        <p:cTn id="26" dur="1000" fill="hold"/>
                                        <p:tgtEl>
                                          <p:spTgt spid="17"/>
                                        </p:tgtEl>
                                        <p:attrNameLst>
                                          <p:attrName>ppt_h</p:attrName>
                                        </p:attrNameLst>
                                      </p:cBhvr>
                                      <p:tavLst>
                                        <p:tav tm="0">
                                          <p:val>
                                            <p:strVal val="#ppt_h"/>
                                          </p:val>
                                        </p:tav>
                                        <p:tav tm="100000">
                                          <p:val>
                                            <p:strVal val="#ppt_h"/>
                                          </p:val>
                                        </p:tav>
                                      </p:tavLst>
                                    </p:anim>
                                    <p:animEffect transition="in" filter="fade">
                                      <p:cBhvr>
                                        <p:cTn id="27" dur="1000"/>
                                        <p:tgtEl>
                                          <p:spTgt spid="17"/>
                                        </p:tgtEl>
                                      </p:cBhvr>
                                    </p:animEffect>
                                  </p:childTnLst>
                                  <p:subTnLst>
                                    <p:audio>
                                      <p:cMediaNode>
                                        <p:cTn display="0" masterRel="sameClick">
                                          <p:stCondLst>
                                            <p:cond evt="begin" delay="0">
                                              <p:tn val="23"/>
                                            </p:cond>
                                          </p:stCondLst>
                                          <p:endCondLst>
                                            <p:cond evt="onStopAudio" delay="0">
                                              <p:tgtEl>
                                                <p:sldTgt/>
                                              </p:tgtEl>
                                            </p:cond>
                                          </p:endCondLst>
                                        </p:cTn>
                                        <p:tgtEl>
                                          <p:sndTgt r:embed="rId4" name="0084 - arcade game sound.wav"/>
                                        </p:tgtEl>
                                      </p:cMediaNode>
                                    </p:audio>
                                  </p:subTnLst>
                                </p:cTn>
                              </p:par>
                              <p:par>
                                <p:cTn id="28" presetID="50" presetClass="entr" presetSubtype="0" decel="10000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p:cTn id="30" dur="1000" fill="hold"/>
                                        <p:tgtEl>
                                          <p:spTgt spid="22"/>
                                        </p:tgtEl>
                                        <p:attrNameLst>
                                          <p:attrName>ppt_w</p:attrName>
                                        </p:attrNameLst>
                                      </p:cBhvr>
                                      <p:tavLst>
                                        <p:tav tm="0">
                                          <p:val>
                                            <p:strVal val="#ppt_w+.3"/>
                                          </p:val>
                                        </p:tav>
                                        <p:tav tm="100000">
                                          <p:val>
                                            <p:strVal val="#ppt_w"/>
                                          </p:val>
                                        </p:tav>
                                      </p:tavLst>
                                    </p:anim>
                                    <p:anim calcmode="lin" valueType="num">
                                      <p:cBhvr>
                                        <p:cTn id="31" dur="1000" fill="hold"/>
                                        <p:tgtEl>
                                          <p:spTgt spid="22"/>
                                        </p:tgtEl>
                                        <p:attrNameLst>
                                          <p:attrName>ppt_h</p:attrName>
                                        </p:attrNameLst>
                                      </p:cBhvr>
                                      <p:tavLst>
                                        <p:tav tm="0">
                                          <p:val>
                                            <p:strVal val="#ppt_h"/>
                                          </p:val>
                                        </p:tav>
                                        <p:tav tm="100000">
                                          <p:val>
                                            <p:strVal val="#ppt_h"/>
                                          </p:val>
                                        </p:tav>
                                      </p:tavLst>
                                    </p:anim>
                                    <p:animEffect transition="in" filter="fade">
                                      <p:cBhvr>
                                        <p:cTn id="32" dur="1000"/>
                                        <p:tgtEl>
                                          <p:spTgt spid="22"/>
                                        </p:tgtEl>
                                      </p:cBhvr>
                                    </p:animEffect>
                                  </p:childTnLst>
                                  <p:subTnLst>
                                    <p:audio>
                                      <p:cMediaNode>
                                        <p:cTn display="0" masterRel="sameClick">
                                          <p:stCondLst>
                                            <p:cond evt="begin" delay="0">
                                              <p:tn val="28"/>
                                            </p:cond>
                                          </p:stCondLst>
                                          <p:endCondLst>
                                            <p:cond evt="onStopAudio" delay="0">
                                              <p:tgtEl>
                                                <p:sldTgt/>
                                              </p:tgtEl>
                                            </p:cond>
                                          </p:endCondLst>
                                        </p:cTn>
                                        <p:tgtEl>
                                          <p:sndTgt r:embed="rId5"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85012" y="1320443"/>
            <a:ext cx="8219436" cy="4052773"/>
            <a:chOff x="755576" y="1700808"/>
            <a:chExt cx="7776864" cy="3569043"/>
          </a:xfrm>
        </p:grpSpPr>
        <p:sp>
          <p:nvSpPr>
            <p:cNvPr id="4" name="L-Shape 3"/>
            <p:cNvSpPr/>
            <p:nvPr/>
          </p:nvSpPr>
          <p:spPr>
            <a:xfrm flipH="1">
              <a:off x="3563888" y="1700808"/>
              <a:ext cx="4968552" cy="3569043"/>
            </a:xfrm>
            <a:prstGeom prst="corner">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8100000" scaled="1"/>
              <a:tileRect/>
            </a:gradFill>
            <a:ln w="57150">
              <a:solidFill>
                <a:schemeClr val="bg1"/>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grpSp>
          <p:nvGrpSpPr>
            <p:cNvPr id="5" name="Group 4"/>
            <p:cNvGrpSpPr/>
            <p:nvPr/>
          </p:nvGrpSpPr>
          <p:grpSpPr>
            <a:xfrm>
              <a:off x="755576" y="1844824"/>
              <a:ext cx="7632848" cy="3312368"/>
              <a:chOff x="755576" y="1844824"/>
              <a:chExt cx="7632848" cy="3312368"/>
            </a:xfrm>
            <a:scene3d>
              <a:camera prst="orthographicFront">
                <a:rot lat="0" lon="0" rev="0"/>
              </a:camera>
              <a:lightRig rig="glow" dir="t">
                <a:rot lat="0" lon="0" rev="14100000"/>
              </a:lightRig>
            </a:scene3d>
          </p:grpSpPr>
          <p:sp>
            <p:nvSpPr>
              <p:cNvPr id="6" name="Rounded Rectangle 5"/>
              <p:cNvSpPr/>
              <p:nvPr/>
            </p:nvSpPr>
            <p:spPr>
              <a:xfrm>
                <a:off x="755576" y="1844824"/>
                <a:ext cx="6480720" cy="3312368"/>
              </a:xfrm>
              <a:prstGeom prst="roundRect">
                <a:avLst/>
              </a:prstGeom>
              <a:gradFill flip="none" rotWithShape="1">
                <a:gsLst>
                  <a:gs pos="0">
                    <a:srgbClr val="3333CC">
                      <a:shade val="30000"/>
                      <a:satMod val="115000"/>
                    </a:srgbClr>
                  </a:gs>
                  <a:gs pos="50000">
                    <a:srgbClr val="3333CC">
                      <a:shade val="67500"/>
                      <a:satMod val="115000"/>
                    </a:srgbClr>
                  </a:gs>
                  <a:gs pos="100000">
                    <a:srgbClr val="3333CC">
                      <a:shade val="100000"/>
                      <a:satMod val="115000"/>
                    </a:srgbClr>
                  </a:gs>
                </a:gsLst>
                <a:lin ang="2700000" scaled="1"/>
                <a:tileRect/>
              </a:gradFill>
              <a:ln w="57150">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sp>
            <p:nvSpPr>
              <p:cNvPr id="7" name="Oval 6"/>
              <p:cNvSpPr/>
              <p:nvPr/>
            </p:nvSpPr>
            <p:spPr>
              <a:xfrm>
                <a:off x="971600" y="1988840"/>
                <a:ext cx="7416824" cy="2952328"/>
              </a:xfrm>
              <a:prstGeom prst="ellipse">
                <a:avLst/>
              </a:prstGeom>
              <a:gradFill flip="none" rotWithShape="1">
                <a:gsLst>
                  <a:gs pos="0">
                    <a:srgbClr val="CCCCFF"/>
                  </a:gs>
                  <a:gs pos="50000">
                    <a:schemeClr val="bg1"/>
                  </a:gs>
                  <a:gs pos="100000">
                    <a:srgbClr val="CC0000">
                      <a:tint val="23500"/>
                      <a:satMod val="160000"/>
                    </a:srgbClr>
                  </a:gs>
                </a:gsLst>
                <a:lin ang="16200000" scaled="1"/>
                <a:tileRect/>
              </a:gradFill>
              <a:ln>
                <a:no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latin typeface="Times New Roman" pitchFamily="18" charset="0"/>
                </a:endParaRPr>
              </a:p>
            </p:txBody>
          </p:sp>
        </p:grpSp>
      </p:grpSp>
      <p:sp>
        <p:nvSpPr>
          <p:cNvPr id="8" name="Rectangle 7"/>
          <p:cNvSpPr/>
          <p:nvPr/>
        </p:nvSpPr>
        <p:spPr>
          <a:xfrm>
            <a:off x="971600" y="2860193"/>
            <a:ext cx="7221849" cy="1015663"/>
          </a:xfrm>
          <a:prstGeom prst="rect">
            <a:avLst/>
          </a:prstGeom>
        </p:spPr>
        <p:txBody>
          <a:bodyPr wrap="none">
            <a:spAutoFit/>
          </a:bodyPr>
          <a:lstStyle/>
          <a:p>
            <a:pPr lvl="0" algn="ctr"/>
            <a:r>
              <a:rPr lang="ar-EG" sz="6000" b="1" dirty="0">
                <a:ln>
                  <a:solidFill>
                    <a:sysClr val="windowText" lastClr="000000"/>
                  </a:solidFill>
                </a:ln>
                <a:solidFill>
                  <a:srgbClr val="0000CC"/>
                </a:solidFill>
              </a:rPr>
              <a:t>1- مقياس الصدق أو الكذب</a:t>
            </a:r>
            <a:endParaRPr lang="en-US" sz="6000" dirty="0">
              <a:ln>
                <a:solidFill>
                  <a:sysClr val="windowText" lastClr="000000"/>
                </a:solidFill>
              </a:ln>
              <a:solidFill>
                <a:srgbClr val="0000CC"/>
              </a:solidFill>
            </a:endParaRPr>
          </a:p>
        </p:txBody>
      </p:sp>
    </p:spTree>
    <p:extLst>
      <p:ext uri="{BB962C8B-B14F-4D97-AF65-F5344CB8AC3E}">
        <p14:creationId xmlns="" xmlns:p14="http://schemas.microsoft.com/office/powerpoint/2010/main" val="62656813"/>
      </p:ext>
    </p:extLst>
  </p:cSld>
  <p:clrMapOvr>
    <a:masterClrMapping/>
  </p:clrMapOvr>
  <mc:AlternateContent xmlns:mc="http://schemas.openxmlformats.org/markup-compatibility/2006">
    <mc:Choice xmlns="" xmlns:p14="http://schemas.microsoft.com/office/powerpoint/2010/main" Requires="p14">
      <p:transition>
        <p14:switch dir="l"/>
        <p:sndAc>
          <p:stSnd>
            <p:snd r:embed="rId4" name="mouseDown.wav"/>
          </p:stSnd>
        </p:sndAc>
      </p:transition>
    </mc:Choice>
    <mc:Fallback>
      <p:transition>
        <p:fade/>
        <p:sndAc>
          <p:stSnd>
            <p:snd r:embed="rId2" name="mouseDow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5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25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250" accel="50000" fill="hold">
                                          <p:stCondLst>
                                            <p:cond delay="250"/>
                                          </p:stCondLst>
                                        </p:cTn>
                                        <p:tgtEl>
                                          <p:spTgt spid="3"/>
                                        </p:tgtEl>
                                        <p:attrNameLst>
                                          <p:attrName>ppt_w</p:attrName>
                                        </p:attrNameLst>
                                      </p:cBhvr>
                                      <p:tavLst>
                                        <p:tav tm="0">
                                          <p:val>
                                            <p:strVal val="#ppt_w*.05"/>
                                          </p:val>
                                        </p:tav>
                                        <p:tav tm="100000">
                                          <p:val>
                                            <p:strVal val="#ppt_w"/>
                                          </p:val>
                                        </p:tav>
                                      </p:tavLst>
                                    </p:anim>
                                    <p:anim calcmode="lin" valueType="num">
                                      <p:cBhvr>
                                        <p:cTn id="10" dur="500" fill="hold"/>
                                        <p:tgtEl>
                                          <p:spTgt spid="3"/>
                                        </p:tgtEl>
                                        <p:attrNameLst>
                                          <p:attrName>ppt_h</p:attrName>
                                        </p:attrNameLst>
                                      </p:cBhvr>
                                      <p:tavLst>
                                        <p:tav tm="0">
                                          <p:val>
                                            <p:strVal val="#ppt_h"/>
                                          </p:val>
                                        </p:tav>
                                        <p:tav tm="100000">
                                          <p:val>
                                            <p:strVal val="#ppt_h"/>
                                          </p:val>
                                        </p:tav>
                                      </p:tavLst>
                                    </p:anim>
                                    <p:anim calcmode="lin" valueType="num">
                                      <p:cBhvr>
                                        <p:cTn id="11" dur="25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25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250" accel="50000" fill="hold">
                                          <p:stCondLst>
                                            <p:cond delay="250"/>
                                          </p:stCondLst>
                                        </p:cTn>
                                        <p:tgtEl>
                                          <p:spTgt spid="3"/>
                                        </p:tgtEl>
                                        <p:attrNameLst>
                                          <p:attrName>ppt_y</p:attrName>
                                        </p:attrNameLst>
                                      </p:cBhvr>
                                      <p:tavLst>
                                        <p:tav tm="0">
                                          <p:val>
                                            <p:strVal val="#ppt_y+.1"/>
                                          </p:val>
                                        </p:tav>
                                        <p:tav tm="100000">
                                          <p:val>
                                            <p:strVal val="#ppt_y"/>
                                          </p:val>
                                        </p:tav>
                                      </p:tavLst>
                                    </p:anim>
                                    <p:animEffect transition="in" filter="fade">
                                      <p:cBhvr>
                                        <p:cTn id="14" dur="500" decel="50000">
                                          <p:stCondLst>
                                            <p:cond delay="0"/>
                                          </p:stCondLst>
                                        </p:cTn>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1153 - swing sword or foil.wav"/>
                                        </p:tgtEl>
                                      </p:cMediaNode>
                                    </p:audio>
                                  </p:subTnLst>
                                </p:cTn>
                              </p:par>
                              <p:par>
                                <p:cTn id="15" presetID="25"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25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18" dur="25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19" dur="250" accel="50000" fill="hold">
                                          <p:stCondLst>
                                            <p:cond delay="250"/>
                                          </p:stCondLst>
                                        </p:cTn>
                                        <p:tgtEl>
                                          <p:spTgt spid="8"/>
                                        </p:tgtEl>
                                        <p:attrNameLst>
                                          <p:attrName>ppt_w</p:attrName>
                                        </p:attrNameLst>
                                      </p:cBhvr>
                                      <p:tavLst>
                                        <p:tav tm="0">
                                          <p:val>
                                            <p:strVal val="#ppt_w*.05"/>
                                          </p:val>
                                        </p:tav>
                                        <p:tav tm="100000">
                                          <p:val>
                                            <p:strVal val="#ppt_w"/>
                                          </p:val>
                                        </p:tav>
                                      </p:tavLst>
                                    </p:anim>
                                    <p:anim calcmode="lin" valueType="num">
                                      <p:cBhvr>
                                        <p:cTn id="20" dur="500" fill="hold"/>
                                        <p:tgtEl>
                                          <p:spTgt spid="8"/>
                                        </p:tgtEl>
                                        <p:attrNameLst>
                                          <p:attrName>ppt_h</p:attrName>
                                        </p:attrNameLst>
                                      </p:cBhvr>
                                      <p:tavLst>
                                        <p:tav tm="0">
                                          <p:val>
                                            <p:strVal val="#ppt_h"/>
                                          </p:val>
                                        </p:tav>
                                        <p:tav tm="100000">
                                          <p:val>
                                            <p:strVal val="#ppt_h"/>
                                          </p:val>
                                        </p:tav>
                                      </p:tavLst>
                                    </p:anim>
                                    <p:anim calcmode="lin" valueType="num">
                                      <p:cBhvr>
                                        <p:cTn id="21" dur="25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22" dur="25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23" dur="250" accel="50000" fill="hold">
                                          <p:stCondLst>
                                            <p:cond delay="250"/>
                                          </p:stCondLst>
                                        </p:cTn>
                                        <p:tgtEl>
                                          <p:spTgt spid="8"/>
                                        </p:tgtEl>
                                        <p:attrNameLst>
                                          <p:attrName>ppt_y</p:attrName>
                                        </p:attrNameLst>
                                      </p:cBhvr>
                                      <p:tavLst>
                                        <p:tav tm="0">
                                          <p:val>
                                            <p:strVal val="#ppt_y+.1"/>
                                          </p:val>
                                        </p:tav>
                                        <p:tav tm="100000">
                                          <p:val>
                                            <p:strVal val="#ppt_y"/>
                                          </p:val>
                                        </p:tav>
                                      </p:tavLst>
                                    </p:anim>
                                    <p:animEffect transition="in" filter="fade">
                                      <p:cBhvr>
                                        <p:cTn id="24" dur="500" decel="50000">
                                          <p:stCondLst>
                                            <p:cond delay="0"/>
                                          </p:stCondLst>
                                        </p:cTn>
                                        <p:tgtEl>
                                          <p:spTgt spid="8"/>
                                        </p:tgtEl>
                                      </p:cBhvr>
                                    </p:animEffect>
                                  </p:childTnLst>
                                  <p:subTnLst>
                                    <p:audio>
                                      <p:cMediaNode>
                                        <p:cTn display="0" masterRel="sameClick">
                                          <p:stCondLst>
                                            <p:cond evt="begin" delay="0">
                                              <p:tn val="15"/>
                                            </p:cond>
                                          </p:stCondLst>
                                          <p:endCondLst>
                                            <p:cond evt="onStopAudio" delay="0">
                                              <p:tgtEl>
                                                <p:sldTgt/>
                                              </p:tgtEl>
                                            </p:cond>
                                          </p:endCondLst>
                                        </p:cTn>
                                        <p:tgtEl>
                                          <p:sndTgt r:embed="rId3" name="1153 - swing sword or foi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1" descr="imagesCABM5SSZ.jpg"/>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0" y="357188"/>
            <a:ext cx="9144000" cy="6072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3975">
                <a:solidFill>
                  <a:srgbClr val="000000"/>
                </a:solidFill>
                <a:miter lim="800000"/>
                <a:headEnd/>
                <a:tailEnd/>
              </a14:hiddenLine>
            </a:ext>
          </a:extLst>
        </p:spPr>
      </p:pic>
      <p:sp>
        <p:nvSpPr>
          <p:cNvPr id="4" name="Rectangle 1"/>
          <p:cNvSpPr>
            <a:spLocks noChangeArrowheads="1"/>
          </p:cNvSpPr>
          <p:nvPr/>
        </p:nvSpPr>
        <p:spPr bwMode="auto">
          <a:xfrm>
            <a:off x="71438" y="1412776"/>
            <a:ext cx="8929687" cy="37856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pPr algn="ctr"/>
            <a:r>
              <a:rPr lang="ar-EG" sz="4800" b="1" dirty="0"/>
              <a:t>إذا أردنا أن نتعرف على هذا المقياس نبحث عن الدافع الذي دفع الشاعر إلى القول، فإن كان هذا الدافع حقيقياًّ غير زائف كانت العاطفة صادقة، وأن كان الدافع غير حقيقي كانت عاطفته كاذبة.</a:t>
            </a:r>
            <a:endParaRPr lang="en-US" sz="4800" dirty="0"/>
          </a:p>
        </p:txBody>
      </p:sp>
    </p:spTree>
    <p:extLst>
      <p:ext uri="{BB962C8B-B14F-4D97-AF65-F5344CB8AC3E}">
        <p14:creationId xmlns="" xmlns:p14="http://schemas.microsoft.com/office/powerpoint/2010/main" val="2673758589"/>
      </p:ext>
    </p:extLst>
  </p:cSld>
  <p:clrMapOvr>
    <a:masterClrMapping/>
  </p:clrMapOvr>
  <mc:AlternateContent xmlns:mc="http://schemas.openxmlformats.org/markup-compatibility/2006">
    <mc:Choice xmlns="" xmlns:p14="http://schemas.microsoft.com/office/powerpoint/2010/main" Requires="p14">
      <p:transition>
        <p14:switch dir="l"/>
        <p:sndAc>
          <p:stSnd>
            <p:snd r:embed="rId5" name="mouseDown.wav"/>
          </p:stSnd>
        </p:sndAc>
      </p:transition>
    </mc:Choice>
    <mc:Fallback>
      <p:transition>
        <p:fade/>
        <p:sndAc>
          <p:stSnd>
            <p:snd r:embed="rId2" name="mouseDow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
                                        <p:tgtEl>
                                          <p:spTgt spid="3"/>
                                        </p:tgtEl>
                                      </p:cBhvr>
                                    </p:animEffect>
                                    <p:anim calcmode="lin" valueType="num">
                                      <p:cBhvr>
                                        <p:cTn id="8" dur="200" fill="hold"/>
                                        <p:tgtEl>
                                          <p:spTgt spid="3"/>
                                        </p:tgtEl>
                                        <p:attrNameLst>
                                          <p:attrName>ppt_x</p:attrName>
                                        </p:attrNameLst>
                                      </p:cBhvr>
                                      <p:tavLst>
                                        <p:tav tm="0">
                                          <p:val>
                                            <p:strVal val="#ppt_x"/>
                                          </p:val>
                                        </p:tav>
                                        <p:tav tm="100000">
                                          <p:val>
                                            <p:strVal val="#ppt_x"/>
                                          </p:val>
                                        </p:tav>
                                      </p:tavLst>
                                    </p:anim>
                                    <p:anim calcmode="lin" valueType="num">
                                      <p:cBhvr>
                                        <p:cTn id="9" dur="200" fill="hold"/>
                                        <p:tgtEl>
                                          <p:spTgt spid="3"/>
                                        </p:tgtEl>
                                        <p:attrNameLst>
                                          <p:attrName>ppt_y</p:attrName>
                                        </p:attrNameLst>
                                      </p:cBhvr>
                                      <p:tavLst>
                                        <p:tav tm="0">
                                          <p:val>
                                            <p:strVal val="#ppt_y+0.31"/>
                                          </p:val>
                                        </p:tav>
                                        <p:tav tm="100000">
                                          <p:val>
                                            <p:strVal val="#ppt_y+0.31"/>
                                          </p:val>
                                        </p:tav>
                                      </p:tavLst>
                                    </p:anim>
                                    <p:anim calcmode="lin" valueType="num">
                                      <p:cBhvr>
                                        <p:cTn id="10" dur="300" decel="50000" fill="hold">
                                          <p:stCondLst>
                                            <p:cond delay="20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300" decel="50000" fill="hold">
                                          <p:stCondLst>
                                            <p:cond delay="200"/>
                                          </p:stCondLst>
                                        </p:cTn>
                                        <p:tgtEl>
                                          <p:spTgt spid="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0080 - arcade game shoot sound.wav"/>
                                        </p:tgtEl>
                                      </p:cMediaNode>
                                    </p:audio>
                                  </p:subTnLst>
                                </p:cTn>
                              </p:par>
                              <p:par>
                                <p:cTn id="12" presetID="43" presetClass="entr" presetSubtype="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
                                        <p:tgtEl>
                                          <p:spTgt spid="4"/>
                                        </p:tgtEl>
                                      </p:cBhvr>
                                    </p:animEffect>
                                    <p:anim calcmode="lin" valueType="num">
                                      <p:cBhvr>
                                        <p:cTn id="15" dur="200" fill="hold"/>
                                        <p:tgtEl>
                                          <p:spTgt spid="4"/>
                                        </p:tgtEl>
                                        <p:attrNameLst>
                                          <p:attrName>ppt_x</p:attrName>
                                        </p:attrNameLst>
                                      </p:cBhvr>
                                      <p:tavLst>
                                        <p:tav tm="0">
                                          <p:val>
                                            <p:strVal val="#ppt_x"/>
                                          </p:val>
                                        </p:tav>
                                        <p:tav tm="100000">
                                          <p:val>
                                            <p:strVal val="#ppt_x"/>
                                          </p:val>
                                        </p:tav>
                                      </p:tavLst>
                                    </p:anim>
                                    <p:anim calcmode="lin" valueType="num">
                                      <p:cBhvr>
                                        <p:cTn id="16" dur="200" fill="hold"/>
                                        <p:tgtEl>
                                          <p:spTgt spid="4"/>
                                        </p:tgtEl>
                                        <p:attrNameLst>
                                          <p:attrName>ppt_y</p:attrName>
                                        </p:attrNameLst>
                                      </p:cBhvr>
                                      <p:tavLst>
                                        <p:tav tm="0">
                                          <p:val>
                                            <p:strVal val="#ppt_y+0.31"/>
                                          </p:val>
                                        </p:tav>
                                        <p:tav tm="100000">
                                          <p:val>
                                            <p:strVal val="#ppt_y+0.31"/>
                                          </p:val>
                                        </p:tav>
                                      </p:tavLst>
                                    </p:anim>
                                    <p:anim calcmode="lin" valueType="num">
                                      <p:cBhvr>
                                        <p:cTn id="17" dur="300" decel="50000" fill="hold">
                                          <p:stCondLst>
                                            <p:cond delay="2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300" decel="50000" fill="hold">
                                          <p:stCondLst>
                                            <p:cond delay="2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3" name="0080 - arcade game shoot sou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imagesCABM5SSZ.jpg"/>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0" y="357188"/>
            <a:ext cx="9144000" cy="6072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3975">
                <a:solidFill>
                  <a:srgbClr val="000000"/>
                </a:solidFill>
                <a:miter lim="800000"/>
                <a:headEnd/>
                <a:tailEnd/>
              </a14:hiddenLine>
            </a:ext>
          </a:extLst>
        </p:spPr>
      </p:pic>
      <p:sp>
        <p:nvSpPr>
          <p:cNvPr id="3" name="Rectangle 1"/>
          <p:cNvSpPr>
            <a:spLocks noChangeArrowheads="1"/>
          </p:cNvSpPr>
          <p:nvPr/>
        </p:nvSpPr>
        <p:spPr bwMode="auto">
          <a:xfrm>
            <a:off x="71438" y="758309"/>
            <a:ext cx="8929687" cy="52629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pPr algn="ctr"/>
            <a:r>
              <a:rPr lang="ar-EG" sz="4800" b="1" dirty="0"/>
              <a:t>وهذا الدافع يتوقف على مدى عمق التجربة الشعرية، وهي الموقف الذي عاشه الشاعر في أثناء إبداع القصيدة وتبدو قضية صدق العاطفة، أوضح ما تكون في غرض الرثاء، فيمكننا أن نقول إن عاطفة أبي الحسن التِّهامي كانت صادقة، حين رثى ابنه بقصيدته الشهيرة، وفيها يقول:</a:t>
            </a:r>
            <a:endParaRPr lang="en-US" sz="4800" dirty="0"/>
          </a:p>
        </p:txBody>
      </p:sp>
    </p:spTree>
    <p:extLst>
      <p:ext uri="{BB962C8B-B14F-4D97-AF65-F5344CB8AC3E}">
        <p14:creationId xmlns="" xmlns:p14="http://schemas.microsoft.com/office/powerpoint/2010/main" val="4106128979"/>
      </p:ext>
    </p:extLst>
  </p:cSld>
  <p:clrMapOvr>
    <a:masterClrMapping/>
  </p:clrMapOvr>
  <mc:AlternateContent xmlns:mc="http://schemas.openxmlformats.org/markup-compatibility/2006">
    <mc:Choice xmlns="" xmlns:p14="http://schemas.microsoft.com/office/powerpoint/2010/main" Requires="p14">
      <p:transition>
        <p14:switch dir="l"/>
        <p:sndAc>
          <p:stSnd>
            <p:snd r:embed="rId5" name="mouseDown.wav"/>
          </p:stSnd>
        </p:sndAc>
      </p:transition>
    </mc:Choice>
    <mc:Fallback>
      <p:transition>
        <p:fade/>
        <p:sndAc>
          <p:stSnd>
            <p:snd r:embed="rId2" name="mouseDow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
                                        <p:tgtEl>
                                          <p:spTgt spid="3"/>
                                        </p:tgtEl>
                                      </p:cBhvr>
                                    </p:animEffect>
                                    <p:anim calcmode="lin" valueType="num">
                                      <p:cBhvr>
                                        <p:cTn id="8" dur="200" fill="hold"/>
                                        <p:tgtEl>
                                          <p:spTgt spid="3"/>
                                        </p:tgtEl>
                                        <p:attrNameLst>
                                          <p:attrName>ppt_x</p:attrName>
                                        </p:attrNameLst>
                                      </p:cBhvr>
                                      <p:tavLst>
                                        <p:tav tm="0">
                                          <p:val>
                                            <p:strVal val="#ppt_x"/>
                                          </p:val>
                                        </p:tav>
                                        <p:tav tm="100000">
                                          <p:val>
                                            <p:strVal val="#ppt_x"/>
                                          </p:val>
                                        </p:tav>
                                      </p:tavLst>
                                    </p:anim>
                                    <p:anim calcmode="lin" valueType="num">
                                      <p:cBhvr>
                                        <p:cTn id="9" dur="200" fill="hold"/>
                                        <p:tgtEl>
                                          <p:spTgt spid="3"/>
                                        </p:tgtEl>
                                        <p:attrNameLst>
                                          <p:attrName>ppt_y</p:attrName>
                                        </p:attrNameLst>
                                      </p:cBhvr>
                                      <p:tavLst>
                                        <p:tav tm="0">
                                          <p:val>
                                            <p:strVal val="#ppt_y+0.31"/>
                                          </p:val>
                                        </p:tav>
                                        <p:tav tm="100000">
                                          <p:val>
                                            <p:strVal val="#ppt_y+0.31"/>
                                          </p:val>
                                        </p:tav>
                                      </p:tavLst>
                                    </p:anim>
                                    <p:anim calcmode="lin" valueType="num">
                                      <p:cBhvr>
                                        <p:cTn id="10" dur="300" decel="50000" fill="hold">
                                          <p:stCondLst>
                                            <p:cond delay="20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300" decel="50000" fill="hold">
                                          <p:stCondLst>
                                            <p:cond delay="200"/>
                                          </p:stCondLst>
                                        </p:cTn>
                                        <p:tgtEl>
                                          <p:spTgt spid="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0080 - arcade game shoot sou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imagesCABM5SSZ.jpg"/>
          <p:cNvPicPr>
            <a:picLocks noChangeAspect="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0" y="357188"/>
            <a:ext cx="9144000" cy="6072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3975">
                <a:solidFill>
                  <a:srgbClr val="000000"/>
                </a:solidFill>
                <a:miter lim="800000"/>
                <a:headEnd/>
                <a:tailEnd/>
              </a14:hiddenLine>
            </a:ext>
          </a:extLst>
        </p:spPr>
      </p:pic>
      <p:sp>
        <p:nvSpPr>
          <p:cNvPr id="3" name="TextBox 2"/>
          <p:cNvSpPr txBox="1"/>
          <p:nvPr/>
        </p:nvSpPr>
        <p:spPr>
          <a:xfrm>
            <a:off x="683568" y="980728"/>
            <a:ext cx="7848872" cy="3785652"/>
          </a:xfrm>
          <a:prstGeom prst="rect">
            <a:avLst/>
          </a:prstGeom>
          <a:noFill/>
        </p:spPr>
        <p:txBody>
          <a:bodyPr wrap="square" rtlCol="1">
            <a:spAutoFit/>
          </a:bodyPr>
          <a:lstStyle/>
          <a:p>
            <a:r>
              <a:rPr lang="ar-EG" sz="4000" b="1" dirty="0">
                <a:solidFill>
                  <a:srgbClr val="000066"/>
                </a:solidFill>
              </a:rPr>
              <a:t>حُكْمُ المنيَّةِ في </a:t>
            </a:r>
            <a:r>
              <a:rPr lang="ar-EG" sz="4000" b="1" dirty="0" smtClean="0">
                <a:solidFill>
                  <a:srgbClr val="000066"/>
                </a:solidFill>
              </a:rPr>
              <a:t>الب</a:t>
            </a:r>
            <a:r>
              <a:rPr lang="ar-SA" sz="4000" b="1" dirty="0" smtClean="0">
                <a:solidFill>
                  <a:srgbClr val="000066"/>
                </a:solidFill>
              </a:rPr>
              <a:t>ـــــ</a:t>
            </a:r>
            <a:r>
              <a:rPr lang="ar-EG" sz="4000" b="1" dirty="0" err="1" smtClean="0">
                <a:solidFill>
                  <a:srgbClr val="000066"/>
                </a:solidFill>
              </a:rPr>
              <a:t>ريَّة</a:t>
            </a:r>
            <a:r>
              <a:rPr lang="ar-EG" sz="4000" b="1" dirty="0" smtClean="0">
                <a:solidFill>
                  <a:srgbClr val="000066"/>
                </a:solidFill>
              </a:rPr>
              <a:t> </a:t>
            </a:r>
            <a:r>
              <a:rPr lang="ar-EG" sz="4000" b="1" dirty="0">
                <a:solidFill>
                  <a:srgbClr val="000066"/>
                </a:solidFill>
              </a:rPr>
              <a:t>جارِ				</a:t>
            </a:r>
            <a:r>
              <a:rPr lang="ar-EG" sz="4000" b="1" dirty="0" smtClean="0">
                <a:solidFill>
                  <a:srgbClr val="000066"/>
                </a:solidFill>
              </a:rPr>
              <a:t>		</a:t>
            </a:r>
            <a:r>
              <a:rPr lang="ar-SA" sz="4000" b="1" dirty="0" smtClean="0">
                <a:solidFill>
                  <a:srgbClr val="000066"/>
                </a:solidFill>
              </a:rPr>
              <a:t> </a:t>
            </a:r>
            <a:r>
              <a:rPr lang="ar-EG" sz="4000" b="1" dirty="0" smtClean="0">
                <a:solidFill>
                  <a:srgbClr val="000066"/>
                </a:solidFill>
              </a:rPr>
              <a:t>ما </a:t>
            </a:r>
            <a:r>
              <a:rPr lang="ar-EG" sz="4000" b="1" dirty="0">
                <a:solidFill>
                  <a:srgbClr val="000066"/>
                </a:solidFill>
              </a:rPr>
              <a:t>هَذهِ </a:t>
            </a:r>
            <a:r>
              <a:rPr lang="ar-EG" sz="4000" b="1" dirty="0" smtClean="0">
                <a:solidFill>
                  <a:srgbClr val="000066"/>
                </a:solidFill>
              </a:rPr>
              <a:t>الدُّني</a:t>
            </a:r>
            <a:r>
              <a:rPr lang="ar-SA" sz="4000" b="1" dirty="0" smtClean="0">
                <a:solidFill>
                  <a:srgbClr val="000066"/>
                </a:solidFill>
              </a:rPr>
              <a:t>ــ</a:t>
            </a:r>
            <a:r>
              <a:rPr lang="ar-EG" sz="4000" b="1" dirty="0" smtClean="0">
                <a:solidFill>
                  <a:srgbClr val="000066"/>
                </a:solidFill>
              </a:rPr>
              <a:t>ا </a:t>
            </a:r>
            <a:r>
              <a:rPr lang="ar-EG" sz="4000" b="1" dirty="0">
                <a:solidFill>
                  <a:srgbClr val="000066"/>
                </a:solidFill>
              </a:rPr>
              <a:t>بِدارِ </a:t>
            </a:r>
            <a:r>
              <a:rPr lang="ar-EG" sz="4000" b="1" dirty="0" smtClean="0">
                <a:solidFill>
                  <a:srgbClr val="000066"/>
                </a:solidFill>
              </a:rPr>
              <a:t>قَرارِ </a:t>
            </a:r>
            <a:r>
              <a:rPr lang="ar-EG" sz="4000" b="1" baseline="30000" dirty="0" smtClean="0">
                <a:solidFill>
                  <a:srgbClr val="000066"/>
                </a:solidFill>
              </a:rPr>
              <a:t>(1)</a:t>
            </a:r>
            <a:endParaRPr lang="en-US" sz="4000" baseline="30000" dirty="0">
              <a:solidFill>
                <a:srgbClr val="000066"/>
              </a:solidFill>
            </a:endParaRPr>
          </a:p>
          <a:p>
            <a:r>
              <a:rPr lang="ar-EG" sz="4000" b="1" dirty="0">
                <a:solidFill>
                  <a:srgbClr val="000066"/>
                </a:solidFill>
              </a:rPr>
              <a:t>طُبعتْ عَلى كَدَرٍ وأنْتَ تُريدُها				</a:t>
            </a:r>
            <a:r>
              <a:rPr lang="ar-EG" sz="4000" b="1" dirty="0" smtClean="0">
                <a:solidFill>
                  <a:srgbClr val="000066"/>
                </a:solidFill>
              </a:rPr>
              <a:t/>
            </a:r>
            <a:br>
              <a:rPr lang="ar-EG" sz="4000" b="1" dirty="0" smtClean="0">
                <a:solidFill>
                  <a:srgbClr val="000066"/>
                </a:solidFill>
              </a:rPr>
            </a:br>
            <a:r>
              <a:rPr lang="ar-EG" sz="4000" b="1" dirty="0" smtClean="0">
                <a:solidFill>
                  <a:srgbClr val="000066"/>
                </a:solidFill>
              </a:rPr>
              <a:t>			صَفْواً </a:t>
            </a:r>
            <a:r>
              <a:rPr lang="ar-EG" sz="4000" b="1" dirty="0">
                <a:solidFill>
                  <a:srgbClr val="000066"/>
                </a:solidFill>
              </a:rPr>
              <a:t>منَ الأَقْذاء والأكْدارِ</a:t>
            </a:r>
            <a:endParaRPr lang="en-US" sz="4000" dirty="0">
              <a:solidFill>
                <a:srgbClr val="000066"/>
              </a:solidFill>
            </a:endParaRPr>
          </a:p>
          <a:p>
            <a:r>
              <a:rPr lang="ar-EG" sz="4000" b="1" dirty="0">
                <a:solidFill>
                  <a:srgbClr val="000066"/>
                </a:solidFill>
              </a:rPr>
              <a:t>ومُكَلِّفُ الأيَّامِ </a:t>
            </a:r>
            <a:r>
              <a:rPr lang="ar-EG" sz="4000" b="1" dirty="0" err="1" smtClean="0">
                <a:solidFill>
                  <a:srgbClr val="000066"/>
                </a:solidFill>
              </a:rPr>
              <a:t>ضِ</a:t>
            </a:r>
            <a:r>
              <a:rPr lang="ar-SA" sz="4000" b="1" dirty="0" smtClean="0">
                <a:solidFill>
                  <a:srgbClr val="000066"/>
                </a:solidFill>
              </a:rPr>
              <a:t>ــــ</a:t>
            </a:r>
            <a:r>
              <a:rPr lang="ar-EG" sz="4000" b="1" dirty="0" err="1" smtClean="0">
                <a:solidFill>
                  <a:srgbClr val="000066"/>
                </a:solidFill>
              </a:rPr>
              <a:t>دَّ</a:t>
            </a:r>
            <a:r>
              <a:rPr lang="ar-EG" sz="4000" b="1" dirty="0" smtClean="0">
                <a:solidFill>
                  <a:srgbClr val="000066"/>
                </a:solidFill>
              </a:rPr>
              <a:t> </a:t>
            </a:r>
            <a:r>
              <a:rPr lang="ar-EG" sz="4000" b="1" dirty="0">
                <a:solidFill>
                  <a:srgbClr val="000066"/>
                </a:solidFill>
              </a:rPr>
              <a:t>طِباعِها				</a:t>
            </a:r>
            <a:r>
              <a:rPr lang="ar-EG" sz="4000" b="1" dirty="0" smtClean="0">
                <a:solidFill>
                  <a:srgbClr val="000066"/>
                </a:solidFill>
              </a:rPr>
              <a:t/>
            </a:r>
            <a:br>
              <a:rPr lang="ar-EG" sz="4000" b="1" dirty="0" smtClean="0">
                <a:solidFill>
                  <a:srgbClr val="000066"/>
                </a:solidFill>
              </a:rPr>
            </a:br>
            <a:r>
              <a:rPr lang="ar-EG" sz="4000" b="1" dirty="0" smtClean="0">
                <a:solidFill>
                  <a:srgbClr val="000066"/>
                </a:solidFill>
              </a:rPr>
              <a:t>			مُتَطلِّبٌ </a:t>
            </a:r>
            <a:r>
              <a:rPr lang="ar-EG" sz="4000" b="1" dirty="0">
                <a:solidFill>
                  <a:srgbClr val="000066"/>
                </a:solidFill>
              </a:rPr>
              <a:t>في الماءِ جَذْوَةَ </a:t>
            </a:r>
            <a:r>
              <a:rPr lang="ar-EG" sz="4000" b="1" dirty="0" smtClean="0">
                <a:solidFill>
                  <a:srgbClr val="000066"/>
                </a:solidFill>
              </a:rPr>
              <a:t>نَار</a:t>
            </a:r>
            <a:endParaRPr lang="en-US" sz="4000" dirty="0">
              <a:solidFill>
                <a:srgbClr val="000066"/>
              </a:solidFill>
            </a:endParaRPr>
          </a:p>
        </p:txBody>
      </p:sp>
      <p:grpSp>
        <p:nvGrpSpPr>
          <p:cNvPr id="4" name="Group 3"/>
          <p:cNvGrpSpPr/>
          <p:nvPr/>
        </p:nvGrpSpPr>
        <p:grpSpPr>
          <a:xfrm>
            <a:off x="971600" y="5589240"/>
            <a:ext cx="7416824" cy="473278"/>
            <a:chOff x="2106406" y="5733256"/>
            <a:chExt cx="6065994" cy="473278"/>
          </a:xfrm>
        </p:grpSpPr>
        <p:sp>
          <p:nvSpPr>
            <p:cNvPr id="5" name="TextBox 4"/>
            <p:cNvSpPr txBox="1"/>
            <p:nvPr/>
          </p:nvSpPr>
          <p:spPr>
            <a:xfrm>
              <a:off x="2224192" y="5837202"/>
              <a:ext cx="5846736" cy="369332"/>
            </a:xfrm>
            <a:prstGeom prst="rect">
              <a:avLst/>
            </a:prstGeom>
            <a:noFill/>
          </p:spPr>
          <p:txBody>
            <a:bodyPr wrap="square" rtlCol="1">
              <a:spAutoFit/>
            </a:bodyPr>
            <a:lstStyle/>
            <a:p>
              <a:endParaRPr lang="en-US" dirty="0">
                <a:latin typeface="Times New Roman" pitchFamily="18" charset="0"/>
              </a:endParaRPr>
            </a:p>
          </p:txBody>
        </p:sp>
        <p:cxnSp>
          <p:nvCxnSpPr>
            <p:cNvPr id="6" name="Straight Connector 5"/>
            <p:cNvCxnSpPr/>
            <p:nvPr/>
          </p:nvCxnSpPr>
          <p:spPr>
            <a:xfrm flipH="1">
              <a:off x="2106406" y="5733256"/>
              <a:ext cx="606599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3536525" y="5646981"/>
            <a:ext cx="4557658" cy="400110"/>
          </a:xfrm>
          <a:prstGeom prst="rect">
            <a:avLst/>
          </a:prstGeom>
        </p:spPr>
        <p:txBody>
          <a:bodyPr wrap="none">
            <a:spAutoFit/>
          </a:bodyPr>
          <a:lstStyle/>
          <a:p>
            <a:pPr lvl="0"/>
            <a:r>
              <a:rPr lang="ar-EG" sz="2000" b="1" dirty="0" smtClean="0">
                <a:latin typeface="Times New Roman" pitchFamily="18" charset="0"/>
              </a:rPr>
              <a:t>(1) </a:t>
            </a:r>
            <a:r>
              <a:rPr lang="ar-EG" sz="2000" b="1" dirty="0"/>
              <a:t>البرية: الخلق</a:t>
            </a:r>
            <a:r>
              <a:rPr lang="ar-EG" sz="2000" b="1" dirty="0" smtClean="0"/>
              <a:t>.		</a:t>
            </a:r>
            <a:r>
              <a:rPr lang="ar-EG" sz="2000" b="1" dirty="0"/>
              <a:t>جار: واقع وحاصل.</a:t>
            </a:r>
            <a:endParaRPr lang="en-US" sz="2000" b="1" dirty="0">
              <a:latin typeface="Times New Roman" pitchFamily="18" charset="0"/>
            </a:endParaRPr>
          </a:p>
        </p:txBody>
      </p:sp>
    </p:spTree>
    <p:extLst>
      <p:ext uri="{BB962C8B-B14F-4D97-AF65-F5344CB8AC3E}">
        <p14:creationId xmlns="" xmlns:p14="http://schemas.microsoft.com/office/powerpoint/2010/main" val="3223897913"/>
      </p:ext>
    </p:extLst>
  </p:cSld>
  <p:clrMapOvr>
    <a:masterClrMapping/>
  </p:clrMapOvr>
  <mc:AlternateContent xmlns:mc="http://schemas.openxmlformats.org/markup-compatibility/2006">
    <mc:Choice xmlns="" xmlns:p14="http://schemas.microsoft.com/office/powerpoint/2010/main" Requires="p14">
      <p:transition>
        <p14:switch dir="l"/>
        <p:sndAc>
          <p:stSnd>
            <p:snd r:embed="rId6" name="mouseDown.wav"/>
          </p:stSnd>
        </p:sndAc>
      </p:transition>
    </mc:Choice>
    <mc:Fallback>
      <p:transition>
        <p:fade/>
        <p:sndAc>
          <p:stSnd>
            <p:snd r:embed="rId2" name="mouseDow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type.wav"/>
                                        </p:tgtEl>
                                      </p:cMediaNode>
                                    </p:audio>
                                  </p:sub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4" name="0941 - pop.wav"/>
                                        </p:tgtEl>
                                      </p:cMediaNode>
                                    </p:audio>
                                  </p:subTnLst>
                                </p:cTn>
                              </p:par>
                              <p:par>
                                <p:cTn id="14" presetID="2" presetClass="entr" presetSubtype="4" fill="hold" grpId="0" nodeType="with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 calcmode="lin" valueType="num">
                                      <p:cBhvr additive="base">
                                        <p:cTn id="16"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4" name="0941 - pop.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left)">
                                      <p:cBhvr>
                                        <p:cTn id="22" dur="500"/>
                                        <p:tgtEl>
                                          <p:spTgt spid="3">
                                            <p:txEl>
                                              <p:pRg st="1" end="1"/>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3" name="type.wav"/>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wipe(left)">
                                      <p:cBhvr>
                                        <p:cTn id="27" dur="500"/>
                                        <p:tgtEl>
                                          <p:spTgt spid="3">
                                            <p:txEl>
                                              <p:pRg st="2" end="2"/>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3"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835</TotalTime>
  <Words>1184</Words>
  <Application>Microsoft Office PowerPoint</Application>
  <PresentationFormat>عرض على الشاشة (3:4)‏</PresentationFormat>
  <Paragraphs>92</Paragraphs>
  <Slides>45</Slides>
  <Notes>0</Notes>
  <HiddenSlides>0</HiddenSlides>
  <MMClips>0</MMClips>
  <ScaleCrop>false</ScaleCrop>
  <HeadingPairs>
    <vt:vector size="4" baseType="variant">
      <vt:variant>
        <vt:lpstr>سمة</vt:lpstr>
      </vt:variant>
      <vt:variant>
        <vt:i4>1</vt:i4>
      </vt:variant>
      <vt:variant>
        <vt:lpstr>عناوين الشرائح</vt:lpstr>
      </vt:variant>
      <vt:variant>
        <vt:i4>45</vt:i4>
      </vt:variant>
    </vt:vector>
  </HeadingPairs>
  <TitlesOfParts>
    <vt:vector size="46" baseType="lpstr">
      <vt:lpstr>Office Theme</vt:lpstr>
      <vt:lpstr>الشريحة 1</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lpstr>الشريحة 18</vt:lpstr>
      <vt:lpstr>الشريحة 19</vt:lpstr>
      <vt:lpstr>الشريحة 20</vt:lpstr>
      <vt:lpstr>الشريحة 21</vt:lpstr>
      <vt:lpstr>الشريحة 22</vt:lpstr>
      <vt:lpstr>الشريحة 23</vt:lpstr>
      <vt:lpstr>الشريحة 24</vt:lpstr>
      <vt:lpstr>الشريحة 25</vt:lpstr>
      <vt:lpstr>الشريحة 26</vt:lpstr>
      <vt:lpstr>الشريحة 27</vt:lpstr>
      <vt:lpstr>الشريحة 28</vt:lpstr>
      <vt:lpstr>الشريحة 29</vt:lpstr>
      <vt:lpstr>الشريحة 30</vt:lpstr>
      <vt:lpstr>الشريحة 31</vt:lpstr>
      <vt:lpstr>الشريحة 32</vt:lpstr>
      <vt:lpstr>الشريحة 33</vt:lpstr>
      <vt:lpstr>الشريحة 34</vt:lpstr>
      <vt:lpstr>الشريحة 35</vt:lpstr>
      <vt:lpstr>الشريحة 36</vt:lpstr>
      <vt:lpstr>الشريحة 37</vt:lpstr>
      <vt:lpstr>الشريحة 38</vt:lpstr>
      <vt:lpstr>الشريحة 39</vt:lpstr>
      <vt:lpstr>الشريحة 40</vt:lpstr>
      <vt:lpstr>الشريحة 41</vt:lpstr>
      <vt:lpstr>الشريحة 42</vt:lpstr>
      <vt:lpstr>الشريحة 43</vt:lpstr>
      <vt:lpstr>الشريحة 44</vt:lpstr>
      <vt:lpstr>الشريحة 45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البلاغة والنقد 2 – كتاب الطالب – المستوى الخامس – النظام الفصلي للتعليم الثانوي – المسار الأدبي ومدارس تحفيظ القرآن الكريم – الوحدة الثانية</dc:title>
  <dc:subject>3 - الدرس الثالث -  مقاييس نقد الشعر (2 – مقاييس نقد العاطفة)</dc:subject>
  <dc:creator>أ/ بندر الحازمي</dc:creator>
  <cp:keywords>حقيبة إنجاز المعلم والمعلمة</cp:keywords>
  <dc:description/>
  <cp:lastModifiedBy>secretools world</cp:lastModifiedBy>
  <cp:revision>41</cp:revision>
  <dcterms:created xsi:type="dcterms:W3CDTF">2016-08-25T06:08:10Z</dcterms:created>
  <dcterms:modified xsi:type="dcterms:W3CDTF">2016-09-26T17:28:24Z</dcterms:modified>
</cp:coreProperties>
</file>