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8" r:id="rId2"/>
    <p:sldId id="309" r:id="rId3"/>
    <p:sldId id="310" r:id="rId4"/>
    <p:sldId id="311" r:id="rId5"/>
    <p:sldId id="312" r:id="rId6"/>
    <p:sldId id="313" r:id="rId7"/>
    <p:sldId id="30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5" r:id="rId18"/>
    <p:sldId id="323" r:id="rId19"/>
    <p:sldId id="324" r:id="rId20"/>
    <p:sldId id="326" r:id="rId21"/>
    <p:sldId id="353" r:id="rId22"/>
    <p:sldId id="327" r:id="rId23"/>
    <p:sldId id="328" r:id="rId24"/>
    <p:sldId id="329" r:id="rId25"/>
    <p:sldId id="333" r:id="rId26"/>
    <p:sldId id="334" r:id="rId27"/>
    <p:sldId id="335" r:id="rId28"/>
    <p:sldId id="336" r:id="rId29"/>
    <p:sldId id="341" r:id="rId30"/>
    <p:sldId id="342" r:id="rId31"/>
    <p:sldId id="346" r:id="rId32"/>
    <p:sldId id="343" r:id="rId33"/>
    <p:sldId id="344" r:id="rId34"/>
    <p:sldId id="345" r:id="rId35"/>
    <p:sldId id="339" r:id="rId36"/>
    <p:sldId id="340" r:id="rId37"/>
    <p:sldId id="299" r:id="rId38"/>
    <p:sldId id="347" r:id="rId39"/>
    <p:sldId id="348" r:id="rId40"/>
    <p:sldId id="349" r:id="rId41"/>
    <p:sldId id="350" r:id="rId42"/>
    <p:sldId id="351" r:id="rId43"/>
    <p:sldId id="352" r:id="rId44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92">
          <p15:clr>
            <a:srgbClr val="A4A3A4"/>
          </p15:clr>
        </p15:guide>
        <p15:guide id="2" pos="57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BF2DE"/>
    <a:srgbClr val="990099"/>
    <a:srgbClr val="FF3300"/>
    <a:srgbClr val="00FFFF"/>
    <a:srgbClr val="FF9900"/>
    <a:srgbClr val="9900CC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5878" autoAdjust="0"/>
  </p:normalViewPr>
  <p:slideViewPr>
    <p:cSldViewPr>
      <p:cViewPr varScale="1">
        <p:scale>
          <a:sx n="115" d="100"/>
          <a:sy n="115" d="100"/>
        </p:scale>
        <p:origin x="636" y="114"/>
      </p:cViewPr>
      <p:guideLst>
        <p:guide orient="horz" pos="4292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9BA73-DF33-42EE-B2DF-E5C6232432FB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1A5D0-91FF-48D6-8DBD-F9E9ECC6A66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FA22-88F4-4239-A6AF-F2F00477626B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79756-1932-4ABC-A82A-2B211BF9882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DEE5F-BCDD-4BFC-9FD7-B2358F795ED5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D929E-0FF4-425C-8B20-22C4E65A156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45133-3551-4066-AC0D-02A1E4212EB7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FC9F4-7E9B-413B-9376-7A108DF9DEF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56F99-3DAB-4FA3-8572-A629B59294AC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11656-F193-4002-9C45-3563CEF30D2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2030D-964A-44A2-B7A4-CCBA3B656DEA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70965-69B1-4C62-9C5B-ACD812B9FD4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20558-64F0-4A30-803C-FDE30DE50572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C000A-B9E2-4D41-A37A-1C9C4BB3EBA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530C3-2C08-462E-9279-75343E817ED7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40E11-F2AD-48E7-BD21-FBAA42A3565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2DD2D-C3EA-4612-86DB-21DD472BFB87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FEDB6-14F4-4E0B-9771-EF09CC20AED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9D27-BD16-440C-A808-3265DAFE690C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80EE6-BF7C-4670-90F4-1C6AF6CD81F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A88D0-8766-4D8D-A199-189F6AB2141A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E4A03-D933-456C-8631-28BE72AB788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A5C7A1-55E6-45E7-A408-98B3C349246D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AA42EC-DC56-4344-BA7C-11EE23FC409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  <p:sndAc>
      <p:stSnd>
        <p:snd r:embed="rId13" name="arrow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audio" Target="../media/audio3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5.wav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audio" Target="../media/audio44.wav"/><Relationship Id="rId2" Type="http://schemas.openxmlformats.org/officeDocument/2006/relationships/audio" Target="../media/audio1.wav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5" Type="http://schemas.openxmlformats.org/officeDocument/2006/relationships/audio" Target="../media/audio37.wav"/><Relationship Id="rId15" Type="http://schemas.openxmlformats.org/officeDocument/2006/relationships/image" Target="../media/image9.png"/><Relationship Id="rId10" Type="http://schemas.openxmlformats.org/officeDocument/2006/relationships/audio" Target="../media/audio42.wav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4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8.wav"/><Relationship Id="rId5" Type="http://schemas.openxmlformats.org/officeDocument/2006/relationships/audio" Target="../media/audio47.wav"/><Relationship Id="rId10" Type="http://schemas.openxmlformats.org/officeDocument/2006/relationships/image" Target="../media/image11.png"/><Relationship Id="rId4" Type="http://schemas.openxmlformats.org/officeDocument/2006/relationships/audio" Target="../media/audio46.wav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4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5.wav"/><Relationship Id="rId5" Type="http://schemas.openxmlformats.org/officeDocument/2006/relationships/audio" Target="../media/audio50.wav"/><Relationship Id="rId4" Type="http://schemas.openxmlformats.org/officeDocument/2006/relationships/audio" Target="../media/audio49.wav"/><Relationship Id="rId9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3" Type="http://schemas.openxmlformats.org/officeDocument/2006/relationships/audio" Target="../media/audio51.wav"/><Relationship Id="rId7" Type="http://schemas.openxmlformats.org/officeDocument/2006/relationships/audio" Target="../media/audio5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3.wav"/><Relationship Id="rId11" Type="http://schemas.openxmlformats.org/officeDocument/2006/relationships/image" Target="../media/image10.jpeg"/><Relationship Id="rId5" Type="http://schemas.openxmlformats.org/officeDocument/2006/relationships/audio" Target="../media/audio52.wav"/><Relationship Id="rId10" Type="http://schemas.openxmlformats.org/officeDocument/2006/relationships/image" Target="../media/image9.png"/><Relationship Id="rId4" Type="http://schemas.openxmlformats.org/officeDocument/2006/relationships/audio" Target="../media/audio44.wav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3" Type="http://schemas.openxmlformats.org/officeDocument/2006/relationships/audio" Target="../media/audio56.wav"/><Relationship Id="rId7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8.wav"/><Relationship Id="rId5" Type="http://schemas.openxmlformats.org/officeDocument/2006/relationships/audio" Target="../media/audio12.wav"/><Relationship Id="rId10" Type="http://schemas.openxmlformats.org/officeDocument/2006/relationships/image" Target="../media/image12.jpeg"/><Relationship Id="rId4" Type="http://schemas.openxmlformats.org/officeDocument/2006/relationships/audio" Target="../media/audio57.wav"/><Relationship Id="rId9" Type="http://schemas.openxmlformats.org/officeDocument/2006/relationships/audio" Target="../media/audio2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3.wav"/><Relationship Id="rId5" Type="http://schemas.openxmlformats.org/officeDocument/2006/relationships/audio" Target="../media/audio62.wav"/><Relationship Id="rId4" Type="http://schemas.openxmlformats.org/officeDocument/2006/relationships/audio" Target="../media/audio6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audio" Target="../media/audio12.wav"/><Relationship Id="rId4" Type="http://schemas.openxmlformats.org/officeDocument/2006/relationships/audio" Target="../media/audio6.wav"/><Relationship Id="rId9" Type="http://schemas.openxmlformats.org/officeDocument/2006/relationships/audio" Target="../media/audio1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7" Type="http://schemas.openxmlformats.org/officeDocument/2006/relationships/audio" Target="../media/audio7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9.wav"/><Relationship Id="rId5" Type="http://schemas.openxmlformats.org/officeDocument/2006/relationships/audio" Target="../media/audio68.wav"/><Relationship Id="rId4" Type="http://schemas.openxmlformats.org/officeDocument/2006/relationships/audio" Target="../media/audio6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7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audio" Target="../media/audio7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9.wav"/><Relationship Id="rId5" Type="http://schemas.openxmlformats.org/officeDocument/2006/relationships/audio" Target="../media/audio78.wav"/><Relationship Id="rId4" Type="http://schemas.openxmlformats.org/officeDocument/2006/relationships/audio" Target="../media/audio7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audio" Target="../media/audio8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7.wav"/><Relationship Id="rId4" Type="http://schemas.openxmlformats.org/officeDocument/2006/relationships/audio" Target="../media/audio8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4.wav"/><Relationship Id="rId3" Type="http://schemas.openxmlformats.org/officeDocument/2006/relationships/audio" Target="../media/audio89.wav"/><Relationship Id="rId7" Type="http://schemas.openxmlformats.org/officeDocument/2006/relationships/audio" Target="../media/audio9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2.wav"/><Relationship Id="rId5" Type="http://schemas.openxmlformats.org/officeDocument/2006/relationships/audio" Target="../media/audio91.wav"/><Relationship Id="rId4" Type="http://schemas.openxmlformats.org/officeDocument/2006/relationships/audio" Target="../media/audio9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96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2.wav"/><Relationship Id="rId5" Type="http://schemas.openxmlformats.org/officeDocument/2006/relationships/audio" Target="../media/audio101.wav"/><Relationship Id="rId4" Type="http://schemas.openxmlformats.org/officeDocument/2006/relationships/audio" Target="../media/audio100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3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6.wav"/><Relationship Id="rId5" Type="http://schemas.openxmlformats.org/officeDocument/2006/relationships/audio" Target="../media/audio105.wav"/><Relationship Id="rId4" Type="http://schemas.openxmlformats.org/officeDocument/2006/relationships/audio" Target="../media/audio104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1.wav"/><Relationship Id="rId13" Type="http://schemas.openxmlformats.org/officeDocument/2006/relationships/image" Target="../media/image23.png"/><Relationship Id="rId3" Type="http://schemas.openxmlformats.org/officeDocument/2006/relationships/audio" Target="../media/audio107.wav"/><Relationship Id="rId7" Type="http://schemas.openxmlformats.org/officeDocument/2006/relationships/audio" Target="../media/audio110.wav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9.wav"/><Relationship Id="rId11" Type="http://schemas.openxmlformats.org/officeDocument/2006/relationships/image" Target="../media/image21.png"/><Relationship Id="rId5" Type="http://schemas.openxmlformats.org/officeDocument/2006/relationships/audio" Target="../media/audio108.wav"/><Relationship Id="rId10" Type="http://schemas.openxmlformats.org/officeDocument/2006/relationships/image" Target="../media/image20.png"/><Relationship Id="rId4" Type="http://schemas.openxmlformats.org/officeDocument/2006/relationships/audio" Target="../media/audio104.wav"/><Relationship Id="rId9" Type="http://schemas.openxmlformats.org/officeDocument/2006/relationships/audio" Target="../media/audio112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1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6.wav"/><Relationship Id="rId5" Type="http://schemas.openxmlformats.org/officeDocument/2006/relationships/audio" Target="../media/audio115.wav"/><Relationship Id="rId4" Type="http://schemas.openxmlformats.org/officeDocument/2006/relationships/audio" Target="../media/audio114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17.wav"/><Relationship Id="rId7" Type="http://schemas.openxmlformats.org/officeDocument/2006/relationships/audio" Target="../media/audio1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0.wav"/><Relationship Id="rId5" Type="http://schemas.openxmlformats.org/officeDocument/2006/relationships/audio" Target="../media/audio119.wav"/><Relationship Id="rId4" Type="http://schemas.openxmlformats.org/officeDocument/2006/relationships/audio" Target="../media/audio11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6.wav"/><Relationship Id="rId7" Type="http://schemas.openxmlformats.org/officeDocument/2006/relationships/audio" Target="../media/audio1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8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audio" Target="../media/audio123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audio" Target="../media/audio124.wav"/><Relationship Id="rId4" Type="http://schemas.openxmlformats.org/officeDocument/2006/relationships/audio" Target="../media/audio1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audio" Target="../media/audio126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audio" Target="../media/audio12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2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2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audio" Target="../media/audio2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audio" Target="../media/audio2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audio" Target="../media/audio2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6444208" y="970527"/>
            <a:ext cx="2000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rgbClr val="002060"/>
                </a:solidFill>
                <a:latin typeface="Arial" charset="0"/>
                <a:cs typeface="Arial" charset="0"/>
              </a:rPr>
              <a:t>الوحدة السادسة</a:t>
            </a:r>
            <a:endParaRPr lang="en-US" sz="28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065294" y="1858439"/>
            <a:ext cx="464347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EG" sz="6600" b="1" dirty="0">
                <a:solidFill>
                  <a:srgbClr val="FF0000"/>
                </a:solidFill>
              </a:rPr>
              <a:t>الْقُوَى وَالطَّاقَةُ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142976" y="4214818"/>
            <a:ext cx="64881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سرعة العربة في هذه اللعبة قد تزيد على 160 كيلو متراً في الساعة!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حده السادس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وى والطا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رعه العرب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051720" y="1988840"/>
            <a:ext cx="51299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الْقُوَى تُحَرِّكُ الأَشيَاءَ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796136" y="764704"/>
            <a:ext cx="3214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الدَّرْسُ الأَوَّلُ</a:t>
            </a:r>
          </a:p>
        </p:txBody>
      </p:sp>
      <p:sp>
        <p:nvSpPr>
          <p:cNvPr id="14" name="Rectangle 1"/>
          <p:cNvSpPr/>
          <p:nvPr/>
        </p:nvSpPr>
        <p:spPr bwMode="auto">
          <a:xfrm>
            <a:off x="7633849" y="5589240"/>
            <a:ext cx="106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التهيئة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518173" y="3311428"/>
            <a:ext cx="28400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chemeClr val="bg1"/>
                </a:solidFill>
              </a:rPr>
              <a:t>أنظر وأتساءل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214314" y="4168684"/>
            <a:ext cx="85010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Arial" charset="0"/>
                <a:cs typeface="Arial" charset="0"/>
              </a:rPr>
              <a:t>كيف أحرك شيئاً؟ وكيف أجعله يتحرك مسافة أبعد؟</a:t>
            </a:r>
            <a:endParaRPr lang="en-US" sz="40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ا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وى تحرك الاشي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نظر واتساء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يف احرك شيئ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71670" y="1428736"/>
            <a:ext cx="51299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الْقُوَى تُحَرِّكُ الأَشيَاءَ</a:t>
            </a: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893614" y="548680"/>
            <a:ext cx="3214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الدَّرْسُ الأَوَّلُ</a:t>
            </a:r>
          </a:p>
        </p:txBody>
      </p:sp>
      <p:sp>
        <p:nvSpPr>
          <p:cNvPr id="4" name="Rectangle 1"/>
          <p:cNvSpPr/>
          <p:nvPr/>
        </p:nvSpPr>
        <p:spPr bwMode="auto">
          <a:xfrm>
            <a:off x="7500958" y="5589240"/>
            <a:ext cx="106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التهيئة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5518173" y="3212976"/>
            <a:ext cx="28400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chemeClr val="bg1"/>
                </a:solidFill>
              </a:rPr>
              <a:t>أنظر وأتساءل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777986"/>
            <a:ext cx="8561393" cy="132343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ar-EG" sz="4000" b="1" dirty="0">
                <a:solidFill>
                  <a:srgbClr val="000099"/>
                </a:solidFill>
                <a:cs typeface="Times New Roman" pitchFamily="18" charset="0"/>
              </a:rPr>
              <a:t>بدفعه بقوة وأجعل الشيء يتحرك مسافة أبعد باستمرار تأثير القوة عليه.</a:t>
            </a:r>
            <a:endParaRPr lang="ar-EG" sz="4400" b="1" dirty="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دفعها بقوة وأجعل الشي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099003" y="5709646"/>
            <a:ext cx="3201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3600" b="1" dirty="0"/>
              <a:t>الاستكشاف</a:t>
            </a:r>
            <a:endParaRPr lang="ar-EG" sz="3600" dirty="0"/>
          </a:p>
        </p:txBody>
      </p:sp>
      <p:sp>
        <p:nvSpPr>
          <p:cNvPr id="16" name="TextBox 4"/>
          <p:cNvSpPr txBox="1"/>
          <p:nvPr/>
        </p:nvSpPr>
        <p:spPr bwMode="auto">
          <a:xfrm>
            <a:off x="5076056" y="375121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17" name="Pentagon 6"/>
          <p:cNvSpPr/>
          <p:nvPr/>
        </p:nvSpPr>
        <p:spPr>
          <a:xfrm>
            <a:off x="428596" y="357166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949915" y="1353909"/>
            <a:ext cx="40511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كَيْفَ أجْعَلُ الأَشْياءَ تَتَحَرَّكُ؟</a:t>
            </a:r>
          </a:p>
        </p:txBody>
      </p:sp>
      <p:grpSp>
        <p:nvGrpSpPr>
          <p:cNvPr id="19" name="مجموعة 18"/>
          <p:cNvGrpSpPr/>
          <p:nvPr/>
        </p:nvGrpSpPr>
        <p:grpSpPr>
          <a:xfrm>
            <a:off x="571472" y="1285852"/>
            <a:ext cx="3357586" cy="4137752"/>
            <a:chOff x="1071538" y="1857364"/>
            <a:chExt cx="3357586" cy="4137752"/>
          </a:xfrm>
          <a:solidFill>
            <a:srgbClr val="92D050"/>
          </a:solidFill>
        </p:grpSpPr>
        <p:cxnSp>
          <p:nvCxnSpPr>
            <p:cNvPr id="20" name="رابط مستقيم 19"/>
            <p:cNvCxnSpPr/>
            <p:nvPr/>
          </p:nvCxnSpPr>
          <p:spPr>
            <a:xfrm rot="5400000">
              <a:off x="2432480" y="4068322"/>
              <a:ext cx="385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مستطيل مستدير الزوايا 20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2" name="Flowchart: Process 2"/>
          <p:cNvSpPr/>
          <p:nvPr/>
        </p:nvSpPr>
        <p:spPr>
          <a:xfrm>
            <a:off x="666906" y="1000108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grpSp>
        <p:nvGrpSpPr>
          <p:cNvPr id="23" name="مجموعة 22"/>
          <p:cNvGrpSpPr/>
          <p:nvPr/>
        </p:nvGrpSpPr>
        <p:grpSpPr>
          <a:xfrm>
            <a:off x="714348" y="1928802"/>
            <a:ext cx="3000396" cy="1077218"/>
            <a:chOff x="5907529" y="3857628"/>
            <a:chExt cx="3695475" cy="1077218"/>
          </a:xfrm>
        </p:grpSpPr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8019229" y="3857628"/>
              <a:ext cx="1583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latin typeface="Calibri" pitchFamily="34" charset="0"/>
                  <a:cs typeface="+mj-cs"/>
                </a:rPr>
                <a:t>سَيَّارَةٍ لُعْبَةٍ</a:t>
              </a:r>
            </a:p>
          </p:txBody>
        </p:sp>
        <p:pic>
          <p:nvPicPr>
            <p:cNvPr id="25" name="Picture 28"/>
            <p:cNvPicPr>
              <a:picLocks noChangeAspect="1" noChangeArrowheads="1"/>
            </p:cNvPicPr>
            <p:nvPr/>
          </p:nvPicPr>
          <p:blipFill>
            <a:blip r:embed="rId14"/>
            <a:stretch>
              <a:fillRect/>
            </a:stretch>
          </p:blipFill>
          <p:spPr bwMode="auto">
            <a:xfrm>
              <a:off x="5907529" y="3857628"/>
              <a:ext cx="1770420" cy="1008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6" name="Group 23"/>
          <p:cNvGrpSpPr>
            <a:grpSpLocks/>
          </p:cNvGrpSpPr>
          <p:nvPr/>
        </p:nvGrpSpPr>
        <p:grpSpPr bwMode="auto">
          <a:xfrm>
            <a:off x="500034" y="3143248"/>
            <a:ext cx="3176598" cy="1054678"/>
            <a:chOff x="561194" y="2869744"/>
            <a:chExt cx="3176022" cy="1055205"/>
          </a:xfrm>
        </p:grpSpPr>
        <p:pic>
          <p:nvPicPr>
            <p:cNvPr id="27" name="Picture 2" descr="http://www.dalylak.com/images/00001/custimages/2272-6.jpg"/>
            <p:cNvPicPr>
              <a:picLocks noChangeAspect="1" noChangeArrowheads="1"/>
            </p:cNvPicPr>
            <p:nvPr/>
          </p:nvPicPr>
          <p:blipFill>
            <a:blip r:embed="rId15"/>
            <a:stretch>
              <a:fillRect/>
            </a:stretch>
          </p:blipFill>
          <p:spPr bwMode="auto">
            <a:xfrm>
              <a:off x="561194" y="2869744"/>
              <a:ext cx="1500198" cy="10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2132545" y="3155639"/>
              <a:ext cx="1604671" cy="52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EG" sz="2800" b="1" dirty="0">
                  <a:latin typeface="Calibri" pitchFamily="34" charset="0"/>
                  <a:cs typeface="+mj-cs"/>
                </a:rPr>
                <a:t>شَريطٍ لاصِقٍ</a:t>
              </a:r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571472" y="4000504"/>
            <a:ext cx="3043095" cy="1643063"/>
            <a:chOff x="214255" y="3500493"/>
            <a:chExt cx="3043115" cy="1643290"/>
          </a:xfrm>
        </p:grpSpPr>
        <p:pic>
          <p:nvPicPr>
            <p:cNvPr id="30" name="Picture 19" descr="Ruler_talks.gif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14255" y="3500493"/>
              <a:ext cx="1643074" cy="164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1500147" y="4143524"/>
              <a:ext cx="1757223" cy="523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EG" sz="2800" b="1" dirty="0">
                  <a:latin typeface="Calibri" pitchFamily="34" charset="0"/>
                  <a:cs typeface="+mj-cs"/>
                </a:rPr>
                <a:t>مِسْطَرَةٍ مِتْرِيَّةٍ</a:t>
              </a:r>
            </a:p>
          </p:txBody>
        </p:sp>
      </p:grpSp>
      <p:sp>
        <p:nvSpPr>
          <p:cNvPr id="36" name="TextBox 20"/>
          <p:cNvSpPr txBox="1">
            <a:spLocks noChangeArrowheads="1"/>
          </p:cNvSpPr>
          <p:nvPr/>
        </p:nvSpPr>
        <p:spPr bwMode="auto">
          <a:xfrm>
            <a:off x="5715008" y="1928802"/>
            <a:ext cx="2305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7" name="Oval Callout 3"/>
          <p:cNvSpPr/>
          <p:nvPr/>
        </p:nvSpPr>
        <p:spPr>
          <a:xfrm>
            <a:off x="7429520" y="2643182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bg1"/>
                </a:solidFill>
                <a:cs typeface="+mj-cs"/>
              </a:rPr>
              <a:t>1</a:t>
            </a: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4000496" y="2714620"/>
            <a:ext cx="336072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أضَعُ السَّيَّارَةَ عَلى سَطْحٍ مُسْتَوٍ، </a:t>
            </a:r>
            <a:r>
              <a:rPr lang="ar-EG" sz="3600" b="1" dirty="0" smtClean="0">
                <a:latin typeface="Times New Roman" pitchFamily="18" charset="0"/>
                <a:cs typeface="Times New Roman" pitchFamily="18" charset="0"/>
              </a:rPr>
              <a:t>بعد تعيين نقطة البداية وَأَدْفَعُهَا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بِرِفْقٍ.</a:t>
            </a: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ستكش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كش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شاط استقص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يف اجعل الاشياء تتحر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حْتَاجُ إِل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حْتَاجُ إِل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سياره لعب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شريط لاص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سطره متر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خط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ضَعُ السَّيَّارَةَ عَلى سَطْحٍ مُسْتَو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/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 bwMode="auto">
          <a:xfrm>
            <a:off x="5055755" y="349667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428596" y="357166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49915" y="1353909"/>
            <a:ext cx="40511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كَيْفَ أجْعَلُ الأَشْياءَ تَتَحَرَّكُ؟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71472" y="1285852"/>
            <a:ext cx="3357586" cy="4137752"/>
            <a:chOff x="1071538" y="1857364"/>
            <a:chExt cx="3357586" cy="4137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432480" y="4068322"/>
              <a:ext cx="385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666906" y="1000108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grpSp>
        <p:nvGrpSpPr>
          <p:cNvPr id="10" name="مجموعة 9"/>
          <p:cNvGrpSpPr/>
          <p:nvPr/>
        </p:nvGrpSpPr>
        <p:grpSpPr>
          <a:xfrm>
            <a:off x="714348" y="1928802"/>
            <a:ext cx="3000396" cy="1077218"/>
            <a:chOff x="5907529" y="3857628"/>
            <a:chExt cx="3695475" cy="1077218"/>
          </a:xfrm>
        </p:grpSpPr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8019229" y="3857628"/>
              <a:ext cx="1583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latin typeface="Calibri" pitchFamily="34" charset="0"/>
                  <a:cs typeface="+mj-cs"/>
                </a:rPr>
                <a:t>سَيَّارَةٍ لُعْبَةٍ</a:t>
              </a:r>
            </a:p>
          </p:txBody>
        </p:sp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5907529" y="3857628"/>
              <a:ext cx="1770420" cy="1008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500034" y="3143248"/>
            <a:ext cx="3176598" cy="1054678"/>
            <a:chOff x="561194" y="2869744"/>
            <a:chExt cx="3176022" cy="1055205"/>
          </a:xfrm>
        </p:grpSpPr>
        <p:pic>
          <p:nvPicPr>
            <p:cNvPr id="14" name="Picture 2" descr="http://www.dalylak.com/images/00001/custimages/2272-6.jpg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561194" y="2869744"/>
              <a:ext cx="1500198" cy="10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2132545" y="3155639"/>
              <a:ext cx="1604671" cy="52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EG" sz="2800" b="1" dirty="0">
                  <a:latin typeface="Calibri" pitchFamily="34" charset="0"/>
                  <a:cs typeface="+mj-cs"/>
                </a:rPr>
                <a:t>شَريطٍ لاصِقٍ</a:t>
              </a: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571472" y="4000504"/>
            <a:ext cx="3043095" cy="1643063"/>
            <a:chOff x="214255" y="3500493"/>
            <a:chExt cx="3043115" cy="1643290"/>
          </a:xfrm>
        </p:grpSpPr>
        <p:pic>
          <p:nvPicPr>
            <p:cNvPr id="17" name="Picture 19" descr="Ruler_talks.gif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14255" y="3500493"/>
              <a:ext cx="1643074" cy="164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1500147" y="4143524"/>
              <a:ext cx="1757223" cy="523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EG" sz="2800" b="1" dirty="0">
                  <a:latin typeface="Calibri" pitchFamily="34" charset="0"/>
                  <a:cs typeface="+mj-cs"/>
                </a:rPr>
                <a:t>مِسْطَرَةٍ مِتْرِيَّةٍ</a:t>
              </a:r>
            </a:p>
          </p:txBody>
        </p:sp>
      </p:grp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5715008" y="1928802"/>
            <a:ext cx="2305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0" name="Oval Callout 3"/>
          <p:cNvSpPr/>
          <p:nvPr/>
        </p:nvSpPr>
        <p:spPr>
          <a:xfrm>
            <a:off x="7429520" y="2643182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2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000496" y="2571744"/>
            <a:ext cx="33623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أَقِيسُ.</a:t>
            </a:r>
          </a:p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مَا الْمَسافَةُ الَّتِي قَطَعَتْهَا السَّيَّارَةُ</a:t>
            </a:r>
            <a:r>
              <a:rPr lang="ar-EG" sz="3600" b="1" dirty="0" smtClean="0">
                <a:latin typeface="Times New Roman" pitchFamily="18" charset="0"/>
                <a:cs typeface="Times New Roman" pitchFamily="18" charset="0"/>
              </a:rPr>
              <a:t>؟</a:t>
            </a:r>
            <a:endParaRPr lang="ar-EG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مجموعة 21"/>
          <p:cNvGrpSpPr/>
          <p:nvPr/>
        </p:nvGrpSpPr>
        <p:grpSpPr>
          <a:xfrm>
            <a:off x="4283968" y="4585279"/>
            <a:ext cx="3431304" cy="1676111"/>
            <a:chOff x="428596" y="3643314"/>
            <a:chExt cx="3357586" cy="2000264"/>
          </a:xfrm>
        </p:grpSpPr>
        <p:sp>
          <p:nvSpPr>
            <p:cNvPr id="23" name="مستطيل 22"/>
            <p:cNvSpPr/>
            <p:nvPr/>
          </p:nvSpPr>
          <p:spPr>
            <a:xfrm>
              <a:off x="428596" y="3643314"/>
              <a:ext cx="3357586" cy="200026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428596" y="3701481"/>
              <a:ext cx="3357585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مخطط انسيابي: مهلة 24"/>
            <p:cNvSpPr/>
            <p:nvPr/>
          </p:nvSpPr>
          <p:spPr>
            <a:xfrm flipH="1">
              <a:off x="2357422" y="3643314"/>
              <a:ext cx="1428760" cy="428628"/>
            </a:xfrm>
            <a:prstGeom prst="flowChartDelay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شكل بيضاوي 25"/>
            <p:cNvSpPr/>
            <p:nvPr/>
          </p:nvSpPr>
          <p:spPr>
            <a:xfrm>
              <a:off x="2357422" y="3643314"/>
              <a:ext cx="500066" cy="42862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305912" y="4509120"/>
            <a:ext cx="1409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altLang="ar-EG" sz="2800" b="1" dirty="0">
                <a:solidFill>
                  <a:schemeClr val="bg1"/>
                </a:solidFill>
              </a:rPr>
              <a:t>الخطوة </a:t>
            </a:r>
            <a:r>
              <a:rPr lang="ar-EG" altLang="ar-EG" sz="2800" b="1" dirty="0" smtClean="0">
                <a:solidFill>
                  <a:schemeClr val="bg1"/>
                </a:solidFill>
              </a:rPr>
              <a:t> 2</a:t>
            </a:r>
            <a:endParaRPr lang="ar-EG" altLang="ar-EG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ق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سافه التى قطعتها السي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خطو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 bwMode="auto">
          <a:xfrm>
            <a:off x="5076056" y="362526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428596" y="357166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49915" y="1353909"/>
            <a:ext cx="40511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كَيْفَ أجْعَلُ الأَشْياءَ تَتَحَرَّكُ؟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71472" y="1285852"/>
            <a:ext cx="3357586" cy="4137752"/>
            <a:chOff x="1071538" y="1857364"/>
            <a:chExt cx="3357586" cy="4137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432480" y="4068322"/>
              <a:ext cx="385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666906" y="1000108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grpSp>
        <p:nvGrpSpPr>
          <p:cNvPr id="10" name="مجموعة 9"/>
          <p:cNvGrpSpPr/>
          <p:nvPr/>
        </p:nvGrpSpPr>
        <p:grpSpPr>
          <a:xfrm>
            <a:off x="714348" y="1928802"/>
            <a:ext cx="3000396" cy="1077218"/>
            <a:chOff x="5907529" y="3857628"/>
            <a:chExt cx="3695475" cy="1077218"/>
          </a:xfrm>
        </p:grpSpPr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8019229" y="3857628"/>
              <a:ext cx="1583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latin typeface="Calibri" pitchFamily="34" charset="0"/>
                  <a:cs typeface="+mj-cs"/>
                </a:rPr>
                <a:t>سَيَّارَةٍ لُعْبَةٍ</a:t>
              </a:r>
            </a:p>
          </p:txBody>
        </p:sp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5907529" y="3857628"/>
              <a:ext cx="1770420" cy="1008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500034" y="3143248"/>
            <a:ext cx="3176598" cy="1054678"/>
            <a:chOff x="561194" y="2869744"/>
            <a:chExt cx="3176022" cy="1055205"/>
          </a:xfrm>
        </p:grpSpPr>
        <p:pic>
          <p:nvPicPr>
            <p:cNvPr id="14" name="Picture 2" descr="http://www.dalylak.com/images/00001/custimages/2272-6.jpg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561194" y="2869744"/>
              <a:ext cx="1500198" cy="10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2132545" y="3155639"/>
              <a:ext cx="1604671" cy="52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EG" sz="2800" b="1" dirty="0">
                  <a:latin typeface="Calibri" pitchFamily="34" charset="0"/>
                  <a:cs typeface="+mj-cs"/>
                </a:rPr>
                <a:t>شَريطٍ لاصِقٍ</a:t>
              </a: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571472" y="4000504"/>
            <a:ext cx="3043095" cy="1643063"/>
            <a:chOff x="214255" y="3500493"/>
            <a:chExt cx="3043115" cy="1643290"/>
          </a:xfrm>
        </p:grpSpPr>
        <p:pic>
          <p:nvPicPr>
            <p:cNvPr id="17" name="Picture 19" descr="Ruler_talks.gif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14255" y="3500493"/>
              <a:ext cx="1643074" cy="164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1500147" y="4143524"/>
              <a:ext cx="1757223" cy="523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EG" sz="2800" b="1" dirty="0">
                  <a:latin typeface="Calibri" pitchFamily="34" charset="0"/>
                  <a:cs typeface="+mj-cs"/>
                </a:rPr>
                <a:t>مِسْطَرَةٍ مِتْرِيَّةٍ</a:t>
              </a:r>
            </a:p>
          </p:txBody>
        </p:sp>
      </p:grp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5715008" y="1928802"/>
            <a:ext cx="2305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0" name="Oval Callout 3"/>
          <p:cNvSpPr/>
          <p:nvPr/>
        </p:nvSpPr>
        <p:spPr>
          <a:xfrm>
            <a:off x="7429520" y="2643182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3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929058" y="3143248"/>
            <a:ext cx="376077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أُعِيدُ السَّيَّارَةَ إِلَى مَكانِها الأَوَّلِ، ثُمَّ أدْفَعُها بِقُوَّةٍ أكْبَرَ هَذِهِ الْمَرَّةَ.</a:t>
            </a:r>
          </a:p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 أُلاحِظُ مَاذا يَحْدُثُ</a:t>
            </a:r>
            <a:r>
              <a:rPr lang="ar-EG" sz="3600" b="1" dirty="0" smtClean="0">
                <a:latin typeface="Calibri" pitchFamily="34" charset="0"/>
                <a:cs typeface="+mj-cs"/>
              </a:rPr>
              <a:t>.</a:t>
            </a:r>
            <a:endParaRPr lang="ar-EG" sz="3600" b="1" dirty="0">
              <a:latin typeface="Calibri" pitchFamily="34" charset="0"/>
              <a:cs typeface="+mj-cs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099003" y="5709646"/>
            <a:ext cx="3201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3600" b="1" dirty="0"/>
              <a:t>الاستكشاف</a:t>
            </a:r>
            <a:endParaRPr lang="ar-EG" sz="3600" dirty="0"/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عيد السي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احظ ماذا يحد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استكش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 bwMode="auto">
          <a:xfrm>
            <a:off x="5076056" y="36252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428596" y="357166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49915" y="1353909"/>
            <a:ext cx="40511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كَيْفَ أجْعَلُ الأَشْياءَ تَتَحَرَّكُ؟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71472" y="1285852"/>
            <a:ext cx="3357586" cy="4137752"/>
            <a:chOff x="1071538" y="1857364"/>
            <a:chExt cx="3357586" cy="4137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432480" y="4068322"/>
              <a:ext cx="385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666906" y="1000108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grpSp>
        <p:nvGrpSpPr>
          <p:cNvPr id="10" name="مجموعة 9"/>
          <p:cNvGrpSpPr/>
          <p:nvPr/>
        </p:nvGrpSpPr>
        <p:grpSpPr>
          <a:xfrm>
            <a:off x="714348" y="1928802"/>
            <a:ext cx="3000396" cy="1077218"/>
            <a:chOff x="5907529" y="3857628"/>
            <a:chExt cx="3695475" cy="1077218"/>
          </a:xfrm>
        </p:grpSpPr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8019229" y="3857628"/>
              <a:ext cx="1583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latin typeface="Calibri" pitchFamily="34" charset="0"/>
                  <a:cs typeface="+mj-cs"/>
                </a:rPr>
                <a:t>سَيَّارَةٍ لُعْبَةٍ</a:t>
              </a:r>
            </a:p>
          </p:txBody>
        </p:sp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5907529" y="3857628"/>
              <a:ext cx="1770420" cy="1008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500034" y="3143248"/>
            <a:ext cx="3176598" cy="1054678"/>
            <a:chOff x="561194" y="2869744"/>
            <a:chExt cx="3176022" cy="1055205"/>
          </a:xfrm>
        </p:grpSpPr>
        <p:pic>
          <p:nvPicPr>
            <p:cNvPr id="14" name="Picture 2" descr="http://www.dalylak.com/images/00001/custimages/2272-6.jpg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561194" y="2869744"/>
              <a:ext cx="1500198" cy="10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2132545" y="3155639"/>
              <a:ext cx="1604671" cy="52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EG" sz="2800" b="1" dirty="0">
                  <a:latin typeface="Calibri" pitchFamily="34" charset="0"/>
                  <a:cs typeface="+mj-cs"/>
                </a:rPr>
                <a:t>شَريطٍ لاصِقٍ</a:t>
              </a: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571472" y="4000504"/>
            <a:ext cx="3043095" cy="1643063"/>
            <a:chOff x="214255" y="3500493"/>
            <a:chExt cx="3043115" cy="1643290"/>
          </a:xfrm>
        </p:grpSpPr>
        <p:pic>
          <p:nvPicPr>
            <p:cNvPr id="17" name="Picture 19" descr="Ruler_talks.gif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14255" y="3500493"/>
              <a:ext cx="1643074" cy="164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1500147" y="4143524"/>
              <a:ext cx="1757223" cy="523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EG" sz="2800" b="1" dirty="0">
                  <a:latin typeface="Calibri" pitchFamily="34" charset="0"/>
                  <a:cs typeface="+mj-cs"/>
                </a:rPr>
                <a:t>مِسْطَرَةٍ مِتْرِيَّةٍ</a:t>
              </a:r>
            </a:p>
          </p:txBody>
        </p:sp>
      </p:grp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5643570" y="2143116"/>
            <a:ext cx="24176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أَسْتَكْشِفُ أَكْثَرَ</a:t>
            </a:r>
          </a:p>
        </p:txBody>
      </p:sp>
      <p:sp>
        <p:nvSpPr>
          <p:cNvPr id="23" name="Oval Callout 3"/>
          <p:cNvSpPr/>
          <p:nvPr/>
        </p:nvSpPr>
        <p:spPr>
          <a:xfrm>
            <a:off x="7429520" y="2782124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4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3854480" y="3286124"/>
            <a:ext cx="421798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أتَوَقَّعُ</a:t>
            </a:r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مَاذَا يَحْدُثُ إِذَا سَحَبْتُ السَّيّارَةَ نَحْوِي</a:t>
            </a:r>
            <a:r>
              <a:rPr lang="ar-EG" sz="3600" b="1" dirty="0" smtClean="0">
                <a:latin typeface="Times New Roman" pitchFamily="18" charset="0"/>
                <a:cs typeface="Times New Roman" pitchFamily="18" charset="0"/>
              </a:rPr>
              <a:t>؟</a:t>
            </a:r>
            <a:endParaRPr lang="ar-EG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هَلْ سَتَقْطَعُ الْمَسافَةَ </a:t>
            </a:r>
            <a:r>
              <a:rPr lang="ar-EG" sz="3600" b="1" dirty="0" err="1">
                <a:latin typeface="Times New Roman" pitchFamily="18" charset="0"/>
                <a:cs typeface="Times New Roman" pitchFamily="18" charset="0"/>
              </a:rPr>
              <a:t>نَفْسَها؟</a:t>
            </a:r>
            <a:endParaRPr lang="ar-EG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099003" y="5709646"/>
            <a:ext cx="3201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3600" b="1" dirty="0"/>
              <a:t>الاستكشاف</a:t>
            </a:r>
            <a:endParaRPr lang="ar-EG" sz="3600" dirty="0"/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كشف ا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توق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ذا يحدث اذا سحب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هل ستقطع المساف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استكش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 bwMode="auto">
          <a:xfrm>
            <a:off x="5048261" y="385383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428596" y="357166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49915" y="1353909"/>
            <a:ext cx="40511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كَيْفَ أجْعَلُ الأَشْياءَ تَتَحَرَّكُ؟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71472" y="1285852"/>
            <a:ext cx="3357586" cy="4137752"/>
            <a:chOff x="1071538" y="1857364"/>
            <a:chExt cx="3357586" cy="4137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432480" y="4068322"/>
              <a:ext cx="385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666906" y="1000108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grpSp>
        <p:nvGrpSpPr>
          <p:cNvPr id="10" name="مجموعة 9"/>
          <p:cNvGrpSpPr/>
          <p:nvPr/>
        </p:nvGrpSpPr>
        <p:grpSpPr>
          <a:xfrm>
            <a:off x="714348" y="1928802"/>
            <a:ext cx="3000396" cy="1077218"/>
            <a:chOff x="5907529" y="3857628"/>
            <a:chExt cx="3695475" cy="1077218"/>
          </a:xfrm>
        </p:grpSpPr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8019229" y="3857628"/>
              <a:ext cx="1583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latin typeface="Calibri" pitchFamily="34" charset="0"/>
                  <a:cs typeface="+mj-cs"/>
                </a:rPr>
                <a:t>سَيَّارَةٍ لُعْبَةٍ</a:t>
              </a:r>
            </a:p>
          </p:txBody>
        </p:sp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5907529" y="3857628"/>
              <a:ext cx="1770420" cy="1008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500034" y="3143248"/>
            <a:ext cx="3176598" cy="1054678"/>
            <a:chOff x="561194" y="2869744"/>
            <a:chExt cx="3176022" cy="1055205"/>
          </a:xfrm>
        </p:grpSpPr>
        <p:pic>
          <p:nvPicPr>
            <p:cNvPr id="14" name="Picture 2" descr="http://www.dalylak.com/images/00001/custimages/2272-6.jp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561194" y="2869744"/>
              <a:ext cx="1500198" cy="10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2132545" y="3155639"/>
              <a:ext cx="1604671" cy="52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EG" sz="2800" b="1" dirty="0">
                  <a:latin typeface="Calibri" pitchFamily="34" charset="0"/>
                  <a:cs typeface="+mj-cs"/>
                </a:rPr>
                <a:t>شَريطٍ لاصِقٍ</a:t>
              </a: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571472" y="4000504"/>
            <a:ext cx="3043095" cy="1643063"/>
            <a:chOff x="214255" y="3500493"/>
            <a:chExt cx="3043115" cy="1643290"/>
          </a:xfrm>
        </p:grpSpPr>
        <p:pic>
          <p:nvPicPr>
            <p:cNvPr id="17" name="Picture 19" descr="Ruler_talks.gif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14255" y="3500493"/>
              <a:ext cx="1643074" cy="164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1500147" y="4143524"/>
              <a:ext cx="1757223" cy="523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EG" sz="2800" b="1" dirty="0">
                  <a:latin typeface="Calibri" pitchFamily="34" charset="0"/>
                  <a:cs typeface="+mj-cs"/>
                </a:rPr>
                <a:t>مِسْطَرَةٍ مِتْرِيَّةٍ</a:t>
              </a: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643570" y="2143116"/>
            <a:ext cx="24176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أَسْتَكْشِفُ أَكْثَرَ</a:t>
            </a:r>
          </a:p>
        </p:txBody>
      </p:sp>
      <p:sp>
        <p:nvSpPr>
          <p:cNvPr id="20" name="Oval Callout 3"/>
          <p:cNvSpPr/>
          <p:nvPr/>
        </p:nvSpPr>
        <p:spPr>
          <a:xfrm>
            <a:off x="7429520" y="2782124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4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643438" y="3819528"/>
            <a:ext cx="330996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4000" b="1" dirty="0" smtClean="0">
                <a:solidFill>
                  <a:srgbClr val="000099"/>
                </a:solidFill>
              </a:rPr>
              <a:t>ستقطع السيارة مسافة أكبر</a:t>
            </a:r>
            <a:endParaRPr lang="ar-SA" sz="4000" b="1" dirty="0">
              <a:solidFill>
                <a:srgbClr val="000099"/>
              </a:solidFill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099003" y="5709646"/>
            <a:ext cx="3201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3600" b="1" dirty="0"/>
              <a:t>الاستكشاف</a:t>
            </a:r>
            <a:endParaRPr lang="ar-EG" sz="3600" dirty="0"/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ستقطع السيارة مسافة أكبر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ستكش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برواز اقرأ  و اتعلم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414" y="404664"/>
            <a:ext cx="6500858" cy="5256584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2411760" y="1412776"/>
            <a:ext cx="38797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5400" b="1" dirty="0" smtClean="0">
                <a:solidFill>
                  <a:schemeClr val="bg1"/>
                </a:solidFill>
              </a:rPr>
              <a:t>أقرأ وأتعلم</a:t>
            </a:r>
            <a:endParaRPr lang="ar-EG" altLang="ar-EG" sz="5400" b="1" dirty="0">
              <a:solidFill>
                <a:schemeClr val="bg1"/>
              </a:solidFill>
            </a:endParaRPr>
          </a:p>
        </p:txBody>
      </p:sp>
      <p:sp>
        <p:nvSpPr>
          <p:cNvPr id="4" name="مثلث متساوي الساقين 3"/>
          <p:cNvSpPr/>
          <p:nvPr/>
        </p:nvSpPr>
        <p:spPr>
          <a:xfrm rot="16200000">
            <a:off x="7008459" y="2364997"/>
            <a:ext cx="508828" cy="47616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3357554" y="2214554"/>
            <a:ext cx="35925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/>
              <a:t>السؤال الأساسي</a:t>
            </a:r>
            <a:endParaRPr lang="en-US" sz="3200" b="1" dirty="0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3070546" y="2742343"/>
            <a:ext cx="38703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2800" b="1" dirty="0"/>
              <a:t>ماذا تعمل القوى؟</a:t>
            </a:r>
            <a:endParaRPr lang="en-US" sz="2800" b="1" dirty="0"/>
          </a:p>
        </p:txBody>
      </p:sp>
      <p:sp>
        <p:nvSpPr>
          <p:cNvPr id="7" name="مثلث متساوي الساقين 6"/>
          <p:cNvSpPr/>
          <p:nvPr/>
        </p:nvSpPr>
        <p:spPr>
          <a:xfrm rot="16200000">
            <a:off x="7008459" y="3301314"/>
            <a:ext cx="508828" cy="47616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4269023" y="3279488"/>
            <a:ext cx="26638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/>
              <a:t>المفردات</a:t>
            </a:r>
            <a:endParaRPr lang="en-US" sz="3200" b="1" dirty="0"/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3548076" y="3717032"/>
            <a:ext cx="2952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القوة</a:t>
            </a:r>
            <a:endParaRPr lang="en-US" sz="2800" b="1" dirty="0"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707482" y="4201924"/>
            <a:ext cx="2952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الجاذبية</a:t>
            </a:r>
            <a:endParaRPr lang="en-US" sz="2800" b="1" dirty="0"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707482" y="4725144"/>
            <a:ext cx="2952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الاحتكاك</a:t>
            </a:r>
            <a:endParaRPr lang="en-US" sz="2800" b="1" dirty="0"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سؤال الاساس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ذا تعمل القوى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قوه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جاذب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احتكاك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 animBg="1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5359437" y="5517232"/>
            <a:ext cx="3284529" cy="571480"/>
            <a:chOff x="5286380" y="5929330"/>
            <a:chExt cx="3857620" cy="648000"/>
          </a:xfrm>
        </p:grpSpPr>
        <p:sp>
          <p:nvSpPr>
            <p:cNvPr id="6" name="مستطيل مستدير الزوايا 5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 6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788098" y="5503961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9" name="Rectangle 1"/>
          <p:cNvSpPr/>
          <p:nvPr/>
        </p:nvSpPr>
        <p:spPr bwMode="auto">
          <a:xfrm>
            <a:off x="4368437" y="664528"/>
            <a:ext cx="42755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0070C0"/>
                </a:solidFill>
                <a:latin typeface="+mn-lt"/>
                <a:cs typeface="+mj-cs"/>
              </a:rPr>
              <a:t>مَا الَّذِي يُحَرِّكُ الأَشْياءَ؟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14282" y="1844824"/>
            <a:ext cx="84296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لا تَتَحَرَّكُ الأَشْياءُ الساكِنَةُ مِنْ تِلْقاءِ </a:t>
            </a:r>
            <a:r>
              <a:rPr lang="ar-EG" sz="3600" b="1" dirty="0" err="1">
                <a:latin typeface="Calibri" pitchFamily="34" charset="0"/>
                <a:cs typeface="+mj-cs"/>
              </a:rPr>
              <a:t>نَفْسِها.</a:t>
            </a:r>
            <a:r>
              <a:rPr lang="ar-EG" sz="3600" b="1" dirty="0">
                <a:latin typeface="Calibri" pitchFamily="34" charset="0"/>
                <a:cs typeface="+mj-cs"/>
              </a:rPr>
              <a:t> </a:t>
            </a:r>
          </a:p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لِذا عَلَيْنا دَفْعُ الشَّيْءِ أَوْ سَحْبُهُ لِيَتَحَرَّكَ.</a:t>
            </a:r>
            <a:r>
              <a:rPr lang="ar-SA" sz="3600" b="1" dirty="0">
                <a:latin typeface="Calibri" pitchFamily="34" charset="0"/>
                <a:cs typeface="+mj-cs"/>
              </a:rPr>
              <a:t> فعندما </a:t>
            </a:r>
            <a:r>
              <a:rPr lang="ar-EG" sz="3600" b="1" dirty="0">
                <a:latin typeface="Calibri" pitchFamily="34" charset="0"/>
                <a:cs typeface="+mj-cs"/>
              </a:rPr>
              <a:t>أ</a:t>
            </a:r>
            <a:r>
              <a:rPr lang="ar-SA" sz="3600" b="1" dirty="0">
                <a:latin typeface="Calibri" pitchFamily="34" charset="0"/>
                <a:cs typeface="+mj-cs"/>
              </a:rPr>
              <a:t>لعب كرة القدم مثلاً فإن</a:t>
            </a:r>
            <a:r>
              <a:rPr lang="ar-EG" sz="3600" b="1" dirty="0">
                <a:latin typeface="Calibri" pitchFamily="34" charset="0"/>
                <a:cs typeface="+mj-cs"/>
              </a:rPr>
              <a:t>ني</a:t>
            </a:r>
            <a:r>
              <a:rPr lang="ar-SA" sz="3600" b="1" dirty="0">
                <a:latin typeface="Calibri" pitchFamily="34" charset="0"/>
                <a:cs typeface="+mj-cs"/>
              </a:rPr>
              <a:t> </a:t>
            </a:r>
            <a:r>
              <a:rPr lang="ar-EG" sz="3600" b="1" dirty="0">
                <a:latin typeface="Calibri" pitchFamily="34" charset="0"/>
                <a:cs typeface="+mj-cs"/>
              </a:rPr>
              <a:t>أ</a:t>
            </a:r>
            <a:r>
              <a:rPr lang="ar-SA" sz="3600" b="1" dirty="0">
                <a:latin typeface="Calibri" pitchFamily="34" charset="0"/>
                <a:cs typeface="+mj-cs"/>
              </a:rPr>
              <a:t>ركل الكرة</a:t>
            </a:r>
            <a:r>
              <a:rPr lang="ar-EG" sz="3600" b="1" dirty="0" err="1">
                <a:latin typeface="Calibri" pitchFamily="34" charset="0"/>
                <a:cs typeface="+mj-cs"/>
              </a:rPr>
              <a:t>،</a:t>
            </a:r>
            <a:r>
              <a:rPr lang="ar-EG" sz="3600" b="1" dirty="0">
                <a:latin typeface="Calibri" pitchFamily="34" charset="0"/>
                <a:cs typeface="+mj-cs"/>
              </a:rPr>
              <a:t> </a:t>
            </a:r>
            <a:r>
              <a:rPr lang="ar-SA" sz="3600" b="1" dirty="0">
                <a:latin typeface="Calibri" pitchFamily="34" charset="0"/>
                <a:cs typeface="+mj-cs"/>
              </a:rPr>
              <a:t>فتتحرك الكرة في الملعب. </a:t>
            </a:r>
            <a:endParaRPr lang="ar-EG" sz="3600" b="1" dirty="0"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ذى يحرك الاشي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ا تتحرك الاشياء الساكن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ذا علي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71604" y="1357298"/>
            <a:ext cx="6846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SA" sz="3600" b="1" dirty="0" smtClean="0">
                <a:latin typeface="Calibri" pitchFamily="34" charset="0"/>
                <a:cs typeface="+mj-cs"/>
              </a:rPr>
              <a:t>تمثل </a:t>
            </a:r>
            <a:r>
              <a:rPr lang="ar-SA" sz="3600" b="1" dirty="0">
                <a:latin typeface="Calibri" pitchFamily="34" charset="0"/>
                <a:cs typeface="+mj-cs"/>
              </a:rPr>
              <a:t>ركلت</a:t>
            </a:r>
            <a:r>
              <a:rPr lang="ar-EG" sz="3600" b="1" dirty="0">
                <a:latin typeface="Calibri" pitchFamily="34" charset="0"/>
                <a:cs typeface="+mj-cs"/>
              </a:rPr>
              <a:t>ي</a:t>
            </a:r>
            <a:r>
              <a:rPr lang="ar-SA" sz="3600" b="1" dirty="0">
                <a:latin typeface="Calibri" pitchFamily="34" charset="0"/>
                <a:cs typeface="+mj-cs"/>
              </a:rPr>
              <a:t> دفعاً، </a:t>
            </a:r>
            <a:r>
              <a:rPr lang="ar-EG" sz="3600" b="1" dirty="0">
                <a:latin typeface="Calibri" pitchFamily="34" charset="0"/>
                <a:cs typeface="+mj-cs"/>
              </a:rPr>
              <a:t>فإذا</a:t>
            </a:r>
            <a:r>
              <a:rPr lang="ar-SA" sz="3600" b="1" dirty="0">
                <a:latin typeface="Calibri" pitchFamily="34" charset="0"/>
                <a:cs typeface="+mj-cs"/>
              </a:rPr>
              <a:t> لم </a:t>
            </a:r>
            <a:r>
              <a:rPr lang="ar-EG" sz="3600" b="1" dirty="0">
                <a:latin typeface="Calibri" pitchFamily="34" charset="0"/>
                <a:cs typeface="+mj-cs"/>
              </a:rPr>
              <a:t>أ</a:t>
            </a:r>
            <a:r>
              <a:rPr lang="ar-SA" sz="3600" b="1" dirty="0">
                <a:latin typeface="Calibri" pitchFamily="34" charset="0"/>
                <a:cs typeface="+mj-cs"/>
              </a:rPr>
              <a:t>ركلها فلن تتحرك الكرة و</a:t>
            </a:r>
            <a:r>
              <a:rPr lang="ar-EG" sz="3600" b="1" dirty="0">
                <a:latin typeface="Calibri" pitchFamily="34" charset="0"/>
                <a:cs typeface="+mj-cs"/>
              </a:rPr>
              <a:t>س</a:t>
            </a:r>
            <a:r>
              <a:rPr lang="ar-SA" sz="3600" b="1" dirty="0">
                <a:latin typeface="Calibri" pitchFamily="34" charset="0"/>
                <a:cs typeface="+mj-cs"/>
              </a:rPr>
              <a:t>تبقى في مكانها.</a:t>
            </a:r>
            <a:endParaRPr lang="ar-EG" sz="3600" b="1" dirty="0">
              <a:latin typeface="Calibri" pitchFamily="34" charset="0"/>
              <a:cs typeface="+mj-cs"/>
            </a:endParaRPr>
          </a:p>
        </p:txBody>
      </p:sp>
      <p:grpSp>
        <p:nvGrpSpPr>
          <p:cNvPr id="3" name="مجموعة 2"/>
          <p:cNvGrpSpPr/>
          <p:nvPr/>
        </p:nvGrpSpPr>
        <p:grpSpPr>
          <a:xfrm>
            <a:off x="5364088" y="5589240"/>
            <a:ext cx="3284529" cy="571480"/>
            <a:chOff x="5286380" y="5929330"/>
            <a:chExt cx="3857620" cy="648000"/>
          </a:xfrm>
        </p:grpSpPr>
        <p:sp>
          <p:nvSpPr>
            <p:cNvPr id="4" name="مستطيل مستدير الزوايا 3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4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92749" y="5575969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7" name="Rectangle 1"/>
          <p:cNvSpPr/>
          <p:nvPr/>
        </p:nvSpPr>
        <p:spPr bwMode="auto">
          <a:xfrm>
            <a:off x="4450019" y="476672"/>
            <a:ext cx="42755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0070C0"/>
                </a:solidFill>
                <a:latin typeface="+mn-lt"/>
                <a:cs typeface="+mj-cs"/>
              </a:rPr>
              <a:t>مَا الَّذِي يُحَرِّكُ الأَشْياءَ؟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2964" y="3212976"/>
            <a:ext cx="4500594" cy="120032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chemeClr val="tx1"/>
                </a:solidFill>
              </a:rPr>
              <a:t>عندما تكون الركلة أقوى تتحرك الكرة أبعد.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مثل ركلت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دما تكون الرك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11910" y="880066"/>
            <a:ext cx="34034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40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الفَصلُ الحاديَ عَشرَ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42316" y="1425550"/>
            <a:ext cx="14798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itchFamily="34" charset="0"/>
                <a:cs typeface="+mj-cs"/>
              </a:rPr>
              <a:t>الْقُوَى</a:t>
            </a:r>
          </a:p>
        </p:txBody>
      </p:sp>
      <p:sp>
        <p:nvSpPr>
          <p:cNvPr id="9" name="Flowchart: Decision 5"/>
          <p:cNvSpPr/>
          <p:nvPr/>
        </p:nvSpPr>
        <p:spPr>
          <a:xfrm>
            <a:off x="7358082" y="2420318"/>
            <a:ext cx="1285884" cy="714380"/>
          </a:xfrm>
          <a:prstGeom prst="ellipse">
            <a:avLst/>
          </a:prstGeom>
          <a:solidFill>
            <a:srgbClr val="FF0000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0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7286644" y="2348880"/>
            <a:ext cx="140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الفكرة العامة</a:t>
            </a:r>
          </a:p>
        </p:txBody>
      </p:sp>
      <p:sp>
        <p:nvSpPr>
          <p:cNvPr id="12" name="Rectangle 6"/>
          <p:cNvSpPr/>
          <p:nvPr/>
        </p:nvSpPr>
        <p:spPr bwMode="auto">
          <a:xfrm>
            <a:off x="5572132" y="2348880"/>
            <a:ext cx="17443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كَيْفَ تَتَحَرَّكُ الأَشْياءُ؟</a:t>
            </a:r>
          </a:p>
        </p:txBody>
      </p:sp>
      <p:grpSp>
        <p:nvGrpSpPr>
          <p:cNvPr id="13" name="مجموعة 12"/>
          <p:cNvGrpSpPr/>
          <p:nvPr/>
        </p:nvGrpSpPr>
        <p:grpSpPr>
          <a:xfrm>
            <a:off x="5382017" y="3349012"/>
            <a:ext cx="3333389" cy="428628"/>
            <a:chOff x="5292495" y="2786058"/>
            <a:chExt cx="2994281" cy="428628"/>
          </a:xfrm>
        </p:grpSpPr>
        <p:cxnSp>
          <p:nvCxnSpPr>
            <p:cNvPr id="14" name="رابط مستقيم 13"/>
            <p:cNvCxnSpPr/>
            <p:nvPr/>
          </p:nvCxnSpPr>
          <p:spPr>
            <a:xfrm>
              <a:off x="5292495" y="3000372"/>
              <a:ext cx="1325846" cy="0"/>
            </a:xfrm>
            <a:prstGeom prst="line">
              <a:avLst/>
            </a:prstGeom>
            <a:ln w="3810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مستطيل مستدير الزوايا 14"/>
            <p:cNvSpPr/>
            <p:nvPr/>
          </p:nvSpPr>
          <p:spPr>
            <a:xfrm>
              <a:off x="6500826" y="2786058"/>
              <a:ext cx="1785950" cy="428628"/>
            </a:xfrm>
            <a:prstGeom prst="roundRect">
              <a:avLst>
                <a:gd name="adj" fmla="val 40818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6" name="مربع نص 5"/>
          <p:cNvSpPr txBox="1">
            <a:spLocks noChangeArrowheads="1"/>
          </p:cNvSpPr>
          <p:nvPr/>
        </p:nvSpPr>
        <p:spPr bwMode="auto">
          <a:xfrm>
            <a:off x="6643702" y="3349012"/>
            <a:ext cx="2143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ar-EG" sz="2400" b="1" dirty="0">
                <a:solidFill>
                  <a:schemeClr val="bg1"/>
                </a:solidFill>
              </a:rPr>
              <a:t>الأسئلة الأساسية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217271" y="5085184"/>
            <a:ext cx="27222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/>
            <a:r>
              <a:rPr lang="ar-EG" sz="3600" b="1" dirty="0"/>
              <a:t>ماذا تعمل القوى؟</a:t>
            </a:r>
            <a:endParaRPr lang="en-US" sz="3600" dirty="0"/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5936898" y="4420440"/>
            <a:ext cx="18341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ar-EG" sz="3200" b="1" dirty="0">
                <a:solidFill>
                  <a:srgbClr val="0070C0"/>
                </a:solidFill>
              </a:rPr>
              <a:t>الدرس الأول</a:t>
            </a:r>
            <a:endParaRPr lang="ar-SA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حادى عش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lden_Scarab_Spawnف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فكره العام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يف تتحرك الاشي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أسئلة الأس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درس الا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اذا تعمل القوى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4985448" y="5589240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985448" y="5581027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584" y="764704"/>
            <a:ext cx="785818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400" b="1" dirty="0">
                <a:latin typeface="Calibri" pitchFamily="34" charset="0"/>
                <a:cs typeface="+mj-cs"/>
              </a:rPr>
              <a:t>يُسَمّى الدَّفْعُ أَو السَّحْبُ </a:t>
            </a:r>
            <a:r>
              <a:rPr lang="ar-EG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itchFamily="34" charset="0"/>
                <a:cs typeface="+mj-cs"/>
              </a:rPr>
              <a:t>قوُةَّ</a:t>
            </a:r>
            <a:r>
              <a:rPr lang="ar-EG" sz="4400" b="1" dirty="0">
                <a:latin typeface="Calibri" pitchFamily="34" charset="0"/>
                <a:cs typeface="+mj-cs"/>
              </a:rPr>
              <a:t>.ً</a:t>
            </a:r>
          </a:p>
          <a:p>
            <a:pPr>
              <a:defRPr/>
            </a:pPr>
            <a:r>
              <a:rPr lang="ar-EG" sz="4400" b="1" dirty="0">
                <a:latin typeface="Calibri" pitchFamily="34" charset="0"/>
                <a:cs typeface="+mj-cs"/>
              </a:rPr>
              <a:t> إِذَا دَفَعْتُ شَيْئًا فَإِنَّنِي أُبْعِدُهُ </a:t>
            </a:r>
            <a:r>
              <a:rPr lang="ar-EG" sz="4400" b="1" dirty="0" err="1">
                <a:latin typeface="Calibri" pitchFamily="34" charset="0"/>
                <a:cs typeface="+mj-cs"/>
              </a:rPr>
              <a:t>عَنِّي،</a:t>
            </a:r>
            <a:endParaRPr lang="ar-EG" sz="4400" b="1" dirty="0">
              <a:latin typeface="Calibri" pitchFamily="34" charset="0"/>
              <a:cs typeface="+mj-cs"/>
            </a:endParaRPr>
          </a:p>
          <a:p>
            <a:pPr>
              <a:defRPr/>
            </a:pPr>
            <a:r>
              <a:rPr lang="ar-EG" sz="4400" b="1" dirty="0">
                <a:latin typeface="Calibri" pitchFamily="34" charset="0"/>
                <a:cs typeface="+mj-cs"/>
              </a:rPr>
              <a:t> أَمّا إِذَا سَحَبْتُهُ فَإِنَّنِي أُقَرِّبُهُ </a:t>
            </a:r>
            <a:r>
              <a:rPr lang="ar-SA" sz="4400" b="1" dirty="0">
                <a:latin typeface="Calibri" pitchFamily="34" charset="0"/>
                <a:cs typeface="+mj-cs"/>
              </a:rPr>
              <a:t>إليَّ</a:t>
            </a:r>
            <a:r>
              <a:rPr lang="ar-EG" sz="4400" b="1" dirty="0" err="1">
                <a:latin typeface="Calibri" pitchFamily="34" charset="0"/>
                <a:cs typeface="+mj-cs"/>
              </a:rPr>
              <a:t>.</a:t>
            </a:r>
            <a:endParaRPr lang="ar-EG" sz="4400" b="1" dirty="0">
              <a:latin typeface="Calibri" pitchFamily="34" charset="0"/>
              <a:cs typeface="+mj-cs"/>
            </a:endParaRPr>
          </a:p>
          <a:p>
            <a:pPr>
              <a:defRPr/>
            </a:pPr>
            <a:r>
              <a:rPr lang="ar-EG" sz="4400" b="1" dirty="0">
                <a:latin typeface="Calibri" pitchFamily="34" charset="0"/>
                <a:cs typeface="+mj-cs"/>
              </a:rPr>
              <a:t> </a:t>
            </a:r>
            <a:r>
              <a:rPr lang="ar-SA" sz="4400" b="1" dirty="0">
                <a:latin typeface="Calibri" pitchFamily="34" charset="0"/>
                <a:cs typeface="+mj-cs"/>
              </a:rPr>
              <a:t>ف</a:t>
            </a:r>
            <a:r>
              <a:rPr lang="ar-EG" sz="4400" b="1" dirty="0">
                <a:latin typeface="Calibri" pitchFamily="34" charset="0"/>
                <a:cs typeface="+mj-cs"/>
              </a:rPr>
              <a:t>رَكْلُ الْكُرَةِ دَفْعٌ، بَيْنَمَا شَدُّ الْحَبْلِ سَحْبٌ.</a:t>
            </a:r>
            <a:r>
              <a:rPr lang="ar-SA" sz="4400" b="1" dirty="0">
                <a:latin typeface="Calibri" pitchFamily="34" charset="0"/>
                <a:cs typeface="+mj-cs"/>
              </a:rPr>
              <a:t> </a:t>
            </a:r>
            <a:endParaRPr lang="ar-EG" sz="4400" b="1" dirty="0">
              <a:latin typeface="Calibri" pitchFamily="34" charset="0"/>
              <a:cs typeface="+mj-cs"/>
            </a:endParaRPr>
          </a:p>
          <a:p>
            <a:pPr>
              <a:defRPr/>
            </a:pPr>
            <a:r>
              <a:rPr lang="ar-SA" sz="4400" b="1" dirty="0">
                <a:latin typeface="Calibri" pitchFamily="34" charset="0"/>
                <a:cs typeface="+mj-cs"/>
              </a:rPr>
              <a:t>أستطيع تحريك أجسام مختلفة بقوى مختلفة</a:t>
            </a:r>
            <a:r>
              <a:rPr lang="ar-EG" sz="4400" b="1" dirty="0">
                <a:latin typeface="Calibri" pitchFamily="34" charset="0"/>
                <a:cs typeface="+mj-cs"/>
              </a:rPr>
              <a:t> في المقدار</a:t>
            </a:r>
            <a:r>
              <a:rPr lang="ar-SA" sz="4400" b="1" dirty="0">
                <a:latin typeface="Calibri" pitchFamily="34" charset="0"/>
                <a:cs typeface="+mj-cs"/>
              </a:rPr>
              <a:t>.</a:t>
            </a:r>
            <a:endParaRPr lang="ar-EG" sz="4400" b="1" dirty="0"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سمى الدفع او السح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ذا دفعت شيئ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ما اذا سحبت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ركل الكره دف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ستطيع تحري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71604" y="1357298"/>
            <a:ext cx="6846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SA" sz="3600" b="1" dirty="0" smtClean="0">
                <a:latin typeface="Calibri" pitchFamily="34" charset="0"/>
                <a:cs typeface="+mj-cs"/>
              </a:rPr>
              <a:t>تمثل </a:t>
            </a:r>
            <a:r>
              <a:rPr lang="ar-SA" sz="3600" b="1" dirty="0">
                <a:latin typeface="Calibri" pitchFamily="34" charset="0"/>
                <a:cs typeface="+mj-cs"/>
              </a:rPr>
              <a:t>ركلت</a:t>
            </a:r>
            <a:r>
              <a:rPr lang="ar-EG" sz="3600" b="1" dirty="0">
                <a:latin typeface="Calibri" pitchFamily="34" charset="0"/>
                <a:cs typeface="+mj-cs"/>
              </a:rPr>
              <a:t>ي</a:t>
            </a:r>
            <a:r>
              <a:rPr lang="ar-SA" sz="3600" b="1" dirty="0">
                <a:latin typeface="Calibri" pitchFamily="34" charset="0"/>
                <a:cs typeface="+mj-cs"/>
              </a:rPr>
              <a:t> دفعاً، </a:t>
            </a:r>
            <a:r>
              <a:rPr lang="ar-EG" sz="3600" b="1" dirty="0">
                <a:latin typeface="Calibri" pitchFamily="34" charset="0"/>
                <a:cs typeface="+mj-cs"/>
              </a:rPr>
              <a:t>فإذا</a:t>
            </a:r>
            <a:r>
              <a:rPr lang="ar-SA" sz="3600" b="1" dirty="0">
                <a:latin typeface="Calibri" pitchFamily="34" charset="0"/>
                <a:cs typeface="+mj-cs"/>
              </a:rPr>
              <a:t> لم </a:t>
            </a:r>
            <a:r>
              <a:rPr lang="ar-EG" sz="3600" b="1" dirty="0">
                <a:latin typeface="Calibri" pitchFamily="34" charset="0"/>
                <a:cs typeface="+mj-cs"/>
              </a:rPr>
              <a:t>أ</a:t>
            </a:r>
            <a:r>
              <a:rPr lang="ar-SA" sz="3600" b="1" dirty="0">
                <a:latin typeface="Calibri" pitchFamily="34" charset="0"/>
                <a:cs typeface="+mj-cs"/>
              </a:rPr>
              <a:t>ركلها فلن تتحرك الكرة و</a:t>
            </a:r>
            <a:r>
              <a:rPr lang="ar-EG" sz="3600" b="1" dirty="0">
                <a:latin typeface="Calibri" pitchFamily="34" charset="0"/>
                <a:cs typeface="+mj-cs"/>
              </a:rPr>
              <a:t>س</a:t>
            </a:r>
            <a:r>
              <a:rPr lang="ar-SA" sz="3600" b="1" dirty="0">
                <a:latin typeface="Calibri" pitchFamily="34" charset="0"/>
                <a:cs typeface="+mj-cs"/>
              </a:rPr>
              <a:t>تبقى في مكانها.</a:t>
            </a:r>
            <a:endParaRPr lang="ar-EG" sz="3600" b="1" dirty="0">
              <a:latin typeface="Calibri" pitchFamily="34" charset="0"/>
              <a:cs typeface="+mj-cs"/>
            </a:endParaRPr>
          </a:p>
        </p:txBody>
      </p:sp>
      <p:grpSp>
        <p:nvGrpSpPr>
          <p:cNvPr id="3" name="مجموعة 2"/>
          <p:cNvGrpSpPr/>
          <p:nvPr/>
        </p:nvGrpSpPr>
        <p:grpSpPr>
          <a:xfrm>
            <a:off x="5364088" y="5589240"/>
            <a:ext cx="3284529" cy="571480"/>
            <a:chOff x="5286380" y="5929330"/>
            <a:chExt cx="3857620" cy="648000"/>
          </a:xfrm>
        </p:grpSpPr>
        <p:sp>
          <p:nvSpPr>
            <p:cNvPr id="4" name="مستطيل مستدير الزوايا 3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4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92749" y="5575969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7" name="Rectangle 1"/>
          <p:cNvSpPr/>
          <p:nvPr/>
        </p:nvSpPr>
        <p:spPr bwMode="auto">
          <a:xfrm>
            <a:off x="4450019" y="476672"/>
            <a:ext cx="42755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0070C0"/>
                </a:solidFill>
                <a:latin typeface="+mn-lt"/>
                <a:cs typeface="+mj-cs"/>
              </a:rPr>
              <a:t>مَا الَّذِي يُحَرِّكُ الأَشْياءَ؟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4786322"/>
            <a:ext cx="4500594" cy="120032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chemeClr val="tx1"/>
                </a:solidFill>
              </a:rPr>
              <a:t>عندما تكون الركلة أقوى تتحرك الكرة أبعد.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98182"/>
      </p:ext>
    </p:extLst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مثل ركلت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دما تكون الرك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2122" y="332656"/>
            <a:ext cx="6837529" cy="436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 flipH="1">
            <a:off x="4929190" y="5589240"/>
            <a:ext cx="3714776" cy="648000"/>
            <a:chOff x="5286380" y="5929330"/>
            <a:chExt cx="3857620" cy="648000"/>
          </a:xfrm>
        </p:grpSpPr>
        <p:sp>
          <p:nvSpPr>
            <p:cNvPr id="4" name="مستطيل مستدير الزوايا 3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4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29190" y="5581027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857356" y="4643446"/>
            <a:ext cx="50006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 smtClean="0"/>
              <a:t>ما الذي يحرك العربة؟</a:t>
            </a:r>
            <a:endParaRPr lang="ar-SA" sz="4000" b="1" dirty="0"/>
          </a:p>
        </p:txBody>
      </p:sp>
      <p:sp>
        <p:nvSpPr>
          <p:cNvPr id="8" name="مثلث متساوي الساقين 7"/>
          <p:cNvSpPr/>
          <p:nvPr/>
        </p:nvSpPr>
        <p:spPr>
          <a:xfrm>
            <a:off x="6286512" y="4714884"/>
            <a:ext cx="500066" cy="42863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ذى يحرك العرب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4932040" y="5646458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932040" y="5638245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7358082" y="1000108"/>
            <a:ext cx="714380" cy="700086"/>
            <a:chOff x="7215206" y="2928934"/>
            <a:chExt cx="714380" cy="700086"/>
          </a:xfrm>
        </p:grpSpPr>
        <p:sp>
          <p:nvSpPr>
            <p:cNvPr id="7" name="شكل بيضاوي 6"/>
            <p:cNvSpPr/>
            <p:nvPr/>
          </p:nvSpPr>
          <p:spPr>
            <a:xfrm>
              <a:off x="7215206" y="3000372"/>
              <a:ext cx="642942" cy="628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000" b="1" dirty="0"/>
            </a:p>
          </p:txBody>
        </p:sp>
        <p:pic>
          <p:nvPicPr>
            <p:cNvPr id="8" name="صورة 7" descr="240px-Red_check.svg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62000"/>
            </a:blip>
            <a:stretch>
              <a:fillRect/>
            </a:stretch>
          </p:blipFill>
          <p:spPr>
            <a:xfrm>
              <a:off x="7300938" y="2928934"/>
              <a:ext cx="628648" cy="628648"/>
            </a:xfrm>
            <a:prstGeom prst="rect">
              <a:avLst/>
            </a:prstGeom>
          </p:spPr>
        </p:pic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500298" y="928670"/>
            <a:ext cx="48625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latin typeface="Times New Roman" pitchFamily="18" charset="0"/>
                <a:cs typeface="Times New Roman" pitchFamily="18" charset="0"/>
              </a:rPr>
              <a:t>لماذا نحتاج إلى القوى؟</a:t>
            </a:r>
            <a:endParaRPr lang="ar-EG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428728" y="3643314"/>
            <a:ext cx="6480175" cy="768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000099"/>
                </a:solidFill>
              </a:rPr>
              <a:t>لتحريك الأشياء والتأثير عليها.</a:t>
            </a:r>
            <a:endParaRPr lang="en-US" sz="4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ماذا نحتاج الى الق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تحريك الأشياء والتأثير عل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464" y="1556792"/>
            <a:ext cx="810498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مجموعة 1"/>
          <p:cNvGrpSpPr/>
          <p:nvPr/>
        </p:nvGrpSpPr>
        <p:grpSpPr>
          <a:xfrm flipH="1">
            <a:off x="5004048" y="5588291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04048" y="5580078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7" name="مثلث متساوي الساقين 6"/>
          <p:cNvSpPr/>
          <p:nvPr/>
        </p:nvSpPr>
        <p:spPr>
          <a:xfrm rot="10800000">
            <a:off x="8072462" y="642918"/>
            <a:ext cx="500066" cy="42863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/>
          <p:cNvSpPr txBox="1"/>
          <p:nvPr/>
        </p:nvSpPr>
        <p:spPr>
          <a:xfrm>
            <a:off x="71406" y="371283"/>
            <a:ext cx="792961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>
              <a:defRPr/>
            </a:pPr>
            <a:r>
              <a:rPr lang="ar-SA" sz="3600" b="1" dirty="0">
                <a:solidFill>
                  <a:schemeClr val="tx1"/>
                </a:solidFill>
              </a:rPr>
              <a:t>يسحب مجموع</a:t>
            </a:r>
            <a:r>
              <a:rPr lang="ar-EG" sz="3600" b="1" dirty="0">
                <a:solidFill>
                  <a:schemeClr val="tx1"/>
                </a:solidFill>
              </a:rPr>
              <a:t>تا</a:t>
            </a:r>
            <a:r>
              <a:rPr lang="ar-SA" sz="3600" b="1" dirty="0">
                <a:solidFill>
                  <a:schemeClr val="tx1"/>
                </a:solidFill>
              </a:rPr>
              <a:t> الطلاب الحبل ك</a:t>
            </a:r>
            <a:r>
              <a:rPr lang="ar-EG" sz="3600" b="1" dirty="0">
                <a:solidFill>
                  <a:schemeClr val="tx1"/>
                </a:solidFill>
              </a:rPr>
              <a:t>ل</a:t>
            </a:r>
            <a:r>
              <a:rPr lang="ar-SA" sz="3600" b="1" dirty="0">
                <a:solidFill>
                  <a:schemeClr val="tx1"/>
                </a:solidFill>
              </a:rPr>
              <a:t> منهما في </a:t>
            </a:r>
            <a:r>
              <a:rPr lang="ar-EG" sz="3600" b="1" dirty="0" smtClean="0">
                <a:solidFill>
                  <a:schemeClr val="tx1"/>
                </a:solidFill>
              </a:rPr>
              <a:t>ا</a:t>
            </a:r>
            <a:r>
              <a:rPr lang="ar-SA" sz="3600" b="1" dirty="0" err="1" smtClean="0">
                <a:solidFill>
                  <a:schemeClr val="tx1"/>
                </a:solidFill>
              </a:rPr>
              <a:t>تجاهه</a:t>
            </a:r>
            <a:r>
              <a:rPr lang="ar-SA" sz="3600" b="1" dirty="0" err="1">
                <a:solidFill>
                  <a:schemeClr val="tx1"/>
                </a:solidFill>
              </a:rPr>
              <a:t>.</a:t>
            </a:r>
            <a:r>
              <a:rPr lang="ar-SA" sz="3600" b="1" dirty="0">
                <a:solidFill>
                  <a:schemeClr val="tx1"/>
                </a:solidFill>
              </a:rPr>
              <a:t> </a:t>
            </a:r>
            <a:endParaRPr lang="ar-EG" sz="3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ar-SA" sz="3600" b="1" dirty="0">
                <a:solidFill>
                  <a:schemeClr val="tx1"/>
                </a:solidFill>
              </a:rPr>
              <a:t>لماذا لا يتحرك </a:t>
            </a:r>
            <a:r>
              <a:rPr lang="ar-SA" sz="3600" b="1" dirty="0" err="1">
                <a:solidFill>
                  <a:schemeClr val="tx1"/>
                </a:solidFill>
              </a:rPr>
              <a:t>الحبل؟</a:t>
            </a:r>
            <a:endParaRPr lang="ar-SA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سحب مجموعت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ماذا لايتحرك الحب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364088" y="5661248"/>
            <a:ext cx="3284529" cy="57148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792749" y="5647977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788024" y="548680"/>
            <a:ext cx="3825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مَا بَعْضُ أَنْواعِ الْقُوَى؟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4348" y="1785926"/>
            <a:ext cx="775176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عِنْدَما تَتَ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حرك الكرة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الى أ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على فإنها  تسقط بعد قليل نحو الأرض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القوة التي تسحب جميع ال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جسام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إلى الأرض 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هي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قوُة </a:t>
            </a:r>
            <a:r>
              <a:rPr lang="ar-EG" sz="4000" b="1" dirty="0" err="1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الْجاذِبيَّةِ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فعِنْدَما أَقْفِزُ إِلَى أعْلى فَإِنَّ الْجاذِبيَّةَ تُعِيدُنِي ثانيةً إِلَى الأَرْضِ. </a:t>
            </a: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بعض انواع الق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دما تتحرك الك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قوه التى تسح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عندما اقفز الى ا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320009" y="5661248"/>
            <a:ext cx="3284529" cy="57148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748670" y="5647977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85786" y="2071678"/>
            <a:ext cx="775176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إن 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قوة الجاذبية تجذب الأجسام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سواء كانت 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صلبة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وسائلة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وغازية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ويسمى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مِقْدارُ الْقُوَّةِ الَّتي تَسْحَبُ الْجِسْمَ في اتِّجاهِ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الأَرْضِ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وَزْنَ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الْجِسْمِ.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860032" y="620688"/>
            <a:ext cx="3825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مَا بَعْضُ أَنْواعِ الْقُوَى؟</a:t>
            </a: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ن قوة الجاذبية تجذب الأجسام سواء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ن قوة الجاذبية تجذب الأجسام سواء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255471" y="5517232"/>
            <a:ext cx="3284529" cy="57148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684132" y="5503961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6854" y="482600"/>
            <a:ext cx="4438246" cy="539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مثلث متساوي الساقين 7"/>
          <p:cNvSpPr/>
          <p:nvPr/>
        </p:nvSpPr>
        <p:spPr>
          <a:xfrm rot="16200000">
            <a:off x="4250530" y="2464586"/>
            <a:ext cx="500066" cy="42863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139952" y="2017181"/>
            <a:ext cx="4498975" cy="132343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ar-EG" sz="4000" b="1" dirty="0">
                <a:solidFill>
                  <a:schemeClr val="tx1"/>
                </a:solidFill>
              </a:rPr>
              <a:t>ماذا تتوقع أن يحدث للكرتين؟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357818" y="4214818"/>
            <a:ext cx="2714643" cy="707886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srgbClr val="000099"/>
                </a:solidFill>
              </a:rPr>
              <a:t>أن تقعا.</a:t>
            </a:r>
            <a:endParaRPr lang="en-US" sz="4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ذا تتوق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ن تقعا.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320009" y="5589240"/>
            <a:ext cx="3284529" cy="57148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748670" y="5575969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642910" y="2571744"/>
            <a:ext cx="8001056" cy="1071570"/>
            <a:chOff x="642910" y="1643050"/>
            <a:chExt cx="8001056" cy="857256"/>
          </a:xfrm>
        </p:grpSpPr>
        <p:sp>
          <p:nvSpPr>
            <p:cNvPr id="7" name="مستطيل مستدير الزوايا 6"/>
            <p:cNvSpPr/>
            <p:nvPr/>
          </p:nvSpPr>
          <p:spPr>
            <a:xfrm>
              <a:off x="642910" y="1643050"/>
              <a:ext cx="8001056" cy="857256"/>
            </a:xfrm>
            <a:prstGeom prst="roundRect">
              <a:avLst>
                <a:gd name="adj" fmla="val 1961"/>
              </a:avLst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خماسي 7"/>
            <p:cNvSpPr/>
            <p:nvPr/>
          </p:nvSpPr>
          <p:spPr>
            <a:xfrm flipH="1">
              <a:off x="6572264" y="1643050"/>
              <a:ext cx="2021988" cy="857256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143768" y="2714620"/>
            <a:ext cx="12334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altLang="ar-EG" sz="4400" b="1" dirty="0">
                <a:solidFill>
                  <a:schemeClr val="bg1"/>
                </a:solidFill>
              </a:rPr>
              <a:t>حقيقة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142976" y="2714620"/>
            <a:ext cx="4813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كُلُّ الْكَواكِبِ لَها جاذِبيَّةٌ.</a:t>
            </a: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قي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ل الكواكب لها جاذب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04048" y="5517232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04048" y="5509019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28728" y="571480"/>
            <a:ext cx="6767514" cy="193899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ar-S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إذا كنت </a:t>
            </a:r>
            <a:r>
              <a:rPr lang="ar-EG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S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تزلج وأردت أن </a:t>
            </a:r>
            <a:r>
              <a:rPr lang="ar-EG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S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توقف فإن</a:t>
            </a:r>
            <a:r>
              <a:rPr lang="ar-EG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ني</a:t>
            </a:r>
            <a:r>
              <a:rPr lang="ar-S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S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جعل الكابح المطاطي يلامس الأرض، فيسبب هذا التلامس </a:t>
            </a:r>
            <a:r>
              <a:rPr lang="ar-S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احتكاكاً</a:t>
            </a:r>
            <a:r>
              <a:rPr lang="ar-EG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؛</a:t>
            </a:r>
            <a:endParaRPr lang="ar-EG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71604" y="1785926"/>
            <a:ext cx="1909730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ar-SA" sz="4000" b="1" dirty="0" smtClean="0">
                <a:solidFill>
                  <a:schemeClr val="tx1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ف</a:t>
            </a:r>
            <a:r>
              <a:rPr lang="ar-EG" sz="4000" b="1" dirty="0">
                <a:solidFill>
                  <a:schemeClr val="tx1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الاحْتِكاكُ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28728" y="2500306"/>
            <a:ext cx="6767514" cy="193899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قُوَّةٌ </a:t>
            </a:r>
            <a:r>
              <a:rPr lang="ar-EG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تُبْطِئُ حَرَكَةَ الأَجسام أَوْ تُوقِفُها.</a:t>
            </a:r>
            <a:r>
              <a:rPr lang="ar-S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وينشأ الاحتكاك عن حركة أو محاولة تحريك جسمين متلامسين. </a:t>
            </a:r>
            <a:endParaRPr lang="ar-EG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ذا كنت اتزل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الاحتكا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قُوَّةٌ تُبْطِئُ حَرَكَةَ الأَجسام أَوْ تُوقِفُ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55108" y="783372"/>
            <a:ext cx="34034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40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الفَصلُ الحاديَ عَشرَ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14678" y="1000108"/>
            <a:ext cx="14798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itchFamily="34" charset="0"/>
                <a:cs typeface="+mj-cs"/>
              </a:rPr>
              <a:t>الْقُوَى</a:t>
            </a:r>
          </a:p>
        </p:txBody>
      </p:sp>
      <p:sp>
        <p:nvSpPr>
          <p:cNvPr id="4" name="Flowchart: Decision 5"/>
          <p:cNvSpPr/>
          <p:nvPr/>
        </p:nvSpPr>
        <p:spPr>
          <a:xfrm>
            <a:off x="6764089" y="2361451"/>
            <a:ext cx="1285884" cy="714380"/>
          </a:xfrm>
          <a:prstGeom prst="ellipse">
            <a:avLst/>
          </a:prstGeom>
          <a:solidFill>
            <a:srgbClr val="FF0000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0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6692651" y="2290013"/>
            <a:ext cx="140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الفكرة العامة</a:t>
            </a:r>
          </a:p>
        </p:txBody>
      </p:sp>
      <p:sp>
        <p:nvSpPr>
          <p:cNvPr id="6" name="Rectangle 6"/>
          <p:cNvSpPr/>
          <p:nvPr/>
        </p:nvSpPr>
        <p:spPr bwMode="auto">
          <a:xfrm>
            <a:off x="4978139" y="2290013"/>
            <a:ext cx="17443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كَيْفَ تَتَحَرَّكُ الأَشْياءُ؟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4788024" y="3290145"/>
            <a:ext cx="3333389" cy="428628"/>
            <a:chOff x="5292495" y="2786058"/>
            <a:chExt cx="2994281" cy="428628"/>
          </a:xfrm>
        </p:grpSpPr>
        <p:cxnSp>
          <p:nvCxnSpPr>
            <p:cNvPr id="8" name="رابط مستقيم 7"/>
            <p:cNvCxnSpPr/>
            <p:nvPr/>
          </p:nvCxnSpPr>
          <p:spPr>
            <a:xfrm>
              <a:off x="5292495" y="3000372"/>
              <a:ext cx="1325846" cy="0"/>
            </a:xfrm>
            <a:prstGeom prst="line">
              <a:avLst/>
            </a:prstGeom>
            <a:ln w="3810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مستطيل مستدير الزوايا 8"/>
            <p:cNvSpPr/>
            <p:nvPr/>
          </p:nvSpPr>
          <p:spPr>
            <a:xfrm>
              <a:off x="6500826" y="2786058"/>
              <a:ext cx="1785950" cy="428628"/>
            </a:xfrm>
            <a:prstGeom prst="roundRect">
              <a:avLst>
                <a:gd name="adj" fmla="val 40818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6049709" y="3290145"/>
            <a:ext cx="2143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ar-EG" sz="2400" b="1" dirty="0">
                <a:solidFill>
                  <a:schemeClr val="bg1"/>
                </a:solidFill>
              </a:rPr>
              <a:t>الأسئلة الأساسية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992302" y="3718773"/>
            <a:ext cx="21291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ar-EG" sz="3600" b="1" dirty="0">
                <a:solidFill>
                  <a:srgbClr val="0070C0"/>
                </a:solidFill>
              </a:rPr>
              <a:t>الدرس الثاني</a:t>
            </a:r>
            <a:endParaRPr lang="ar-SA" sz="3600" dirty="0">
              <a:solidFill>
                <a:srgbClr val="0070C0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347864" y="4509120"/>
            <a:ext cx="23631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rtl="0"/>
            <a:r>
              <a:rPr lang="ar-EG" sz="3600" b="1" dirty="0"/>
              <a:t>ما المغناطيس؟</a:t>
            </a:r>
            <a:endParaRPr lang="en-US" sz="3600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6179355" y="5589240"/>
            <a:ext cx="2357454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EG" sz="2800" b="1" dirty="0" smtClean="0"/>
              <a:t>قطار الحرمين</a:t>
            </a:r>
            <a:endParaRPr lang="ar-SA" sz="2800" b="1" dirty="0"/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ثان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مغناط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قطار الحرمين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4932040" y="5661248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932040" y="5653035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57224" y="1428736"/>
            <a:ext cx="7286676" cy="31700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ar-S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وتكون </a:t>
            </a:r>
            <a:r>
              <a:rPr lang="ar-EG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قُوَّةُ الاحْتِكاكِ ُ أَكْبَرَ عَلى السُّطُوحِ الْخَشِنَةِ،</a:t>
            </a:r>
            <a:r>
              <a:rPr lang="ar-S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لذا يصعب دفع أو سحب جسم على سطح خشن؛ لأنه يحتاج إلى قوة أكبر من </a:t>
            </a:r>
            <a:r>
              <a:rPr lang="ar-EG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القوة</a:t>
            </a:r>
            <a:r>
              <a:rPr lang="ar-S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اللازمة لتحريكه على </a:t>
            </a:r>
            <a:r>
              <a:rPr lang="ar-S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سط</a:t>
            </a:r>
            <a:r>
              <a:rPr lang="ar-EG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ح</a:t>
            </a:r>
            <a:r>
              <a:rPr lang="ar-S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أملس.</a:t>
            </a:r>
            <a:endParaRPr lang="ar-EG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ar-EG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تكون قوه الاحتكا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467544" y="572050"/>
            <a:ext cx="8358246" cy="4873174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00430" y="500042"/>
            <a:ext cx="29146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altLang="ar-EG" sz="5400" b="1" dirty="0">
                <a:solidFill>
                  <a:srgbClr val="00B0F0"/>
                </a:solidFill>
              </a:rPr>
              <a:t> نشاط:</a:t>
            </a:r>
            <a:endParaRPr lang="en-US" altLang="ar-EG" sz="5400" dirty="0">
              <a:solidFill>
                <a:srgbClr val="00B0F0"/>
              </a:solidFill>
            </a:endParaRPr>
          </a:p>
        </p:txBody>
      </p:sp>
      <p:grpSp>
        <p:nvGrpSpPr>
          <p:cNvPr id="4" name="مجموعة 3"/>
          <p:cNvGrpSpPr/>
          <p:nvPr/>
        </p:nvGrpSpPr>
        <p:grpSpPr>
          <a:xfrm flipH="1">
            <a:off x="5072066" y="5643578"/>
            <a:ext cx="3714776" cy="648000"/>
            <a:chOff x="5286380" y="5929330"/>
            <a:chExt cx="3857620" cy="648000"/>
          </a:xfrm>
        </p:grpSpPr>
        <p:sp>
          <p:nvSpPr>
            <p:cNvPr id="5" name="مستطيل مستدير الزوايا 4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ستطيل 5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072066" y="5635365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71472" y="1571612"/>
            <a:ext cx="807249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أحرك قطعة خشبية على سطح </a:t>
            </a:r>
            <a:r>
              <a:rPr lang="ar-EG" sz="3600" b="1" dirty="0" err="1">
                <a:latin typeface="Times New Roman" pitchFamily="18" charset="0"/>
                <a:cs typeface="Times New Roman" pitchFamily="18" charset="0"/>
              </a:rPr>
              <a:t>مائل.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أغطي سطحه مرة بقطعة سجاد وأخرى بورق صنفرة.</a:t>
            </a:r>
          </a:p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أقارن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 بين مقادير </a:t>
            </a:r>
            <a:r>
              <a:rPr lang="ar-EG" sz="3600" b="1" dirty="0" smtClean="0">
                <a:latin typeface="Times New Roman" pitchFamily="18" charset="0"/>
                <a:cs typeface="Times New Roman" pitchFamily="18" charset="0"/>
              </a:rPr>
              <a:t>القوى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اللازمة لتحريك القطعة الخشبية على السطوح المختلفة.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42910" y="3857628"/>
            <a:ext cx="8001056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000099"/>
                </a:solidFill>
              </a:rPr>
              <a:t>القوة اللازمة لتحريك القطعة الخشبية على قطعة السجاد </a:t>
            </a:r>
          </a:p>
          <a:p>
            <a:pPr>
              <a:defRPr/>
            </a:pPr>
            <a:r>
              <a:rPr lang="ar-EG" sz="3200" b="1" dirty="0">
                <a:solidFill>
                  <a:srgbClr val="000099"/>
                </a:solidFill>
              </a:rPr>
              <a:t>أقل من القوة اللازمة لتحريك قطعة الخشب على ورق الصنفرة.</a:t>
            </a:r>
            <a:endParaRPr lang="en-US" sz="32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حرك قطعه خشب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غطى سطح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قارن بين مقاد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قوة اللازمة لتحريك القط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قل من القوة اللازمة لتحريك قطعة الخش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00628" y="5517304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00628" y="5509091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grpSp>
        <p:nvGrpSpPr>
          <p:cNvPr id="14" name="مجموعة 13"/>
          <p:cNvGrpSpPr/>
          <p:nvPr/>
        </p:nvGrpSpPr>
        <p:grpSpPr>
          <a:xfrm>
            <a:off x="8001024" y="1000108"/>
            <a:ext cx="714380" cy="700086"/>
            <a:chOff x="7215206" y="2928934"/>
            <a:chExt cx="714380" cy="700086"/>
          </a:xfrm>
        </p:grpSpPr>
        <p:sp>
          <p:nvSpPr>
            <p:cNvPr id="15" name="شكل بيضاوي 14"/>
            <p:cNvSpPr/>
            <p:nvPr/>
          </p:nvSpPr>
          <p:spPr>
            <a:xfrm>
              <a:off x="7215206" y="3000372"/>
              <a:ext cx="642942" cy="628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000" b="1" dirty="0"/>
            </a:p>
          </p:txBody>
        </p:sp>
        <p:pic>
          <p:nvPicPr>
            <p:cNvPr id="16" name="صورة 15" descr="240px-Red_check.svg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62000"/>
            </a:blip>
            <a:stretch>
              <a:fillRect/>
            </a:stretch>
          </p:blipFill>
          <p:spPr>
            <a:xfrm>
              <a:off x="7300938" y="2928934"/>
              <a:ext cx="628648" cy="628648"/>
            </a:xfrm>
            <a:prstGeom prst="rect">
              <a:avLst/>
            </a:prstGeom>
          </p:spPr>
        </p:pic>
      </p:grp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1000108"/>
            <a:ext cx="77914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400" b="1" dirty="0">
                <a:latin typeface="Times New Roman" pitchFamily="18" charset="0"/>
                <a:cs typeface="Times New Roman" pitchFamily="18" charset="0"/>
              </a:rPr>
              <a:t>فيم تتشابه قوة الجاذبية وقوة الاحتكاك؟</a:t>
            </a:r>
            <a:endParaRPr lang="ar-EG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357290" y="3214686"/>
            <a:ext cx="6480175" cy="14478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000099"/>
                </a:solidFill>
              </a:rPr>
              <a:t>كلاهما قوة تؤثر على الأجسام في اتجاه معين فتبطيء الحركة.</a:t>
            </a:r>
            <a:endParaRPr lang="en-US" sz="4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يم تتشابه قوه الجاذب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لاهما قوة تؤثر على الأجسام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76056" y="5537865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76056" y="5529652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grpSp>
        <p:nvGrpSpPr>
          <p:cNvPr id="8" name="مجموعة 7"/>
          <p:cNvGrpSpPr/>
          <p:nvPr/>
        </p:nvGrpSpPr>
        <p:grpSpPr>
          <a:xfrm>
            <a:off x="1115616" y="548680"/>
            <a:ext cx="6524798" cy="4157654"/>
            <a:chOff x="928662" y="714356"/>
            <a:chExt cx="7143800" cy="5357850"/>
          </a:xfrm>
        </p:grpSpPr>
        <p:sp>
          <p:nvSpPr>
            <p:cNvPr id="9" name="مستطيل 8"/>
            <p:cNvSpPr/>
            <p:nvPr/>
          </p:nvSpPr>
          <p:spPr>
            <a:xfrm>
              <a:off x="2571736" y="3286124"/>
              <a:ext cx="5500726" cy="278608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7620" y="2214554"/>
              <a:ext cx="3224648" cy="21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8662" y="714356"/>
              <a:ext cx="2857520" cy="4972050"/>
            </a:xfrm>
            <a:prstGeom prst="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635896" y="3329738"/>
            <a:ext cx="3423894" cy="1077218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chemeClr val="tx1"/>
                </a:solidFill>
              </a:rPr>
              <a:t>قوى الاحتكاك تبطئ من حركة الولد أو توقفه.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قوى الاحتكا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48679"/>
            <a:ext cx="7789006" cy="4416943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 flipH="1">
            <a:off x="5004048" y="5632354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04048" y="5624141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444631" y="5085184"/>
            <a:ext cx="6373372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EG" sz="2000" b="1" dirty="0">
                <a:solidFill>
                  <a:schemeClr val="tx1"/>
                </a:solidFill>
              </a:rPr>
              <a:t>تسقط الكرة على العشب وتتدحرج</a:t>
            </a:r>
            <a:r>
              <a:rPr lang="ar-EG" sz="2000" b="1" dirty="0" smtClean="0">
                <a:solidFill>
                  <a:schemeClr val="tx1"/>
                </a:solidFill>
              </a:rPr>
              <a:t>. </a:t>
            </a:r>
            <a:r>
              <a:rPr lang="ar-EG" sz="2000" b="1" dirty="0">
                <a:solidFill>
                  <a:schemeClr val="tx1"/>
                </a:solidFill>
              </a:rPr>
              <a:t>الاحتكاك يبطئ من حركتها حتى تتوقف</a:t>
            </a:r>
            <a:r>
              <a:rPr lang="ar-EG" sz="2000" b="1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سقط الكرة على العشب وتتدحر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115616" y="476672"/>
            <a:ext cx="6429420" cy="480915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43108" y="642918"/>
            <a:ext cx="50355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كيف تغير القوى الحركة؟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214414" y="1500174"/>
            <a:ext cx="609758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القوى تغير حركة </a:t>
            </a:r>
            <a:r>
              <a:rPr lang="ar-EG" sz="4000" b="1" dirty="0" err="1" smtClean="0">
                <a:latin typeface="Times New Roman" pitchFamily="18" charset="0"/>
                <a:cs typeface="Times New Roman" pitchFamily="18" charset="0"/>
              </a:rPr>
              <a:t>الأجسام؛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فيمكن أن تحرك القوى الأجسام الساكنة، أو توقف الأجسام المتحركة، أو تغير من اتجاهها.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يستخدم اللاعبون القوى في الملعب لتغيير اتجاه حركة الكرة.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5292080" y="5737848"/>
            <a:ext cx="3284529" cy="571480"/>
            <a:chOff x="5286380" y="5929330"/>
            <a:chExt cx="3857620" cy="648000"/>
          </a:xfrm>
        </p:grpSpPr>
        <p:sp>
          <p:nvSpPr>
            <p:cNvPr id="9" name="مستطيل مستدير الزوايا 8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 9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720741" y="5724577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يف تغير القوى الحرك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وى تغير حرك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يمكن 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تخدم اللاعب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42976" y="500042"/>
            <a:ext cx="6429420" cy="429711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/>
          <p:cNvGrpSpPr/>
          <p:nvPr/>
        </p:nvGrpSpPr>
        <p:grpSpPr>
          <a:xfrm>
            <a:off x="6715140" y="785794"/>
            <a:ext cx="714380" cy="700086"/>
            <a:chOff x="7215206" y="2928934"/>
            <a:chExt cx="714380" cy="700086"/>
          </a:xfrm>
        </p:grpSpPr>
        <p:sp>
          <p:nvSpPr>
            <p:cNvPr id="4" name="شكل بيضاوي 3"/>
            <p:cNvSpPr/>
            <p:nvPr/>
          </p:nvSpPr>
          <p:spPr>
            <a:xfrm>
              <a:off x="7215206" y="3000372"/>
              <a:ext cx="642942" cy="628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000" b="1" dirty="0"/>
            </a:p>
          </p:txBody>
        </p:sp>
        <p:pic>
          <p:nvPicPr>
            <p:cNvPr id="5" name="صورة 4" descr="240px-Red_check.svg.png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62000"/>
            </a:blip>
            <a:stretch>
              <a:fillRect/>
            </a:stretch>
          </p:blipFill>
          <p:spPr>
            <a:xfrm>
              <a:off x="7300938" y="2928934"/>
              <a:ext cx="628648" cy="628648"/>
            </a:xfrm>
            <a:prstGeom prst="rect">
              <a:avLst/>
            </a:prstGeom>
          </p:spPr>
        </p:pic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85852" y="571480"/>
            <a:ext cx="532606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أفكر في لعبة رياضة تستخدم فيها الكرة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كيف يتغير اتجاه 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الكرة؟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37686" y="2994213"/>
            <a:ext cx="5343511" cy="156966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000099"/>
                </a:solidFill>
              </a:rPr>
              <a:t>لعبة كرة القدم </a:t>
            </a:r>
          </a:p>
          <a:p>
            <a:pPr>
              <a:defRPr/>
            </a:pPr>
            <a:r>
              <a:rPr lang="ar-EG" sz="3200" b="1" dirty="0">
                <a:solidFill>
                  <a:srgbClr val="000099"/>
                </a:solidFill>
              </a:rPr>
              <a:t>– يتغير اتجاه الكرة بالتأثير عليها بالدفع في اتجاه معين.</a:t>
            </a:r>
            <a:endParaRPr lang="en-US" sz="3200" b="1" dirty="0">
              <a:solidFill>
                <a:srgbClr val="000099"/>
              </a:solidFill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5438932" y="5508868"/>
            <a:ext cx="3284529" cy="571480"/>
            <a:chOff x="5286380" y="5929330"/>
            <a:chExt cx="3857620" cy="648000"/>
          </a:xfrm>
        </p:grpSpPr>
        <p:sp>
          <p:nvSpPr>
            <p:cNvPr id="9" name="مستطيل مستدير الزوايا 8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 9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867593" y="5495597"/>
            <a:ext cx="3071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كر فى لعب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يتغير اتج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عبة كرة القد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تغير اتجاه الكرة بالتأث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602854" y="4634066"/>
            <a:ext cx="7497538" cy="1268207"/>
            <a:chOff x="-5198517" y="1494318"/>
            <a:chExt cx="14056372" cy="1573979"/>
          </a:xfrm>
        </p:grpSpPr>
        <p:sp>
          <p:nvSpPr>
            <p:cNvPr id="6" name="مستطيل 5"/>
            <p:cNvSpPr/>
            <p:nvPr/>
          </p:nvSpPr>
          <p:spPr>
            <a:xfrm>
              <a:off x="-5198517" y="1928802"/>
              <a:ext cx="13985361" cy="113949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" name="صورة 6" descr="صورة11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00628" y="1494318"/>
              <a:ext cx="3857227" cy="655824"/>
            </a:xfrm>
            <a:prstGeom prst="rect">
              <a:avLst/>
            </a:prstGeom>
          </p:spPr>
        </p:pic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198867" y="4658900"/>
            <a:ext cx="16235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 smtClean="0">
                <a:solidFill>
                  <a:srgbClr val="0070C0"/>
                </a:solidFill>
              </a:rPr>
              <a:t>أَقْرَأ الَّشكْلَ</a:t>
            </a:r>
            <a:endParaRPr lang="ar-EG" sz="2400" b="1" dirty="0">
              <a:solidFill>
                <a:srgbClr val="0070C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835696" y="620688"/>
            <a:ext cx="1651401" cy="182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/>
          <p:cNvSpPr txBox="1"/>
          <p:nvPr/>
        </p:nvSpPr>
        <p:spPr>
          <a:xfrm>
            <a:off x="121184" y="827236"/>
            <a:ext cx="171451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000" b="1" dirty="0" smtClean="0">
                <a:solidFill>
                  <a:srgbClr val="FF0000"/>
                </a:solidFill>
              </a:rPr>
              <a:t>يؤثر </a:t>
            </a:r>
            <a:r>
              <a:rPr lang="ar-EG" sz="2000" b="1" dirty="0" err="1" smtClean="0">
                <a:solidFill>
                  <a:srgbClr val="FF0000"/>
                </a:solidFill>
              </a:rPr>
              <a:t>الاعب</a:t>
            </a:r>
            <a:r>
              <a:rPr lang="ar-EG" sz="2000" b="1" dirty="0" smtClean="0">
                <a:solidFill>
                  <a:srgbClr val="FF0000"/>
                </a:solidFill>
              </a:rPr>
              <a:t> بقوة في الكرة لكي يمررها إلى زميله.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pic>
        <p:nvPicPr>
          <p:cNvPr id="15" name="صورة 14" descr="صورة1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3312" y="3627591"/>
            <a:ext cx="2487160" cy="683039"/>
          </a:xfrm>
          <a:prstGeom prst="rect">
            <a:avLst/>
          </a:prstGeom>
        </p:spPr>
      </p:pic>
      <p:sp>
        <p:nvSpPr>
          <p:cNvPr id="16" name="مربع نص 15"/>
          <p:cNvSpPr txBox="1"/>
          <p:nvPr/>
        </p:nvSpPr>
        <p:spPr>
          <a:xfrm>
            <a:off x="6261872" y="3699029"/>
            <a:ext cx="25501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 smtClean="0">
                <a:solidFill>
                  <a:srgbClr val="0070C0"/>
                </a:solidFill>
              </a:rPr>
              <a:t>كيف يتغير اتجاه الكرة؟</a:t>
            </a:r>
            <a:endParaRPr lang="ar-SA" sz="2400" b="1" dirty="0">
              <a:solidFill>
                <a:srgbClr val="0070C0"/>
              </a:solidFill>
            </a:endParaRPr>
          </a:p>
        </p:txBody>
      </p:sp>
      <p:cxnSp>
        <p:nvCxnSpPr>
          <p:cNvPr id="19" name="رابط كسهم مستقيم 18"/>
          <p:cNvCxnSpPr/>
          <p:nvPr/>
        </p:nvCxnSpPr>
        <p:spPr>
          <a:xfrm>
            <a:off x="3335894" y="2406638"/>
            <a:ext cx="1285884" cy="1143008"/>
          </a:xfrm>
          <a:prstGeom prst="straightConnector1">
            <a:avLst/>
          </a:prstGeom>
          <a:ln w="57150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4550340" y="3263894"/>
            <a:ext cx="1357322" cy="162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مربع نص 23"/>
          <p:cNvSpPr txBox="1"/>
          <p:nvPr/>
        </p:nvSpPr>
        <p:spPr>
          <a:xfrm>
            <a:off x="4140747" y="2162124"/>
            <a:ext cx="214314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000" b="1" dirty="0" smtClean="0">
                <a:solidFill>
                  <a:srgbClr val="FF0000"/>
                </a:solidFill>
              </a:rPr>
              <a:t>يؤثر هذا </a:t>
            </a:r>
            <a:r>
              <a:rPr lang="ar-EG" sz="2000" b="1" dirty="0" err="1" smtClean="0">
                <a:solidFill>
                  <a:srgbClr val="FF0000"/>
                </a:solidFill>
              </a:rPr>
              <a:t>الاعب</a:t>
            </a:r>
            <a:r>
              <a:rPr lang="ar-EG" sz="2000" b="1" dirty="0" smtClean="0">
                <a:solidFill>
                  <a:srgbClr val="FF0000"/>
                </a:solidFill>
              </a:rPr>
              <a:t> في الكرة بقوة دفع تغير من اتجاه حركتها وسرعتها.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cxnSp>
        <p:nvCxnSpPr>
          <p:cNvPr id="25" name="رابط كسهم مستقيم 24"/>
          <p:cNvCxnSpPr/>
          <p:nvPr/>
        </p:nvCxnSpPr>
        <p:spPr>
          <a:xfrm rot="5400000" flipH="1" flipV="1">
            <a:off x="5514753" y="2370919"/>
            <a:ext cx="2286016" cy="1643074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64984" y="620688"/>
            <a:ext cx="1423989" cy="142876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28" name="مربع نص 27"/>
          <p:cNvSpPr txBox="1"/>
          <p:nvPr/>
        </p:nvSpPr>
        <p:spPr>
          <a:xfrm>
            <a:off x="5121844" y="371399"/>
            <a:ext cx="214314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000" b="1" dirty="0" smtClean="0">
                <a:solidFill>
                  <a:srgbClr val="FF0000"/>
                </a:solidFill>
              </a:rPr>
              <a:t>يؤثر حارس المرمى بقوة في الكرة لإمساكها ويؤثر كذلك بقوة في الكرة لتمريرها إلى لاعب آخر من فريقه.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357158" y="4929198"/>
            <a:ext cx="58579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800" b="1" dirty="0" smtClean="0"/>
              <a:t>ما القوى التي يستخدمها اللاعبون؟</a:t>
            </a:r>
            <a:endParaRPr lang="ar-SA" sz="2800" b="1" dirty="0"/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1331640" y="5309183"/>
            <a:ext cx="4140200" cy="510778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000099"/>
                </a:solidFill>
              </a:rPr>
              <a:t>يستخدم اللاعبون قوة الدفع.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قرأ الش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يتغير اتج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ؤثر اللاع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ؤثر هذا الاع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ؤثر حارس المرم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ا القوى التى يستخدمها اللاعب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يستخدم(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24" grpId="0"/>
      <p:bldP spid="28" grpId="0"/>
      <p:bldP spid="29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928662" y="642918"/>
            <a:ext cx="7643866" cy="4786346"/>
            <a:chOff x="928662" y="642918"/>
            <a:chExt cx="7643866" cy="4786346"/>
          </a:xfrm>
        </p:grpSpPr>
        <p:sp>
          <p:nvSpPr>
            <p:cNvPr id="4" name="مستطيل 3"/>
            <p:cNvSpPr/>
            <p:nvPr/>
          </p:nvSpPr>
          <p:spPr>
            <a:xfrm>
              <a:off x="928662" y="857232"/>
              <a:ext cx="7643866" cy="4572032"/>
            </a:xfrm>
            <a:prstGeom prst="rect">
              <a:avLst/>
            </a:prstGeom>
            <a:solidFill>
              <a:srgbClr val="EBF2DE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مستدير الزوايا 4"/>
            <p:cNvSpPr/>
            <p:nvPr/>
          </p:nvSpPr>
          <p:spPr>
            <a:xfrm>
              <a:off x="5143504" y="642918"/>
              <a:ext cx="3429024" cy="78581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مربع نص 5"/>
          <p:cNvSpPr txBox="1"/>
          <p:nvPr/>
        </p:nvSpPr>
        <p:spPr>
          <a:xfrm>
            <a:off x="5214942" y="714356"/>
            <a:ext cx="32861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EG" sz="3200" b="1" dirty="0" smtClean="0">
                <a:solidFill>
                  <a:schemeClr val="bg1"/>
                </a:solidFill>
              </a:rPr>
              <a:t>الربط مع رؤية 2030</a:t>
            </a:r>
            <a:endParaRPr lang="ar-SA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1357298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529607" y="1714488"/>
            <a:ext cx="2605219" cy="175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ربع نص 8"/>
          <p:cNvSpPr txBox="1"/>
          <p:nvPr/>
        </p:nvSpPr>
        <p:spPr>
          <a:xfrm>
            <a:off x="1142976" y="3214686"/>
            <a:ext cx="24288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800" b="1" dirty="0" smtClean="0"/>
              <a:t>مجتمع حيوي</a:t>
            </a:r>
            <a:endParaRPr lang="ar-SA" sz="2800" b="1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4857752" y="3571876"/>
            <a:ext cx="32861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EG" sz="3200" b="1" dirty="0" smtClean="0">
                <a:solidFill>
                  <a:srgbClr val="00B050"/>
                </a:solidFill>
              </a:rPr>
              <a:t>من أهداف الرؤية:</a:t>
            </a:r>
            <a:endParaRPr lang="ar-SA" sz="3200" b="1" dirty="0">
              <a:solidFill>
                <a:srgbClr val="00B05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714480" y="4143380"/>
            <a:ext cx="635798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EG" sz="3200" b="1" dirty="0" smtClean="0"/>
              <a:t>2.2.1 تعزيز ممارسة الأنشطة الرياضية في المجتمع.</a:t>
            </a:r>
            <a:endParaRPr lang="ar-SA" sz="3200" b="1" dirty="0"/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ربط مع رؤية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ن أهداف الرؤ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جتمع حيوي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عزيز ممارسة الأنشطة الرياضية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4997152" y="5589240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/>
          <p:nvPr/>
        </p:nvSpPr>
        <p:spPr bwMode="auto">
          <a:xfrm>
            <a:off x="5568624" y="5539213"/>
            <a:ext cx="138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90218" y="571481"/>
            <a:ext cx="8358246" cy="4585711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14348" y="1785926"/>
            <a:ext cx="7786696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 smtClean="0">
                <a:latin typeface="Calibri" pitchFamily="34" charset="0"/>
                <a:cs typeface="+mj-cs"/>
              </a:rPr>
              <a:t>1- </a:t>
            </a:r>
            <a:r>
              <a:rPr lang="ar-EG" sz="4000" b="1" dirty="0">
                <a:solidFill>
                  <a:srgbClr val="0070C0"/>
                </a:solidFill>
                <a:latin typeface="Calibri" pitchFamily="34" charset="0"/>
                <a:cs typeface="+mj-cs"/>
              </a:rPr>
              <a:t>السَّبَبُ وَالنَّتيجَةُ.</a:t>
            </a:r>
          </a:p>
          <a:p>
            <a:pPr>
              <a:defRPr/>
            </a:pPr>
            <a:r>
              <a:rPr lang="ar-EG" sz="40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 </a:t>
            </a:r>
            <a:r>
              <a:rPr lang="ar-EG" sz="4000" b="1" dirty="0">
                <a:latin typeface="Calibri" pitchFamily="34" charset="0"/>
                <a:cs typeface="+mj-cs"/>
              </a:rPr>
              <a:t>مَاذَا يَحْدُثُ إذَا زِدْتُ القُوَّة التي أُؤَثِّرُ بِهَا فِي جِسْمٍ؟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428728" y="4214818"/>
            <a:ext cx="59293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000099"/>
                </a:solidFill>
              </a:rPr>
              <a:t>يتحرك الجسم بسرعة أكبر.</a:t>
            </a:r>
            <a:endParaRPr lang="en-US" sz="4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قو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فكر وأتحدث وأ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بب والنتيج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ذا يحدث اذا زد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تحرك الجسم بسرعه اك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ardrop 5"/>
          <p:cNvSpPr/>
          <p:nvPr/>
        </p:nvSpPr>
        <p:spPr>
          <a:xfrm>
            <a:off x="4857752" y="642918"/>
            <a:ext cx="1928826" cy="12955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14876" y="642918"/>
            <a:ext cx="2214578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الفكرة العامة</a:t>
            </a:r>
          </a:p>
        </p:txBody>
      </p:sp>
      <p:sp>
        <p:nvSpPr>
          <p:cNvPr id="10" name="TextBox 11"/>
          <p:cNvSpPr txBox="1"/>
          <p:nvPr/>
        </p:nvSpPr>
        <p:spPr bwMode="auto">
          <a:xfrm>
            <a:off x="1142976" y="785794"/>
            <a:ext cx="3600450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مفردات الفكرة العامة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071934" y="3214686"/>
            <a:ext cx="40284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إما أنَّها سَحْبٌ أو دَفْعٌ.</a:t>
            </a:r>
          </a:p>
        </p:txBody>
      </p:sp>
      <p:sp>
        <p:nvSpPr>
          <p:cNvPr id="12" name="Rectangle 6"/>
          <p:cNvSpPr/>
          <p:nvPr/>
        </p:nvSpPr>
        <p:spPr bwMode="auto">
          <a:xfrm>
            <a:off x="5223655" y="2143116"/>
            <a:ext cx="10711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n-lt"/>
                <a:cs typeface="+mj-cs"/>
              </a:rPr>
              <a:t>القُوَّةُ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2928934"/>
            <a:ext cx="3143272" cy="198830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كره العام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فردات الفكره العام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قوه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ما انها سحب او دف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4961165" y="5616189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/>
          <p:nvPr/>
        </p:nvSpPr>
        <p:spPr bwMode="auto">
          <a:xfrm>
            <a:off x="5532637" y="5566162"/>
            <a:ext cx="138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442859" y="548681"/>
            <a:ext cx="8358246" cy="4464496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71472" y="1857364"/>
            <a:ext cx="81010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لِمَاذَا يَصْعُبُ دَفْعُ جِسْمٍ عَلَى بَعْضِ ال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سطوح؟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071538" y="3429000"/>
            <a:ext cx="685802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rgbClr val="000099"/>
                </a:solidFill>
              </a:rPr>
              <a:t>بسبب قوة الاحتكاك العالية بين الأجسام والأسطح والتي تعوق حركة الجسم.</a:t>
            </a:r>
            <a:endParaRPr lang="en-US" sz="4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ِمَاذَا يَصْعُبُ دَفْعُ جِسْم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سبب قوة الاحتكاك العالية بين الأجسام والأسطح والتي تعوق حركة الجسم.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04048" y="5692330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/>
          <p:nvPr/>
        </p:nvSpPr>
        <p:spPr bwMode="auto">
          <a:xfrm>
            <a:off x="5575520" y="5642303"/>
            <a:ext cx="138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95536" y="571481"/>
            <a:ext cx="8462174" cy="4585711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00100" y="1785926"/>
            <a:ext cx="7848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3-       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السؤال الأساسي. </a:t>
            </a:r>
          </a:p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ماذا تعمل 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القوى؟</a:t>
            </a:r>
            <a:endParaRPr lang="ar-EG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00166" y="4305290"/>
            <a:ext cx="66719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000099"/>
                </a:solidFill>
              </a:rPr>
              <a:t>تؤثر القوة في اتجاه الأشياء والأجسام.</a:t>
            </a:r>
            <a:endParaRPr lang="en-US" sz="4000" b="1" dirty="0">
              <a:solidFill>
                <a:srgbClr val="000099"/>
              </a:solidFill>
            </a:endParaRPr>
          </a:p>
        </p:txBody>
      </p:sp>
      <p:pic>
        <p:nvPicPr>
          <p:cNvPr id="12" name="صورة 11" descr="PngMedium-Yellow-pencil-344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58082" y="1928802"/>
            <a:ext cx="680066" cy="682333"/>
          </a:xfrm>
          <a:prstGeom prst="rect">
            <a:avLst/>
          </a:prstGeom>
        </p:spPr>
      </p:pic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سؤال الاساس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ذا تعمل القوى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ؤثر القوة في اتجاه الأشي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76056" y="5639267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/>
          <p:nvPr/>
        </p:nvSpPr>
        <p:spPr bwMode="auto">
          <a:xfrm>
            <a:off x="5647528" y="5589240"/>
            <a:ext cx="138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95536" y="571481"/>
            <a:ext cx="8462968" cy="4873743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" name="TextBox 1"/>
          <p:cNvSpPr txBox="1"/>
          <p:nvPr/>
        </p:nvSpPr>
        <p:spPr bwMode="auto">
          <a:xfrm>
            <a:off x="6643726" y="1643050"/>
            <a:ext cx="242886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العلوم</a:t>
            </a:r>
            <a:r>
              <a:rPr lang="ar-EG" sz="36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ar-EG" sz="36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والمجتمع</a:t>
            </a:r>
            <a:endParaRPr lang="en-US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1" name="صورة 10" descr="صورة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222" y="1714488"/>
            <a:ext cx="2779546" cy="1078903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000100" y="3071810"/>
            <a:ext cx="76771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400" b="1" dirty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فَكِّرْ فِي لُعْبَةٍ رِيَاضِيَّةٍ مَشْهُورَةٍ، وَأصِفْ مَا 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بِهَا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مِنْ قُوَى السَّحْبِ وَالدَّفْعِ.</a:t>
            </a: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لوم والمجت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لوم والمجت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فكر فى لعبه رياضيه مشهو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91280" y="5632118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1"/>
          <p:cNvSpPr/>
          <p:nvPr/>
        </p:nvSpPr>
        <p:spPr bwMode="auto">
          <a:xfrm>
            <a:off x="5662752" y="5582091"/>
            <a:ext cx="138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60237" y="571481"/>
            <a:ext cx="8532243" cy="4786345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" name="TextBox 1"/>
          <p:cNvSpPr txBox="1"/>
          <p:nvPr/>
        </p:nvSpPr>
        <p:spPr bwMode="auto">
          <a:xfrm>
            <a:off x="6643726" y="1643050"/>
            <a:ext cx="242886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العلوم</a:t>
            </a:r>
            <a:r>
              <a:rPr lang="ar-EG" sz="36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ar-EG" sz="36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والمجتمع</a:t>
            </a:r>
            <a:endParaRPr lang="en-US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1" name="صورة 10" descr="صورة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222" y="1714488"/>
            <a:ext cx="2779546" cy="1078903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85720" y="2987946"/>
            <a:ext cx="8532813" cy="23698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ar-EG" sz="4000" b="1" dirty="0">
                <a:solidFill>
                  <a:srgbClr val="000099"/>
                </a:solidFill>
              </a:rPr>
              <a:t>كرة </a:t>
            </a:r>
            <a:r>
              <a:rPr lang="ar-EG" sz="4000" b="1" dirty="0" err="1">
                <a:solidFill>
                  <a:srgbClr val="000099"/>
                </a:solidFill>
              </a:rPr>
              <a:t>القدم:</a:t>
            </a:r>
            <a:endParaRPr lang="ar-EG" sz="4000" b="1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ar-EG" sz="3600" b="1" dirty="0">
                <a:solidFill>
                  <a:srgbClr val="000099"/>
                </a:solidFill>
              </a:rPr>
              <a:t> فضرب اللاعب للكرة بقدمه هو قوة دفع وعندما ترتفع الكرة إلى أعلى فإن الجاذبية الأرضية تسحب الكرة ل</a:t>
            </a:r>
            <a:r>
              <a:rPr lang="ar-SA" sz="3600" b="1" dirty="0">
                <a:solidFill>
                  <a:srgbClr val="000099"/>
                </a:solidFill>
              </a:rPr>
              <a:t>أ</a:t>
            </a:r>
            <a:r>
              <a:rPr lang="ar-EG" sz="3600" b="1" dirty="0">
                <a:solidFill>
                  <a:srgbClr val="000099"/>
                </a:solidFill>
              </a:rPr>
              <a:t>سفل لتقع على الأرض وتمثل هذه قوة السحب.</a:t>
            </a:r>
            <a:endParaRPr lang="en-US" sz="36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ره القد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ضرب اللاعب للكرة بقدمه ه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5"/>
          <p:cNvSpPr/>
          <p:nvPr/>
        </p:nvSpPr>
        <p:spPr>
          <a:xfrm>
            <a:off x="4857752" y="642918"/>
            <a:ext cx="1928826" cy="12955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4714876" y="642918"/>
            <a:ext cx="2214578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الفكرة العامة</a:t>
            </a:r>
          </a:p>
        </p:txBody>
      </p:sp>
      <p:sp>
        <p:nvSpPr>
          <p:cNvPr id="4" name="TextBox 11"/>
          <p:cNvSpPr txBox="1"/>
          <p:nvPr/>
        </p:nvSpPr>
        <p:spPr bwMode="auto">
          <a:xfrm>
            <a:off x="1142976" y="785794"/>
            <a:ext cx="3600450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مفردات الفكرة العامة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83768" y="2852936"/>
            <a:ext cx="48897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قُوَّةُ تَجْذِبُ بِها الأرْضُ الأجْسَامَ إلَيهَا.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714876" y="2214554"/>
            <a:ext cx="1603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n-lt"/>
                <a:cs typeface="+mj-cs"/>
              </a:rPr>
              <a:t>الجَاذِبِيَّةُ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785926"/>
            <a:ext cx="2928958" cy="2114629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جاذبيه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وه تجذ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5"/>
          <p:cNvSpPr/>
          <p:nvPr/>
        </p:nvSpPr>
        <p:spPr>
          <a:xfrm>
            <a:off x="4857752" y="642918"/>
            <a:ext cx="1928826" cy="12955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4714876" y="642918"/>
            <a:ext cx="2214578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الفكرة العامة</a:t>
            </a:r>
          </a:p>
        </p:txBody>
      </p:sp>
      <p:sp>
        <p:nvSpPr>
          <p:cNvPr id="4" name="TextBox 11"/>
          <p:cNvSpPr txBox="1"/>
          <p:nvPr/>
        </p:nvSpPr>
        <p:spPr bwMode="auto">
          <a:xfrm>
            <a:off x="1142976" y="785794"/>
            <a:ext cx="3600450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مفردات الفكرة العامة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427282" y="2897649"/>
            <a:ext cx="488913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قُوَّةٌ تُقَلِّلُ مِنْ سُرْعَةِ الأَجْسامِ الْمُتَحَرِّكَةِ.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572000" y="2214554"/>
            <a:ext cx="1670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n-lt"/>
                <a:cs typeface="+mj-cs"/>
              </a:rPr>
              <a:t>الاحْتِكَاكُ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2643182"/>
            <a:ext cx="2786082" cy="1988249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حتكاك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وه تقلل من سرع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5"/>
          <p:cNvSpPr/>
          <p:nvPr/>
        </p:nvSpPr>
        <p:spPr>
          <a:xfrm>
            <a:off x="4857752" y="642918"/>
            <a:ext cx="1928826" cy="12955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4714876" y="642918"/>
            <a:ext cx="2214578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الفكرة العامة</a:t>
            </a:r>
          </a:p>
        </p:txBody>
      </p:sp>
      <p:sp>
        <p:nvSpPr>
          <p:cNvPr id="6" name="TextBox 11"/>
          <p:cNvSpPr txBox="1"/>
          <p:nvPr/>
        </p:nvSpPr>
        <p:spPr bwMode="auto">
          <a:xfrm>
            <a:off x="1142976" y="785794"/>
            <a:ext cx="3600450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مفردات الفكرة العامة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51920" y="3068960"/>
            <a:ext cx="49588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سحب الأجسام بعضها لبعض.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714876" y="2285992"/>
            <a:ext cx="15824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التّجاذب</a:t>
            </a:r>
            <a:endParaRPr lang="ar-EG" sz="4400" b="1" dirty="0"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357430"/>
            <a:ext cx="3038475" cy="21336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جاذ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حب الاجسام بعضها لبع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5"/>
          <p:cNvSpPr/>
          <p:nvPr/>
        </p:nvSpPr>
        <p:spPr>
          <a:xfrm>
            <a:off x="4857752" y="642918"/>
            <a:ext cx="1928826" cy="12955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4714876" y="642918"/>
            <a:ext cx="2214578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الفكرة العامة</a:t>
            </a:r>
          </a:p>
        </p:txBody>
      </p:sp>
      <p:sp>
        <p:nvSpPr>
          <p:cNvPr id="4" name="TextBox 11"/>
          <p:cNvSpPr txBox="1"/>
          <p:nvPr/>
        </p:nvSpPr>
        <p:spPr bwMode="auto">
          <a:xfrm>
            <a:off x="1142976" y="785794"/>
            <a:ext cx="3600450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مفردات الفكرة العامة</a:t>
            </a:r>
          </a:p>
        </p:txBody>
      </p:sp>
      <p:sp>
        <p:nvSpPr>
          <p:cNvPr id="5" name="Rectangle 5"/>
          <p:cNvSpPr/>
          <p:nvPr/>
        </p:nvSpPr>
        <p:spPr bwMode="auto">
          <a:xfrm>
            <a:off x="3500430" y="2214554"/>
            <a:ext cx="3015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قطبا المغناطيس</a:t>
            </a:r>
            <a:endParaRPr lang="ar-EG" sz="44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987824" y="2847253"/>
            <a:ext cx="50274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طرفا المغناطيس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،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 حيث تكون قوة جذب المغناطيس عندهما أكبر ما يمكن.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2428868"/>
            <a:ext cx="2484572" cy="1781177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قطبا المغناط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رفا المغناطيس حي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5"/>
          <p:cNvSpPr/>
          <p:nvPr/>
        </p:nvSpPr>
        <p:spPr>
          <a:xfrm>
            <a:off x="4857752" y="642918"/>
            <a:ext cx="1928826" cy="12955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4714876" y="642918"/>
            <a:ext cx="2214578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الفكرة العامة</a:t>
            </a:r>
          </a:p>
        </p:txBody>
      </p:sp>
      <p:sp>
        <p:nvSpPr>
          <p:cNvPr id="4" name="TextBox 11"/>
          <p:cNvSpPr txBox="1"/>
          <p:nvPr/>
        </p:nvSpPr>
        <p:spPr bwMode="auto">
          <a:xfrm>
            <a:off x="1142976" y="785794"/>
            <a:ext cx="3600450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مفردات الفكرة العامة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491880" y="3126780"/>
            <a:ext cx="48885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تَبَاعُدُ الأَجْسَامِ بَعْضِهَا عَنْ بعَضْ.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72066" y="2071678"/>
            <a:ext cx="12955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التَّنَافُرُ</a:t>
            </a:r>
            <a:endParaRPr lang="ar-EG" sz="44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2571744"/>
            <a:ext cx="3286129" cy="2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ناف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باعد الاجسام بعضها عن بع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4369</TotalTime>
  <Words>1093</Words>
  <Application>Microsoft Office PowerPoint</Application>
  <PresentationFormat>عرض على الشاشة (4:3)</PresentationFormat>
  <Paragraphs>223</Paragraphs>
  <Slides>43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fffff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2ب - الفصل الحادي عشر</dc:title>
  <dc:subject>1 - القوى تحرك الأشياء</dc:subject>
  <dc:creator>أ/بندر الحازمي</dc:creator>
  <cp:keywords>حقيبة إنجاز المعلم والمعلمة</cp:keywords>
  <cp:lastModifiedBy>Hassanelboshy1@outlook.sa</cp:lastModifiedBy>
  <cp:revision>1077</cp:revision>
  <dcterms:created xsi:type="dcterms:W3CDTF">2010-11-24T23:09:38Z</dcterms:created>
  <dcterms:modified xsi:type="dcterms:W3CDTF">2020-10-13T10:40:00Z</dcterms:modified>
</cp:coreProperties>
</file>