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308" r:id="rId2"/>
    <p:sldId id="309" r:id="rId3"/>
    <p:sldId id="310" r:id="rId4"/>
    <p:sldId id="311" r:id="rId5"/>
    <p:sldId id="312" r:id="rId6"/>
    <p:sldId id="313" r:id="rId7"/>
    <p:sldId id="303" r:id="rId8"/>
    <p:sldId id="314" r:id="rId9"/>
    <p:sldId id="315" r:id="rId10"/>
    <p:sldId id="316" r:id="rId11"/>
    <p:sldId id="317" r:id="rId12"/>
    <p:sldId id="318" r:id="rId13"/>
    <p:sldId id="319" r:id="rId14"/>
    <p:sldId id="320" r:id="rId15"/>
    <p:sldId id="321" r:id="rId16"/>
    <p:sldId id="322" r:id="rId17"/>
    <p:sldId id="325" r:id="rId18"/>
    <p:sldId id="323" r:id="rId19"/>
    <p:sldId id="324" r:id="rId20"/>
    <p:sldId id="326" r:id="rId21"/>
    <p:sldId id="353" r:id="rId22"/>
    <p:sldId id="327" r:id="rId23"/>
    <p:sldId id="328" r:id="rId24"/>
    <p:sldId id="329" r:id="rId25"/>
    <p:sldId id="333" r:id="rId26"/>
    <p:sldId id="334" r:id="rId27"/>
    <p:sldId id="335" r:id="rId28"/>
    <p:sldId id="336" r:id="rId29"/>
    <p:sldId id="341" r:id="rId30"/>
    <p:sldId id="342" r:id="rId31"/>
    <p:sldId id="346" r:id="rId32"/>
    <p:sldId id="343" r:id="rId33"/>
    <p:sldId id="344" r:id="rId34"/>
    <p:sldId id="345" r:id="rId35"/>
    <p:sldId id="339" r:id="rId36"/>
    <p:sldId id="340" r:id="rId37"/>
    <p:sldId id="299" r:id="rId38"/>
    <p:sldId id="347" r:id="rId39"/>
    <p:sldId id="348" r:id="rId40"/>
    <p:sldId id="349" r:id="rId41"/>
    <p:sldId id="350" r:id="rId42"/>
    <p:sldId id="351" r:id="rId43"/>
    <p:sldId id="352" r:id="rId44"/>
  </p:sldIdLst>
  <p:sldSz cx="9144000" cy="6858000" type="screen4x3"/>
  <p:notesSz cx="6858000" cy="9144000"/>
  <p:defaultTextStyle>
    <a:defPPr>
      <a:defRPr lang="ar-EG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292">
          <p15:clr>
            <a:srgbClr val="A4A3A4"/>
          </p15:clr>
        </p15:guide>
        <p15:guide id="2" pos="573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EBF2DE"/>
    <a:srgbClr val="990099"/>
    <a:srgbClr val="FF3300"/>
    <a:srgbClr val="00FFFF"/>
    <a:srgbClr val="FF9900"/>
    <a:srgbClr val="9900CC"/>
    <a:srgbClr val="0000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5878" autoAdjust="0"/>
  </p:normalViewPr>
  <p:slideViewPr>
    <p:cSldViewPr>
      <p:cViewPr varScale="1">
        <p:scale>
          <a:sx n="115" d="100"/>
          <a:sy n="115" d="100"/>
        </p:scale>
        <p:origin x="636" y="114"/>
      </p:cViewPr>
      <p:guideLst>
        <p:guide orient="horz" pos="4292"/>
        <p:guide pos="573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F9BA73-DF33-42EE-B2DF-E5C6232432FB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21A5D0-91FF-48D6-8DBD-F9E9ECC6A662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push/>
    <p:sndAc>
      <p:stSnd>
        <p:snd r:embed="rId1" name="arrow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59FA22-88F4-4239-A6AF-F2F00477626B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379756-1932-4ABC-A82A-2B211BF98829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push/>
    <p:sndAc>
      <p:stSnd>
        <p:snd r:embed="rId1" name="arrow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DEE5F-BCDD-4BFC-9FD7-B2358F795ED5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D929E-0FF4-425C-8B20-22C4E65A1562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push/>
    <p:sndAc>
      <p:stSnd>
        <p:snd r:embed="rId1" name="arrow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45133-3551-4066-AC0D-02A1E4212EB7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FC9F4-7E9B-413B-9376-7A108DF9DEF2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push/>
    <p:sndAc>
      <p:stSnd>
        <p:snd r:embed="rId1" name="arrow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56F99-3DAB-4FA3-8572-A629B59294AC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11656-F193-4002-9C45-3563CEF30D22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push/>
    <p:sndAc>
      <p:stSnd>
        <p:snd r:embed="rId1" name="arrow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A2030D-964A-44A2-B7A4-CCBA3B656DEA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70965-69B1-4C62-9C5B-ACD812B9FD40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push/>
    <p:sndAc>
      <p:stSnd>
        <p:snd r:embed="rId1" name="arrow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20558-64F0-4A30-803C-FDE30DE50572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2C000A-B9E2-4D41-A37A-1C9C4BB3EBA2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push/>
    <p:sndAc>
      <p:stSnd>
        <p:snd r:embed="rId1" name="arrow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E530C3-2C08-462E-9279-75343E817ED7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40E11-F2AD-48E7-BD21-FBAA42A3565A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push/>
    <p:sndAc>
      <p:stSnd>
        <p:snd r:embed="rId1" name="arrow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B2DD2D-C3EA-4612-86DB-21DD472BFB87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6FEDB6-14F4-4E0B-9771-EF09CC20AED0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push/>
    <p:sndAc>
      <p:stSnd>
        <p:snd r:embed="rId1" name="arrow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C9D27-BD16-440C-A808-3265DAFE690C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80EE6-BF7C-4670-90F4-1C6AF6CD81F1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push/>
    <p:sndAc>
      <p:stSnd>
        <p:snd r:embed="rId1" name="arrow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E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BA88D0-8766-4D8D-A199-189F6AB2141A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E4A03-D933-456C-8631-28BE72AB7887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push/>
    <p:sndAc>
      <p:stSnd>
        <p:snd r:embed="rId1" name="arrow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7A5C7A1-55E6-45E7-A408-98B3C349246D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rtl="1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rtl="1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8AA42EC-DC56-4344-BA7C-11EE23FC4091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/>
    <p:sndAc>
      <p:stSnd>
        <p:snd r:embed="rId13" name="arrow.wav"/>
      </p:stSnd>
    </p:sndAc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7" Type="http://schemas.openxmlformats.org/officeDocument/2006/relationships/audio" Target="../media/audio3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2.wav"/><Relationship Id="rId5" Type="http://schemas.openxmlformats.org/officeDocument/2006/relationships/audio" Target="../media/audio31.wav"/><Relationship Id="rId4" Type="http://schemas.openxmlformats.org/officeDocument/2006/relationships/audio" Target="../media/audio30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40.wav"/><Relationship Id="rId13" Type="http://schemas.openxmlformats.org/officeDocument/2006/relationships/audio" Target="../media/audio45.wav"/><Relationship Id="rId3" Type="http://schemas.openxmlformats.org/officeDocument/2006/relationships/audio" Target="../media/audio35.wav"/><Relationship Id="rId7" Type="http://schemas.openxmlformats.org/officeDocument/2006/relationships/audio" Target="../media/audio39.wav"/><Relationship Id="rId12" Type="http://schemas.openxmlformats.org/officeDocument/2006/relationships/audio" Target="../media/audio44.wav"/><Relationship Id="rId2" Type="http://schemas.openxmlformats.org/officeDocument/2006/relationships/audio" Target="../media/audio1.wav"/><Relationship Id="rId16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8.wav"/><Relationship Id="rId11" Type="http://schemas.openxmlformats.org/officeDocument/2006/relationships/audio" Target="../media/audio43.wav"/><Relationship Id="rId5" Type="http://schemas.openxmlformats.org/officeDocument/2006/relationships/audio" Target="../media/audio37.wav"/><Relationship Id="rId15" Type="http://schemas.openxmlformats.org/officeDocument/2006/relationships/image" Target="../media/image9.png"/><Relationship Id="rId10" Type="http://schemas.openxmlformats.org/officeDocument/2006/relationships/audio" Target="../media/audio42.wav"/><Relationship Id="rId4" Type="http://schemas.openxmlformats.org/officeDocument/2006/relationships/audio" Target="../media/audio36.wav"/><Relationship Id="rId9" Type="http://schemas.openxmlformats.org/officeDocument/2006/relationships/audio" Target="../media/audio41.wav"/><Relationship Id="rId1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44.wav"/><Relationship Id="rId7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8.wav"/><Relationship Id="rId5" Type="http://schemas.openxmlformats.org/officeDocument/2006/relationships/audio" Target="../media/audio47.wav"/><Relationship Id="rId10" Type="http://schemas.openxmlformats.org/officeDocument/2006/relationships/image" Target="../media/image11.png"/><Relationship Id="rId4" Type="http://schemas.openxmlformats.org/officeDocument/2006/relationships/audio" Target="../media/audio46.wav"/><Relationship Id="rId9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44.wav"/><Relationship Id="rId7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5.wav"/><Relationship Id="rId5" Type="http://schemas.openxmlformats.org/officeDocument/2006/relationships/audio" Target="../media/audio50.wav"/><Relationship Id="rId4" Type="http://schemas.openxmlformats.org/officeDocument/2006/relationships/audio" Target="../media/audio49.wav"/><Relationship Id="rId9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35.wav"/><Relationship Id="rId3" Type="http://schemas.openxmlformats.org/officeDocument/2006/relationships/audio" Target="../media/audio51.wav"/><Relationship Id="rId7" Type="http://schemas.openxmlformats.org/officeDocument/2006/relationships/audio" Target="../media/audio5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3.wav"/><Relationship Id="rId11" Type="http://schemas.openxmlformats.org/officeDocument/2006/relationships/image" Target="../media/image10.jpeg"/><Relationship Id="rId5" Type="http://schemas.openxmlformats.org/officeDocument/2006/relationships/audio" Target="../media/audio52.wav"/><Relationship Id="rId10" Type="http://schemas.openxmlformats.org/officeDocument/2006/relationships/image" Target="../media/image9.png"/><Relationship Id="rId4" Type="http://schemas.openxmlformats.org/officeDocument/2006/relationships/audio" Target="../media/audio44.wav"/><Relationship Id="rId9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5.wav"/><Relationship Id="rId7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audio" Target="../media/audio35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9.wav"/><Relationship Id="rId3" Type="http://schemas.openxmlformats.org/officeDocument/2006/relationships/audio" Target="../media/audio56.wav"/><Relationship Id="rId7" Type="http://schemas.openxmlformats.org/officeDocument/2006/relationships/audio" Target="../media/audio1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8.wav"/><Relationship Id="rId5" Type="http://schemas.openxmlformats.org/officeDocument/2006/relationships/audio" Target="../media/audio12.wav"/><Relationship Id="rId10" Type="http://schemas.openxmlformats.org/officeDocument/2006/relationships/image" Target="../media/image12.jpeg"/><Relationship Id="rId4" Type="http://schemas.openxmlformats.org/officeDocument/2006/relationships/audio" Target="../media/audio57.wav"/><Relationship Id="rId9" Type="http://schemas.openxmlformats.org/officeDocument/2006/relationships/audio" Target="../media/audio22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6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3.wav"/><Relationship Id="rId5" Type="http://schemas.openxmlformats.org/officeDocument/2006/relationships/audio" Target="../media/audio62.wav"/><Relationship Id="rId4" Type="http://schemas.openxmlformats.org/officeDocument/2006/relationships/audio" Target="../media/audio6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6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65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5.wav"/><Relationship Id="rId7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7.wav"/><Relationship Id="rId10" Type="http://schemas.openxmlformats.org/officeDocument/2006/relationships/audio" Target="../media/audio12.wav"/><Relationship Id="rId4" Type="http://schemas.openxmlformats.org/officeDocument/2006/relationships/audio" Target="../media/audio6.wav"/><Relationship Id="rId9" Type="http://schemas.openxmlformats.org/officeDocument/2006/relationships/audio" Target="../media/audio11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66.wav"/><Relationship Id="rId7" Type="http://schemas.openxmlformats.org/officeDocument/2006/relationships/audio" Target="../media/audio7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9.wav"/><Relationship Id="rId5" Type="http://schemas.openxmlformats.org/officeDocument/2006/relationships/audio" Target="../media/audio68.wav"/><Relationship Id="rId4" Type="http://schemas.openxmlformats.org/officeDocument/2006/relationships/audio" Target="../media/audio67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65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7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audio" Target="../media/audio73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audio" Target="../media/audio75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9.wav"/><Relationship Id="rId5" Type="http://schemas.openxmlformats.org/officeDocument/2006/relationships/audio" Target="../media/audio78.wav"/><Relationship Id="rId4" Type="http://schemas.openxmlformats.org/officeDocument/2006/relationships/audio" Target="../media/audio77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8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8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audio" Target="../media/audio82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8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84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8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87.wav"/><Relationship Id="rId4" Type="http://schemas.openxmlformats.org/officeDocument/2006/relationships/audio" Target="../media/audio86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5.wav"/><Relationship Id="rId4" Type="http://schemas.openxmlformats.org/officeDocument/2006/relationships/audio" Target="../media/audio14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8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audio" Target="../media/audio94.wav"/><Relationship Id="rId3" Type="http://schemas.openxmlformats.org/officeDocument/2006/relationships/audio" Target="../media/audio89.wav"/><Relationship Id="rId7" Type="http://schemas.openxmlformats.org/officeDocument/2006/relationships/audio" Target="../media/audio9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2.wav"/><Relationship Id="rId5" Type="http://schemas.openxmlformats.org/officeDocument/2006/relationships/audio" Target="../media/audio91.wav"/><Relationship Id="rId4" Type="http://schemas.openxmlformats.org/officeDocument/2006/relationships/audio" Target="../media/audio90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9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audio" Target="../media/audio96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9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9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9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2.wav"/><Relationship Id="rId5" Type="http://schemas.openxmlformats.org/officeDocument/2006/relationships/audio" Target="../media/audio101.wav"/><Relationship Id="rId4" Type="http://schemas.openxmlformats.org/officeDocument/2006/relationships/audio" Target="../media/audio100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3.wav"/><Relationship Id="rId7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6.wav"/><Relationship Id="rId5" Type="http://schemas.openxmlformats.org/officeDocument/2006/relationships/audio" Target="../media/audio105.wav"/><Relationship Id="rId4" Type="http://schemas.openxmlformats.org/officeDocument/2006/relationships/audio" Target="../media/audio104.wav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1.wav"/><Relationship Id="rId13" Type="http://schemas.openxmlformats.org/officeDocument/2006/relationships/image" Target="../media/image23.png"/><Relationship Id="rId3" Type="http://schemas.openxmlformats.org/officeDocument/2006/relationships/audio" Target="../media/audio107.wav"/><Relationship Id="rId7" Type="http://schemas.openxmlformats.org/officeDocument/2006/relationships/audio" Target="../media/audio110.wav"/><Relationship Id="rId12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9.wav"/><Relationship Id="rId11" Type="http://schemas.openxmlformats.org/officeDocument/2006/relationships/image" Target="../media/image21.png"/><Relationship Id="rId5" Type="http://schemas.openxmlformats.org/officeDocument/2006/relationships/audio" Target="../media/audio108.wav"/><Relationship Id="rId10" Type="http://schemas.openxmlformats.org/officeDocument/2006/relationships/image" Target="../media/image20.png"/><Relationship Id="rId4" Type="http://schemas.openxmlformats.org/officeDocument/2006/relationships/audio" Target="../media/audio104.wav"/><Relationship Id="rId9" Type="http://schemas.openxmlformats.org/officeDocument/2006/relationships/audio" Target="../media/audio112.wav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113.wav"/><Relationship Id="rId7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6.wav"/><Relationship Id="rId5" Type="http://schemas.openxmlformats.org/officeDocument/2006/relationships/audio" Target="../media/audio115.wav"/><Relationship Id="rId4" Type="http://schemas.openxmlformats.org/officeDocument/2006/relationships/audio" Target="../media/audio114.wav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audio117.wav"/><Relationship Id="rId7" Type="http://schemas.openxmlformats.org/officeDocument/2006/relationships/audio" Target="../media/audio12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20.wav"/><Relationship Id="rId5" Type="http://schemas.openxmlformats.org/officeDocument/2006/relationships/audio" Target="../media/audio119.wav"/><Relationship Id="rId4" Type="http://schemas.openxmlformats.org/officeDocument/2006/relationships/audio" Target="../media/audio118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audio16.wav"/><Relationship Id="rId7" Type="http://schemas.openxmlformats.org/officeDocument/2006/relationships/audio" Target="../media/audio1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8.wav"/><Relationship Id="rId5" Type="http://schemas.openxmlformats.org/officeDocument/2006/relationships/audio" Target="../media/audio17.wav"/><Relationship Id="rId4" Type="http://schemas.openxmlformats.org/officeDocument/2006/relationships/audio" Target="../media/audio8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audio" Target="../media/audio123.wav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7.wav"/><Relationship Id="rId7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audio" Target="../media/audio124.wav"/><Relationship Id="rId4" Type="http://schemas.openxmlformats.org/officeDocument/2006/relationships/audio" Target="../media/audio12.wav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6.png"/><Relationship Id="rId4" Type="http://schemas.openxmlformats.org/officeDocument/2006/relationships/audio" Target="../media/audio126.wav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6.png"/><Relationship Id="rId4" Type="http://schemas.openxmlformats.org/officeDocument/2006/relationships/audio" Target="../media/audio128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audio" Target="../media/audio2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audio" Target="../media/audio23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audio" Target="../media/audio25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audio" Target="../media/audio27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audio" Target="../media/audio29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>
            <a:off x="6444208" y="970527"/>
            <a:ext cx="20008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2800" b="1" dirty="0">
                <a:solidFill>
                  <a:srgbClr val="002060"/>
                </a:solidFill>
                <a:latin typeface="Arial" charset="0"/>
                <a:cs typeface="Arial" charset="0"/>
              </a:rPr>
              <a:t>الوحدة السادسة</a:t>
            </a:r>
            <a:endParaRPr lang="en-US" sz="2800" b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Rectangle 13"/>
          <p:cNvSpPr>
            <a:spLocks noChangeArrowheads="1"/>
          </p:cNvSpPr>
          <p:nvPr/>
        </p:nvSpPr>
        <p:spPr bwMode="auto">
          <a:xfrm>
            <a:off x="2065294" y="1858439"/>
            <a:ext cx="464347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ar-EG" sz="6600" b="1" dirty="0">
                <a:solidFill>
                  <a:srgbClr val="FF0000"/>
                </a:solidFill>
              </a:rPr>
              <a:t>الْقُوَى وَالطَّاقَةُ</a:t>
            </a:r>
          </a:p>
        </p:txBody>
      </p:sp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1142976" y="4214818"/>
            <a:ext cx="648810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40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سرعة العربة في هذه اللعبة قد تزيد على 160 كيلو متراً في الساعة!</a:t>
            </a:r>
            <a:endParaRPr lang="en-US" sz="40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pu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وحده السادس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قوى والطاق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سرعه العرب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2051720" y="1988840"/>
            <a:ext cx="512993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ar-EG" sz="6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الْقُوَى تُحَرِّكُ الأَشيَاءَ</a:t>
            </a:r>
          </a:p>
        </p:txBody>
      </p:sp>
      <p:sp>
        <p:nvSpPr>
          <p:cNvPr id="13" name="TextBox 7"/>
          <p:cNvSpPr txBox="1">
            <a:spLocks noChangeArrowheads="1"/>
          </p:cNvSpPr>
          <p:nvPr/>
        </p:nvSpPr>
        <p:spPr bwMode="auto">
          <a:xfrm>
            <a:off x="5796136" y="764704"/>
            <a:ext cx="32146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ar-EG" sz="4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الدَّرْسُ الأَوَّلُ</a:t>
            </a:r>
          </a:p>
        </p:txBody>
      </p:sp>
      <p:sp>
        <p:nvSpPr>
          <p:cNvPr id="14" name="Rectangle 1"/>
          <p:cNvSpPr/>
          <p:nvPr/>
        </p:nvSpPr>
        <p:spPr bwMode="auto">
          <a:xfrm>
            <a:off x="7633849" y="5589240"/>
            <a:ext cx="10631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latin typeface="+mn-lt"/>
                <a:cs typeface="+mj-cs"/>
              </a:rPr>
              <a:t>التهيئة</a:t>
            </a:r>
          </a:p>
        </p:txBody>
      </p:sp>
      <p:sp>
        <p:nvSpPr>
          <p:cNvPr id="15" name="TextBox 8"/>
          <p:cNvSpPr txBox="1">
            <a:spLocks noChangeArrowheads="1"/>
          </p:cNvSpPr>
          <p:nvPr/>
        </p:nvSpPr>
        <p:spPr bwMode="auto">
          <a:xfrm>
            <a:off x="5518173" y="3311428"/>
            <a:ext cx="284004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ar-EG" sz="4000" b="1" dirty="0">
                <a:solidFill>
                  <a:schemeClr val="bg1"/>
                </a:solidFill>
              </a:rPr>
              <a:t>أنظر وأتساءل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16" name="TextBox 10"/>
          <p:cNvSpPr txBox="1"/>
          <p:nvPr/>
        </p:nvSpPr>
        <p:spPr>
          <a:xfrm>
            <a:off x="214314" y="4168684"/>
            <a:ext cx="850109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ar-EG" sz="4000" b="1" dirty="0">
                <a:latin typeface="Arial" charset="0"/>
                <a:cs typeface="Arial" charset="0"/>
              </a:rPr>
              <a:t>كيف أحرك شيئاً؟ وكيف أجعله يتحرك مسافة أبعد؟</a:t>
            </a:r>
            <a:endParaRPr lang="en-US" sz="4000" b="1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pu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درس الاو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قوى تحرك الاشيا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85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385" decel="100000"/>
                                        <p:tgtEl>
                                          <p:spTgt spid="1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385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385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تهيئ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نظر واتساء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كيف احرك شيئ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071670" y="1428736"/>
            <a:ext cx="512993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ar-EG" sz="6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الْقُوَى تُحَرِّكُ الأَشيَاءَ</a:t>
            </a:r>
          </a:p>
        </p:txBody>
      </p:sp>
      <p:sp>
        <p:nvSpPr>
          <p:cNvPr id="3" name="TextBox 7"/>
          <p:cNvSpPr txBox="1">
            <a:spLocks noChangeArrowheads="1"/>
          </p:cNvSpPr>
          <p:nvPr/>
        </p:nvSpPr>
        <p:spPr bwMode="auto">
          <a:xfrm>
            <a:off x="5893614" y="548680"/>
            <a:ext cx="32146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ar-EG" sz="4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الدَّرْسُ الأَوَّلُ</a:t>
            </a:r>
          </a:p>
        </p:txBody>
      </p:sp>
      <p:sp>
        <p:nvSpPr>
          <p:cNvPr id="4" name="Rectangle 1"/>
          <p:cNvSpPr/>
          <p:nvPr/>
        </p:nvSpPr>
        <p:spPr bwMode="auto">
          <a:xfrm>
            <a:off x="7500958" y="5589240"/>
            <a:ext cx="10631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latin typeface="+mn-lt"/>
                <a:cs typeface="+mj-cs"/>
              </a:rPr>
              <a:t>التهيئة</a:t>
            </a:r>
          </a:p>
        </p:txBody>
      </p:sp>
      <p:sp>
        <p:nvSpPr>
          <p:cNvPr id="5" name="TextBox 8"/>
          <p:cNvSpPr txBox="1">
            <a:spLocks noChangeArrowheads="1"/>
          </p:cNvSpPr>
          <p:nvPr/>
        </p:nvSpPr>
        <p:spPr bwMode="auto">
          <a:xfrm>
            <a:off x="5518173" y="3212976"/>
            <a:ext cx="284004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ar-EG" sz="4000" b="1" dirty="0">
                <a:solidFill>
                  <a:schemeClr val="bg1"/>
                </a:solidFill>
              </a:rPr>
              <a:t>أنظر وأتساءل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3777986"/>
            <a:ext cx="8561393" cy="1323439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eaLnBrk="0" hangingPunct="0">
              <a:defRPr/>
            </a:pPr>
            <a:r>
              <a:rPr lang="ar-EG" sz="4000" b="1" dirty="0">
                <a:solidFill>
                  <a:srgbClr val="000099"/>
                </a:solidFill>
                <a:cs typeface="Times New Roman" pitchFamily="18" charset="0"/>
              </a:rPr>
              <a:t>بدفعه بقوة وأجعل الشيء يتحرك مسافة أبعد باستمرار تأثير القوة عليه.</a:t>
            </a:r>
            <a:endParaRPr lang="ar-EG" sz="4400" b="1" dirty="0">
              <a:solidFill>
                <a:srgbClr val="000099"/>
              </a:solidFill>
              <a:latin typeface="Arial" charset="0"/>
            </a:endParaRPr>
          </a:p>
        </p:txBody>
      </p:sp>
    </p:spTree>
  </p:cSld>
  <p:clrMapOvr>
    <a:masterClrMapping/>
  </p:clrMapOvr>
  <p:transition>
    <p:pu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بدفعها بقوة وأجعل الشي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099003" y="5709646"/>
            <a:ext cx="320103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ar-EG" sz="3600" b="1" dirty="0"/>
              <a:t>الاستكشاف</a:t>
            </a:r>
            <a:endParaRPr lang="ar-EG" sz="3600" dirty="0"/>
          </a:p>
        </p:txBody>
      </p:sp>
      <p:sp>
        <p:nvSpPr>
          <p:cNvPr id="16" name="TextBox 4"/>
          <p:cNvSpPr txBox="1"/>
          <p:nvPr/>
        </p:nvSpPr>
        <p:spPr bwMode="auto">
          <a:xfrm>
            <a:off x="5076056" y="375121"/>
            <a:ext cx="2500313" cy="92333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5400" b="1" dirty="0">
                <a:ln w="1270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j-cs"/>
              </a:rPr>
              <a:t>أستكشف</a:t>
            </a:r>
          </a:p>
        </p:txBody>
      </p:sp>
      <p:sp>
        <p:nvSpPr>
          <p:cNvPr id="17" name="Pentagon 6"/>
          <p:cNvSpPr/>
          <p:nvPr/>
        </p:nvSpPr>
        <p:spPr>
          <a:xfrm>
            <a:off x="428596" y="357166"/>
            <a:ext cx="3643338" cy="885826"/>
          </a:xfrm>
          <a:prstGeom prst="roundRect">
            <a:avLst/>
          </a:prstGeom>
          <a:noFill/>
          <a:ln w="3810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solidFill>
                  <a:srgbClr val="C00000"/>
                </a:solidFill>
                <a:cs typeface="+mj-cs"/>
              </a:rPr>
              <a:t>نشاط استقصائي</a:t>
            </a: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3949915" y="1353909"/>
            <a:ext cx="405110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3600" b="1" dirty="0">
                <a:latin typeface="Times New Roman" pitchFamily="18" charset="0"/>
                <a:cs typeface="Times New Roman" pitchFamily="18" charset="0"/>
              </a:rPr>
              <a:t>كَيْفَ أجْعَلُ الأَشْياءَ تَتَحَرَّكُ؟</a:t>
            </a:r>
          </a:p>
        </p:txBody>
      </p:sp>
      <p:grpSp>
        <p:nvGrpSpPr>
          <p:cNvPr id="19" name="مجموعة 18"/>
          <p:cNvGrpSpPr/>
          <p:nvPr/>
        </p:nvGrpSpPr>
        <p:grpSpPr>
          <a:xfrm>
            <a:off x="571472" y="1285852"/>
            <a:ext cx="3357586" cy="4137752"/>
            <a:chOff x="1071538" y="1857364"/>
            <a:chExt cx="3357586" cy="4137752"/>
          </a:xfrm>
          <a:solidFill>
            <a:srgbClr val="92D050"/>
          </a:solidFill>
        </p:grpSpPr>
        <p:cxnSp>
          <p:nvCxnSpPr>
            <p:cNvPr id="20" name="رابط مستقيم 19"/>
            <p:cNvCxnSpPr/>
            <p:nvPr/>
          </p:nvCxnSpPr>
          <p:spPr>
            <a:xfrm rot="5400000">
              <a:off x="2432480" y="4068322"/>
              <a:ext cx="3852000" cy="1588"/>
            </a:xfrm>
            <a:prstGeom prst="line">
              <a:avLst/>
            </a:prstGeom>
            <a:grpFill/>
            <a:ln w="76200">
              <a:solidFill>
                <a:srgbClr val="66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مستطيل مستدير الزوايا 20"/>
            <p:cNvSpPr/>
            <p:nvPr/>
          </p:nvSpPr>
          <p:spPr>
            <a:xfrm>
              <a:off x="1071538" y="1857364"/>
              <a:ext cx="3357586" cy="571504"/>
            </a:xfrm>
            <a:prstGeom prst="roundRect">
              <a:avLst/>
            </a:prstGeom>
            <a:solidFill>
              <a:srgbClr val="669900"/>
            </a:solidFill>
            <a:ln>
              <a:solidFill>
                <a:srgbClr val="66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22" name="Flowchart: Process 2"/>
          <p:cNvSpPr/>
          <p:nvPr/>
        </p:nvSpPr>
        <p:spPr>
          <a:xfrm>
            <a:off x="666906" y="1000108"/>
            <a:ext cx="3128962" cy="11430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solidFill>
                  <a:schemeClr val="bg1"/>
                </a:solidFill>
              </a:rPr>
              <a:t>أحتاج إلى:</a:t>
            </a:r>
          </a:p>
        </p:txBody>
      </p:sp>
      <p:grpSp>
        <p:nvGrpSpPr>
          <p:cNvPr id="23" name="مجموعة 22"/>
          <p:cNvGrpSpPr/>
          <p:nvPr/>
        </p:nvGrpSpPr>
        <p:grpSpPr>
          <a:xfrm>
            <a:off x="714348" y="1928802"/>
            <a:ext cx="3000396" cy="1077218"/>
            <a:chOff x="5907529" y="3857628"/>
            <a:chExt cx="3695475" cy="1077218"/>
          </a:xfrm>
        </p:grpSpPr>
        <p:sp>
          <p:nvSpPr>
            <p:cNvPr id="24" name="Rectangle 20"/>
            <p:cNvSpPr>
              <a:spLocks noChangeArrowheads="1"/>
            </p:cNvSpPr>
            <p:nvPr/>
          </p:nvSpPr>
          <p:spPr bwMode="auto">
            <a:xfrm>
              <a:off x="8019229" y="3857628"/>
              <a:ext cx="1583775" cy="1077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ar-EG" sz="3200" b="1" dirty="0">
                  <a:latin typeface="Calibri" pitchFamily="34" charset="0"/>
                  <a:cs typeface="+mj-cs"/>
                </a:rPr>
                <a:t>سَيَّارَةٍ لُعْبَةٍ</a:t>
              </a:r>
            </a:p>
          </p:txBody>
        </p:sp>
        <p:pic>
          <p:nvPicPr>
            <p:cNvPr id="25" name="Picture 28"/>
            <p:cNvPicPr>
              <a:picLocks noChangeAspect="1" noChangeArrowheads="1"/>
            </p:cNvPicPr>
            <p:nvPr/>
          </p:nvPicPr>
          <p:blipFill>
            <a:blip r:embed="rId14"/>
            <a:stretch>
              <a:fillRect/>
            </a:stretch>
          </p:blipFill>
          <p:spPr bwMode="auto">
            <a:xfrm>
              <a:off x="5907529" y="3857628"/>
              <a:ext cx="1770420" cy="10082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26" name="Group 23"/>
          <p:cNvGrpSpPr>
            <a:grpSpLocks/>
          </p:cNvGrpSpPr>
          <p:nvPr/>
        </p:nvGrpSpPr>
        <p:grpSpPr bwMode="auto">
          <a:xfrm>
            <a:off x="500034" y="3143248"/>
            <a:ext cx="3176598" cy="1054678"/>
            <a:chOff x="561194" y="2869744"/>
            <a:chExt cx="3176022" cy="1055205"/>
          </a:xfrm>
        </p:grpSpPr>
        <p:pic>
          <p:nvPicPr>
            <p:cNvPr id="27" name="Picture 2" descr="http://www.dalylak.com/images/00001/custimages/2272-6.jpg"/>
            <p:cNvPicPr>
              <a:picLocks noChangeAspect="1" noChangeArrowheads="1"/>
            </p:cNvPicPr>
            <p:nvPr/>
          </p:nvPicPr>
          <p:blipFill>
            <a:blip r:embed="rId15"/>
            <a:stretch>
              <a:fillRect/>
            </a:stretch>
          </p:blipFill>
          <p:spPr bwMode="auto">
            <a:xfrm>
              <a:off x="561194" y="2869744"/>
              <a:ext cx="1500198" cy="10552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" name="Rectangle 22"/>
            <p:cNvSpPr>
              <a:spLocks noChangeArrowheads="1"/>
            </p:cNvSpPr>
            <p:nvPr/>
          </p:nvSpPr>
          <p:spPr bwMode="auto">
            <a:xfrm>
              <a:off x="2132545" y="3155639"/>
              <a:ext cx="1604671" cy="524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ar-EG" sz="2800" b="1" dirty="0">
                  <a:latin typeface="Calibri" pitchFamily="34" charset="0"/>
                  <a:cs typeface="+mj-cs"/>
                </a:rPr>
                <a:t>شَريطٍ لاصِقٍ</a:t>
              </a:r>
            </a:p>
          </p:txBody>
        </p:sp>
      </p:grpSp>
      <p:grpSp>
        <p:nvGrpSpPr>
          <p:cNvPr id="29" name="Group 25"/>
          <p:cNvGrpSpPr>
            <a:grpSpLocks/>
          </p:cNvGrpSpPr>
          <p:nvPr/>
        </p:nvGrpSpPr>
        <p:grpSpPr bwMode="auto">
          <a:xfrm>
            <a:off x="571472" y="4000504"/>
            <a:ext cx="3043095" cy="1643063"/>
            <a:chOff x="214255" y="3500493"/>
            <a:chExt cx="3043115" cy="1643290"/>
          </a:xfrm>
        </p:grpSpPr>
        <p:pic>
          <p:nvPicPr>
            <p:cNvPr id="30" name="Picture 19" descr="Ruler_talks.gif"/>
            <p:cNvPicPr>
              <a:picLocks noChangeAspect="1"/>
            </p:cNvPicPr>
            <p:nvPr/>
          </p:nvPicPr>
          <p:blipFill>
            <a:blip r:embed="rId1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214255" y="3500493"/>
              <a:ext cx="1643074" cy="16432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" name="Rectangle 24"/>
            <p:cNvSpPr>
              <a:spLocks noChangeArrowheads="1"/>
            </p:cNvSpPr>
            <p:nvPr/>
          </p:nvSpPr>
          <p:spPr bwMode="auto">
            <a:xfrm>
              <a:off x="1500147" y="4143524"/>
              <a:ext cx="1757223" cy="523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ar-EG" sz="2800" b="1" dirty="0">
                  <a:latin typeface="Calibri" pitchFamily="34" charset="0"/>
                  <a:cs typeface="+mj-cs"/>
                </a:rPr>
                <a:t>مِسْطَرَةٍ مِتْرِيَّةٍ</a:t>
              </a:r>
            </a:p>
          </p:txBody>
        </p:sp>
      </p:grpSp>
      <p:sp>
        <p:nvSpPr>
          <p:cNvPr id="36" name="TextBox 20"/>
          <p:cNvSpPr txBox="1">
            <a:spLocks noChangeArrowheads="1"/>
          </p:cNvSpPr>
          <p:nvPr/>
        </p:nvSpPr>
        <p:spPr bwMode="auto">
          <a:xfrm>
            <a:off x="5715008" y="1928802"/>
            <a:ext cx="23050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4000" b="1" dirty="0">
                <a:solidFill>
                  <a:srgbClr val="0070C0"/>
                </a:solidFill>
              </a:rPr>
              <a:t>الخطوات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37" name="Oval Callout 3"/>
          <p:cNvSpPr/>
          <p:nvPr/>
        </p:nvSpPr>
        <p:spPr>
          <a:xfrm>
            <a:off x="7429520" y="2643182"/>
            <a:ext cx="540000" cy="504000"/>
          </a:xfrm>
          <a:prstGeom prst="ellipse">
            <a:avLst/>
          </a:prstGeom>
          <a:solidFill>
            <a:srgbClr val="11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>
                <a:solidFill>
                  <a:schemeClr val="bg1"/>
                </a:solidFill>
                <a:cs typeface="+mj-cs"/>
              </a:rPr>
              <a:t>1</a:t>
            </a:r>
          </a:p>
        </p:txBody>
      </p:sp>
      <p:sp>
        <p:nvSpPr>
          <p:cNvPr id="38" name="Rectangle 2"/>
          <p:cNvSpPr>
            <a:spLocks noChangeArrowheads="1"/>
          </p:cNvSpPr>
          <p:nvPr/>
        </p:nvSpPr>
        <p:spPr bwMode="auto">
          <a:xfrm>
            <a:off x="4000496" y="2714620"/>
            <a:ext cx="336072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3600" b="1" dirty="0">
                <a:latin typeface="Times New Roman" pitchFamily="18" charset="0"/>
                <a:cs typeface="Times New Roman" pitchFamily="18" charset="0"/>
              </a:rPr>
              <a:t>أضَعُ السَّيَّارَةَ عَلى سَطْحٍ مُسْتَوٍ، </a:t>
            </a:r>
            <a:r>
              <a:rPr lang="ar-EG" sz="3600" b="1" dirty="0" smtClean="0">
                <a:latin typeface="Times New Roman" pitchFamily="18" charset="0"/>
                <a:cs typeface="Times New Roman" pitchFamily="18" charset="0"/>
              </a:rPr>
              <a:t>بعد تعيين نقطة البداية وَأَدْفَعُهَا </a:t>
            </a:r>
            <a:r>
              <a:rPr lang="ar-EG" sz="3600" b="1" dirty="0">
                <a:latin typeface="Times New Roman" pitchFamily="18" charset="0"/>
                <a:cs typeface="Times New Roman" pitchFamily="18" charset="0"/>
              </a:rPr>
              <a:t>بِرِفْقٍ.</a:t>
            </a:r>
          </a:p>
        </p:txBody>
      </p:sp>
    </p:spTree>
  </p:cSld>
  <p:clrMapOvr>
    <a:masterClrMapping/>
  </p:clrMapOvr>
  <p:transition>
    <p:pu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استكشا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أستكش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نشاط استقصائ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كيف اجعل الاشياء تتحرك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أحْتَاجُ إِلَ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أحْتَاجُ إِلَ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سياره لعب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شريط لاص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مسطره متري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الخطو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CLICK2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أضَعُ السَّيَّارَةَ عَلى سَطْحٍ مُسْتَوٍ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22" grpId="0"/>
      <p:bldP spid="36" grpId="0"/>
      <p:bldP spid="3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/>
          <p:cNvSpPr txBox="1"/>
          <p:nvPr/>
        </p:nvSpPr>
        <p:spPr bwMode="auto">
          <a:xfrm>
            <a:off x="5055755" y="349667"/>
            <a:ext cx="2500313" cy="92333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5400" b="1" dirty="0">
                <a:ln w="1270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j-cs"/>
              </a:rPr>
              <a:t>أستكشف</a:t>
            </a:r>
          </a:p>
        </p:txBody>
      </p:sp>
      <p:sp>
        <p:nvSpPr>
          <p:cNvPr id="4" name="Pentagon 6"/>
          <p:cNvSpPr/>
          <p:nvPr/>
        </p:nvSpPr>
        <p:spPr>
          <a:xfrm>
            <a:off x="428596" y="357166"/>
            <a:ext cx="3643338" cy="885826"/>
          </a:xfrm>
          <a:prstGeom prst="roundRect">
            <a:avLst/>
          </a:prstGeom>
          <a:noFill/>
          <a:ln w="3810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solidFill>
                  <a:srgbClr val="C00000"/>
                </a:solidFill>
                <a:cs typeface="+mj-cs"/>
              </a:rPr>
              <a:t>نشاط استقصائي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949915" y="1353909"/>
            <a:ext cx="405110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3600" b="1" dirty="0">
                <a:latin typeface="Times New Roman" pitchFamily="18" charset="0"/>
                <a:cs typeface="Times New Roman" pitchFamily="18" charset="0"/>
              </a:rPr>
              <a:t>كَيْفَ أجْعَلُ الأَشْياءَ تَتَحَرَّكُ؟</a:t>
            </a:r>
          </a:p>
        </p:txBody>
      </p:sp>
      <p:grpSp>
        <p:nvGrpSpPr>
          <p:cNvPr id="6" name="مجموعة 5"/>
          <p:cNvGrpSpPr/>
          <p:nvPr/>
        </p:nvGrpSpPr>
        <p:grpSpPr>
          <a:xfrm>
            <a:off x="571472" y="1285852"/>
            <a:ext cx="3357586" cy="4137752"/>
            <a:chOff x="1071538" y="1857364"/>
            <a:chExt cx="3357586" cy="4137752"/>
          </a:xfrm>
          <a:solidFill>
            <a:srgbClr val="92D050"/>
          </a:solidFill>
        </p:grpSpPr>
        <p:cxnSp>
          <p:nvCxnSpPr>
            <p:cNvPr id="7" name="رابط مستقيم 6"/>
            <p:cNvCxnSpPr/>
            <p:nvPr/>
          </p:nvCxnSpPr>
          <p:spPr>
            <a:xfrm rot="5400000">
              <a:off x="2432480" y="4068322"/>
              <a:ext cx="3852000" cy="1588"/>
            </a:xfrm>
            <a:prstGeom prst="line">
              <a:avLst/>
            </a:prstGeom>
            <a:grpFill/>
            <a:ln w="76200">
              <a:solidFill>
                <a:srgbClr val="66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مستطيل مستدير الزوايا 7"/>
            <p:cNvSpPr/>
            <p:nvPr/>
          </p:nvSpPr>
          <p:spPr>
            <a:xfrm>
              <a:off x="1071538" y="1857364"/>
              <a:ext cx="3357586" cy="571504"/>
            </a:xfrm>
            <a:prstGeom prst="roundRect">
              <a:avLst/>
            </a:prstGeom>
            <a:solidFill>
              <a:srgbClr val="669900"/>
            </a:solidFill>
            <a:ln>
              <a:solidFill>
                <a:srgbClr val="66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9" name="Flowchart: Process 2"/>
          <p:cNvSpPr/>
          <p:nvPr/>
        </p:nvSpPr>
        <p:spPr>
          <a:xfrm>
            <a:off x="666906" y="1000108"/>
            <a:ext cx="3128962" cy="11430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solidFill>
                  <a:schemeClr val="bg1"/>
                </a:solidFill>
              </a:rPr>
              <a:t>أحتاج إلى:</a:t>
            </a:r>
          </a:p>
        </p:txBody>
      </p:sp>
      <p:grpSp>
        <p:nvGrpSpPr>
          <p:cNvPr id="10" name="مجموعة 9"/>
          <p:cNvGrpSpPr/>
          <p:nvPr/>
        </p:nvGrpSpPr>
        <p:grpSpPr>
          <a:xfrm>
            <a:off x="714348" y="1928802"/>
            <a:ext cx="3000396" cy="1077218"/>
            <a:chOff x="5907529" y="3857628"/>
            <a:chExt cx="3695475" cy="1077218"/>
          </a:xfrm>
        </p:grpSpPr>
        <p:sp>
          <p:nvSpPr>
            <p:cNvPr id="11" name="Rectangle 20"/>
            <p:cNvSpPr>
              <a:spLocks noChangeArrowheads="1"/>
            </p:cNvSpPr>
            <p:nvPr/>
          </p:nvSpPr>
          <p:spPr bwMode="auto">
            <a:xfrm>
              <a:off x="8019229" y="3857628"/>
              <a:ext cx="1583775" cy="1077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ar-EG" sz="3200" b="1" dirty="0">
                  <a:latin typeface="Calibri" pitchFamily="34" charset="0"/>
                  <a:cs typeface="+mj-cs"/>
                </a:rPr>
                <a:t>سَيَّارَةٍ لُعْبَةٍ</a:t>
              </a:r>
            </a:p>
          </p:txBody>
        </p:sp>
        <p:pic>
          <p:nvPicPr>
            <p:cNvPr id="12" name="Picture 28"/>
            <p:cNvPicPr>
              <a:picLocks noChangeAspect="1" noChangeArrowheads="1"/>
            </p:cNvPicPr>
            <p:nvPr/>
          </p:nvPicPr>
          <p:blipFill>
            <a:blip r:embed="rId7"/>
            <a:stretch>
              <a:fillRect/>
            </a:stretch>
          </p:blipFill>
          <p:spPr bwMode="auto">
            <a:xfrm>
              <a:off x="5907529" y="3857628"/>
              <a:ext cx="1770420" cy="10082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3" name="Group 23"/>
          <p:cNvGrpSpPr>
            <a:grpSpLocks/>
          </p:cNvGrpSpPr>
          <p:nvPr/>
        </p:nvGrpSpPr>
        <p:grpSpPr bwMode="auto">
          <a:xfrm>
            <a:off x="500034" y="3143248"/>
            <a:ext cx="3176598" cy="1054678"/>
            <a:chOff x="561194" y="2869744"/>
            <a:chExt cx="3176022" cy="1055205"/>
          </a:xfrm>
        </p:grpSpPr>
        <p:pic>
          <p:nvPicPr>
            <p:cNvPr id="14" name="Picture 2" descr="http://www.dalylak.com/images/00001/custimages/2272-6.jpg"/>
            <p:cNvPicPr>
              <a:picLocks noChangeAspect="1" noChangeArrowheads="1"/>
            </p:cNvPicPr>
            <p:nvPr/>
          </p:nvPicPr>
          <p:blipFill>
            <a:blip r:embed="rId8"/>
            <a:stretch>
              <a:fillRect/>
            </a:stretch>
          </p:blipFill>
          <p:spPr bwMode="auto">
            <a:xfrm>
              <a:off x="561194" y="2869744"/>
              <a:ext cx="1500198" cy="10552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Rectangle 22"/>
            <p:cNvSpPr>
              <a:spLocks noChangeArrowheads="1"/>
            </p:cNvSpPr>
            <p:nvPr/>
          </p:nvSpPr>
          <p:spPr bwMode="auto">
            <a:xfrm>
              <a:off x="2132545" y="3155639"/>
              <a:ext cx="1604671" cy="524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ar-EG" sz="2800" b="1" dirty="0">
                  <a:latin typeface="Calibri" pitchFamily="34" charset="0"/>
                  <a:cs typeface="+mj-cs"/>
                </a:rPr>
                <a:t>شَريطٍ لاصِقٍ</a:t>
              </a:r>
            </a:p>
          </p:txBody>
        </p:sp>
      </p:grpSp>
      <p:grpSp>
        <p:nvGrpSpPr>
          <p:cNvPr id="16" name="Group 25"/>
          <p:cNvGrpSpPr>
            <a:grpSpLocks/>
          </p:cNvGrpSpPr>
          <p:nvPr/>
        </p:nvGrpSpPr>
        <p:grpSpPr bwMode="auto">
          <a:xfrm>
            <a:off x="571472" y="4000504"/>
            <a:ext cx="3043095" cy="1643063"/>
            <a:chOff x="214255" y="3500493"/>
            <a:chExt cx="3043115" cy="1643290"/>
          </a:xfrm>
        </p:grpSpPr>
        <p:pic>
          <p:nvPicPr>
            <p:cNvPr id="17" name="Picture 19" descr="Ruler_talks.gif"/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214255" y="3500493"/>
              <a:ext cx="1643074" cy="16432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Rectangle 24"/>
            <p:cNvSpPr>
              <a:spLocks noChangeArrowheads="1"/>
            </p:cNvSpPr>
            <p:nvPr/>
          </p:nvSpPr>
          <p:spPr bwMode="auto">
            <a:xfrm>
              <a:off x="1500147" y="4143524"/>
              <a:ext cx="1757223" cy="523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ar-EG" sz="2800" b="1" dirty="0">
                  <a:latin typeface="Calibri" pitchFamily="34" charset="0"/>
                  <a:cs typeface="+mj-cs"/>
                </a:rPr>
                <a:t>مِسْطَرَةٍ مِتْرِيَّةٍ</a:t>
              </a:r>
            </a:p>
          </p:txBody>
        </p:sp>
      </p:grpSp>
      <p:sp>
        <p:nvSpPr>
          <p:cNvPr id="19" name="TextBox 20"/>
          <p:cNvSpPr txBox="1">
            <a:spLocks noChangeArrowheads="1"/>
          </p:cNvSpPr>
          <p:nvPr/>
        </p:nvSpPr>
        <p:spPr bwMode="auto">
          <a:xfrm>
            <a:off x="5715008" y="1928802"/>
            <a:ext cx="23050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4000" b="1" dirty="0">
                <a:solidFill>
                  <a:srgbClr val="0070C0"/>
                </a:solidFill>
              </a:rPr>
              <a:t>الخطوات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20" name="Oval Callout 3"/>
          <p:cNvSpPr/>
          <p:nvPr/>
        </p:nvSpPr>
        <p:spPr>
          <a:xfrm>
            <a:off x="7429520" y="2643182"/>
            <a:ext cx="540000" cy="504000"/>
          </a:xfrm>
          <a:prstGeom prst="ellipse">
            <a:avLst/>
          </a:prstGeom>
          <a:solidFill>
            <a:srgbClr val="11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 smtClean="0">
                <a:solidFill>
                  <a:schemeClr val="bg1"/>
                </a:solidFill>
                <a:cs typeface="+mj-cs"/>
              </a:rPr>
              <a:t>2</a:t>
            </a:r>
            <a:endParaRPr lang="ar-EG" sz="3600" b="1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4000496" y="2571744"/>
            <a:ext cx="3362309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أَقِيسُ.</a:t>
            </a:r>
          </a:p>
          <a:p>
            <a:r>
              <a:rPr lang="ar-EG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sz="3600" b="1" dirty="0">
                <a:latin typeface="Times New Roman" pitchFamily="18" charset="0"/>
                <a:cs typeface="Times New Roman" pitchFamily="18" charset="0"/>
              </a:rPr>
              <a:t>مَا الْمَسافَةُ الَّتِي قَطَعَتْهَا السَّيَّارَةُ</a:t>
            </a:r>
            <a:r>
              <a:rPr lang="ar-EG" sz="3600" b="1" dirty="0" smtClean="0">
                <a:latin typeface="Times New Roman" pitchFamily="18" charset="0"/>
                <a:cs typeface="Times New Roman" pitchFamily="18" charset="0"/>
              </a:rPr>
              <a:t>؟</a:t>
            </a:r>
            <a:endParaRPr lang="ar-EG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مجموعة 21"/>
          <p:cNvGrpSpPr/>
          <p:nvPr/>
        </p:nvGrpSpPr>
        <p:grpSpPr>
          <a:xfrm>
            <a:off x="4283968" y="4585279"/>
            <a:ext cx="3431304" cy="1676111"/>
            <a:chOff x="428596" y="3643314"/>
            <a:chExt cx="3357586" cy="2000264"/>
          </a:xfrm>
        </p:grpSpPr>
        <p:sp>
          <p:nvSpPr>
            <p:cNvPr id="23" name="مستطيل 22"/>
            <p:cNvSpPr/>
            <p:nvPr/>
          </p:nvSpPr>
          <p:spPr>
            <a:xfrm>
              <a:off x="428596" y="3643314"/>
              <a:ext cx="3357586" cy="200026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10"/>
            <a:stretch>
              <a:fillRect/>
            </a:stretch>
          </p:blipFill>
          <p:spPr bwMode="auto">
            <a:xfrm>
              <a:off x="428596" y="3701481"/>
              <a:ext cx="3357585" cy="1928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5" name="مخطط انسيابي: مهلة 24"/>
            <p:cNvSpPr/>
            <p:nvPr/>
          </p:nvSpPr>
          <p:spPr>
            <a:xfrm flipH="1">
              <a:off x="2357422" y="3643314"/>
              <a:ext cx="1428760" cy="428628"/>
            </a:xfrm>
            <a:prstGeom prst="flowChartDelay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6" name="شكل بيضاوي 25"/>
            <p:cNvSpPr/>
            <p:nvPr/>
          </p:nvSpPr>
          <p:spPr>
            <a:xfrm>
              <a:off x="2357422" y="3643314"/>
              <a:ext cx="500066" cy="428628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27" name="Rectangle 9"/>
          <p:cNvSpPr>
            <a:spLocks noChangeArrowheads="1"/>
          </p:cNvSpPr>
          <p:nvPr/>
        </p:nvSpPr>
        <p:spPr bwMode="auto">
          <a:xfrm>
            <a:off x="6305912" y="4509120"/>
            <a:ext cx="14093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ar-EG" altLang="ar-EG" sz="2800" b="1" dirty="0">
                <a:solidFill>
                  <a:schemeClr val="bg1"/>
                </a:solidFill>
              </a:rPr>
              <a:t>الخطوة </a:t>
            </a:r>
            <a:r>
              <a:rPr lang="ar-EG" altLang="ar-EG" sz="2800" b="1" dirty="0" smtClean="0">
                <a:solidFill>
                  <a:schemeClr val="bg1"/>
                </a:solidFill>
              </a:rPr>
              <a:t> 2</a:t>
            </a:r>
            <a:endParaRPr lang="ar-EG" altLang="ar-EG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pu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2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قي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ما المسافه التى قطعتها السيار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خطوة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/>
          <p:cNvSpPr txBox="1"/>
          <p:nvPr/>
        </p:nvSpPr>
        <p:spPr bwMode="auto">
          <a:xfrm>
            <a:off x="5076056" y="362526"/>
            <a:ext cx="2500313" cy="92333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5400" b="1" dirty="0">
                <a:ln w="1270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j-cs"/>
              </a:rPr>
              <a:t>أستكشف</a:t>
            </a:r>
          </a:p>
        </p:txBody>
      </p:sp>
      <p:sp>
        <p:nvSpPr>
          <p:cNvPr id="4" name="Pentagon 6"/>
          <p:cNvSpPr/>
          <p:nvPr/>
        </p:nvSpPr>
        <p:spPr>
          <a:xfrm>
            <a:off x="428596" y="357166"/>
            <a:ext cx="3643338" cy="885826"/>
          </a:xfrm>
          <a:prstGeom prst="roundRect">
            <a:avLst/>
          </a:prstGeom>
          <a:noFill/>
          <a:ln w="3810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solidFill>
                  <a:srgbClr val="C00000"/>
                </a:solidFill>
                <a:cs typeface="+mj-cs"/>
              </a:rPr>
              <a:t>نشاط استقصائي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949915" y="1353909"/>
            <a:ext cx="405110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3600" b="1" dirty="0">
                <a:latin typeface="Times New Roman" pitchFamily="18" charset="0"/>
                <a:cs typeface="Times New Roman" pitchFamily="18" charset="0"/>
              </a:rPr>
              <a:t>كَيْفَ أجْعَلُ الأَشْياءَ تَتَحَرَّكُ؟</a:t>
            </a:r>
          </a:p>
        </p:txBody>
      </p:sp>
      <p:grpSp>
        <p:nvGrpSpPr>
          <p:cNvPr id="6" name="مجموعة 5"/>
          <p:cNvGrpSpPr/>
          <p:nvPr/>
        </p:nvGrpSpPr>
        <p:grpSpPr>
          <a:xfrm>
            <a:off x="571472" y="1285852"/>
            <a:ext cx="3357586" cy="4137752"/>
            <a:chOff x="1071538" y="1857364"/>
            <a:chExt cx="3357586" cy="4137752"/>
          </a:xfrm>
          <a:solidFill>
            <a:srgbClr val="92D050"/>
          </a:solidFill>
        </p:grpSpPr>
        <p:cxnSp>
          <p:nvCxnSpPr>
            <p:cNvPr id="7" name="رابط مستقيم 6"/>
            <p:cNvCxnSpPr/>
            <p:nvPr/>
          </p:nvCxnSpPr>
          <p:spPr>
            <a:xfrm rot="5400000">
              <a:off x="2432480" y="4068322"/>
              <a:ext cx="3852000" cy="1588"/>
            </a:xfrm>
            <a:prstGeom prst="line">
              <a:avLst/>
            </a:prstGeom>
            <a:grpFill/>
            <a:ln w="76200">
              <a:solidFill>
                <a:srgbClr val="66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مستطيل مستدير الزوايا 7"/>
            <p:cNvSpPr/>
            <p:nvPr/>
          </p:nvSpPr>
          <p:spPr>
            <a:xfrm>
              <a:off x="1071538" y="1857364"/>
              <a:ext cx="3357586" cy="571504"/>
            </a:xfrm>
            <a:prstGeom prst="roundRect">
              <a:avLst/>
            </a:prstGeom>
            <a:solidFill>
              <a:srgbClr val="669900"/>
            </a:solidFill>
            <a:ln>
              <a:solidFill>
                <a:srgbClr val="66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9" name="Flowchart: Process 2"/>
          <p:cNvSpPr/>
          <p:nvPr/>
        </p:nvSpPr>
        <p:spPr>
          <a:xfrm>
            <a:off x="666906" y="1000108"/>
            <a:ext cx="3128962" cy="11430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solidFill>
                  <a:schemeClr val="bg1"/>
                </a:solidFill>
              </a:rPr>
              <a:t>أحتاج إلى:</a:t>
            </a:r>
          </a:p>
        </p:txBody>
      </p:sp>
      <p:grpSp>
        <p:nvGrpSpPr>
          <p:cNvPr id="10" name="مجموعة 9"/>
          <p:cNvGrpSpPr/>
          <p:nvPr/>
        </p:nvGrpSpPr>
        <p:grpSpPr>
          <a:xfrm>
            <a:off x="714348" y="1928802"/>
            <a:ext cx="3000396" cy="1077218"/>
            <a:chOff x="5907529" y="3857628"/>
            <a:chExt cx="3695475" cy="1077218"/>
          </a:xfrm>
        </p:grpSpPr>
        <p:sp>
          <p:nvSpPr>
            <p:cNvPr id="11" name="Rectangle 20"/>
            <p:cNvSpPr>
              <a:spLocks noChangeArrowheads="1"/>
            </p:cNvSpPr>
            <p:nvPr/>
          </p:nvSpPr>
          <p:spPr bwMode="auto">
            <a:xfrm>
              <a:off x="8019229" y="3857628"/>
              <a:ext cx="1583775" cy="1077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ar-EG" sz="3200" b="1" dirty="0">
                  <a:latin typeface="Calibri" pitchFamily="34" charset="0"/>
                  <a:cs typeface="+mj-cs"/>
                </a:rPr>
                <a:t>سَيَّارَةٍ لُعْبَةٍ</a:t>
              </a:r>
            </a:p>
          </p:txBody>
        </p:sp>
        <p:pic>
          <p:nvPicPr>
            <p:cNvPr id="12" name="Picture 28"/>
            <p:cNvPicPr>
              <a:picLocks noChangeAspect="1" noChangeArrowheads="1"/>
            </p:cNvPicPr>
            <p:nvPr/>
          </p:nvPicPr>
          <p:blipFill>
            <a:blip r:embed="rId7"/>
            <a:stretch>
              <a:fillRect/>
            </a:stretch>
          </p:blipFill>
          <p:spPr bwMode="auto">
            <a:xfrm>
              <a:off x="5907529" y="3857628"/>
              <a:ext cx="1770420" cy="10082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3" name="Group 23"/>
          <p:cNvGrpSpPr>
            <a:grpSpLocks/>
          </p:cNvGrpSpPr>
          <p:nvPr/>
        </p:nvGrpSpPr>
        <p:grpSpPr bwMode="auto">
          <a:xfrm>
            <a:off x="500034" y="3143248"/>
            <a:ext cx="3176598" cy="1054678"/>
            <a:chOff x="561194" y="2869744"/>
            <a:chExt cx="3176022" cy="1055205"/>
          </a:xfrm>
        </p:grpSpPr>
        <p:pic>
          <p:nvPicPr>
            <p:cNvPr id="14" name="Picture 2" descr="http://www.dalylak.com/images/00001/custimages/2272-6.jpg"/>
            <p:cNvPicPr>
              <a:picLocks noChangeAspect="1" noChangeArrowheads="1"/>
            </p:cNvPicPr>
            <p:nvPr/>
          </p:nvPicPr>
          <p:blipFill>
            <a:blip r:embed="rId8"/>
            <a:stretch>
              <a:fillRect/>
            </a:stretch>
          </p:blipFill>
          <p:spPr bwMode="auto">
            <a:xfrm>
              <a:off x="561194" y="2869744"/>
              <a:ext cx="1500198" cy="10552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Rectangle 22"/>
            <p:cNvSpPr>
              <a:spLocks noChangeArrowheads="1"/>
            </p:cNvSpPr>
            <p:nvPr/>
          </p:nvSpPr>
          <p:spPr bwMode="auto">
            <a:xfrm>
              <a:off x="2132545" y="3155639"/>
              <a:ext cx="1604671" cy="524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ar-EG" sz="2800" b="1" dirty="0">
                  <a:latin typeface="Calibri" pitchFamily="34" charset="0"/>
                  <a:cs typeface="+mj-cs"/>
                </a:rPr>
                <a:t>شَريطٍ لاصِقٍ</a:t>
              </a:r>
            </a:p>
          </p:txBody>
        </p:sp>
      </p:grpSp>
      <p:grpSp>
        <p:nvGrpSpPr>
          <p:cNvPr id="16" name="Group 25"/>
          <p:cNvGrpSpPr>
            <a:grpSpLocks/>
          </p:cNvGrpSpPr>
          <p:nvPr/>
        </p:nvGrpSpPr>
        <p:grpSpPr bwMode="auto">
          <a:xfrm>
            <a:off x="571472" y="4000504"/>
            <a:ext cx="3043095" cy="1643063"/>
            <a:chOff x="214255" y="3500493"/>
            <a:chExt cx="3043115" cy="1643290"/>
          </a:xfrm>
        </p:grpSpPr>
        <p:pic>
          <p:nvPicPr>
            <p:cNvPr id="17" name="Picture 19" descr="Ruler_talks.gif"/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214255" y="3500493"/>
              <a:ext cx="1643074" cy="16432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Rectangle 24"/>
            <p:cNvSpPr>
              <a:spLocks noChangeArrowheads="1"/>
            </p:cNvSpPr>
            <p:nvPr/>
          </p:nvSpPr>
          <p:spPr bwMode="auto">
            <a:xfrm>
              <a:off x="1500147" y="4143524"/>
              <a:ext cx="1757223" cy="523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ar-EG" sz="2800" b="1" dirty="0">
                  <a:latin typeface="Calibri" pitchFamily="34" charset="0"/>
                  <a:cs typeface="+mj-cs"/>
                </a:rPr>
                <a:t>مِسْطَرَةٍ مِتْرِيَّةٍ</a:t>
              </a:r>
            </a:p>
          </p:txBody>
        </p:sp>
      </p:grpSp>
      <p:sp>
        <p:nvSpPr>
          <p:cNvPr id="19" name="TextBox 20"/>
          <p:cNvSpPr txBox="1">
            <a:spLocks noChangeArrowheads="1"/>
          </p:cNvSpPr>
          <p:nvPr/>
        </p:nvSpPr>
        <p:spPr bwMode="auto">
          <a:xfrm>
            <a:off x="5715008" y="1928802"/>
            <a:ext cx="23050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4000" b="1" dirty="0">
                <a:solidFill>
                  <a:srgbClr val="0070C0"/>
                </a:solidFill>
              </a:rPr>
              <a:t>الخطوات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20" name="Oval Callout 3"/>
          <p:cNvSpPr/>
          <p:nvPr/>
        </p:nvSpPr>
        <p:spPr>
          <a:xfrm>
            <a:off x="7429520" y="2643182"/>
            <a:ext cx="540000" cy="504000"/>
          </a:xfrm>
          <a:prstGeom prst="ellipse">
            <a:avLst/>
          </a:prstGeom>
          <a:solidFill>
            <a:srgbClr val="11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 smtClean="0">
                <a:solidFill>
                  <a:schemeClr val="bg1"/>
                </a:solidFill>
                <a:cs typeface="+mj-cs"/>
              </a:rPr>
              <a:t>3</a:t>
            </a:r>
            <a:endParaRPr lang="ar-EG" sz="3600" b="1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21" name="Rectangle 2"/>
          <p:cNvSpPr>
            <a:spLocks noChangeArrowheads="1"/>
          </p:cNvSpPr>
          <p:nvPr/>
        </p:nvSpPr>
        <p:spPr bwMode="auto">
          <a:xfrm>
            <a:off x="3929058" y="3143248"/>
            <a:ext cx="376077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ar-EG" sz="3600" b="1" dirty="0">
                <a:latin typeface="Calibri" pitchFamily="34" charset="0"/>
                <a:cs typeface="+mj-cs"/>
              </a:rPr>
              <a:t>أُعِيدُ السَّيَّارَةَ إِلَى مَكانِها الأَوَّلِ، ثُمَّ أدْفَعُها بِقُوَّةٍ أكْبَرَ هَذِهِ الْمَرَّةَ.</a:t>
            </a:r>
          </a:p>
          <a:p>
            <a:pPr>
              <a:defRPr/>
            </a:pPr>
            <a:r>
              <a:rPr lang="ar-EG" sz="3600" b="1" dirty="0">
                <a:latin typeface="Calibri" pitchFamily="34" charset="0"/>
                <a:cs typeface="+mj-cs"/>
              </a:rPr>
              <a:t> أُلاحِظُ مَاذا يَحْدُثُ</a:t>
            </a:r>
            <a:r>
              <a:rPr lang="ar-EG" sz="3600" b="1" dirty="0" smtClean="0">
                <a:latin typeface="Calibri" pitchFamily="34" charset="0"/>
                <a:cs typeface="+mj-cs"/>
              </a:rPr>
              <a:t>.</a:t>
            </a:r>
            <a:endParaRPr lang="ar-EG" sz="3600" b="1" dirty="0">
              <a:latin typeface="Calibri" pitchFamily="34" charset="0"/>
              <a:cs typeface="+mj-cs"/>
            </a:endParaRP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6099003" y="5709646"/>
            <a:ext cx="320103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ar-EG" sz="3600" b="1" dirty="0"/>
              <a:t>الاستكشاف</a:t>
            </a:r>
            <a:endParaRPr lang="ar-EG" sz="3600" dirty="0"/>
          </a:p>
        </p:txBody>
      </p:sp>
    </p:spTree>
  </p:cSld>
  <p:clrMapOvr>
    <a:masterClrMapping/>
  </p:clrMapOvr>
  <p:transition>
    <p:pu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2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عيد السيار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احظ ماذا يحدث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استكشا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/>
          <p:cNvSpPr txBox="1"/>
          <p:nvPr/>
        </p:nvSpPr>
        <p:spPr bwMode="auto">
          <a:xfrm>
            <a:off x="5076056" y="362522"/>
            <a:ext cx="2500313" cy="92333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5400" b="1" dirty="0">
                <a:ln w="1270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j-cs"/>
              </a:rPr>
              <a:t>أستكشف</a:t>
            </a:r>
          </a:p>
        </p:txBody>
      </p:sp>
      <p:sp>
        <p:nvSpPr>
          <p:cNvPr id="4" name="Pentagon 6"/>
          <p:cNvSpPr/>
          <p:nvPr/>
        </p:nvSpPr>
        <p:spPr>
          <a:xfrm>
            <a:off x="428596" y="357166"/>
            <a:ext cx="3643338" cy="885826"/>
          </a:xfrm>
          <a:prstGeom prst="roundRect">
            <a:avLst/>
          </a:prstGeom>
          <a:noFill/>
          <a:ln w="3810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solidFill>
                  <a:srgbClr val="C00000"/>
                </a:solidFill>
                <a:cs typeface="+mj-cs"/>
              </a:rPr>
              <a:t>نشاط استقصائي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949915" y="1353909"/>
            <a:ext cx="405110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3600" b="1" dirty="0">
                <a:latin typeface="Times New Roman" pitchFamily="18" charset="0"/>
                <a:cs typeface="Times New Roman" pitchFamily="18" charset="0"/>
              </a:rPr>
              <a:t>كَيْفَ أجْعَلُ الأَشْياءَ تَتَحَرَّكُ؟</a:t>
            </a:r>
          </a:p>
        </p:txBody>
      </p:sp>
      <p:grpSp>
        <p:nvGrpSpPr>
          <p:cNvPr id="6" name="مجموعة 5"/>
          <p:cNvGrpSpPr/>
          <p:nvPr/>
        </p:nvGrpSpPr>
        <p:grpSpPr>
          <a:xfrm>
            <a:off x="571472" y="1285852"/>
            <a:ext cx="3357586" cy="4137752"/>
            <a:chOff x="1071538" y="1857364"/>
            <a:chExt cx="3357586" cy="4137752"/>
          </a:xfrm>
          <a:solidFill>
            <a:srgbClr val="92D050"/>
          </a:solidFill>
        </p:grpSpPr>
        <p:cxnSp>
          <p:nvCxnSpPr>
            <p:cNvPr id="7" name="رابط مستقيم 6"/>
            <p:cNvCxnSpPr/>
            <p:nvPr/>
          </p:nvCxnSpPr>
          <p:spPr>
            <a:xfrm rot="5400000">
              <a:off x="2432480" y="4068322"/>
              <a:ext cx="3852000" cy="1588"/>
            </a:xfrm>
            <a:prstGeom prst="line">
              <a:avLst/>
            </a:prstGeom>
            <a:grpFill/>
            <a:ln w="76200">
              <a:solidFill>
                <a:srgbClr val="66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مستطيل مستدير الزوايا 7"/>
            <p:cNvSpPr/>
            <p:nvPr/>
          </p:nvSpPr>
          <p:spPr>
            <a:xfrm>
              <a:off x="1071538" y="1857364"/>
              <a:ext cx="3357586" cy="571504"/>
            </a:xfrm>
            <a:prstGeom prst="roundRect">
              <a:avLst/>
            </a:prstGeom>
            <a:solidFill>
              <a:srgbClr val="669900"/>
            </a:solidFill>
            <a:ln>
              <a:solidFill>
                <a:srgbClr val="66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9" name="Flowchart: Process 2"/>
          <p:cNvSpPr/>
          <p:nvPr/>
        </p:nvSpPr>
        <p:spPr>
          <a:xfrm>
            <a:off x="666906" y="1000108"/>
            <a:ext cx="3128962" cy="11430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solidFill>
                  <a:schemeClr val="bg1"/>
                </a:solidFill>
              </a:rPr>
              <a:t>أحتاج إلى:</a:t>
            </a:r>
          </a:p>
        </p:txBody>
      </p:sp>
      <p:grpSp>
        <p:nvGrpSpPr>
          <p:cNvPr id="10" name="مجموعة 9"/>
          <p:cNvGrpSpPr/>
          <p:nvPr/>
        </p:nvGrpSpPr>
        <p:grpSpPr>
          <a:xfrm>
            <a:off x="714348" y="1928802"/>
            <a:ext cx="3000396" cy="1077218"/>
            <a:chOff x="5907529" y="3857628"/>
            <a:chExt cx="3695475" cy="1077218"/>
          </a:xfrm>
        </p:grpSpPr>
        <p:sp>
          <p:nvSpPr>
            <p:cNvPr id="11" name="Rectangle 20"/>
            <p:cNvSpPr>
              <a:spLocks noChangeArrowheads="1"/>
            </p:cNvSpPr>
            <p:nvPr/>
          </p:nvSpPr>
          <p:spPr bwMode="auto">
            <a:xfrm>
              <a:off x="8019229" y="3857628"/>
              <a:ext cx="1583775" cy="1077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ar-EG" sz="3200" b="1" dirty="0">
                  <a:latin typeface="Calibri" pitchFamily="34" charset="0"/>
                  <a:cs typeface="+mj-cs"/>
                </a:rPr>
                <a:t>سَيَّارَةٍ لُعْبَةٍ</a:t>
              </a:r>
            </a:p>
          </p:txBody>
        </p:sp>
        <p:pic>
          <p:nvPicPr>
            <p:cNvPr id="12" name="Picture 28"/>
            <p:cNvPicPr>
              <a:picLocks noChangeAspect="1" noChangeArrowheads="1"/>
            </p:cNvPicPr>
            <p:nvPr/>
          </p:nvPicPr>
          <p:blipFill>
            <a:blip r:embed="rId9"/>
            <a:stretch>
              <a:fillRect/>
            </a:stretch>
          </p:blipFill>
          <p:spPr bwMode="auto">
            <a:xfrm>
              <a:off x="5907529" y="3857628"/>
              <a:ext cx="1770420" cy="10082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3" name="Group 23"/>
          <p:cNvGrpSpPr>
            <a:grpSpLocks/>
          </p:cNvGrpSpPr>
          <p:nvPr/>
        </p:nvGrpSpPr>
        <p:grpSpPr bwMode="auto">
          <a:xfrm>
            <a:off x="500034" y="3143248"/>
            <a:ext cx="3176598" cy="1054678"/>
            <a:chOff x="561194" y="2869744"/>
            <a:chExt cx="3176022" cy="1055205"/>
          </a:xfrm>
        </p:grpSpPr>
        <p:pic>
          <p:nvPicPr>
            <p:cNvPr id="14" name="Picture 2" descr="http://www.dalylak.com/images/00001/custimages/2272-6.jpg"/>
            <p:cNvPicPr>
              <a:picLocks noChangeAspect="1" noChangeArrowheads="1"/>
            </p:cNvPicPr>
            <p:nvPr/>
          </p:nvPicPr>
          <p:blipFill>
            <a:blip r:embed="rId10"/>
            <a:stretch>
              <a:fillRect/>
            </a:stretch>
          </p:blipFill>
          <p:spPr bwMode="auto">
            <a:xfrm>
              <a:off x="561194" y="2869744"/>
              <a:ext cx="1500198" cy="10552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Rectangle 22"/>
            <p:cNvSpPr>
              <a:spLocks noChangeArrowheads="1"/>
            </p:cNvSpPr>
            <p:nvPr/>
          </p:nvSpPr>
          <p:spPr bwMode="auto">
            <a:xfrm>
              <a:off x="2132545" y="3155639"/>
              <a:ext cx="1604671" cy="524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ar-EG" sz="2800" b="1" dirty="0">
                  <a:latin typeface="Calibri" pitchFamily="34" charset="0"/>
                  <a:cs typeface="+mj-cs"/>
                </a:rPr>
                <a:t>شَريطٍ لاصِقٍ</a:t>
              </a:r>
            </a:p>
          </p:txBody>
        </p:sp>
      </p:grpSp>
      <p:grpSp>
        <p:nvGrpSpPr>
          <p:cNvPr id="16" name="Group 25"/>
          <p:cNvGrpSpPr>
            <a:grpSpLocks/>
          </p:cNvGrpSpPr>
          <p:nvPr/>
        </p:nvGrpSpPr>
        <p:grpSpPr bwMode="auto">
          <a:xfrm>
            <a:off x="571472" y="4000504"/>
            <a:ext cx="3043095" cy="1643063"/>
            <a:chOff x="214255" y="3500493"/>
            <a:chExt cx="3043115" cy="1643290"/>
          </a:xfrm>
        </p:grpSpPr>
        <p:pic>
          <p:nvPicPr>
            <p:cNvPr id="17" name="Picture 19" descr="Ruler_talks.gif"/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214255" y="3500493"/>
              <a:ext cx="1643074" cy="16432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Rectangle 24"/>
            <p:cNvSpPr>
              <a:spLocks noChangeArrowheads="1"/>
            </p:cNvSpPr>
            <p:nvPr/>
          </p:nvSpPr>
          <p:spPr bwMode="auto">
            <a:xfrm>
              <a:off x="1500147" y="4143524"/>
              <a:ext cx="1757223" cy="523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ar-EG" sz="2800" b="1" dirty="0">
                  <a:latin typeface="Calibri" pitchFamily="34" charset="0"/>
                  <a:cs typeface="+mj-cs"/>
                </a:rPr>
                <a:t>مِسْطَرَةٍ مِتْرِيَّةٍ</a:t>
              </a:r>
            </a:p>
          </p:txBody>
        </p:sp>
      </p:grp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5643570" y="2143116"/>
            <a:ext cx="241764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أَسْتَكْشِفُ أَكْثَرَ</a:t>
            </a:r>
          </a:p>
        </p:txBody>
      </p:sp>
      <p:sp>
        <p:nvSpPr>
          <p:cNvPr id="23" name="Oval Callout 3"/>
          <p:cNvSpPr/>
          <p:nvPr/>
        </p:nvSpPr>
        <p:spPr>
          <a:xfrm>
            <a:off x="7429520" y="2782124"/>
            <a:ext cx="540000" cy="504000"/>
          </a:xfrm>
          <a:prstGeom prst="ellipse">
            <a:avLst/>
          </a:prstGeom>
          <a:solidFill>
            <a:srgbClr val="11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 smtClean="0">
                <a:solidFill>
                  <a:schemeClr val="bg1"/>
                </a:solidFill>
                <a:cs typeface="+mj-cs"/>
              </a:rPr>
              <a:t>4</a:t>
            </a:r>
            <a:endParaRPr lang="ar-EG" sz="3600" b="1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24" name="Rectangle 2"/>
          <p:cNvSpPr>
            <a:spLocks noChangeArrowheads="1"/>
          </p:cNvSpPr>
          <p:nvPr/>
        </p:nvSpPr>
        <p:spPr bwMode="auto">
          <a:xfrm>
            <a:off x="3854480" y="3286124"/>
            <a:ext cx="421798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أتَوَقَّعُ</a:t>
            </a:r>
            <a:r>
              <a:rPr lang="ar-EG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ar-EG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sz="3600" b="1" dirty="0">
                <a:latin typeface="Times New Roman" pitchFamily="18" charset="0"/>
                <a:cs typeface="Times New Roman" pitchFamily="18" charset="0"/>
              </a:rPr>
              <a:t>مَاذَا يَحْدُثُ إِذَا سَحَبْتُ السَّيّارَةَ نَحْوِي</a:t>
            </a:r>
            <a:r>
              <a:rPr lang="ar-EG" sz="3600" b="1" dirty="0" smtClean="0">
                <a:latin typeface="Times New Roman" pitchFamily="18" charset="0"/>
                <a:cs typeface="Times New Roman" pitchFamily="18" charset="0"/>
              </a:rPr>
              <a:t>؟</a:t>
            </a:r>
            <a:endParaRPr lang="ar-EG" sz="3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ar-EG" sz="3600" b="1" dirty="0">
                <a:latin typeface="Times New Roman" pitchFamily="18" charset="0"/>
                <a:cs typeface="Times New Roman" pitchFamily="18" charset="0"/>
              </a:rPr>
              <a:t>هَلْ سَتَقْطَعُ الْمَسافَةَ </a:t>
            </a:r>
            <a:r>
              <a:rPr lang="ar-EG" sz="3600" b="1" dirty="0" err="1">
                <a:latin typeface="Times New Roman" pitchFamily="18" charset="0"/>
                <a:cs typeface="Times New Roman" pitchFamily="18" charset="0"/>
              </a:rPr>
              <a:t>نَفْسَها؟</a:t>
            </a:r>
            <a:endParaRPr lang="ar-EG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6099003" y="5709646"/>
            <a:ext cx="320103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ar-EG" sz="3600" b="1" dirty="0"/>
              <a:t>الاستكشاف</a:t>
            </a:r>
            <a:endParaRPr lang="ar-EG" sz="3600" dirty="0"/>
          </a:p>
        </p:txBody>
      </p:sp>
    </p:spTree>
  </p:cSld>
  <p:clrMapOvr>
    <a:masterClrMapping/>
  </p:clrMapOvr>
  <p:transition>
    <p:pu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ستكشف اكث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2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توق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ماذا يحدث اذا سحب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هل ستقطع المساف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الاستكشا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/>
          <p:cNvSpPr txBox="1"/>
          <p:nvPr/>
        </p:nvSpPr>
        <p:spPr bwMode="auto">
          <a:xfrm>
            <a:off x="5048261" y="385383"/>
            <a:ext cx="2500313" cy="92333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5400" b="1" dirty="0">
                <a:ln w="1270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j-cs"/>
              </a:rPr>
              <a:t>أستكشف</a:t>
            </a:r>
          </a:p>
        </p:txBody>
      </p:sp>
      <p:sp>
        <p:nvSpPr>
          <p:cNvPr id="4" name="Pentagon 6"/>
          <p:cNvSpPr/>
          <p:nvPr/>
        </p:nvSpPr>
        <p:spPr>
          <a:xfrm>
            <a:off x="428596" y="357166"/>
            <a:ext cx="3643338" cy="885826"/>
          </a:xfrm>
          <a:prstGeom prst="roundRect">
            <a:avLst/>
          </a:prstGeom>
          <a:noFill/>
          <a:ln w="3810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solidFill>
                  <a:srgbClr val="C00000"/>
                </a:solidFill>
                <a:cs typeface="+mj-cs"/>
              </a:rPr>
              <a:t>نشاط استقصائي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949915" y="1353909"/>
            <a:ext cx="405110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3600" b="1" dirty="0">
                <a:latin typeface="Times New Roman" pitchFamily="18" charset="0"/>
                <a:cs typeface="Times New Roman" pitchFamily="18" charset="0"/>
              </a:rPr>
              <a:t>كَيْفَ أجْعَلُ الأَشْياءَ تَتَحَرَّكُ؟</a:t>
            </a:r>
          </a:p>
        </p:txBody>
      </p:sp>
      <p:grpSp>
        <p:nvGrpSpPr>
          <p:cNvPr id="6" name="مجموعة 5"/>
          <p:cNvGrpSpPr/>
          <p:nvPr/>
        </p:nvGrpSpPr>
        <p:grpSpPr>
          <a:xfrm>
            <a:off x="571472" y="1285852"/>
            <a:ext cx="3357586" cy="4137752"/>
            <a:chOff x="1071538" y="1857364"/>
            <a:chExt cx="3357586" cy="4137752"/>
          </a:xfrm>
          <a:solidFill>
            <a:srgbClr val="92D050"/>
          </a:solidFill>
        </p:grpSpPr>
        <p:cxnSp>
          <p:nvCxnSpPr>
            <p:cNvPr id="7" name="رابط مستقيم 6"/>
            <p:cNvCxnSpPr/>
            <p:nvPr/>
          </p:nvCxnSpPr>
          <p:spPr>
            <a:xfrm rot="5400000">
              <a:off x="2432480" y="4068322"/>
              <a:ext cx="3852000" cy="1588"/>
            </a:xfrm>
            <a:prstGeom prst="line">
              <a:avLst/>
            </a:prstGeom>
            <a:grpFill/>
            <a:ln w="76200">
              <a:solidFill>
                <a:srgbClr val="66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مستطيل مستدير الزوايا 7"/>
            <p:cNvSpPr/>
            <p:nvPr/>
          </p:nvSpPr>
          <p:spPr>
            <a:xfrm>
              <a:off x="1071538" y="1857364"/>
              <a:ext cx="3357586" cy="571504"/>
            </a:xfrm>
            <a:prstGeom prst="roundRect">
              <a:avLst/>
            </a:prstGeom>
            <a:solidFill>
              <a:srgbClr val="669900"/>
            </a:solidFill>
            <a:ln>
              <a:solidFill>
                <a:srgbClr val="66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9" name="Flowchart: Process 2"/>
          <p:cNvSpPr/>
          <p:nvPr/>
        </p:nvSpPr>
        <p:spPr>
          <a:xfrm>
            <a:off x="666906" y="1000108"/>
            <a:ext cx="3128962" cy="11430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solidFill>
                  <a:schemeClr val="bg1"/>
                </a:solidFill>
              </a:rPr>
              <a:t>أحتاج إلى:</a:t>
            </a:r>
          </a:p>
        </p:txBody>
      </p:sp>
      <p:grpSp>
        <p:nvGrpSpPr>
          <p:cNvPr id="10" name="مجموعة 9"/>
          <p:cNvGrpSpPr/>
          <p:nvPr/>
        </p:nvGrpSpPr>
        <p:grpSpPr>
          <a:xfrm>
            <a:off x="714348" y="1928802"/>
            <a:ext cx="3000396" cy="1077218"/>
            <a:chOff x="5907529" y="3857628"/>
            <a:chExt cx="3695475" cy="1077218"/>
          </a:xfrm>
        </p:grpSpPr>
        <p:sp>
          <p:nvSpPr>
            <p:cNvPr id="11" name="Rectangle 20"/>
            <p:cNvSpPr>
              <a:spLocks noChangeArrowheads="1"/>
            </p:cNvSpPr>
            <p:nvPr/>
          </p:nvSpPr>
          <p:spPr bwMode="auto">
            <a:xfrm>
              <a:off x="8019229" y="3857628"/>
              <a:ext cx="1583775" cy="1077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ar-EG" sz="3200" b="1" dirty="0">
                  <a:latin typeface="Calibri" pitchFamily="34" charset="0"/>
                  <a:cs typeface="+mj-cs"/>
                </a:rPr>
                <a:t>سَيَّارَةٍ لُعْبَةٍ</a:t>
              </a:r>
            </a:p>
          </p:txBody>
        </p:sp>
        <p:pic>
          <p:nvPicPr>
            <p:cNvPr id="12" name="Picture 28"/>
            <p:cNvPicPr>
              <a:picLocks noChangeAspect="1" noChangeArrowheads="1"/>
            </p:cNvPicPr>
            <p:nvPr/>
          </p:nvPicPr>
          <p:blipFill>
            <a:blip r:embed="rId5"/>
            <a:stretch>
              <a:fillRect/>
            </a:stretch>
          </p:blipFill>
          <p:spPr bwMode="auto">
            <a:xfrm>
              <a:off x="5907529" y="3857628"/>
              <a:ext cx="1770420" cy="10082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3" name="Group 23"/>
          <p:cNvGrpSpPr>
            <a:grpSpLocks/>
          </p:cNvGrpSpPr>
          <p:nvPr/>
        </p:nvGrpSpPr>
        <p:grpSpPr bwMode="auto">
          <a:xfrm>
            <a:off x="500034" y="3143248"/>
            <a:ext cx="3176598" cy="1054678"/>
            <a:chOff x="561194" y="2869744"/>
            <a:chExt cx="3176022" cy="1055205"/>
          </a:xfrm>
        </p:grpSpPr>
        <p:pic>
          <p:nvPicPr>
            <p:cNvPr id="14" name="Picture 2" descr="http://www.dalylak.com/images/00001/custimages/2272-6.jpg"/>
            <p:cNvPicPr>
              <a:picLocks noChangeAspect="1" noChangeArrowheads="1"/>
            </p:cNvPicPr>
            <p:nvPr/>
          </p:nvPicPr>
          <p:blipFill>
            <a:blip r:embed="rId6"/>
            <a:stretch>
              <a:fillRect/>
            </a:stretch>
          </p:blipFill>
          <p:spPr bwMode="auto">
            <a:xfrm>
              <a:off x="561194" y="2869744"/>
              <a:ext cx="1500198" cy="10552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Rectangle 22"/>
            <p:cNvSpPr>
              <a:spLocks noChangeArrowheads="1"/>
            </p:cNvSpPr>
            <p:nvPr/>
          </p:nvSpPr>
          <p:spPr bwMode="auto">
            <a:xfrm>
              <a:off x="2132545" y="3155639"/>
              <a:ext cx="1604671" cy="524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ar-EG" sz="2800" b="1" dirty="0">
                  <a:latin typeface="Calibri" pitchFamily="34" charset="0"/>
                  <a:cs typeface="+mj-cs"/>
                </a:rPr>
                <a:t>شَريطٍ لاصِقٍ</a:t>
              </a:r>
            </a:p>
          </p:txBody>
        </p:sp>
      </p:grpSp>
      <p:grpSp>
        <p:nvGrpSpPr>
          <p:cNvPr id="16" name="Group 25"/>
          <p:cNvGrpSpPr>
            <a:grpSpLocks/>
          </p:cNvGrpSpPr>
          <p:nvPr/>
        </p:nvGrpSpPr>
        <p:grpSpPr bwMode="auto">
          <a:xfrm>
            <a:off x="571472" y="4000504"/>
            <a:ext cx="3043095" cy="1643063"/>
            <a:chOff x="214255" y="3500493"/>
            <a:chExt cx="3043115" cy="1643290"/>
          </a:xfrm>
        </p:grpSpPr>
        <p:pic>
          <p:nvPicPr>
            <p:cNvPr id="17" name="Picture 19" descr="Ruler_talks.gif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214255" y="3500493"/>
              <a:ext cx="1643074" cy="16432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Rectangle 24"/>
            <p:cNvSpPr>
              <a:spLocks noChangeArrowheads="1"/>
            </p:cNvSpPr>
            <p:nvPr/>
          </p:nvSpPr>
          <p:spPr bwMode="auto">
            <a:xfrm>
              <a:off x="1500147" y="4143524"/>
              <a:ext cx="1757223" cy="523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ar-EG" sz="2800" b="1" dirty="0">
                  <a:latin typeface="Calibri" pitchFamily="34" charset="0"/>
                  <a:cs typeface="+mj-cs"/>
                </a:rPr>
                <a:t>مِسْطَرَةٍ مِتْرِيَّةٍ</a:t>
              </a:r>
            </a:p>
          </p:txBody>
        </p:sp>
      </p:grp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5643570" y="2143116"/>
            <a:ext cx="241764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أَسْتَكْشِفُ أَكْثَرَ</a:t>
            </a:r>
          </a:p>
        </p:txBody>
      </p:sp>
      <p:sp>
        <p:nvSpPr>
          <p:cNvPr id="20" name="Oval Callout 3"/>
          <p:cNvSpPr/>
          <p:nvPr/>
        </p:nvSpPr>
        <p:spPr>
          <a:xfrm>
            <a:off x="7429520" y="2782124"/>
            <a:ext cx="540000" cy="504000"/>
          </a:xfrm>
          <a:prstGeom prst="ellipse">
            <a:avLst/>
          </a:prstGeom>
          <a:solidFill>
            <a:srgbClr val="11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 smtClean="0">
                <a:solidFill>
                  <a:schemeClr val="bg1"/>
                </a:solidFill>
                <a:cs typeface="+mj-cs"/>
              </a:rPr>
              <a:t>4</a:t>
            </a:r>
            <a:endParaRPr lang="ar-EG" sz="3600" b="1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4643438" y="3819528"/>
            <a:ext cx="330996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4000" b="1" dirty="0" smtClean="0">
                <a:solidFill>
                  <a:srgbClr val="000099"/>
                </a:solidFill>
              </a:rPr>
              <a:t>ستقطع السيارة مسافة أكبر</a:t>
            </a:r>
            <a:endParaRPr lang="ar-SA" sz="4000" b="1" dirty="0">
              <a:solidFill>
                <a:srgbClr val="000099"/>
              </a:solidFill>
            </a:endParaRP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6099003" y="5709646"/>
            <a:ext cx="320103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ar-EG" sz="3600" b="1" dirty="0"/>
              <a:t>الاستكشاف</a:t>
            </a:r>
            <a:endParaRPr lang="ar-EG" sz="3600" dirty="0"/>
          </a:p>
        </p:txBody>
      </p:sp>
    </p:spTree>
  </p:cSld>
  <p:clrMapOvr>
    <a:masterClrMapping/>
  </p:clrMapOvr>
  <p:transition>
    <p:pu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ستقطع السيارة مسافة أكبر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استكشا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برواز اقرأ  و اتعلم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14414" y="404664"/>
            <a:ext cx="6500858" cy="5256584"/>
          </a:xfrm>
          <a:prstGeom prst="rect">
            <a:avLst/>
          </a:prstGeom>
        </p:spPr>
      </p:pic>
      <p:sp>
        <p:nvSpPr>
          <p:cNvPr id="3" name="TextBox 6"/>
          <p:cNvSpPr txBox="1">
            <a:spLocks noChangeArrowheads="1"/>
          </p:cNvSpPr>
          <p:nvPr/>
        </p:nvSpPr>
        <p:spPr bwMode="auto">
          <a:xfrm>
            <a:off x="2411760" y="1412776"/>
            <a:ext cx="387974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altLang="ar-EG" sz="5400" b="1" dirty="0" smtClean="0">
                <a:solidFill>
                  <a:schemeClr val="bg1"/>
                </a:solidFill>
              </a:rPr>
              <a:t>أقرأ وأتعلم</a:t>
            </a:r>
            <a:endParaRPr lang="ar-EG" altLang="ar-EG" sz="5400" b="1" dirty="0">
              <a:solidFill>
                <a:schemeClr val="bg1"/>
              </a:solidFill>
            </a:endParaRPr>
          </a:p>
        </p:txBody>
      </p:sp>
      <p:sp>
        <p:nvSpPr>
          <p:cNvPr id="4" name="مثلث متساوي الساقين 3"/>
          <p:cNvSpPr/>
          <p:nvPr/>
        </p:nvSpPr>
        <p:spPr>
          <a:xfrm rot="16200000">
            <a:off x="7008459" y="2364997"/>
            <a:ext cx="508828" cy="476169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TextBox 14"/>
          <p:cNvSpPr txBox="1">
            <a:spLocks noChangeArrowheads="1"/>
          </p:cNvSpPr>
          <p:nvPr/>
        </p:nvSpPr>
        <p:spPr bwMode="auto">
          <a:xfrm>
            <a:off x="3357554" y="2214554"/>
            <a:ext cx="359251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3200" b="1" dirty="0"/>
              <a:t>السؤال الأساسي</a:t>
            </a:r>
            <a:endParaRPr lang="en-US" sz="3200" b="1" dirty="0"/>
          </a:p>
        </p:txBody>
      </p:sp>
      <p:sp>
        <p:nvSpPr>
          <p:cNvPr id="6" name="TextBox 16"/>
          <p:cNvSpPr txBox="1">
            <a:spLocks noChangeArrowheads="1"/>
          </p:cNvSpPr>
          <p:nvPr/>
        </p:nvSpPr>
        <p:spPr bwMode="auto">
          <a:xfrm>
            <a:off x="3070546" y="2742343"/>
            <a:ext cx="3870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2800" b="1" dirty="0"/>
              <a:t>ماذا تعمل القوى؟</a:t>
            </a:r>
            <a:endParaRPr lang="en-US" sz="2800" b="1" dirty="0"/>
          </a:p>
        </p:txBody>
      </p:sp>
      <p:sp>
        <p:nvSpPr>
          <p:cNvPr id="7" name="مثلث متساوي الساقين 6"/>
          <p:cNvSpPr/>
          <p:nvPr/>
        </p:nvSpPr>
        <p:spPr>
          <a:xfrm rot="16200000">
            <a:off x="7008459" y="3301314"/>
            <a:ext cx="508828" cy="476169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TextBox 14"/>
          <p:cNvSpPr txBox="1">
            <a:spLocks noChangeArrowheads="1"/>
          </p:cNvSpPr>
          <p:nvPr/>
        </p:nvSpPr>
        <p:spPr bwMode="auto">
          <a:xfrm>
            <a:off x="4269023" y="3279488"/>
            <a:ext cx="26638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 b="1" dirty="0"/>
              <a:t>المفردات</a:t>
            </a:r>
            <a:endParaRPr lang="en-US" sz="3200" b="1" dirty="0"/>
          </a:p>
        </p:txBody>
      </p:sp>
      <p:sp>
        <p:nvSpPr>
          <p:cNvPr id="9" name="TextBox 16"/>
          <p:cNvSpPr txBox="1">
            <a:spLocks noChangeArrowheads="1"/>
          </p:cNvSpPr>
          <p:nvPr/>
        </p:nvSpPr>
        <p:spPr bwMode="auto">
          <a:xfrm>
            <a:off x="3548076" y="3717032"/>
            <a:ext cx="29527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 b="1" dirty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القوة</a:t>
            </a:r>
            <a:endParaRPr lang="en-US" sz="2800" b="1" dirty="0">
              <a:effectLst>
                <a:glow rad="228600">
                  <a:srgbClr val="FFFF00">
                    <a:alpha val="40000"/>
                  </a:srgbClr>
                </a:glow>
              </a:effectLst>
            </a:endParaRPr>
          </a:p>
        </p:txBody>
      </p:sp>
      <p:sp>
        <p:nvSpPr>
          <p:cNvPr id="10" name="TextBox 7"/>
          <p:cNvSpPr txBox="1">
            <a:spLocks noChangeArrowheads="1"/>
          </p:cNvSpPr>
          <p:nvPr/>
        </p:nvSpPr>
        <p:spPr bwMode="auto">
          <a:xfrm>
            <a:off x="3707482" y="4201924"/>
            <a:ext cx="29527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 b="1" dirty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الجاذبية</a:t>
            </a:r>
            <a:endParaRPr lang="en-US" sz="2800" b="1" dirty="0">
              <a:effectLst>
                <a:glow rad="228600">
                  <a:srgbClr val="FFFF00">
                    <a:alpha val="40000"/>
                  </a:srgbClr>
                </a:glow>
              </a:effectLst>
            </a:endParaRPr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3707482" y="4725144"/>
            <a:ext cx="29527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 b="1" dirty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الاحتكاك</a:t>
            </a:r>
            <a:endParaRPr lang="en-US" sz="2800" b="1" dirty="0">
              <a:effectLst>
                <a:glow rad="228600">
                  <a:srgbClr val="FFFF00">
                    <a:alpha val="40000"/>
                  </a:srgbClr>
                </a:glow>
              </a:effectLst>
            </a:endParaRPr>
          </a:p>
        </p:txBody>
      </p:sp>
    </p:spTree>
  </p:cSld>
  <p:clrMapOvr>
    <a:masterClrMapping/>
  </p:clrMapOvr>
  <p:transition>
    <p:pu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قرأ وأتعل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قرأ وأتعل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سؤال الاساس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ماذا تعمل القوى((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مفرد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القوه((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الجاذبي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الاحتكاك((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6" grpId="0"/>
      <p:bldP spid="7" grpId="0" animBg="1"/>
      <p:bldP spid="8" grpId="0"/>
      <p:bldP spid="9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مجموعة 4"/>
          <p:cNvGrpSpPr/>
          <p:nvPr/>
        </p:nvGrpSpPr>
        <p:grpSpPr>
          <a:xfrm>
            <a:off x="5359437" y="5517232"/>
            <a:ext cx="3284529" cy="571480"/>
            <a:chOff x="5286380" y="5929330"/>
            <a:chExt cx="3857620" cy="648000"/>
          </a:xfrm>
        </p:grpSpPr>
        <p:sp>
          <p:nvSpPr>
            <p:cNvPr id="6" name="مستطيل مستدير الزوايا 5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7" name="مستطيل 6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788098" y="5503961"/>
            <a:ext cx="30718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2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  <p:sp>
        <p:nvSpPr>
          <p:cNvPr id="9" name="Rectangle 1"/>
          <p:cNvSpPr/>
          <p:nvPr/>
        </p:nvSpPr>
        <p:spPr bwMode="auto">
          <a:xfrm>
            <a:off x="4368437" y="664528"/>
            <a:ext cx="42755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solidFill>
                  <a:srgbClr val="0070C0"/>
                </a:solidFill>
                <a:latin typeface="+mn-lt"/>
                <a:cs typeface="+mj-cs"/>
              </a:rPr>
              <a:t>مَا الَّذِي يُحَرِّكُ الأَشْياءَ؟</a:t>
            </a: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214282" y="1844824"/>
            <a:ext cx="842968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ar-EG" sz="3600" b="1" dirty="0">
                <a:latin typeface="Calibri" pitchFamily="34" charset="0"/>
                <a:cs typeface="+mj-cs"/>
              </a:rPr>
              <a:t>لا تَتَحَرَّكُ الأَشْياءُ الساكِنَةُ مِنْ تِلْقاءِ </a:t>
            </a:r>
            <a:r>
              <a:rPr lang="ar-EG" sz="3600" b="1" dirty="0" err="1">
                <a:latin typeface="Calibri" pitchFamily="34" charset="0"/>
                <a:cs typeface="+mj-cs"/>
              </a:rPr>
              <a:t>نَفْسِها.</a:t>
            </a:r>
            <a:r>
              <a:rPr lang="ar-EG" sz="3600" b="1" dirty="0">
                <a:latin typeface="Calibri" pitchFamily="34" charset="0"/>
                <a:cs typeface="+mj-cs"/>
              </a:rPr>
              <a:t> </a:t>
            </a:r>
          </a:p>
          <a:p>
            <a:pPr>
              <a:defRPr/>
            </a:pPr>
            <a:r>
              <a:rPr lang="ar-EG" sz="3600" b="1" dirty="0">
                <a:latin typeface="Calibri" pitchFamily="34" charset="0"/>
                <a:cs typeface="+mj-cs"/>
              </a:rPr>
              <a:t>لِذا عَلَيْنا دَفْعُ الشَّيْءِ أَوْ سَحْبُهُ لِيَتَحَرَّكَ.</a:t>
            </a:r>
            <a:r>
              <a:rPr lang="ar-SA" sz="3600" b="1" dirty="0">
                <a:latin typeface="Calibri" pitchFamily="34" charset="0"/>
                <a:cs typeface="+mj-cs"/>
              </a:rPr>
              <a:t> فعندما </a:t>
            </a:r>
            <a:r>
              <a:rPr lang="ar-EG" sz="3600" b="1" dirty="0">
                <a:latin typeface="Calibri" pitchFamily="34" charset="0"/>
                <a:cs typeface="+mj-cs"/>
              </a:rPr>
              <a:t>أ</a:t>
            </a:r>
            <a:r>
              <a:rPr lang="ar-SA" sz="3600" b="1" dirty="0">
                <a:latin typeface="Calibri" pitchFamily="34" charset="0"/>
                <a:cs typeface="+mj-cs"/>
              </a:rPr>
              <a:t>لعب كرة القدم مثلاً فإن</a:t>
            </a:r>
            <a:r>
              <a:rPr lang="ar-EG" sz="3600" b="1" dirty="0">
                <a:latin typeface="Calibri" pitchFamily="34" charset="0"/>
                <a:cs typeface="+mj-cs"/>
              </a:rPr>
              <a:t>ني</a:t>
            </a:r>
            <a:r>
              <a:rPr lang="ar-SA" sz="3600" b="1" dirty="0">
                <a:latin typeface="Calibri" pitchFamily="34" charset="0"/>
                <a:cs typeface="+mj-cs"/>
              </a:rPr>
              <a:t> </a:t>
            </a:r>
            <a:r>
              <a:rPr lang="ar-EG" sz="3600" b="1" dirty="0">
                <a:latin typeface="Calibri" pitchFamily="34" charset="0"/>
                <a:cs typeface="+mj-cs"/>
              </a:rPr>
              <a:t>أ</a:t>
            </a:r>
            <a:r>
              <a:rPr lang="ar-SA" sz="3600" b="1" dirty="0">
                <a:latin typeface="Calibri" pitchFamily="34" charset="0"/>
                <a:cs typeface="+mj-cs"/>
              </a:rPr>
              <a:t>ركل الكرة</a:t>
            </a:r>
            <a:r>
              <a:rPr lang="ar-EG" sz="3600" b="1" dirty="0" err="1">
                <a:latin typeface="Calibri" pitchFamily="34" charset="0"/>
                <a:cs typeface="+mj-cs"/>
              </a:rPr>
              <a:t>،</a:t>
            </a:r>
            <a:r>
              <a:rPr lang="ar-EG" sz="3600" b="1" dirty="0">
                <a:latin typeface="Calibri" pitchFamily="34" charset="0"/>
                <a:cs typeface="+mj-cs"/>
              </a:rPr>
              <a:t> </a:t>
            </a:r>
            <a:r>
              <a:rPr lang="ar-SA" sz="3600" b="1" dirty="0">
                <a:latin typeface="Calibri" pitchFamily="34" charset="0"/>
                <a:cs typeface="+mj-cs"/>
              </a:rPr>
              <a:t>فتتحرك الكرة في الملعب. </a:t>
            </a:r>
            <a:endParaRPr lang="ar-EG" sz="3600" b="1" dirty="0">
              <a:latin typeface="Calibri" pitchFamily="34" charset="0"/>
              <a:cs typeface="+mj-cs"/>
            </a:endParaRPr>
          </a:p>
        </p:txBody>
      </p:sp>
    </p:spTree>
  </p:cSld>
  <p:clrMapOvr>
    <a:masterClrMapping/>
  </p:clrMapOvr>
  <p:transition>
    <p:pu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شرح والتفسي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ا الذى يحرك الاشيا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لا تتحرك الاشياء الساكن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لذا علين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1571604" y="1357298"/>
            <a:ext cx="684688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ar-SA" sz="3600" b="1" dirty="0" smtClean="0">
                <a:latin typeface="Calibri" pitchFamily="34" charset="0"/>
                <a:cs typeface="+mj-cs"/>
              </a:rPr>
              <a:t>تمثل </a:t>
            </a:r>
            <a:r>
              <a:rPr lang="ar-SA" sz="3600" b="1" dirty="0">
                <a:latin typeface="Calibri" pitchFamily="34" charset="0"/>
                <a:cs typeface="+mj-cs"/>
              </a:rPr>
              <a:t>ركلت</a:t>
            </a:r>
            <a:r>
              <a:rPr lang="ar-EG" sz="3600" b="1" dirty="0">
                <a:latin typeface="Calibri" pitchFamily="34" charset="0"/>
                <a:cs typeface="+mj-cs"/>
              </a:rPr>
              <a:t>ي</a:t>
            </a:r>
            <a:r>
              <a:rPr lang="ar-SA" sz="3600" b="1" dirty="0">
                <a:latin typeface="Calibri" pitchFamily="34" charset="0"/>
                <a:cs typeface="+mj-cs"/>
              </a:rPr>
              <a:t> دفعاً، </a:t>
            </a:r>
            <a:r>
              <a:rPr lang="ar-EG" sz="3600" b="1" dirty="0">
                <a:latin typeface="Calibri" pitchFamily="34" charset="0"/>
                <a:cs typeface="+mj-cs"/>
              </a:rPr>
              <a:t>فإذا</a:t>
            </a:r>
            <a:r>
              <a:rPr lang="ar-SA" sz="3600" b="1" dirty="0">
                <a:latin typeface="Calibri" pitchFamily="34" charset="0"/>
                <a:cs typeface="+mj-cs"/>
              </a:rPr>
              <a:t> لم </a:t>
            </a:r>
            <a:r>
              <a:rPr lang="ar-EG" sz="3600" b="1" dirty="0">
                <a:latin typeface="Calibri" pitchFamily="34" charset="0"/>
                <a:cs typeface="+mj-cs"/>
              </a:rPr>
              <a:t>أ</a:t>
            </a:r>
            <a:r>
              <a:rPr lang="ar-SA" sz="3600" b="1" dirty="0">
                <a:latin typeface="Calibri" pitchFamily="34" charset="0"/>
                <a:cs typeface="+mj-cs"/>
              </a:rPr>
              <a:t>ركلها فلن تتحرك الكرة و</a:t>
            </a:r>
            <a:r>
              <a:rPr lang="ar-EG" sz="3600" b="1" dirty="0">
                <a:latin typeface="Calibri" pitchFamily="34" charset="0"/>
                <a:cs typeface="+mj-cs"/>
              </a:rPr>
              <a:t>س</a:t>
            </a:r>
            <a:r>
              <a:rPr lang="ar-SA" sz="3600" b="1" dirty="0">
                <a:latin typeface="Calibri" pitchFamily="34" charset="0"/>
                <a:cs typeface="+mj-cs"/>
              </a:rPr>
              <a:t>تبقى في مكانها.</a:t>
            </a:r>
            <a:endParaRPr lang="ar-EG" sz="3600" b="1" dirty="0">
              <a:latin typeface="Calibri" pitchFamily="34" charset="0"/>
              <a:cs typeface="+mj-cs"/>
            </a:endParaRPr>
          </a:p>
        </p:txBody>
      </p:sp>
      <p:grpSp>
        <p:nvGrpSpPr>
          <p:cNvPr id="3" name="مجموعة 2"/>
          <p:cNvGrpSpPr/>
          <p:nvPr/>
        </p:nvGrpSpPr>
        <p:grpSpPr>
          <a:xfrm>
            <a:off x="5364088" y="5589240"/>
            <a:ext cx="3284529" cy="571480"/>
            <a:chOff x="5286380" y="5929330"/>
            <a:chExt cx="3857620" cy="648000"/>
          </a:xfrm>
        </p:grpSpPr>
        <p:sp>
          <p:nvSpPr>
            <p:cNvPr id="4" name="مستطيل مستدير الزوايا 3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" name="مستطيل 4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792749" y="5575969"/>
            <a:ext cx="30718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2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  <p:sp>
        <p:nvSpPr>
          <p:cNvPr id="7" name="Rectangle 1"/>
          <p:cNvSpPr/>
          <p:nvPr/>
        </p:nvSpPr>
        <p:spPr bwMode="auto">
          <a:xfrm>
            <a:off x="4450019" y="476672"/>
            <a:ext cx="42755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solidFill>
                  <a:srgbClr val="0070C0"/>
                </a:solidFill>
                <a:latin typeface="+mn-lt"/>
                <a:cs typeface="+mj-cs"/>
              </a:rPr>
              <a:t>مَا الَّذِي يُحَرِّكُ الأَشْياءَ؟</a:t>
            </a: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72964" y="3212976"/>
            <a:ext cx="4500594" cy="1200329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ar-EG" sz="3600" b="1" dirty="0">
                <a:solidFill>
                  <a:schemeClr val="tx1"/>
                </a:solidFill>
              </a:rPr>
              <a:t>عندما تكون الركلة أقوى تتحرك الكرة أبعد.</a:t>
            </a:r>
            <a:endParaRPr lang="en-US" sz="3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pu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مثل ركلت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عندما تكون الركل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311910" y="880066"/>
            <a:ext cx="340349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4000" b="1" dirty="0">
                <a:solidFill>
                  <a:srgbClr val="FF0000"/>
                </a:solidFill>
                <a:latin typeface="Calibri" pitchFamily="34" charset="0"/>
                <a:cs typeface="+mj-cs"/>
              </a:rPr>
              <a:t>الفَصلُ الحاديَ عَشرَ</a:t>
            </a: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3242316" y="1425550"/>
            <a:ext cx="147989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54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Calibri" pitchFamily="34" charset="0"/>
                <a:cs typeface="+mj-cs"/>
              </a:rPr>
              <a:t>الْقُوَى</a:t>
            </a:r>
          </a:p>
        </p:txBody>
      </p:sp>
      <p:sp>
        <p:nvSpPr>
          <p:cNvPr id="9" name="Flowchart: Decision 5"/>
          <p:cNvSpPr/>
          <p:nvPr/>
        </p:nvSpPr>
        <p:spPr>
          <a:xfrm>
            <a:off x="7358082" y="2420318"/>
            <a:ext cx="1285884" cy="714380"/>
          </a:xfrm>
          <a:prstGeom prst="ellipse">
            <a:avLst/>
          </a:prstGeom>
          <a:solidFill>
            <a:srgbClr val="FF0000"/>
          </a:solidFill>
          <a:ln w="571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 sz="4000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0000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Rectangle 8"/>
          <p:cNvSpPr/>
          <p:nvPr/>
        </p:nvSpPr>
        <p:spPr>
          <a:xfrm>
            <a:off x="7286644" y="2348880"/>
            <a:ext cx="14031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الفكرة العامة</a:t>
            </a:r>
          </a:p>
        </p:txBody>
      </p:sp>
      <p:sp>
        <p:nvSpPr>
          <p:cNvPr id="12" name="Rectangle 6"/>
          <p:cNvSpPr/>
          <p:nvPr/>
        </p:nvSpPr>
        <p:spPr bwMode="auto">
          <a:xfrm>
            <a:off x="5572132" y="2348880"/>
            <a:ext cx="17443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كَيْفَ تَتَحَرَّكُ الأَشْياءُ؟</a:t>
            </a:r>
          </a:p>
        </p:txBody>
      </p:sp>
      <p:grpSp>
        <p:nvGrpSpPr>
          <p:cNvPr id="13" name="مجموعة 12"/>
          <p:cNvGrpSpPr/>
          <p:nvPr/>
        </p:nvGrpSpPr>
        <p:grpSpPr>
          <a:xfrm>
            <a:off x="5382017" y="3349012"/>
            <a:ext cx="3333389" cy="428628"/>
            <a:chOff x="5292495" y="2786058"/>
            <a:chExt cx="2994281" cy="428628"/>
          </a:xfrm>
        </p:grpSpPr>
        <p:cxnSp>
          <p:nvCxnSpPr>
            <p:cNvPr id="14" name="رابط مستقيم 13"/>
            <p:cNvCxnSpPr/>
            <p:nvPr/>
          </p:nvCxnSpPr>
          <p:spPr>
            <a:xfrm>
              <a:off x="5292495" y="3000372"/>
              <a:ext cx="1325846" cy="0"/>
            </a:xfrm>
            <a:prstGeom prst="line">
              <a:avLst/>
            </a:prstGeom>
            <a:ln w="38100">
              <a:solidFill>
                <a:srgbClr val="00B0F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مستطيل مستدير الزوايا 14"/>
            <p:cNvSpPr/>
            <p:nvPr/>
          </p:nvSpPr>
          <p:spPr>
            <a:xfrm>
              <a:off x="6500826" y="2786058"/>
              <a:ext cx="1785950" cy="428628"/>
            </a:xfrm>
            <a:prstGeom prst="roundRect">
              <a:avLst>
                <a:gd name="adj" fmla="val 40818"/>
              </a:avLst>
            </a:prstGeom>
            <a:solidFill>
              <a:srgbClr val="00B0F0"/>
            </a:solidFill>
            <a:ln>
              <a:solidFill>
                <a:srgbClr val="00B0F0"/>
              </a:solidFill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16" name="مربع نص 5"/>
          <p:cNvSpPr txBox="1">
            <a:spLocks noChangeArrowheads="1"/>
          </p:cNvSpPr>
          <p:nvPr/>
        </p:nvSpPr>
        <p:spPr bwMode="auto">
          <a:xfrm>
            <a:off x="6643702" y="3349012"/>
            <a:ext cx="21431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0"/>
            <a:r>
              <a:rPr lang="ar-EG" sz="2400" b="1" dirty="0">
                <a:solidFill>
                  <a:schemeClr val="bg1"/>
                </a:solidFill>
              </a:rPr>
              <a:t>الأسئلة الأساسية</a:t>
            </a: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3217271" y="5085184"/>
            <a:ext cx="272222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/>
            <a:r>
              <a:rPr lang="ar-EG" sz="3600" b="1" dirty="0"/>
              <a:t>ماذا تعمل القوى؟</a:t>
            </a:r>
            <a:endParaRPr lang="en-US" sz="3600" dirty="0"/>
          </a:p>
        </p:txBody>
      </p:sp>
      <p:sp>
        <p:nvSpPr>
          <p:cNvPr id="18" name="مستطيل 17"/>
          <p:cNvSpPr>
            <a:spLocks noChangeArrowheads="1"/>
          </p:cNvSpPr>
          <p:nvPr/>
        </p:nvSpPr>
        <p:spPr bwMode="auto">
          <a:xfrm>
            <a:off x="5936898" y="4420440"/>
            <a:ext cx="18341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rtl="0"/>
            <a:r>
              <a:rPr lang="ar-EG" sz="3200" b="1" dirty="0">
                <a:solidFill>
                  <a:srgbClr val="0070C0"/>
                </a:solidFill>
              </a:rPr>
              <a:t>الدرس الأول</a:t>
            </a:r>
            <a:endParaRPr lang="ar-SA" sz="32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pu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فصل الحادى عش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قو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olden_Scarab_Spawnف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فكره العام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كيف تتحرك الاشيا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الأسئلة الأساس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الدرس الاو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ماذا تعمل القوى((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2" grpId="0"/>
      <p:bldP spid="16" grpId="0"/>
      <p:bldP spid="17" grpId="0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 flipH="1">
            <a:off x="4985448" y="5589240"/>
            <a:ext cx="3714776" cy="648000"/>
            <a:chOff x="5286380" y="5929330"/>
            <a:chExt cx="3857620" cy="648000"/>
          </a:xfrm>
        </p:grpSpPr>
        <p:sp>
          <p:nvSpPr>
            <p:cNvPr id="3" name="مستطيل مستدير الزوايا 2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985448" y="5581027"/>
            <a:ext cx="30718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2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827584" y="764704"/>
            <a:ext cx="785818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ar-EG" sz="4400" b="1" dirty="0">
                <a:latin typeface="Calibri" pitchFamily="34" charset="0"/>
                <a:cs typeface="+mj-cs"/>
              </a:rPr>
              <a:t>يُسَمّى الدَّفْعُ أَو السَّحْبُ </a:t>
            </a:r>
            <a:r>
              <a:rPr lang="ar-EG" sz="4400" b="1" dirty="0"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Calibri" pitchFamily="34" charset="0"/>
                <a:cs typeface="+mj-cs"/>
              </a:rPr>
              <a:t>قوُةَّ</a:t>
            </a:r>
            <a:r>
              <a:rPr lang="ar-EG" sz="4400" b="1" dirty="0">
                <a:latin typeface="Calibri" pitchFamily="34" charset="0"/>
                <a:cs typeface="+mj-cs"/>
              </a:rPr>
              <a:t>.ً</a:t>
            </a:r>
          </a:p>
          <a:p>
            <a:pPr>
              <a:defRPr/>
            </a:pPr>
            <a:r>
              <a:rPr lang="ar-EG" sz="4400" b="1" dirty="0">
                <a:latin typeface="Calibri" pitchFamily="34" charset="0"/>
                <a:cs typeface="+mj-cs"/>
              </a:rPr>
              <a:t> إِذَا دَفَعْتُ شَيْئًا فَإِنَّنِي أُبْعِدُهُ </a:t>
            </a:r>
            <a:r>
              <a:rPr lang="ar-EG" sz="4400" b="1" dirty="0" err="1">
                <a:latin typeface="Calibri" pitchFamily="34" charset="0"/>
                <a:cs typeface="+mj-cs"/>
              </a:rPr>
              <a:t>عَنِّي،</a:t>
            </a:r>
            <a:endParaRPr lang="ar-EG" sz="4400" b="1" dirty="0">
              <a:latin typeface="Calibri" pitchFamily="34" charset="0"/>
              <a:cs typeface="+mj-cs"/>
            </a:endParaRPr>
          </a:p>
          <a:p>
            <a:pPr>
              <a:defRPr/>
            </a:pPr>
            <a:r>
              <a:rPr lang="ar-EG" sz="4400" b="1" dirty="0">
                <a:latin typeface="Calibri" pitchFamily="34" charset="0"/>
                <a:cs typeface="+mj-cs"/>
              </a:rPr>
              <a:t> أَمّا إِذَا سَحَبْتُهُ فَإِنَّنِي أُقَرِّبُهُ </a:t>
            </a:r>
            <a:r>
              <a:rPr lang="ar-SA" sz="4400" b="1" dirty="0">
                <a:latin typeface="Calibri" pitchFamily="34" charset="0"/>
                <a:cs typeface="+mj-cs"/>
              </a:rPr>
              <a:t>إليَّ</a:t>
            </a:r>
            <a:r>
              <a:rPr lang="ar-EG" sz="4400" b="1" dirty="0" err="1">
                <a:latin typeface="Calibri" pitchFamily="34" charset="0"/>
                <a:cs typeface="+mj-cs"/>
              </a:rPr>
              <a:t>.</a:t>
            </a:r>
            <a:endParaRPr lang="ar-EG" sz="4400" b="1" dirty="0">
              <a:latin typeface="Calibri" pitchFamily="34" charset="0"/>
              <a:cs typeface="+mj-cs"/>
            </a:endParaRPr>
          </a:p>
          <a:p>
            <a:pPr>
              <a:defRPr/>
            </a:pPr>
            <a:r>
              <a:rPr lang="ar-EG" sz="4400" b="1" dirty="0">
                <a:latin typeface="Calibri" pitchFamily="34" charset="0"/>
                <a:cs typeface="+mj-cs"/>
              </a:rPr>
              <a:t> </a:t>
            </a:r>
            <a:r>
              <a:rPr lang="ar-SA" sz="4400" b="1" dirty="0">
                <a:latin typeface="Calibri" pitchFamily="34" charset="0"/>
                <a:cs typeface="+mj-cs"/>
              </a:rPr>
              <a:t>ف</a:t>
            </a:r>
            <a:r>
              <a:rPr lang="ar-EG" sz="4400" b="1" dirty="0">
                <a:latin typeface="Calibri" pitchFamily="34" charset="0"/>
                <a:cs typeface="+mj-cs"/>
              </a:rPr>
              <a:t>رَكْلُ الْكُرَةِ دَفْعٌ، بَيْنَمَا شَدُّ الْحَبْلِ سَحْبٌ.</a:t>
            </a:r>
            <a:r>
              <a:rPr lang="ar-SA" sz="4400" b="1" dirty="0">
                <a:latin typeface="Calibri" pitchFamily="34" charset="0"/>
                <a:cs typeface="+mj-cs"/>
              </a:rPr>
              <a:t> </a:t>
            </a:r>
            <a:endParaRPr lang="ar-EG" sz="4400" b="1" dirty="0">
              <a:latin typeface="Calibri" pitchFamily="34" charset="0"/>
              <a:cs typeface="+mj-cs"/>
            </a:endParaRPr>
          </a:p>
          <a:p>
            <a:pPr>
              <a:defRPr/>
            </a:pPr>
            <a:r>
              <a:rPr lang="ar-SA" sz="4400" b="1" dirty="0">
                <a:latin typeface="Calibri" pitchFamily="34" charset="0"/>
                <a:cs typeface="+mj-cs"/>
              </a:rPr>
              <a:t>أستطيع تحريك أجسام مختلفة بقوى مختلفة</a:t>
            </a:r>
            <a:r>
              <a:rPr lang="ar-EG" sz="4400" b="1" dirty="0">
                <a:latin typeface="Calibri" pitchFamily="34" charset="0"/>
                <a:cs typeface="+mj-cs"/>
              </a:rPr>
              <a:t> في المقدار</a:t>
            </a:r>
            <a:r>
              <a:rPr lang="ar-SA" sz="4400" b="1" dirty="0">
                <a:latin typeface="Calibri" pitchFamily="34" charset="0"/>
                <a:cs typeface="+mj-cs"/>
              </a:rPr>
              <a:t>.</a:t>
            </a:r>
            <a:endParaRPr lang="ar-EG" sz="4400" b="1" dirty="0">
              <a:latin typeface="Calibri" pitchFamily="34" charset="0"/>
              <a:cs typeface="+mj-cs"/>
            </a:endParaRPr>
          </a:p>
        </p:txBody>
      </p:sp>
    </p:spTree>
  </p:cSld>
  <p:clrMapOvr>
    <a:masterClrMapping/>
  </p:clrMapOvr>
  <p:transition>
    <p:pu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يسمى الدفع او السحب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ذا دفعت شيئ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ما اذا سحبت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فركل الكره دف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استطيع تحريك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1571604" y="1357298"/>
            <a:ext cx="684688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ar-SA" sz="3600" b="1" dirty="0" smtClean="0">
                <a:latin typeface="Calibri" pitchFamily="34" charset="0"/>
                <a:cs typeface="+mj-cs"/>
              </a:rPr>
              <a:t>تمثل </a:t>
            </a:r>
            <a:r>
              <a:rPr lang="ar-SA" sz="3600" b="1" dirty="0">
                <a:latin typeface="Calibri" pitchFamily="34" charset="0"/>
                <a:cs typeface="+mj-cs"/>
              </a:rPr>
              <a:t>ركلت</a:t>
            </a:r>
            <a:r>
              <a:rPr lang="ar-EG" sz="3600" b="1" dirty="0">
                <a:latin typeface="Calibri" pitchFamily="34" charset="0"/>
                <a:cs typeface="+mj-cs"/>
              </a:rPr>
              <a:t>ي</a:t>
            </a:r>
            <a:r>
              <a:rPr lang="ar-SA" sz="3600" b="1" dirty="0">
                <a:latin typeface="Calibri" pitchFamily="34" charset="0"/>
                <a:cs typeface="+mj-cs"/>
              </a:rPr>
              <a:t> دفعاً، </a:t>
            </a:r>
            <a:r>
              <a:rPr lang="ar-EG" sz="3600" b="1" dirty="0">
                <a:latin typeface="Calibri" pitchFamily="34" charset="0"/>
                <a:cs typeface="+mj-cs"/>
              </a:rPr>
              <a:t>فإذا</a:t>
            </a:r>
            <a:r>
              <a:rPr lang="ar-SA" sz="3600" b="1" dirty="0">
                <a:latin typeface="Calibri" pitchFamily="34" charset="0"/>
                <a:cs typeface="+mj-cs"/>
              </a:rPr>
              <a:t> لم </a:t>
            </a:r>
            <a:r>
              <a:rPr lang="ar-EG" sz="3600" b="1" dirty="0">
                <a:latin typeface="Calibri" pitchFamily="34" charset="0"/>
                <a:cs typeface="+mj-cs"/>
              </a:rPr>
              <a:t>أ</a:t>
            </a:r>
            <a:r>
              <a:rPr lang="ar-SA" sz="3600" b="1" dirty="0">
                <a:latin typeface="Calibri" pitchFamily="34" charset="0"/>
                <a:cs typeface="+mj-cs"/>
              </a:rPr>
              <a:t>ركلها فلن تتحرك الكرة و</a:t>
            </a:r>
            <a:r>
              <a:rPr lang="ar-EG" sz="3600" b="1" dirty="0">
                <a:latin typeface="Calibri" pitchFamily="34" charset="0"/>
                <a:cs typeface="+mj-cs"/>
              </a:rPr>
              <a:t>س</a:t>
            </a:r>
            <a:r>
              <a:rPr lang="ar-SA" sz="3600" b="1" dirty="0">
                <a:latin typeface="Calibri" pitchFamily="34" charset="0"/>
                <a:cs typeface="+mj-cs"/>
              </a:rPr>
              <a:t>تبقى في مكانها.</a:t>
            </a:r>
            <a:endParaRPr lang="ar-EG" sz="3600" b="1" dirty="0">
              <a:latin typeface="Calibri" pitchFamily="34" charset="0"/>
              <a:cs typeface="+mj-cs"/>
            </a:endParaRPr>
          </a:p>
        </p:txBody>
      </p:sp>
      <p:grpSp>
        <p:nvGrpSpPr>
          <p:cNvPr id="3" name="مجموعة 2"/>
          <p:cNvGrpSpPr/>
          <p:nvPr/>
        </p:nvGrpSpPr>
        <p:grpSpPr>
          <a:xfrm>
            <a:off x="5364088" y="5589240"/>
            <a:ext cx="3284529" cy="571480"/>
            <a:chOff x="5286380" y="5929330"/>
            <a:chExt cx="3857620" cy="648000"/>
          </a:xfrm>
        </p:grpSpPr>
        <p:sp>
          <p:nvSpPr>
            <p:cNvPr id="4" name="مستطيل مستدير الزوايا 3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" name="مستطيل 4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792749" y="5575969"/>
            <a:ext cx="30718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2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  <p:sp>
        <p:nvSpPr>
          <p:cNvPr id="7" name="Rectangle 1"/>
          <p:cNvSpPr/>
          <p:nvPr/>
        </p:nvSpPr>
        <p:spPr bwMode="auto">
          <a:xfrm>
            <a:off x="4450019" y="476672"/>
            <a:ext cx="42755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solidFill>
                  <a:srgbClr val="0070C0"/>
                </a:solidFill>
                <a:latin typeface="+mn-lt"/>
                <a:cs typeface="+mj-cs"/>
              </a:rPr>
              <a:t>مَا الَّذِي يُحَرِّكُ الأَشْياءَ؟</a:t>
            </a: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786322"/>
            <a:ext cx="4500594" cy="1200329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ar-EG" sz="3600" b="1" dirty="0">
                <a:solidFill>
                  <a:schemeClr val="tx1"/>
                </a:solidFill>
              </a:rPr>
              <a:t>عندما تكون الركلة أقوى تتحرك الكرة أبعد.</a:t>
            </a:r>
            <a:endParaRPr lang="en-US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398182"/>
      </p:ext>
    </p:extLst>
  </p:cSld>
  <p:clrMapOvr>
    <a:masterClrMapping/>
  </p:clrMapOvr>
  <p:transition>
    <p:pu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مثل ركلت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عندما تكون الركل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92122" y="332656"/>
            <a:ext cx="6837529" cy="4369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" name="مجموعة 2"/>
          <p:cNvGrpSpPr/>
          <p:nvPr/>
        </p:nvGrpSpPr>
        <p:grpSpPr>
          <a:xfrm flipH="1">
            <a:off x="4929190" y="5589240"/>
            <a:ext cx="3714776" cy="648000"/>
            <a:chOff x="5286380" y="5929330"/>
            <a:chExt cx="3857620" cy="648000"/>
          </a:xfrm>
        </p:grpSpPr>
        <p:sp>
          <p:nvSpPr>
            <p:cNvPr id="4" name="مستطيل مستدير الزوايا 3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" name="مستطيل 4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929190" y="5581027"/>
            <a:ext cx="30718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2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  <p:sp>
        <p:nvSpPr>
          <p:cNvPr id="7" name="مربع نص 6"/>
          <p:cNvSpPr txBox="1"/>
          <p:nvPr/>
        </p:nvSpPr>
        <p:spPr>
          <a:xfrm>
            <a:off x="1857356" y="4643446"/>
            <a:ext cx="500066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4000" b="1" dirty="0" smtClean="0"/>
              <a:t>ما الذي يحرك العربة؟</a:t>
            </a:r>
            <a:endParaRPr lang="ar-SA" sz="4000" b="1" dirty="0"/>
          </a:p>
        </p:txBody>
      </p:sp>
      <p:sp>
        <p:nvSpPr>
          <p:cNvPr id="8" name="مثلث متساوي الساقين 7"/>
          <p:cNvSpPr/>
          <p:nvPr/>
        </p:nvSpPr>
        <p:spPr>
          <a:xfrm>
            <a:off x="6286512" y="4714884"/>
            <a:ext cx="500066" cy="428630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ransition>
    <p:pu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ا الذى يحرك العرب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 flipH="1">
            <a:off x="4932040" y="5646458"/>
            <a:ext cx="3714776" cy="648000"/>
            <a:chOff x="5286380" y="5929330"/>
            <a:chExt cx="3857620" cy="648000"/>
          </a:xfrm>
        </p:grpSpPr>
        <p:sp>
          <p:nvSpPr>
            <p:cNvPr id="3" name="مستطيل مستدير الزوايا 2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932040" y="5638245"/>
            <a:ext cx="30718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2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  <p:grpSp>
        <p:nvGrpSpPr>
          <p:cNvPr id="6" name="مجموعة 5"/>
          <p:cNvGrpSpPr/>
          <p:nvPr/>
        </p:nvGrpSpPr>
        <p:grpSpPr>
          <a:xfrm>
            <a:off x="7358082" y="1000108"/>
            <a:ext cx="714380" cy="700086"/>
            <a:chOff x="7215206" y="2928934"/>
            <a:chExt cx="714380" cy="700086"/>
          </a:xfrm>
        </p:grpSpPr>
        <p:sp>
          <p:nvSpPr>
            <p:cNvPr id="7" name="شكل بيضاوي 6"/>
            <p:cNvSpPr/>
            <p:nvPr/>
          </p:nvSpPr>
          <p:spPr>
            <a:xfrm>
              <a:off x="7215206" y="3000372"/>
              <a:ext cx="642942" cy="62864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4000" b="1" dirty="0"/>
            </a:p>
          </p:txBody>
        </p:sp>
        <p:pic>
          <p:nvPicPr>
            <p:cNvPr id="8" name="صورة 7" descr="240px-Red_check.svg.png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lum contrast="62000"/>
            </a:blip>
            <a:stretch>
              <a:fillRect/>
            </a:stretch>
          </p:blipFill>
          <p:spPr>
            <a:xfrm>
              <a:off x="7300938" y="2928934"/>
              <a:ext cx="628648" cy="628648"/>
            </a:xfrm>
            <a:prstGeom prst="rect">
              <a:avLst/>
            </a:prstGeom>
          </p:spPr>
        </p:pic>
      </p:grp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2500298" y="928670"/>
            <a:ext cx="4862513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4800" b="1" dirty="0">
                <a:latin typeface="Times New Roman" pitchFamily="18" charset="0"/>
                <a:cs typeface="Times New Roman" pitchFamily="18" charset="0"/>
              </a:rPr>
              <a:t>لماذا نحتاج إلى القوى؟</a:t>
            </a:r>
            <a:endParaRPr lang="ar-EG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1428728" y="3643314"/>
            <a:ext cx="6480175" cy="76835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ar-EG" sz="4400" b="1" dirty="0">
                <a:solidFill>
                  <a:srgbClr val="000099"/>
                </a:solidFill>
              </a:rPr>
              <a:t>لتحريك الأشياء والتأثير عليها.</a:t>
            </a:r>
            <a:endParaRPr lang="en-US" sz="4400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ransition>
    <p:pu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لماذا نحتاج الى القو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لتحريك الأشياء والتأثير عليه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9464" y="1556792"/>
            <a:ext cx="8104984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مجموعة 1"/>
          <p:cNvGrpSpPr/>
          <p:nvPr/>
        </p:nvGrpSpPr>
        <p:grpSpPr>
          <a:xfrm flipH="1">
            <a:off x="5004048" y="5588291"/>
            <a:ext cx="3714776" cy="648000"/>
            <a:chOff x="5286380" y="5929330"/>
            <a:chExt cx="3857620" cy="648000"/>
          </a:xfrm>
        </p:grpSpPr>
        <p:sp>
          <p:nvSpPr>
            <p:cNvPr id="3" name="مستطيل مستدير الزوايا 2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004048" y="5580078"/>
            <a:ext cx="30718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2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  <p:sp>
        <p:nvSpPr>
          <p:cNvPr id="7" name="مثلث متساوي الساقين 6"/>
          <p:cNvSpPr/>
          <p:nvPr/>
        </p:nvSpPr>
        <p:spPr>
          <a:xfrm rot="10800000">
            <a:off x="8072462" y="642918"/>
            <a:ext cx="500066" cy="428630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/>
          <p:cNvSpPr txBox="1"/>
          <p:nvPr/>
        </p:nvSpPr>
        <p:spPr>
          <a:xfrm>
            <a:off x="71406" y="371283"/>
            <a:ext cx="7929618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>
              <a:defRPr/>
            </a:pPr>
            <a:r>
              <a:rPr lang="ar-SA" sz="3600" b="1" dirty="0">
                <a:solidFill>
                  <a:schemeClr val="tx1"/>
                </a:solidFill>
              </a:rPr>
              <a:t>يسحب مجموع</a:t>
            </a:r>
            <a:r>
              <a:rPr lang="ar-EG" sz="3600" b="1" dirty="0">
                <a:solidFill>
                  <a:schemeClr val="tx1"/>
                </a:solidFill>
              </a:rPr>
              <a:t>تا</a:t>
            </a:r>
            <a:r>
              <a:rPr lang="ar-SA" sz="3600" b="1" dirty="0">
                <a:solidFill>
                  <a:schemeClr val="tx1"/>
                </a:solidFill>
              </a:rPr>
              <a:t> الطلاب الحبل ك</a:t>
            </a:r>
            <a:r>
              <a:rPr lang="ar-EG" sz="3600" b="1" dirty="0">
                <a:solidFill>
                  <a:schemeClr val="tx1"/>
                </a:solidFill>
              </a:rPr>
              <a:t>ل</a:t>
            </a:r>
            <a:r>
              <a:rPr lang="ar-SA" sz="3600" b="1" dirty="0">
                <a:solidFill>
                  <a:schemeClr val="tx1"/>
                </a:solidFill>
              </a:rPr>
              <a:t> منهما في </a:t>
            </a:r>
            <a:r>
              <a:rPr lang="ar-EG" sz="3600" b="1" dirty="0" smtClean="0">
                <a:solidFill>
                  <a:schemeClr val="tx1"/>
                </a:solidFill>
              </a:rPr>
              <a:t>ا</a:t>
            </a:r>
            <a:r>
              <a:rPr lang="ar-SA" sz="3600" b="1" dirty="0" err="1" smtClean="0">
                <a:solidFill>
                  <a:schemeClr val="tx1"/>
                </a:solidFill>
              </a:rPr>
              <a:t>تجاهه</a:t>
            </a:r>
            <a:r>
              <a:rPr lang="ar-SA" sz="3600" b="1" dirty="0" err="1">
                <a:solidFill>
                  <a:schemeClr val="tx1"/>
                </a:solidFill>
              </a:rPr>
              <a:t>.</a:t>
            </a:r>
            <a:r>
              <a:rPr lang="ar-SA" sz="3600" b="1" dirty="0">
                <a:solidFill>
                  <a:schemeClr val="tx1"/>
                </a:solidFill>
              </a:rPr>
              <a:t> </a:t>
            </a:r>
            <a:endParaRPr lang="ar-EG" sz="3600" b="1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ar-SA" sz="3600" b="1" dirty="0">
                <a:solidFill>
                  <a:schemeClr val="tx1"/>
                </a:solidFill>
              </a:rPr>
              <a:t>لماذا لا يتحرك </a:t>
            </a:r>
            <a:r>
              <a:rPr lang="ar-SA" sz="3600" b="1" dirty="0" err="1">
                <a:solidFill>
                  <a:schemeClr val="tx1"/>
                </a:solidFill>
              </a:rPr>
              <a:t>الحبل؟</a:t>
            </a:r>
            <a:endParaRPr lang="ar-SA" sz="3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pu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يسحب مجموعت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لماذا لايتحرك الحب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5364088" y="5661248"/>
            <a:ext cx="3284529" cy="571480"/>
            <a:chOff x="5286380" y="5929330"/>
            <a:chExt cx="3857620" cy="648000"/>
          </a:xfrm>
        </p:grpSpPr>
        <p:sp>
          <p:nvSpPr>
            <p:cNvPr id="3" name="مستطيل مستدير الزوايا 2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792749" y="5647977"/>
            <a:ext cx="30718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2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4788024" y="548680"/>
            <a:ext cx="38258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مَا بَعْضُ أَنْواعِ الْقُوَى؟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714348" y="1785926"/>
            <a:ext cx="7751763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عِنْدَما تَتَ</a:t>
            </a:r>
            <a:r>
              <a:rPr lang="ar-SA" sz="4000" b="1" dirty="0">
                <a:latin typeface="Times New Roman" pitchFamily="18" charset="0"/>
                <a:cs typeface="Times New Roman" pitchFamily="18" charset="0"/>
              </a:rPr>
              <a:t>حرك الكرة </a:t>
            </a:r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الى أ</a:t>
            </a:r>
            <a:r>
              <a:rPr lang="ar-SA" sz="4000" b="1" dirty="0">
                <a:latin typeface="Times New Roman" pitchFamily="18" charset="0"/>
                <a:cs typeface="Times New Roman" pitchFamily="18" charset="0"/>
              </a:rPr>
              <a:t>على فإنها  تسقط بعد قليل نحو الأرض</a:t>
            </a:r>
            <a:r>
              <a:rPr lang="ar-EG" sz="4000" b="1" dirty="0" err="1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ar-SA" sz="40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ar-EG" sz="40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ar-SA" sz="4000" b="1" dirty="0">
                <a:latin typeface="Times New Roman" pitchFamily="18" charset="0"/>
                <a:cs typeface="Times New Roman" pitchFamily="18" charset="0"/>
              </a:rPr>
              <a:t>القوة التي تسحب جميع ال</a:t>
            </a:r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أ</a:t>
            </a:r>
            <a:r>
              <a:rPr lang="ar-SA" sz="4000" b="1" dirty="0">
                <a:latin typeface="Times New Roman" pitchFamily="18" charset="0"/>
                <a:cs typeface="Times New Roman" pitchFamily="18" charset="0"/>
              </a:rPr>
              <a:t>جسام </a:t>
            </a:r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إلى الأرض </a:t>
            </a:r>
            <a:r>
              <a:rPr lang="ar-SA" sz="4000" b="1" dirty="0">
                <a:latin typeface="Times New Roman" pitchFamily="18" charset="0"/>
                <a:cs typeface="Times New Roman" pitchFamily="18" charset="0"/>
              </a:rPr>
              <a:t>هي </a:t>
            </a:r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قوُة </a:t>
            </a:r>
            <a:r>
              <a:rPr lang="ar-EG" sz="4000" b="1" dirty="0" err="1"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الْجاذِبيَّةِ</a:t>
            </a:r>
            <a:r>
              <a:rPr lang="ar-EG" sz="4000" b="1" dirty="0" err="1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فعِنْدَما أَقْفِزُ إِلَى أعْلى فَإِنَّ الْجاذِبيَّةَ تُعِيدُنِي ثانيةً إِلَى الأَرْضِ. </a:t>
            </a:r>
          </a:p>
        </p:txBody>
      </p:sp>
    </p:spTree>
  </p:cSld>
  <p:clrMapOvr>
    <a:masterClrMapping/>
  </p:clrMapOvr>
  <p:transition>
    <p:pu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ا بعض انواع القو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عندما تتحرك الكر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قوه التى تسحب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فعندما اقفز الى اعل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5320009" y="5661248"/>
            <a:ext cx="3284529" cy="571480"/>
            <a:chOff x="5286380" y="5929330"/>
            <a:chExt cx="3857620" cy="648000"/>
          </a:xfrm>
        </p:grpSpPr>
        <p:sp>
          <p:nvSpPr>
            <p:cNvPr id="3" name="مستطيل مستدير الزوايا 2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748670" y="5647977"/>
            <a:ext cx="30718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2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785786" y="2071678"/>
            <a:ext cx="7751763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ar-SA" sz="4000" b="1" dirty="0" smtClean="0">
                <a:latin typeface="Times New Roman" pitchFamily="18" charset="0"/>
                <a:cs typeface="Times New Roman" pitchFamily="18" charset="0"/>
              </a:rPr>
              <a:t>إن </a:t>
            </a:r>
            <a:r>
              <a:rPr lang="ar-SA" sz="4000" b="1" dirty="0">
                <a:latin typeface="Times New Roman" pitchFamily="18" charset="0"/>
                <a:cs typeface="Times New Roman" pitchFamily="18" charset="0"/>
              </a:rPr>
              <a:t>قوة الجاذبية تجذب الأجسام </a:t>
            </a:r>
            <a:r>
              <a:rPr lang="ar-EG" sz="4000" b="1" dirty="0" smtClean="0">
                <a:latin typeface="Times New Roman" pitchFamily="18" charset="0"/>
                <a:cs typeface="Times New Roman" pitchFamily="18" charset="0"/>
              </a:rPr>
              <a:t>سواء كانت </a:t>
            </a:r>
            <a:r>
              <a:rPr lang="ar-SA" sz="4000" b="1" dirty="0" smtClean="0">
                <a:latin typeface="Times New Roman" pitchFamily="18" charset="0"/>
                <a:cs typeface="Times New Roman" pitchFamily="18" charset="0"/>
              </a:rPr>
              <a:t>صلبة </a:t>
            </a:r>
            <a:r>
              <a:rPr lang="ar-EG" sz="4000" b="1" dirty="0" smtClean="0">
                <a:latin typeface="Times New Roman" pitchFamily="18" charset="0"/>
                <a:cs typeface="Times New Roman" pitchFamily="18" charset="0"/>
              </a:rPr>
              <a:t>أ</a:t>
            </a:r>
            <a:r>
              <a:rPr lang="ar-SA" sz="4000" b="1" dirty="0" smtClean="0">
                <a:latin typeface="Times New Roman" pitchFamily="18" charset="0"/>
                <a:cs typeface="Times New Roman" pitchFamily="18" charset="0"/>
              </a:rPr>
              <a:t>وسائلة </a:t>
            </a:r>
            <a:r>
              <a:rPr lang="ar-EG" sz="4000" b="1" dirty="0" smtClean="0">
                <a:latin typeface="Times New Roman" pitchFamily="18" charset="0"/>
                <a:cs typeface="Times New Roman" pitchFamily="18" charset="0"/>
              </a:rPr>
              <a:t>أ</a:t>
            </a:r>
            <a:r>
              <a:rPr lang="ar-SA" sz="4000" b="1" dirty="0" smtClean="0">
                <a:latin typeface="Times New Roman" pitchFamily="18" charset="0"/>
                <a:cs typeface="Times New Roman" pitchFamily="18" charset="0"/>
              </a:rPr>
              <a:t>وغازية</a:t>
            </a:r>
            <a:r>
              <a:rPr lang="ar-SA" sz="4000" b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ar-EG" sz="40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ar-SA" sz="4000" b="1" dirty="0">
                <a:latin typeface="Times New Roman" pitchFamily="18" charset="0"/>
                <a:cs typeface="Times New Roman" pitchFamily="18" charset="0"/>
              </a:rPr>
              <a:t>ويسمى </a:t>
            </a:r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مِقْدارُ الْقُوَّةِ الَّتي تَسْحَبُ الْجِسْمَ في اتِّجاهِ </a:t>
            </a:r>
            <a:r>
              <a:rPr lang="ar-EG" sz="4000" b="1" dirty="0" smtClean="0">
                <a:latin typeface="Times New Roman" pitchFamily="18" charset="0"/>
                <a:cs typeface="Times New Roman" pitchFamily="18" charset="0"/>
              </a:rPr>
              <a:t>الأَرْضِ</a:t>
            </a:r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sz="4000" b="1" dirty="0" smtClean="0">
                <a:latin typeface="Times New Roman" pitchFamily="18" charset="0"/>
                <a:cs typeface="Times New Roman" pitchFamily="18" charset="0"/>
              </a:rPr>
              <a:t>وَزْنَ </a:t>
            </a:r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الْجِسْمِ.</a:t>
            </a: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4860032" y="620688"/>
            <a:ext cx="38258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مَا بَعْضُ أَنْواعِ الْقُوَى؟</a:t>
            </a:r>
          </a:p>
        </p:txBody>
      </p:sp>
    </p:spTree>
  </p:cSld>
  <p:clrMapOvr>
    <a:masterClrMapping/>
  </p:clrMapOvr>
  <p:transition>
    <p:pu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إن قوة الجاذبية تجذب الأجسام سواء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إن قوة الجاذبية تجذب الأجسام سواء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5255471" y="5517232"/>
            <a:ext cx="3284529" cy="571480"/>
            <a:chOff x="5286380" y="5929330"/>
            <a:chExt cx="3857620" cy="648000"/>
          </a:xfrm>
        </p:grpSpPr>
        <p:sp>
          <p:nvSpPr>
            <p:cNvPr id="3" name="مستطيل مستدير الزوايا 2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684132" y="5503961"/>
            <a:ext cx="30718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2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6854" y="482600"/>
            <a:ext cx="4438246" cy="539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مثلث متساوي الساقين 7"/>
          <p:cNvSpPr/>
          <p:nvPr/>
        </p:nvSpPr>
        <p:spPr>
          <a:xfrm rot="16200000">
            <a:off x="4250530" y="2464586"/>
            <a:ext cx="500066" cy="428630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4139952" y="2017181"/>
            <a:ext cx="4498975" cy="1323439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>
              <a:defRPr/>
            </a:pPr>
            <a:r>
              <a:rPr lang="ar-EG" sz="4000" b="1" dirty="0">
                <a:solidFill>
                  <a:schemeClr val="tx1"/>
                </a:solidFill>
              </a:rPr>
              <a:t>ماذا تتوقع أن يحدث للكرتين؟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5357818" y="4214818"/>
            <a:ext cx="2714643" cy="707886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ar-EG" sz="4000" b="1" dirty="0" smtClean="0">
                <a:solidFill>
                  <a:srgbClr val="000099"/>
                </a:solidFill>
              </a:rPr>
              <a:t>أن تقعا.</a:t>
            </a:r>
            <a:endParaRPr lang="en-US" sz="4000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ransition>
    <p:pu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اذا تتوق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أن تقعا.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5320009" y="5589240"/>
            <a:ext cx="3284529" cy="571480"/>
            <a:chOff x="5286380" y="5929330"/>
            <a:chExt cx="3857620" cy="648000"/>
          </a:xfrm>
        </p:grpSpPr>
        <p:sp>
          <p:nvSpPr>
            <p:cNvPr id="3" name="مستطيل مستدير الزوايا 2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748670" y="5575969"/>
            <a:ext cx="30718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2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  <p:grpSp>
        <p:nvGrpSpPr>
          <p:cNvPr id="6" name="مجموعة 5"/>
          <p:cNvGrpSpPr/>
          <p:nvPr/>
        </p:nvGrpSpPr>
        <p:grpSpPr>
          <a:xfrm>
            <a:off x="642910" y="2571744"/>
            <a:ext cx="8001056" cy="1071570"/>
            <a:chOff x="642910" y="1643050"/>
            <a:chExt cx="8001056" cy="857256"/>
          </a:xfrm>
        </p:grpSpPr>
        <p:sp>
          <p:nvSpPr>
            <p:cNvPr id="7" name="مستطيل مستدير الزوايا 6"/>
            <p:cNvSpPr/>
            <p:nvPr/>
          </p:nvSpPr>
          <p:spPr>
            <a:xfrm>
              <a:off x="642910" y="1643050"/>
              <a:ext cx="8001056" cy="857256"/>
            </a:xfrm>
            <a:prstGeom prst="roundRect">
              <a:avLst>
                <a:gd name="adj" fmla="val 1961"/>
              </a:avLst>
            </a:prstGeom>
            <a:solidFill>
              <a:schemeClr val="bg1"/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8" name="خماسي 7"/>
            <p:cNvSpPr/>
            <p:nvPr/>
          </p:nvSpPr>
          <p:spPr>
            <a:xfrm flipH="1">
              <a:off x="6572264" y="1643050"/>
              <a:ext cx="2021988" cy="857256"/>
            </a:xfrm>
            <a:prstGeom prst="homePlat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143768" y="2714620"/>
            <a:ext cx="1233488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ar-EG" altLang="ar-EG" sz="4400" b="1" dirty="0">
                <a:solidFill>
                  <a:schemeClr val="bg1"/>
                </a:solidFill>
              </a:rPr>
              <a:t>حقيقة</a:t>
            </a: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142976" y="2714620"/>
            <a:ext cx="48133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4800" b="1" dirty="0">
                <a:latin typeface="Times New Roman" pitchFamily="18" charset="0"/>
                <a:cs typeface="Times New Roman" pitchFamily="18" charset="0"/>
              </a:rPr>
              <a:t>كُلُّ الْكَواكِبِ لَها جاذِبيَّةٌ.</a:t>
            </a:r>
          </a:p>
        </p:txBody>
      </p:sp>
    </p:spTree>
  </p:cSld>
  <p:clrMapOvr>
    <a:masterClrMapping/>
  </p:clrMapOvr>
  <p:transition>
    <p:pu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حقيق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كل الكواكب لها جاذبي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 flipH="1">
            <a:off x="5004048" y="5517232"/>
            <a:ext cx="3714776" cy="648000"/>
            <a:chOff x="5286380" y="5929330"/>
            <a:chExt cx="3857620" cy="648000"/>
          </a:xfrm>
        </p:grpSpPr>
        <p:sp>
          <p:nvSpPr>
            <p:cNvPr id="3" name="مستطيل مستدير الزوايا 2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004048" y="5509019"/>
            <a:ext cx="30718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2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28728" y="571480"/>
            <a:ext cx="6767514" cy="193899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ar-SA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إذا كنت </a:t>
            </a:r>
            <a:r>
              <a:rPr lang="ar-EG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أ</a:t>
            </a:r>
            <a:r>
              <a:rPr lang="ar-SA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تزلج وأردت أن </a:t>
            </a:r>
            <a:r>
              <a:rPr lang="ar-EG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أ</a:t>
            </a:r>
            <a:r>
              <a:rPr lang="ar-SA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توقف فإن</a:t>
            </a:r>
            <a:r>
              <a:rPr lang="ar-EG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ني</a:t>
            </a:r>
            <a:r>
              <a:rPr lang="ar-SA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أ</a:t>
            </a:r>
            <a:r>
              <a:rPr lang="ar-SA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جعل الكابح المطاطي يلامس الأرض، فيسبب هذا التلامس </a:t>
            </a:r>
            <a:r>
              <a:rPr lang="ar-SA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احتكاكاً</a:t>
            </a:r>
            <a:r>
              <a:rPr lang="ar-EG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؛</a:t>
            </a:r>
            <a:endParaRPr lang="ar-EG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571604" y="1785926"/>
            <a:ext cx="1909730" cy="707886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ar-SA" sz="40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ف</a:t>
            </a:r>
            <a:r>
              <a:rPr lang="ar-EG" sz="4000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الاحْتِكاكُ </a:t>
            </a: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428728" y="2500306"/>
            <a:ext cx="6767514" cy="193899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ar-EG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قُوَّةٌ </a:t>
            </a:r>
            <a:r>
              <a:rPr lang="ar-EG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تُبْطِئُ حَرَكَةَ الأَجسام أَوْ تُوقِفُها.</a:t>
            </a:r>
            <a:r>
              <a:rPr lang="ar-SA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وينشأ الاحتكاك عن حركة أو محاولة تحريك جسمين متلامسين. </a:t>
            </a:r>
            <a:endParaRPr lang="ar-EG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ذا كنت اتزلج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فالاحتكاك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قُوَّةٌ تُبْطِئُ حَرَكَةَ الأَجسام أَوْ تُوقِفُه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355108" y="783372"/>
            <a:ext cx="340349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4000" b="1" dirty="0">
                <a:solidFill>
                  <a:srgbClr val="FF0000"/>
                </a:solidFill>
                <a:latin typeface="Calibri" pitchFamily="34" charset="0"/>
                <a:cs typeface="+mj-cs"/>
              </a:rPr>
              <a:t>الفَصلُ الحاديَ عَشرَ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214678" y="1000108"/>
            <a:ext cx="147989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54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Calibri" pitchFamily="34" charset="0"/>
                <a:cs typeface="+mj-cs"/>
              </a:rPr>
              <a:t>الْقُوَى</a:t>
            </a:r>
          </a:p>
        </p:txBody>
      </p:sp>
      <p:sp>
        <p:nvSpPr>
          <p:cNvPr id="4" name="Flowchart: Decision 5"/>
          <p:cNvSpPr/>
          <p:nvPr/>
        </p:nvSpPr>
        <p:spPr>
          <a:xfrm>
            <a:off x="6764089" y="2361451"/>
            <a:ext cx="1285884" cy="714380"/>
          </a:xfrm>
          <a:prstGeom prst="ellipse">
            <a:avLst/>
          </a:prstGeom>
          <a:solidFill>
            <a:srgbClr val="FF0000"/>
          </a:solidFill>
          <a:ln w="571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 sz="4000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0000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Rectangle 8"/>
          <p:cNvSpPr/>
          <p:nvPr/>
        </p:nvSpPr>
        <p:spPr>
          <a:xfrm>
            <a:off x="6692651" y="2290013"/>
            <a:ext cx="14031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الفكرة العامة</a:t>
            </a:r>
          </a:p>
        </p:txBody>
      </p:sp>
      <p:sp>
        <p:nvSpPr>
          <p:cNvPr id="6" name="Rectangle 6"/>
          <p:cNvSpPr/>
          <p:nvPr/>
        </p:nvSpPr>
        <p:spPr bwMode="auto">
          <a:xfrm>
            <a:off x="4978139" y="2290013"/>
            <a:ext cx="17443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كَيْفَ تَتَحَرَّكُ الأَشْياءُ؟</a:t>
            </a:r>
          </a:p>
        </p:txBody>
      </p:sp>
      <p:grpSp>
        <p:nvGrpSpPr>
          <p:cNvPr id="7" name="مجموعة 6"/>
          <p:cNvGrpSpPr/>
          <p:nvPr/>
        </p:nvGrpSpPr>
        <p:grpSpPr>
          <a:xfrm>
            <a:off x="4788024" y="3290145"/>
            <a:ext cx="3333389" cy="428628"/>
            <a:chOff x="5292495" y="2786058"/>
            <a:chExt cx="2994281" cy="428628"/>
          </a:xfrm>
        </p:grpSpPr>
        <p:cxnSp>
          <p:nvCxnSpPr>
            <p:cNvPr id="8" name="رابط مستقيم 7"/>
            <p:cNvCxnSpPr/>
            <p:nvPr/>
          </p:nvCxnSpPr>
          <p:spPr>
            <a:xfrm>
              <a:off x="5292495" y="3000372"/>
              <a:ext cx="1325846" cy="0"/>
            </a:xfrm>
            <a:prstGeom prst="line">
              <a:avLst/>
            </a:prstGeom>
            <a:ln w="38100">
              <a:solidFill>
                <a:srgbClr val="00B0F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مستطيل مستدير الزوايا 8"/>
            <p:cNvSpPr/>
            <p:nvPr/>
          </p:nvSpPr>
          <p:spPr>
            <a:xfrm>
              <a:off x="6500826" y="2786058"/>
              <a:ext cx="1785950" cy="428628"/>
            </a:xfrm>
            <a:prstGeom prst="roundRect">
              <a:avLst>
                <a:gd name="adj" fmla="val 40818"/>
              </a:avLst>
            </a:prstGeom>
            <a:solidFill>
              <a:srgbClr val="00B0F0"/>
            </a:solidFill>
            <a:ln>
              <a:solidFill>
                <a:srgbClr val="00B0F0"/>
              </a:solidFill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10" name="مربع نص 5"/>
          <p:cNvSpPr txBox="1">
            <a:spLocks noChangeArrowheads="1"/>
          </p:cNvSpPr>
          <p:nvPr/>
        </p:nvSpPr>
        <p:spPr bwMode="auto">
          <a:xfrm>
            <a:off x="6049709" y="3290145"/>
            <a:ext cx="21431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0"/>
            <a:r>
              <a:rPr lang="ar-EG" sz="2400" b="1" dirty="0">
                <a:solidFill>
                  <a:schemeClr val="bg1"/>
                </a:solidFill>
              </a:rPr>
              <a:t>الأسئلة الأساسية</a:t>
            </a:r>
          </a:p>
        </p:txBody>
      </p:sp>
      <p:sp>
        <p:nvSpPr>
          <p:cNvPr id="11" name="مستطيل 10"/>
          <p:cNvSpPr>
            <a:spLocks noChangeArrowheads="1"/>
          </p:cNvSpPr>
          <p:nvPr/>
        </p:nvSpPr>
        <p:spPr bwMode="auto">
          <a:xfrm>
            <a:off x="5992302" y="3718773"/>
            <a:ext cx="212910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rtl="0"/>
            <a:r>
              <a:rPr lang="ar-EG" sz="3600" b="1" dirty="0">
                <a:solidFill>
                  <a:srgbClr val="0070C0"/>
                </a:solidFill>
              </a:rPr>
              <a:t>الدرس الثاني</a:t>
            </a:r>
            <a:endParaRPr lang="ar-SA" sz="3600" dirty="0">
              <a:solidFill>
                <a:srgbClr val="0070C0"/>
              </a:solidFill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3347864" y="4509120"/>
            <a:ext cx="236314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rtl="0"/>
            <a:r>
              <a:rPr lang="ar-EG" sz="3600" b="1" dirty="0"/>
              <a:t>ما المغناطيس؟</a:t>
            </a:r>
            <a:endParaRPr lang="en-US" sz="3600" dirty="0"/>
          </a:p>
        </p:txBody>
      </p:sp>
      <p:sp>
        <p:nvSpPr>
          <p:cNvPr id="14" name="مربع نص 13"/>
          <p:cNvSpPr txBox="1"/>
          <p:nvPr/>
        </p:nvSpPr>
        <p:spPr>
          <a:xfrm>
            <a:off x="6179355" y="5589240"/>
            <a:ext cx="2357454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EG" sz="2800" b="1" dirty="0" smtClean="0"/>
              <a:t>قطار الحرمين</a:t>
            </a:r>
            <a:endParaRPr lang="ar-SA" sz="2800" b="1" dirty="0"/>
          </a:p>
        </p:txBody>
      </p:sp>
    </p:spTree>
  </p:cSld>
  <p:clrMapOvr>
    <a:masterClrMapping/>
  </p:clrMapOvr>
  <p:transition>
    <p:pu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درس الثان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ا المغناطي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قطار الحرمين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 flipH="1">
            <a:off x="4932040" y="5661248"/>
            <a:ext cx="3714776" cy="648000"/>
            <a:chOff x="5286380" y="5929330"/>
            <a:chExt cx="3857620" cy="648000"/>
          </a:xfrm>
        </p:grpSpPr>
        <p:sp>
          <p:nvSpPr>
            <p:cNvPr id="3" name="مستطيل مستدير الزوايا 2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932040" y="5653035"/>
            <a:ext cx="30718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2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857224" y="1428736"/>
            <a:ext cx="7286676" cy="3170099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ar-SA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وتكون </a:t>
            </a:r>
            <a:r>
              <a:rPr lang="ar-EG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قُوَّةُ الاحْتِكاكِ ُ أَكْبَرَ عَلى السُّطُوحِ الْخَشِنَةِ،</a:t>
            </a:r>
            <a:r>
              <a:rPr lang="ar-SA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لذا يصعب دفع أو سحب جسم على سطح خشن؛ لأنه يحتاج إلى قوة أكبر من </a:t>
            </a:r>
            <a:r>
              <a:rPr lang="ar-EG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القوة</a:t>
            </a:r>
            <a:r>
              <a:rPr lang="ar-SA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اللازمة لتحريكه على </a:t>
            </a:r>
            <a:r>
              <a:rPr lang="ar-SA" sz="4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سط</a:t>
            </a:r>
            <a:r>
              <a:rPr lang="ar-EG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ح</a:t>
            </a:r>
            <a:r>
              <a:rPr lang="ar-SA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أملس.</a:t>
            </a:r>
            <a:endParaRPr lang="ar-EG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ar-EG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وتكون قوه الاحتكاك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467544" y="572050"/>
            <a:ext cx="8358246" cy="4873174"/>
          </a:xfrm>
          <a:prstGeom prst="roundRect">
            <a:avLst/>
          </a:prstGeom>
          <a:solidFill>
            <a:srgbClr val="FFFFCC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500430" y="500042"/>
            <a:ext cx="291465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/>
            <a:r>
              <a:rPr lang="ar-EG" altLang="ar-EG" sz="5400" b="1" dirty="0">
                <a:solidFill>
                  <a:srgbClr val="00B0F0"/>
                </a:solidFill>
              </a:rPr>
              <a:t> نشاط:</a:t>
            </a:r>
            <a:endParaRPr lang="en-US" altLang="ar-EG" sz="5400" dirty="0">
              <a:solidFill>
                <a:srgbClr val="00B0F0"/>
              </a:solidFill>
            </a:endParaRPr>
          </a:p>
        </p:txBody>
      </p:sp>
      <p:grpSp>
        <p:nvGrpSpPr>
          <p:cNvPr id="4" name="مجموعة 3"/>
          <p:cNvGrpSpPr/>
          <p:nvPr/>
        </p:nvGrpSpPr>
        <p:grpSpPr>
          <a:xfrm flipH="1">
            <a:off x="5072066" y="5643578"/>
            <a:ext cx="3714776" cy="648000"/>
            <a:chOff x="5286380" y="5929330"/>
            <a:chExt cx="3857620" cy="648000"/>
          </a:xfrm>
        </p:grpSpPr>
        <p:sp>
          <p:nvSpPr>
            <p:cNvPr id="5" name="مستطيل مستدير الزوايا 4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ستطيل 5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5072066" y="5635365"/>
            <a:ext cx="30718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2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  <p:sp>
        <p:nvSpPr>
          <p:cNvPr id="8" name="TextBox 2"/>
          <p:cNvSpPr txBox="1">
            <a:spLocks noChangeArrowheads="1"/>
          </p:cNvSpPr>
          <p:nvPr/>
        </p:nvSpPr>
        <p:spPr bwMode="auto">
          <a:xfrm>
            <a:off x="571472" y="1571612"/>
            <a:ext cx="807249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3600" b="1" dirty="0">
                <a:latin typeface="Times New Roman" pitchFamily="18" charset="0"/>
                <a:cs typeface="Times New Roman" pitchFamily="18" charset="0"/>
              </a:rPr>
              <a:t>أحرك قطعة خشبية على سطح </a:t>
            </a:r>
            <a:r>
              <a:rPr lang="ar-EG" sz="3600" b="1" dirty="0" err="1">
                <a:latin typeface="Times New Roman" pitchFamily="18" charset="0"/>
                <a:cs typeface="Times New Roman" pitchFamily="18" charset="0"/>
              </a:rPr>
              <a:t>مائل.</a:t>
            </a:r>
            <a:r>
              <a:rPr lang="ar-EG" sz="36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ar-EG" sz="3600" b="1" dirty="0">
                <a:latin typeface="Times New Roman" pitchFamily="18" charset="0"/>
                <a:cs typeface="Times New Roman" pitchFamily="18" charset="0"/>
              </a:rPr>
              <a:t>أغطي سطحه مرة بقطعة سجاد وأخرى بورق صنفرة.</a:t>
            </a:r>
          </a:p>
          <a:p>
            <a:r>
              <a:rPr lang="ar-EG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أقارن</a:t>
            </a:r>
            <a:r>
              <a:rPr lang="ar-EG" sz="3600" b="1" dirty="0">
                <a:latin typeface="Times New Roman" pitchFamily="18" charset="0"/>
                <a:cs typeface="Times New Roman" pitchFamily="18" charset="0"/>
              </a:rPr>
              <a:t> بين مقادير </a:t>
            </a:r>
            <a:r>
              <a:rPr lang="ar-EG" sz="3600" b="1" dirty="0" smtClean="0">
                <a:latin typeface="Times New Roman" pitchFamily="18" charset="0"/>
                <a:cs typeface="Times New Roman" pitchFamily="18" charset="0"/>
              </a:rPr>
              <a:t>القوى </a:t>
            </a:r>
            <a:r>
              <a:rPr lang="ar-EG" sz="3600" b="1" dirty="0">
                <a:latin typeface="Times New Roman" pitchFamily="18" charset="0"/>
                <a:cs typeface="Times New Roman" pitchFamily="18" charset="0"/>
              </a:rPr>
              <a:t>اللازمة لتحريك القطعة الخشبية على السطوح المختلفة.</a:t>
            </a: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642910" y="3857628"/>
            <a:ext cx="8001056" cy="156966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>
              <a:defRPr/>
            </a:pPr>
            <a:r>
              <a:rPr lang="ar-EG" sz="3200" b="1" dirty="0">
                <a:solidFill>
                  <a:srgbClr val="000099"/>
                </a:solidFill>
              </a:rPr>
              <a:t>القوة اللازمة لتحريك القطعة الخشبية على قطعة السجاد </a:t>
            </a:r>
          </a:p>
          <a:p>
            <a:pPr>
              <a:defRPr/>
            </a:pPr>
            <a:r>
              <a:rPr lang="ar-EG" sz="3200" b="1" dirty="0">
                <a:solidFill>
                  <a:srgbClr val="000099"/>
                </a:solidFill>
              </a:rPr>
              <a:t>أقل من القوة اللازمة لتحريك قطعة الخشب على ورق الصنفرة.</a:t>
            </a:r>
            <a:endParaRPr lang="en-US" sz="3200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ransition>
    <p:pu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نشاط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حرك قطعه خشبي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غطى سطح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قارن بين مقادي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القوة اللازمة لتحريك القطع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أقل من القوة اللازمة لتحريك قطعة الخشب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 flipH="1">
            <a:off x="5000628" y="5517304"/>
            <a:ext cx="3714776" cy="648000"/>
            <a:chOff x="5286380" y="5929330"/>
            <a:chExt cx="3857620" cy="648000"/>
          </a:xfrm>
        </p:grpSpPr>
        <p:sp>
          <p:nvSpPr>
            <p:cNvPr id="3" name="مستطيل مستدير الزوايا 2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000628" y="5509091"/>
            <a:ext cx="30718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2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  <p:grpSp>
        <p:nvGrpSpPr>
          <p:cNvPr id="14" name="مجموعة 13"/>
          <p:cNvGrpSpPr/>
          <p:nvPr/>
        </p:nvGrpSpPr>
        <p:grpSpPr>
          <a:xfrm>
            <a:off x="8001024" y="1000108"/>
            <a:ext cx="714380" cy="700086"/>
            <a:chOff x="7215206" y="2928934"/>
            <a:chExt cx="714380" cy="700086"/>
          </a:xfrm>
        </p:grpSpPr>
        <p:sp>
          <p:nvSpPr>
            <p:cNvPr id="15" name="شكل بيضاوي 14"/>
            <p:cNvSpPr/>
            <p:nvPr/>
          </p:nvSpPr>
          <p:spPr>
            <a:xfrm>
              <a:off x="7215206" y="3000372"/>
              <a:ext cx="642942" cy="62864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4000" b="1" dirty="0"/>
            </a:p>
          </p:txBody>
        </p:sp>
        <p:pic>
          <p:nvPicPr>
            <p:cNvPr id="16" name="صورة 15" descr="240px-Red_check.svg.png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lum contrast="62000"/>
            </a:blip>
            <a:stretch>
              <a:fillRect/>
            </a:stretch>
          </p:blipFill>
          <p:spPr>
            <a:xfrm>
              <a:off x="7300938" y="2928934"/>
              <a:ext cx="628648" cy="628648"/>
            </a:xfrm>
            <a:prstGeom prst="rect">
              <a:avLst/>
            </a:prstGeom>
          </p:spPr>
        </p:pic>
      </p:grp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0" y="1000108"/>
            <a:ext cx="779143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4400" b="1" dirty="0">
                <a:latin typeface="Times New Roman" pitchFamily="18" charset="0"/>
                <a:cs typeface="Times New Roman" pitchFamily="18" charset="0"/>
              </a:rPr>
              <a:t>فيم تتشابه قوة الجاذبية وقوة الاحتكاك؟</a:t>
            </a:r>
            <a:endParaRPr lang="ar-EG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1357290" y="3214686"/>
            <a:ext cx="6480175" cy="1447800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ar-EG" sz="4400" b="1" dirty="0">
                <a:solidFill>
                  <a:srgbClr val="000099"/>
                </a:solidFill>
              </a:rPr>
              <a:t>كلاهما قوة تؤثر على الأجسام في اتجاه معين فتبطيء الحركة.</a:t>
            </a:r>
            <a:endParaRPr lang="en-US" sz="4400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ransition>
    <p:pu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فيم تتشابه قوه الجاذبي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كلاهما قوة تؤثر على الأجسام ف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 flipH="1">
            <a:off x="5076056" y="5537865"/>
            <a:ext cx="3714776" cy="648000"/>
            <a:chOff x="5286380" y="5929330"/>
            <a:chExt cx="3857620" cy="648000"/>
          </a:xfrm>
        </p:grpSpPr>
        <p:sp>
          <p:nvSpPr>
            <p:cNvPr id="3" name="مستطيل مستدير الزوايا 2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076056" y="5529652"/>
            <a:ext cx="30718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2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  <p:grpSp>
        <p:nvGrpSpPr>
          <p:cNvPr id="8" name="مجموعة 7"/>
          <p:cNvGrpSpPr/>
          <p:nvPr/>
        </p:nvGrpSpPr>
        <p:grpSpPr>
          <a:xfrm>
            <a:off x="1115616" y="548680"/>
            <a:ext cx="6524798" cy="4157654"/>
            <a:chOff x="928662" y="714356"/>
            <a:chExt cx="7143800" cy="5357850"/>
          </a:xfrm>
        </p:grpSpPr>
        <p:sp>
          <p:nvSpPr>
            <p:cNvPr id="9" name="مستطيل 8"/>
            <p:cNvSpPr/>
            <p:nvPr/>
          </p:nvSpPr>
          <p:spPr>
            <a:xfrm>
              <a:off x="2571736" y="3286124"/>
              <a:ext cx="5500726" cy="2786082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857620" y="2214554"/>
              <a:ext cx="3224648" cy="21717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928662" y="714356"/>
              <a:ext cx="2857520" cy="4972050"/>
            </a:xfrm>
            <a:prstGeom prst="rect">
              <a:avLst/>
            </a:prstGeom>
            <a:noFill/>
            <a:ln w="28575">
              <a:solidFill>
                <a:schemeClr val="accent4">
                  <a:lumMod val="50000"/>
                </a:schemeClr>
              </a:solidFill>
              <a:miter lim="800000"/>
              <a:headEnd/>
              <a:tailEnd/>
            </a:ln>
            <a:effectLst/>
          </p:spPr>
        </p:pic>
      </p:grp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3635896" y="3329738"/>
            <a:ext cx="3423894" cy="1077218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>
              <a:defRPr/>
            </a:pPr>
            <a:r>
              <a:rPr lang="ar-EG" sz="3200" b="1" dirty="0">
                <a:solidFill>
                  <a:schemeClr val="tx1"/>
                </a:solidFill>
              </a:rPr>
              <a:t>قوى الاحتكاك تبطئ من حركة الولد أو توقفه.</a:t>
            </a:r>
            <a:endParaRPr lang="en-US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pu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قوى الاحتكاك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صورة 10" descr="صورة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0" y="548679"/>
            <a:ext cx="7789006" cy="4416943"/>
          </a:xfrm>
          <a:prstGeom prst="rect">
            <a:avLst/>
          </a:prstGeom>
        </p:spPr>
      </p:pic>
      <p:grpSp>
        <p:nvGrpSpPr>
          <p:cNvPr id="2" name="مجموعة 1"/>
          <p:cNvGrpSpPr/>
          <p:nvPr/>
        </p:nvGrpSpPr>
        <p:grpSpPr>
          <a:xfrm flipH="1">
            <a:off x="5004048" y="5632354"/>
            <a:ext cx="3714776" cy="648000"/>
            <a:chOff x="5286380" y="5929330"/>
            <a:chExt cx="3857620" cy="648000"/>
          </a:xfrm>
        </p:grpSpPr>
        <p:sp>
          <p:nvSpPr>
            <p:cNvPr id="3" name="مستطيل مستدير الزوايا 2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004048" y="5624141"/>
            <a:ext cx="30718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2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1444631" y="5085184"/>
            <a:ext cx="6373372" cy="40011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ar-EG" sz="2000" b="1" dirty="0">
                <a:solidFill>
                  <a:schemeClr val="tx1"/>
                </a:solidFill>
              </a:rPr>
              <a:t>تسقط الكرة على العشب وتتدحرج</a:t>
            </a:r>
            <a:r>
              <a:rPr lang="ar-EG" sz="2000" b="1" dirty="0" smtClean="0">
                <a:solidFill>
                  <a:schemeClr val="tx1"/>
                </a:solidFill>
              </a:rPr>
              <a:t>. </a:t>
            </a:r>
            <a:r>
              <a:rPr lang="ar-EG" sz="2000" b="1" dirty="0">
                <a:solidFill>
                  <a:schemeClr val="tx1"/>
                </a:solidFill>
              </a:rPr>
              <a:t>الاحتكاك يبطئ من حركتها حتى تتوقف</a:t>
            </a:r>
            <a:r>
              <a:rPr lang="ar-EG" sz="2000" b="1" dirty="0" smtClean="0">
                <a:solidFill>
                  <a:schemeClr val="tx1"/>
                </a:solidFill>
              </a:rPr>
              <a:t>.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pu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سقط الكرة على العشب وتتدحرج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115616" y="476672"/>
            <a:ext cx="6429420" cy="4809154"/>
          </a:xfrm>
          <a:prstGeom prst="rect">
            <a:avLst/>
          </a:prstGeom>
          <a:solidFill>
            <a:schemeClr val="bg1"/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143108" y="642918"/>
            <a:ext cx="503555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ar-EG" sz="4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كيف تغير القوى الحركة؟</a:t>
            </a:r>
          </a:p>
        </p:txBody>
      </p:sp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1214414" y="1500174"/>
            <a:ext cx="6097587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القوى تغير حركة </a:t>
            </a:r>
            <a:r>
              <a:rPr lang="ar-EG" sz="4000" b="1" dirty="0" err="1" smtClean="0">
                <a:latin typeface="Times New Roman" pitchFamily="18" charset="0"/>
                <a:cs typeface="Times New Roman" pitchFamily="18" charset="0"/>
              </a:rPr>
              <a:t>الأجسام؛</a:t>
            </a:r>
            <a:endParaRPr lang="ar-EG" sz="4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 فيمكن أن تحرك القوى الأجسام الساكنة، أو توقف الأجسام المتحركة، أو تغير من اتجاهها.</a:t>
            </a:r>
            <a:r>
              <a:rPr lang="ar-SA" sz="40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ar-EG" sz="4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ar-SA" sz="4000" b="1" dirty="0">
                <a:latin typeface="Times New Roman" pitchFamily="18" charset="0"/>
                <a:cs typeface="Times New Roman" pitchFamily="18" charset="0"/>
              </a:rPr>
              <a:t>يستخدم اللاعبون القوى في الملعب لتغيير اتجاه حركة الكرة.</a:t>
            </a:r>
            <a:endParaRPr lang="ar-EG" sz="40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مجموعة 7"/>
          <p:cNvGrpSpPr/>
          <p:nvPr/>
        </p:nvGrpSpPr>
        <p:grpSpPr>
          <a:xfrm>
            <a:off x="5292080" y="5737848"/>
            <a:ext cx="3284529" cy="571480"/>
            <a:chOff x="5286380" y="5929330"/>
            <a:chExt cx="3857620" cy="648000"/>
          </a:xfrm>
        </p:grpSpPr>
        <p:sp>
          <p:nvSpPr>
            <p:cNvPr id="9" name="مستطيل مستدير الزوايا 8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0" name="مستطيل 9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5720741" y="5724577"/>
            <a:ext cx="30718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2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</p:spTree>
  </p:cSld>
  <p:clrMapOvr>
    <a:masterClrMapping/>
  </p:clrMapOvr>
  <p:transition>
    <p:pu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كيف تغير القوى الحرك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قوى تغير حرك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فيمكن ا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يستخدم اللاعب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142976" y="500042"/>
            <a:ext cx="6429420" cy="4297110"/>
          </a:xfrm>
          <a:prstGeom prst="rect">
            <a:avLst/>
          </a:prstGeom>
          <a:solidFill>
            <a:schemeClr val="bg1"/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3" name="مجموعة 2"/>
          <p:cNvGrpSpPr/>
          <p:nvPr/>
        </p:nvGrpSpPr>
        <p:grpSpPr>
          <a:xfrm>
            <a:off x="6715140" y="785794"/>
            <a:ext cx="714380" cy="700086"/>
            <a:chOff x="7215206" y="2928934"/>
            <a:chExt cx="714380" cy="700086"/>
          </a:xfrm>
        </p:grpSpPr>
        <p:sp>
          <p:nvSpPr>
            <p:cNvPr id="4" name="شكل بيضاوي 3"/>
            <p:cNvSpPr/>
            <p:nvPr/>
          </p:nvSpPr>
          <p:spPr>
            <a:xfrm>
              <a:off x="7215206" y="3000372"/>
              <a:ext cx="642942" cy="62864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4000" b="1" dirty="0"/>
            </a:p>
          </p:txBody>
        </p:sp>
        <p:pic>
          <p:nvPicPr>
            <p:cNvPr id="5" name="صورة 4" descr="240px-Red_check.svg.png"/>
            <p:cNvPicPr>
              <a:picLocks noChangeAspect="1"/>
            </p:cNvPicPr>
            <p:nvPr/>
          </p:nvPicPr>
          <p:blipFill>
            <a:blip r:embed="rId7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lum contrast="62000"/>
            </a:blip>
            <a:stretch>
              <a:fillRect/>
            </a:stretch>
          </p:blipFill>
          <p:spPr>
            <a:xfrm>
              <a:off x="7300938" y="2928934"/>
              <a:ext cx="628648" cy="628648"/>
            </a:xfrm>
            <a:prstGeom prst="rect">
              <a:avLst/>
            </a:prstGeom>
          </p:spPr>
        </p:pic>
      </p:grp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285852" y="571480"/>
            <a:ext cx="532606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أفكر في لعبة رياضة تستخدم فيها الكرة</a:t>
            </a:r>
            <a:r>
              <a:rPr lang="ar-EG" sz="4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ar-EG" sz="4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كيف يتغير اتجاه </a:t>
            </a:r>
            <a:r>
              <a:rPr lang="ar-EG" sz="4000" b="1" dirty="0" err="1">
                <a:latin typeface="Times New Roman" pitchFamily="18" charset="0"/>
                <a:cs typeface="Times New Roman" pitchFamily="18" charset="0"/>
              </a:rPr>
              <a:t>الكرة؟</a:t>
            </a:r>
            <a:endParaRPr lang="ar-EG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737686" y="2994213"/>
            <a:ext cx="5343511" cy="1569660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>
              <a:defRPr/>
            </a:pPr>
            <a:r>
              <a:rPr lang="ar-EG" sz="3200" b="1" dirty="0">
                <a:solidFill>
                  <a:srgbClr val="000099"/>
                </a:solidFill>
              </a:rPr>
              <a:t>لعبة كرة القدم </a:t>
            </a:r>
          </a:p>
          <a:p>
            <a:pPr>
              <a:defRPr/>
            </a:pPr>
            <a:r>
              <a:rPr lang="ar-EG" sz="3200" b="1" dirty="0">
                <a:solidFill>
                  <a:srgbClr val="000099"/>
                </a:solidFill>
              </a:rPr>
              <a:t>– يتغير اتجاه الكرة بالتأثير عليها بالدفع في اتجاه معين.</a:t>
            </a:r>
            <a:endParaRPr lang="en-US" sz="3200" b="1" dirty="0">
              <a:solidFill>
                <a:srgbClr val="000099"/>
              </a:solidFill>
            </a:endParaRPr>
          </a:p>
        </p:txBody>
      </p:sp>
      <p:grpSp>
        <p:nvGrpSpPr>
          <p:cNvPr id="8" name="مجموعة 7"/>
          <p:cNvGrpSpPr/>
          <p:nvPr/>
        </p:nvGrpSpPr>
        <p:grpSpPr>
          <a:xfrm>
            <a:off x="5438932" y="5508868"/>
            <a:ext cx="3284529" cy="571480"/>
            <a:chOff x="5286380" y="5929330"/>
            <a:chExt cx="3857620" cy="648000"/>
          </a:xfrm>
        </p:grpSpPr>
        <p:sp>
          <p:nvSpPr>
            <p:cNvPr id="9" name="مستطيل مستدير الزوايا 8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0" name="مستطيل 9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5867593" y="5495597"/>
            <a:ext cx="30718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2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</p:spTree>
  </p:cSld>
  <p:clrMapOvr>
    <a:masterClrMapping/>
  </p:clrMapOvr>
  <p:transition>
    <p:pu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فكر فى لعب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كيف يتغير اتجا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لعبة كرة القد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يتغير اتجاه الكرة بالتأثي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مجموعة 4"/>
          <p:cNvGrpSpPr/>
          <p:nvPr/>
        </p:nvGrpSpPr>
        <p:grpSpPr>
          <a:xfrm>
            <a:off x="602854" y="4634066"/>
            <a:ext cx="7497538" cy="1268207"/>
            <a:chOff x="-5198517" y="1494318"/>
            <a:chExt cx="14056372" cy="1573979"/>
          </a:xfrm>
        </p:grpSpPr>
        <p:sp>
          <p:nvSpPr>
            <p:cNvPr id="6" name="مستطيل 5"/>
            <p:cNvSpPr/>
            <p:nvPr/>
          </p:nvSpPr>
          <p:spPr>
            <a:xfrm>
              <a:off x="-5198517" y="1928802"/>
              <a:ext cx="13985361" cy="1139495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7" name="صورة 6" descr="صورة11.pn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000628" y="1494318"/>
              <a:ext cx="3857227" cy="655824"/>
            </a:xfrm>
            <a:prstGeom prst="rect">
              <a:avLst/>
            </a:prstGeom>
          </p:spPr>
        </p:pic>
      </p:grp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6198867" y="4658900"/>
            <a:ext cx="16235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400" b="1" dirty="0" smtClean="0">
                <a:solidFill>
                  <a:srgbClr val="0070C0"/>
                </a:solidFill>
              </a:rPr>
              <a:t>أَقْرَأ الَّشكْلَ</a:t>
            </a:r>
            <a:endParaRPr lang="ar-EG" sz="2400" b="1" dirty="0">
              <a:solidFill>
                <a:srgbClr val="0070C0"/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11"/>
          <a:stretch>
            <a:fillRect/>
          </a:stretch>
        </p:blipFill>
        <p:spPr bwMode="auto">
          <a:xfrm>
            <a:off x="1835696" y="620688"/>
            <a:ext cx="1651401" cy="1826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مربع نص 13"/>
          <p:cNvSpPr txBox="1"/>
          <p:nvPr/>
        </p:nvSpPr>
        <p:spPr>
          <a:xfrm>
            <a:off x="121184" y="827236"/>
            <a:ext cx="1714512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000" b="1" dirty="0" smtClean="0">
                <a:solidFill>
                  <a:srgbClr val="FF0000"/>
                </a:solidFill>
              </a:rPr>
              <a:t>يؤثر </a:t>
            </a:r>
            <a:r>
              <a:rPr lang="ar-EG" sz="2000" b="1" dirty="0" err="1" smtClean="0">
                <a:solidFill>
                  <a:srgbClr val="FF0000"/>
                </a:solidFill>
              </a:rPr>
              <a:t>الاعب</a:t>
            </a:r>
            <a:r>
              <a:rPr lang="ar-EG" sz="2000" b="1" dirty="0" smtClean="0">
                <a:solidFill>
                  <a:srgbClr val="FF0000"/>
                </a:solidFill>
              </a:rPr>
              <a:t> بقوة في الكرة لكي يمررها إلى زميله.</a:t>
            </a:r>
            <a:endParaRPr lang="ar-SA" sz="2000" b="1" dirty="0">
              <a:solidFill>
                <a:srgbClr val="FF0000"/>
              </a:solidFill>
            </a:endParaRPr>
          </a:p>
        </p:txBody>
      </p:sp>
      <p:pic>
        <p:nvPicPr>
          <p:cNvPr id="15" name="صورة 14" descr="صورة11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33312" y="3627591"/>
            <a:ext cx="2487160" cy="683039"/>
          </a:xfrm>
          <a:prstGeom prst="rect">
            <a:avLst/>
          </a:prstGeom>
        </p:spPr>
      </p:pic>
      <p:sp>
        <p:nvSpPr>
          <p:cNvPr id="16" name="مربع نص 15"/>
          <p:cNvSpPr txBox="1"/>
          <p:nvPr/>
        </p:nvSpPr>
        <p:spPr>
          <a:xfrm>
            <a:off x="6261872" y="3699029"/>
            <a:ext cx="255010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400" b="1" dirty="0" smtClean="0">
                <a:solidFill>
                  <a:srgbClr val="0070C0"/>
                </a:solidFill>
              </a:rPr>
              <a:t>كيف يتغير اتجاه الكرة؟</a:t>
            </a:r>
            <a:endParaRPr lang="ar-SA" sz="2400" b="1" dirty="0">
              <a:solidFill>
                <a:srgbClr val="0070C0"/>
              </a:solidFill>
            </a:endParaRPr>
          </a:p>
        </p:txBody>
      </p:sp>
      <p:cxnSp>
        <p:nvCxnSpPr>
          <p:cNvPr id="19" name="رابط كسهم مستقيم 18"/>
          <p:cNvCxnSpPr/>
          <p:nvPr/>
        </p:nvCxnSpPr>
        <p:spPr>
          <a:xfrm>
            <a:off x="3335894" y="2406638"/>
            <a:ext cx="1285884" cy="1143008"/>
          </a:xfrm>
          <a:prstGeom prst="straightConnector1">
            <a:avLst/>
          </a:prstGeom>
          <a:ln w="57150">
            <a:solidFill>
              <a:srgbClr val="7030A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12"/>
          <a:stretch>
            <a:fillRect/>
          </a:stretch>
        </p:blipFill>
        <p:spPr bwMode="auto">
          <a:xfrm>
            <a:off x="4550340" y="3263894"/>
            <a:ext cx="1357322" cy="162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مربع نص 23"/>
          <p:cNvSpPr txBox="1"/>
          <p:nvPr/>
        </p:nvSpPr>
        <p:spPr>
          <a:xfrm>
            <a:off x="4140747" y="2162124"/>
            <a:ext cx="214314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000" b="1" dirty="0" smtClean="0">
                <a:solidFill>
                  <a:srgbClr val="FF0000"/>
                </a:solidFill>
              </a:rPr>
              <a:t>يؤثر هذا </a:t>
            </a:r>
            <a:r>
              <a:rPr lang="ar-EG" sz="2000" b="1" dirty="0" err="1" smtClean="0">
                <a:solidFill>
                  <a:srgbClr val="FF0000"/>
                </a:solidFill>
              </a:rPr>
              <a:t>الاعب</a:t>
            </a:r>
            <a:r>
              <a:rPr lang="ar-EG" sz="2000" b="1" dirty="0" smtClean="0">
                <a:solidFill>
                  <a:srgbClr val="FF0000"/>
                </a:solidFill>
              </a:rPr>
              <a:t> في الكرة بقوة دفع تغير من اتجاه حركتها وسرعتها.</a:t>
            </a:r>
            <a:endParaRPr lang="ar-SA" sz="2000" b="1" dirty="0">
              <a:solidFill>
                <a:srgbClr val="FF0000"/>
              </a:solidFill>
            </a:endParaRPr>
          </a:p>
        </p:txBody>
      </p:sp>
      <p:cxnSp>
        <p:nvCxnSpPr>
          <p:cNvPr id="25" name="رابط كسهم مستقيم 24"/>
          <p:cNvCxnSpPr/>
          <p:nvPr/>
        </p:nvCxnSpPr>
        <p:spPr>
          <a:xfrm rot="5400000" flipH="1" flipV="1">
            <a:off x="5514753" y="2370919"/>
            <a:ext cx="2286016" cy="1643074"/>
          </a:xfrm>
          <a:prstGeom prst="straightConnector1">
            <a:avLst/>
          </a:prstGeom>
          <a:ln w="5715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264984" y="620688"/>
            <a:ext cx="1423989" cy="1428760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  <a:effectLst/>
        </p:spPr>
      </p:pic>
      <p:sp>
        <p:nvSpPr>
          <p:cNvPr id="28" name="مربع نص 27"/>
          <p:cNvSpPr txBox="1"/>
          <p:nvPr/>
        </p:nvSpPr>
        <p:spPr>
          <a:xfrm>
            <a:off x="5121844" y="371399"/>
            <a:ext cx="2143140" cy="16312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000" b="1" dirty="0" smtClean="0">
                <a:solidFill>
                  <a:srgbClr val="FF0000"/>
                </a:solidFill>
              </a:rPr>
              <a:t>يؤثر حارس المرمى بقوة في الكرة لإمساكها ويؤثر كذلك بقوة في الكرة لتمريرها إلى لاعب آخر من فريقه.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29" name="مربع نص 28"/>
          <p:cNvSpPr txBox="1"/>
          <p:nvPr/>
        </p:nvSpPr>
        <p:spPr>
          <a:xfrm>
            <a:off x="357158" y="4929198"/>
            <a:ext cx="585791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2800" b="1" dirty="0" smtClean="0"/>
              <a:t>ما القوى التي يستخدمها اللاعبون؟</a:t>
            </a:r>
            <a:endParaRPr lang="ar-SA" sz="2800" b="1" dirty="0"/>
          </a:p>
        </p:txBody>
      </p:sp>
      <p:sp>
        <p:nvSpPr>
          <p:cNvPr id="30" name="Rectangle 3"/>
          <p:cNvSpPr>
            <a:spLocks noChangeArrowheads="1"/>
          </p:cNvSpPr>
          <p:nvPr/>
        </p:nvSpPr>
        <p:spPr bwMode="auto">
          <a:xfrm>
            <a:off x="1331640" y="5309183"/>
            <a:ext cx="4140200" cy="510778"/>
          </a:xfrm>
          <a:prstGeom prst="round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ar-EG" sz="2400" b="1" dirty="0">
                <a:solidFill>
                  <a:srgbClr val="000099"/>
                </a:solidFill>
              </a:rPr>
              <a:t>يستخدم اللاعبون قوة الدفع.</a:t>
            </a:r>
            <a:endParaRPr lang="en-US" sz="2400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ransition>
    <p:pu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قرأ الشك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كيف يتغير اتجا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يؤثر اللاعب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يؤثر هذا الاعب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يؤثر حارس المرم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ما القوى التى يستخدمها اللاعب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يستخدم(((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16" grpId="0"/>
      <p:bldP spid="24" grpId="0"/>
      <p:bldP spid="28" grpId="0"/>
      <p:bldP spid="29" grpId="0"/>
      <p:bldP spid="3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مجموعة 2"/>
          <p:cNvGrpSpPr/>
          <p:nvPr/>
        </p:nvGrpSpPr>
        <p:grpSpPr>
          <a:xfrm>
            <a:off x="928662" y="642918"/>
            <a:ext cx="7643866" cy="4786346"/>
            <a:chOff x="928662" y="642918"/>
            <a:chExt cx="7643866" cy="4786346"/>
          </a:xfrm>
        </p:grpSpPr>
        <p:sp>
          <p:nvSpPr>
            <p:cNvPr id="4" name="مستطيل 3"/>
            <p:cNvSpPr/>
            <p:nvPr/>
          </p:nvSpPr>
          <p:spPr>
            <a:xfrm>
              <a:off x="928662" y="857232"/>
              <a:ext cx="7643866" cy="4572032"/>
            </a:xfrm>
            <a:prstGeom prst="rect">
              <a:avLst/>
            </a:prstGeom>
            <a:solidFill>
              <a:srgbClr val="EBF2DE"/>
            </a:solidFill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" name="مستطيل مستدير الزوايا 4"/>
            <p:cNvSpPr/>
            <p:nvPr/>
          </p:nvSpPr>
          <p:spPr>
            <a:xfrm>
              <a:off x="5143504" y="642918"/>
              <a:ext cx="3429024" cy="785818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6" name="مربع نص 5"/>
          <p:cNvSpPr txBox="1"/>
          <p:nvPr/>
        </p:nvSpPr>
        <p:spPr>
          <a:xfrm>
            <a:off x="5214942" y="714356"/>
            <a:ext cx="328614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EG" sz="3200" b="1" dirty="0" smtClean="0">
                <a:solidFill>
                  <a:schemeClr val="bg1"/>
                </a:solidFill>
              </a:rPr>
              <a:t>الربط مع رؤية 2030</a:t>
            </a:r>
            <a:endParaRPr lang="ar-SA" sz="3200" b="1" dirty="0">
              <a:solidFill>
                <a:schemeClr val="bg1"/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1357298"/>
            <a:ext cx="171451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8"/>
          <a:stretch>
            <a:fillRect/>
          </a:stretch>
        </p:blipFill>
        <p:spPr bwMode="auto">
          <a:xfrm>
            <a:off x="5529607" y="1714488"/>
            <a:ext cx="2605219" cy="1752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مربع نص 8"/>
          <p:cNvSpPr txBox="1"/>
          <p:nvPr/>
        </p:nvSpPr>
        <p:spPr>
          <a:xfrm>
            <a:off x="1142976" y="3214686"/>
            <a:ext cx="242889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2800" b="1" dirty="0" smtClean="0"/>
              <a:t>مجتمع حيوي</a:t>
            </a:r>
            <a:endParaRPr lang="ar-SA" sz="2800" b="1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4857752" y="3571876"/>
            <a:ext cx="328614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EG" sz="3200" b="1" dirty="0" smtClean="0">
                <a:solidFill>
                  <a:srgbClr val="00B050"/>
                </a:solidFill>
              </a:rPr>
              <a:t>من أهداف الرؤية:</a:t>
            </a:r>
            <a:endParaRPr lang="ar-SA" sz="3200" b="1" dirty="0">
              <a:solidFill>
                <a:srgbClr val="00B050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1714480" y="4143380"/>
            <a:ext cx="6357982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EG" sz="3200" b="1" dirty="0" smtClean="0"/>
              <a:t>2.2.1 تعزيز ممارسة الأنشطة الرياضية في المجتمع.</a:t>
            </a:r>
            <a:endParaRPr lang="ar-SA" sz="3200" b="1" dirty="0"/>
          </a:p>
        </p:txBody>
      </p:sp>
    </p:spTree>
  </p:cSld>
  <p:clrMapOvr>
    <a:masterClrMapping/>
  </p:clrMapOvr>
  <p:transition>
    <p:pu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ربط مع رؤية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ن أهداف الرؤ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مجتمع حيوي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تعزيز ممارسة الأنشطة الرياضية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 flipH="1">
            <a:off x="4997152" y="5589240"/>
            <a:ext cx="3714776" cy="648000"/>
            <a:chOff x="5286380" y="5929330"/>
            <a:chExt cx="3857620" cy="648000"/>
          </a:xfrm>
        </p:grpSpPr>
        <p:sp>
          <p:nvSpPr>
            <p:cNvPr id="3" name="مستطيل مستدير الزوايا 2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1"/>
          <p:cNvSpPr/>
          <p:nvPr/>
        </p:nvSpPr>
        <p:spPr bwMode="auto">
          <a:xfrm>
            <a:off x="5568624" y="5539213"/>
            <a:ext cx="138852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latin typeface="+mn-lt"/>
                <a:cs typeface="+mj-cs"/>
              </a:rPr>
              <a:t>التقويم</a:t>
            </a:r>
          </a:p>
        </p:txBody>
      </p:sp>
      <p:grpSp>
        <p:nvGrpSpPr>
          <p:cNvPr id="6" name="مجموعة 5"/>
          <p:cNvGrpSpPr/>
          <p:nvPr/>
        </p:nvGrpSpPr>
        <p:grpSpPr>
          <a:xfrm>
            <a:off x="390218" y="571481"/>
            <a:ext cx="8358246" cy="4585711"/>
            <a:chOff x="214282" y="571481"/>
            <a:chExt cx="8786874" cy="5143535"/>
          </a:xfrm>
        </p:grpSpPr>
        <p:sp>
          <p:nvSpPr>
            <p:cNvPr id="7" name="مستطيل 6"/>
            <p:cNvSpPr/>
            <p:nvPr/>
          </p:nvSpPr>
          <p:spPr>
            <a:xfrm>
              <a:off x="214282" y="1214422"/>
              <a:ext cx="8748464" cy="4500594"/>
            </a:xfrm>
            <a:prstGeom prst="rect">
              <a:avLst/>
            </a:prstGeom>
            <a:solidFill>
              <a:srgbClr val="FFFFCC"/>
            </a:solidFill>
            <a:ln w="57150"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pic>
          <p:nvPicPr>
            <p:cNvPr id="8" name="صورة 7" descr="صورة13.png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786050" y="571481"/>
              <a:ext cx="6215106" cy="107157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39700" prst="cross"/>
            </a:sp3d>
          </p:spPr>
        </p:pic>
      </p:grpSp>
      <p:sp>
        <p:nvSpPr>
          <p:cNvPr id="9" name="Rectangle 5"/>
          <p:cNvSpPr/>
          <p:nvPr/>
        </p:nvSpPr>
        <p:spPr>
          <a:xfrm>
            <a:off x="3428992" y="642918"/>
            <a:ext cx="51435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altLang="ar-EG" sz="4800" b="1" dirty="0">
                <a:solidFill>
                  <a:schemeClr val="bg1"/>
                </a:solidFill>
                <a:latin typeface="Arial" pitchFamily="34" charset="0"/>
                <a:cs typeface="+mn-cs"/>
              </a:rPr>
              <a:t>أفكر, وأتحدث, وأكتب</a:t>
            </a:r>
            <a:endParaRPr lang="ar-EG" altLang="ar-EG" sz="4800" dirty="0">
              <a:solidFill>
                <a:schemeClr val="bg1"/>
              </a:solidFill>
              <a:latin typeface="Arial" pitchFamily="34" charset="0"/>
              <a:cs typeface="+mn-cs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714348" y="1785926"/>
            <a:ext cx="7786696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ar-EG" sz="4000" b="1" dirty="0" smtClean="0">
                <a:latin typeface="Calibri" pitchFamily="34" charset="0"/>
                <a:cs typeface="+mj-cs"/>
              </a:rPr>
              <a:t>1- </a:t>
            </a:r>
            <a:r>
              <a:rPr lang="ar-EG" sz="4000" b="1" dirty="0">
                <a:solidFill>
                  <a:srgbClr val="0070C0"/>
                </a:solidFill>
                <a:latin typeface="Calibri" pitchFamily="34" charset="0"/>
                <a:cs typeface="+mj-cs"/>
              </a:rPr>
              <a:t>السَّبَبُ وَالنَّتيجَةُ.</a:t>
            </a:r>
          </a:p>
          <a:p>
            <a:pPr>
              <a:defRPr/>
            </a:pPr>
            <a:r>
              <a:rPr lang="ar-EG" sz="4000" b="1" dirty="0">
                <a:solidFill>
                  <a:srgbClr val="FF0000"/>
                </a:solidFill>
                <a:latin typeface="Calibri" pitchFamily="34" charset="0"/>
                <a:cs typeface="+mj-cs"/>
              </a:rPr>
              <a:t> </a:t>
            </a:r>
            <a:r>
              <a:rPr lang="ar-EG" sz="4000" b="1" dirty="0">
                <a:latin typeface="Calibri" pitchFamily="34" charset="0"/>
                <a:cs typeface="+mj-cs"/>
              </a:rPr>
              <a:t>مَاذَا يَحْدُثُ إذَا زِدْتُ القُوَّة التي أُؤَثِّرُ بِهَا فِي جِسْمٍ؟</a:t>
            </a:r>
          </a:p>
        </p:txBody>
      </p:sp>
      <p:sp>
        <p:nvSpPr>
          <p:cNvPr id="11" name="TextBox 3"/>
          <p:cNvSpPr txBox="1">
            <a:spLocks noChangeArrowheads="1"/>
          </p:cNvSpPr>
          <p:nvPr/>
        </p:nvSpPr>
        <p:spPr bwMode="auto">
          <a:xfrm>
            <a:off x="1428728" y="4214818"/>
            <a:ext cx="592931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 b="1" dirty="0">
                <a:solidFill>
                  <a:srgbClr val="000099"/>
                </a:solidFill>
              </a:rPr>
              <a:t>يتحرك الجسم بسرعة أكبر.</a:t>
            </a:r>
            <a:endParaRPr lang="en-US" sz="4000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ransition>
    <p:pu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تقوي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أفكر وأتحدث وأكتب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سبب والنتيج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ماذا يحدث اذا زد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يتحرك الجسم بسرعه اكب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ardrop 5"/>
          <p:cNvSpPr/>
          <p:nvPr/>
        </p:nvSpPr>
        <p:spPr>
          <a:xfrm>
            <a:off x="4857752" y="642918"/>
            <a:ext cx="1928826" cy="129557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ar-EG" sz="4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14876" y="642918"/>
            <a:ext cx="2214578" cy="13234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الفكرة العامة</a:t>
            </a:r>
          </a:p>
        </p:txBody>
      </p:sp>
      <p:sp>
        <p:nvSpPr>
          <p:cNvPr id="10" name="TextBox 11"/>
          <p:cNvSpPr txBox="1"/>
          <p:nvPr/>
        </p:nvSpPr>
        <p:spPr bwMode="auto">
          <a:xfrm>
            <a:off x="1142976" y="785794"/>
            <a:ext cx="3600450" cy="708025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latin typeface="+mn-lt"/>
                <a:cs typeface="+mj-cs"/>
              </a:rPr>
              <a:t>مفردات الفكرة العامة</a:t>
            </a: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4071934" y="3214686"/>
            <a:ext cx="402845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ar-EG" sz="4000" b="1" dirty="0">
                <a:latin typeface="Calibri" pitchFamily="34" charset="0"/>
                <a:cs typeface="+mj-cs"/>
              </a:rPr>
              <a:t>إما أنَّها سَحْبٌ أو دَفْعٌ.</a:t>
            </a:r>
          </a:p>
        </p:txBody>
      </p:sp>
      <p:sp>
        <p:nvSpPr>
          <p:cNvPr id="12" name="Rectangle 6"/>
          <p:cNvSpPr/>
          <p:nvPr/>
        </p:nvSpPr>
        <p:spPr bwMode="auto">
          <a:xfrm>
            <a:off x="5223655" y="2143116"/>
            <a:ext cx="107112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+mn-lt"/>
                <a:cs typeface="+mj-cs"/>
              </a:rPr>
              <a:t>القُوَّةُ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86" y="2928934"/>
            <a:ext cx="3143272" cy="1988302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>
    <p:pu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ICKU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فكره العام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مفردات الفكره العام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قوه((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اما انها سحب او دف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 flipH="1">
            <a:off x="4961165" y="5616189"/>
            <a:ext cx="3714776" cy="648000"/>
            <a:chOff x="5286380" y="5929330"/>
            <a:chExt cx="3857620" cy="648000"/>
          </a:xfrm>
        </p:grpSpPr>
        <p:sp>
          <p:nvSpPr>
            <p:cNvPr id="3" name="مستطيل مستدير الزوايا 2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1"/>
          <p:cNvSpPr/>
          <p:nvPr/>
        </p:nvSpPr>
        <p:spPr bwMode="auto">
          <a:xfrm>
            <a:off x="5532637" y="5566162"/>
            <a:ext cx="138852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latin typeface="+mn-lt"/>
                <a:cs typeface="+mj-cs"/>
              </a:rPr>
              <a:t>التقويم</a:t>
            </a:r>
          </a:p>
        </p:txBody>
      </p:sp>
      <p:grpSp>
        <p:nvGrpSpPr>
          <p:cNvPr id="6" name="مجموعة 5"/>
          <p:cNvGrpSpPr/>
          <p:nvPr/>
        </p:nvGrpSpPr>
        <p:grpSpPr>
          <a:xfrm>
            <a:off x="442859" y="548681"/>
            <a:ext cx="8358246" cy="4464496"/>
            <a:chOff x="214282" y="571481"/>
            <a:chExt cx="8786874" cy="5143535"/>
          </a:xfrm>
        </p:grpSpPr>
        <p:sp>
          <p:nvSpPr>
            <p:cNvPr id="7" name="مستطيل 6"/>
            <p:cNvSpPr/>
            <p:nvPr/>
          </p:nvSpPr>
          <p:spPr>
            <a:xfrm>
              <a:off x="214282" y="1214422"/>
              <a:ext cx="8748464" cy="4500594"/>
            </a:xfrm>
            <a:prstGeom prst="rect">
              <a:avLst/>
            </a:prstGeom>
            <a:solidFill>
              <a:srgbClr val="FFFFCC"/>
            </a:solidFill>
            <a:ln w="57150"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pic>
          <p:nvPicPr>
            <p:cNvPr id="8" name="صورة 7" descr="صورة13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786050" y="571481"/>
              <a:ext cx="6215106" cy="107157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39700" prst="cross"/>
            </a:sp3d>
          </p:spPr>
        </p:pic>
      </p:grpSp>
      <p:sp>
        <p:nvSpPr>
          <p:cNvPr id="9" name="Rectangle 5"/>
          <p:cNvSpPr/>
          <p:nvPr/>
        </p:nvSpPr>
        <p:spPr>
          <a:xfrm>
            <a:off x="3428992" y="642918"/>
            <a:ext cx="51435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altLang="ar-EG" sz="4800" b="1" dirty="0">
                <a:solidFill>
                  <a:schemeClr val="bg1"/>
                </a:solidFill>
                <a:latin typeface="Arial" pitchFamily="34" charset="0"/>
                <a:cs typeface="+mn-cs"/>
              </a:rPr>
              <a:t>أفكر, وأتحدث, وأكتب</a:t>
            </a:r>
            <a:endParaRPr lang="ar-EG" altLang="ar-EG" sz="4800" dirty="0">
              <a:solidFill>
                <a:schemeClr val="bg1"/>
              </a:solidFill>
              <a:latin typeface="Arial" pitchFamily="34" charset="0"/>
              <a:cs typeface="+mn-cs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571472" y="1857364"/>
            <a:ext cx="810102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4000" b="1" dirty="0" smtClean="0">
                <a:latin typeface="Times New Roman" pitchFamily="18" charset="0"/>
                <a:cs typeface="Times New Roman" pitchFamily="18" charset="0"/>
              </a:rPr>
              <a:t>2- </a:t>
            </a:r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لِمَاذَا يَصْعُبُ دَفْعُ جِسْمٍ عَلَى بَعْضِ ال</a:t>
            </a:r>
            <a:r>
              <a:rPr lang="ar-SA" sz="4000" b="1" dirty="0">
                <a:latin typeface="Times New Roman" pitchFamily="18" charset="0"/>
                <a:cs typeface="Times New Roman" pitchFamily="18" charset="0"/>
              </a:rPr>
              <a:t>سطوح؟</a:t>
            </a:r>
            <a:endParaRPr lang="ar-EG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3"/>
          <p:cNvSpPr txBox="1">
            <a:spLocks noChangeArrowheads="1"/>
          </p:cNvSpPr>
          <p:nvPr/>
        </p:nvSpPr>
        <p:spPr bwMode="auto">
          <a:xfrm>
            <a:off x="1071538" y="3429000"/>
            <a:ext cx="685802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4000" b="1" dirty="0">
                <a:solidFill>
                  <a:srgbClr val="000099"/>
                </a:solidFill>
              </a:rPr>
              <a:t>بسبب قوة الاحتكاك العالية بين الأجسام والأسطح والتي تعوق حركة الجسم.</a:t>
            </a:r>
            <a:endParaRPr lang="en-US" sz="4000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ransition>
    <p:pu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لِمَاذَا يَصْعُبُ دَفْعُ جِسْمٍ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بسبب قوة الاحتكاك العالية بين الأجسام والأسطح والتي تعوق حركة الجسم.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 flipH="1">
            <a:off x="5004048" y="5692330"/>
            <a:ext cx="3714776" cy="648000"/>
            <a:chOff x="5286380" y="5929330"/>
            <a:chExt cx="3857620" cy="648000"/>
          </a:xfrm>
        </p:grpSpPr>
        <p:sp>
          <p:nvSpPr>
            <p:cNvPr id="3" name="مستطيل مستدير الزوايا 2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1"/>
          <p:cNvSpPr/>
          <p:nvPr/>
        </p:nvSpPr>
        <p:spPr bwMode="auto">
          <a:xfrm>
            <a:off x="5575520" y="5642303"/>
            <a:ext cx="138852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latin typeface="+mn-lt"/>
                <a:cs typeface="+mj-cs"/>
              </a:rPr>
              <a:t>التقويم</a:t>
            </a:r>
          </a:p>
        </p:txBody>
      </p:sp>
      <p:grpSp>
        <p:nvGrpSpPr>
          <p:cNvPr id="6" name="مجموعة 5"/>
          <p:cNvGrpSpPr/>
          <p:nvPr/>
        </p:nvGrpSpPr>
        <p:grpSpPr>
          <a:xfrm>
            <a:off x="395536" y="571481"/>
            <a:ext cx="8462174" cy="4585711"/>
            <a:chOff x="214282" y="571481"/>
            <a:chExt cx="8786874" cy="5143535"/>
          </a:xfrm>
        </p:grpSpPr>
        <p:sp>
          <p:nvSpPr>
            <p:cNvPr id="7" name="مستطيل 6"/>
            <p:cNvSpPr/>
            <p:nvPr/>
          </p:nvSpPr>
          <p:spPr>
            <a:xfrm>
              <a:off x="214282" y="1214422"/>
              <a:ext cx="8748464" cy="4500594"/>
            </a:xfrm>
            <a:prstGeom prst="rect">
              <a:avLst/>
            </a:prstGeom>
            <a:solidFill>
              <a:srgbClr val="FFFFCC"/>
            </a:solidFill>
            <a:ln w="57150"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pic>
          <p:nvPicPr>
            <p:cNvPr id="8" name="صورة 7" descr="صورة13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786050" y="571481"/>
              <a:ext cx="6215106" cy="107157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39700" prst="cross"/>
            </a:sp3d>
          </p:spPr>
        </p:pic>
      </p:grpSp>
      <p:sp>
        <p:nvSpPr>
          <p:cNvPr id="9" name="Rectangle 5"/>
          <p:cNvSpPr/>
          <p:nvPr/>
        </p:nvSpPr>
        <p:spPr>
          <a:xfrm>
            <a:off x="3428992" y="642918"/>
            <a:ext cx="51435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altLang="ar-EG" sz="4800" b="1" dirty="0">
                <a:solidFill>
                  <a:schemeClr val="bg1"/>
                </a:solidFill>
                <a:latin typeface="Arial" pitchFamily="34" charset="0"/>
                <a:cs typeface="+mn-cs"/>
              </a:rPr>
              <a:t>أفكر, وأتحدث, وأكتب</a:t>
            </a:r>
            <a:endParaRPr lang="ar-EG" altLang="ar-EG" sz="4800" dirty="0">
              <a:solidFill>
                <a:schemeClr val="bg1"/>
              </a:solidFill>
              <a:latin typeface="Arial" pitchFamily="34" charset="0"/>
              <a:cs typeface="+mn-cs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000100" y="1785926"/>
            <a:ext cx="78486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4400" b="1" dirty="0" smtClean="0">
                <a:latin typeface="Times New Roman" pitchFamily="18" charset="0"/>
                <a:cs typeface="Times New Roman" pitchFamily="18" charset="0"/>
              </a:rPr>
              <a:t>3-        </a:t>
            </a:r>
            <a:r>
              <a:rPr lang="ar-EG" sz="4400" b="1" dirty="0">
                <a:latin typeface="Times New Roman" pitchFamily="18" charset="0"/>
                <a:cs typeface="Times New Roman" pitchFamily="18" charset="0"/>
              </a:rPr>
              <a:t>السؤال الأساسي. </a:t>
            </a:r>
          </a:p>
          <a:p>
            <a:pPr algn="ctr"/>
            <a:r>
              <a:rPr lang="ar-EG" sz="4400" b="1" dirty="0">
                <a:latin typeface="Times New Roman" pitchFamily="18" charset="0"/>
                <a:cs typeface="Times New Roman" pitchFamily="18" charset="0"/>
              </a:rPr>
              <a:t>ماذا تعمل </a:t>
            </a:r>
            <a:r>
              <a:rPr lang="ar-EG" sz="4400" b="1" dirty="0" err="1">
                <a:latin typeface="Times New Roman" pitchFamily="18" charset="0"/>
                <a:cs typeface="Times New Roman" pitchFamily="18" charset="0"/>
              </a:rPr>
              <a:t>القوى؟</a:t>
            </a:r>
            <a:endParaRPr lang="ar-EG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500166" y="4305290"/>
            <a:ext cx="667196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4000" b="1" dirty="0" smtClean="0">
                <a:solidFill>
                  <a:srgbClr val="000099"/>
                </a:solidFill>
              </a:rPr>
              <a:t>تؤثر القوة في اتجاه الأشياء والأجسام.</a:t>
            </a:r>
            <a:endParaRPr lang="en-US" sz="4000" b="1" dirty="0">
              <a:solidFill>
                <a:srgbClr val="000099"/>
              </a:solidFill>
            </a:endParaRPr>
          </a:p>
        </p:txBody>
      </p:sp>
      <p:pic>
        <p:nvPicPr>
          <p:cNvPr id="12" name="صورة 11" descr="PngMedium-Yellow-pencil-3440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358082" y="1928802"/>
            <a:ext cx="680066" cy="682333"/>
          </a:xfrm>
          <a:prstGeom prst="rect">
            <a:avLst/>
          </a:prstGeom>
        </p:spPr>
      </p:pic>
    </p:spTree>
  </p:cSld>
  <p:clrMapOvr>
    <a:masterClrMapping/>
  </p:clrMapOvr>
  <p:transition>
    <p:pu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سؤال الاساس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اذا تعمل القوى((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تؤثر القوة في اتجاه الأشيا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 flipH="1">
            <a:off x="5076056" y="5639267"/>
            <a:ext cx="3714776" cy="648000"/>
            <a:chOff x="5286380" y="5929330"/>
            <a:chExt cx="3857620" cy="648000"/>
          </a:xfrm>
        </p:grpSpPr>
        <p:sp>
          <p:nvSpPr>
            <p:cNvPr id="3" name="مستطيل مستدير الزوايا 2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1"/>
          <p:cNvSpPr/>
          <p:nvPr/>
        </p:nvSpPr>
        <p:spPr bwMode="auto">
          <a:xfrm>
            <a:off x="5647528" y="5589240"/>
            <a:ext cx="138852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latin typeface="+mn-lt"/>
                <a:cs typeface="+mj-cs"/>
              </a:rPr>
              <a:t>التقويم</a:t>
            </a:r>
          </a:p>
        </p:txBody>
      </p:sp>
      <p:grpSp>
        <p:nvGrpSpPr>
          <p:cNvPr id="6" name="مجموعة 5"/>
          <p:cNvGrpSpPr/>
          <p:nvPr/>
        </p:nvGrpSpPr>
        <p:grpSpPr>
          <a:xfrm>
            <a:off x="395536" y="571481"/>
            <a:ext cx="8462968" cy="4873743"/>
            <a:chOff x="214282" y="571481"/>
            <a:chExt cx="8786874" cy="5143535"/>
          </a:xfrm>
        </p:grpSpPr>
        <p:sp>
          <p:nvSpPr>
            <p:cNvPr id="7" name="مستطيل 6"/>
            <p:cNvSpPr/>
            <p:nvPr/>
          </p:nvSpPr>
          <p:spPr>
            <a:xfrm>
              <a:off x="214282" y="1214422"/>
              <a:ext cx="8748464" cy="4500594"/>
            </a:xfrm>
            <a:prstGeom prst="rect">
              <a:avLst/>
            </a:prstGeom>
            <a:solidFill>
              <a:srgbClr val="FFFFCC"/>
            </a:solidFill>
            <a:ln w="57150"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pic>
          <p:nvPicPr>
            <p:cNvPr id="8" name="صورة 7" descr="صورة13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786050" y="571481"/>
              <a:ext cx="6215106" cy="107157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39700" prst="cross"/>
            </a:sp3d>
          </p:spPr>
        </p:pic>
      </p:grpSp>
      <p:sp>
        <p:nvSpPr>
          <p:cNvPr id="9" name="Rectangle 5"/>
          <p:cNvSpPr/>
          <p:nvPr/>
        </p:nvSpPr>
        <p:spPr>
          <a:xfrm>
            <a:off x="3428992" y="642918"/>
            <a:ext cx="51435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altLang="ar-EG" sz="4800" b="1" dirty="0">
                <a:solidFill>
                  <a:schemeClr val="bg1"/>
                </a:solidFill>
                <a:latin typeface="Arial" pitchFamily="34" charset="0"/>
                <a:cs typeface="+mn-cs"/>
              </a:rPr>
              <a:t>أفكر, وأتحدث, وأكتب</a:t>
            </a:r>
            <a:endParaRPr lang="ar-EG" altLang="ar-EG" sz="4800" dirty="0">
              <a:solidFill>
                <a:schemeClr val="bg1"/>
              </a:solidFill>
              <a:latin typeface="Arial" pitchFamily="34" charset="0"/>
              <a:cs typeface="+mn-cs"/>
            </a:endParaRPr>
          </a:p>
        </p:txBody>
      </p:sp>
      <p:sp>
        <p:nvSpPr>
          <p:cNvPr id="10" name="TextBox 1"/>
          <p:cNvSpPr txBox="1"/>
          <p:nvPr/>
        </p:nvSpPr>
        <p:spPr bwMode="auto">
          <a:xfrm>
            <a:off x="6643726" y="1643050"/>
            <a:ext cx="2428868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العلوم</a:t>
            </a:r>
            <a:r>
              <a:rPr lang="ar-EG" sz="36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ar-EG" sz="36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والمجتمع</a:t>
            </a:r>
            <a:endParaRPr lang="en-US" sz="36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11" name="صورة 10" descr="صورة2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72222" y="1714488"/>
            <a:ext cx="2779546" cy="1078903"/>
          </a:xfrm>
          <a:prstGeom prst="rect">
            <a:avLst/>
          </a:prstGeom>
        </p:spPr>
      </p:pic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1000100" y="3071810"/>
            <a:ext cx="767715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4400" b="1" dirty="0">
                <a:latin typeface="Times New Roman" pitchFamily="18" charset="0"/>
                <a:cs typeface="Times New Roman" pitchFamily="18" charset="0"/>
              </a:rPr>
              <a:t>أ</a:t>
            </a:r>
            <a:r>
              <a:rPr lang="ar-EG" sz="4400" b="1" dirty="0">
                <a:latin typeface="Times New Roman" pitchFamily="18" charset="0"/>
                <a:cs typeface="Times New Roman" pitchFamily="18" charset="0"/>
              </a:rPr>
              <a:t>فَكِّرْ فِي لُعْبَةٍ رِيَاضِيَّةٍ مَشْهُورَةٍ، وَأصِفْ مَا </a:t>
            </a:r>
            <a:r>
              <a:rPr lang="ar-EG" sz="4400" b="1" dirty="0" err="1">
                <a:latin typeface="Times New Roman" pitchFamily="18" charset="0"/>
                <a:cs typeface="Times New Roman" pitchFamily="18" charset="0"/>
              </a:rPr>
              <a:t>بِهَا</a:t>
            </a:r>
            <a:r>
              <a:rPr lang="ar-EG" sz="4400" b="1" dirty="0">
                <a:latin typeface="Times New Roman" pitchFamily="18" charset="0"/>
                <a:cs typeface="Times New Roman" pitchFamily="18" charset="0"/>
              </a:rPr>
              <a:t> مِنْ قُوَى السَّحْبِ وَالدَّفْعِ.</a:t>
            </a:r>
          </a:p>
        </p:txBody>
      </p:sp>
    </p:spTree>
  </p:cSld>
  <p:clrMapOvr>
    <a:masterClrMapping/>
  </p:clrMapOvr>
  <p:transition>
    <p:pu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علوم والمجتم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علوم والمجتم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فكر فى لعبه رياضيه مشهور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 flipH="1">
            <a:off x="5091280" y="5632118"/>
            <a:ext cx="3714776" cy="648000"/>
            <a:chOff x="5286380" y="5929330"/>
            <a:chExt cx="3857620" cy="648000"/>
          </a:xfrm>
        </p:grpSpPr>
        <p:sp>
          <p:nvSpPr>
            <p:cNvPr id="3" name="مستطيل مستدير الزوايا 2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1"/>
          <p:cNvSpPr/>
          <p:nvPr/>
        </p:nvSpPr>
        <p:spPr bwMode="auto">
          <a:xfrm>
            <a:off x="5662752" y="5582091"/>
            <a:ext cx="138852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latin typeface="+mn-lt"/>
                <a:cs typeface="+mj-cs"/>
              </a:rPr>
              <a:t>التقويم</a:t>
            </a:r>
          </a:p>
        </p:txBody>
      </p:sp>
      <p:grpSp>
        <p:nvGrpSpPr>
          <p:cNvPr id="6" name="مجموعة 5"/>
          <p:cNvGrpSpPr/>
          <p:nvPr/>
        </p:nvGrpSpPr>
        <p:grpSpPr>
          <a:xfrm>
            <a:off x="360237" y="571481"/>
            <a:ext cx="8532243" cy="4786345"/>
            <a:chOff x="214282" y="571481"/>
            <a:chExt cx="8786874" cy="5143535"/>
          </a:xfrm>
        </p:grpSpPr>
        <p:sp>
          <p:nvSpPr>
            <p:cNvPr id="7" name="مستطيل 6"/>
            <p:cNvSpPr/>
            <p:nvPr/>
          </p:nvSpPr>
          <p:spPr>
            <a:xfrm>
              <a:off x="214282" y="1214422"/>
              <a:ext cx="8748464" cy="4500594"/>
            </a:xfrm>
            <a:prstGeom prst="rect">
              <a:avLst/>
            </a:prstGeom>
            <a:solidFill>
              <a:srgbClr val="FFFFCC"/>
            </a:solidFill>
            <a:ln w="57150"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pic>
          <p:nvPicPr>
            <p:cNvPr id="8" name="صورة 7" descr="صورة13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786050" y="571481"/>
              <a:ext cx="6215106" cy="107157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39700" prst="cross"/>
            </a:sp3d>
          </p:spPr>
        </p:pic>
      </p:grpSp>
      <p:sp>
        <p:nvSpPr>
          <p:cNvPr id="9" name="Rectangle 5"/>
          <p:cNvSpPr/>
          <p:nvPr/>
        </p:nvSpPr>
        <p:spPr>
          <a:xfrm>
            <a:off x="3428992" y="642918"/>
            <a:ext cx="51435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altLang="ar-EG" sz="4800" b="1" dirty="0">
                <a:solidFill>
                  <a:schemeClr val="bg1"/>
                </a:solidFill>
                <a:latin typeface="Arial" pitchFamily="34" charset="0"/>
                <a:cs typeface="+mn-cs"/>
              </a:rPr>
              <a:t>أفكر, وأتحدث, وأكتب</a:t>
            </a:r>
            <a:endParaRPr lang="ar-EG" altLang="ar-EG" sz="4800" dirty="0">
              <a:solidFill>
                <a:schemeClr val="bg1"/>
              </a:solidFill>
              <a:latin typeface="Arial" pitchFamily="34" charset="0"/>
              <a:cs typeface="+mn-cs"/>
            </a:endParaRPr>
          </a:p>
        </p:txBody>
      </p:sp>
      <p:sp>
        <p:nvSpPr>
          <p:cNvPr id="10" name="TextBox 1"/>
          <p:cNvSpPr txBox="1"/>
          <p:nvPr/>
        </p:nvSpPr>
        <p:spPr bwMode="auto">
          <a:xfrm>
            <a:off x="6643726" y="1643050"/>
            <a:ext cx="2428868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العلوم</a:t>
            </a:r>
            <a:r>
              <a:rPr lang="ar-EG" sz="36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ar-EG" sz="36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والمجتمع</a:t>
            </a:r>
            <a:endParaRPr lang="en-US" sz="36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11" name="صورة 10" descr="صورة2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72222" y="1714488"/>
            <a:ext cx="2779546" cy="1078903"/>
          </a:xfrm>
          <a:prstGeom prst="rect">
            <a:avLst/>
          </a:prstGeom>
        </p:spPr>
      </p:pic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285720" y="2987946"/>
            <a:ext cx="8532813" cy="236988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ar-EG" sz="4000" b="1" dirty="0">
                <a:solidFill>
                  <a:srgbClr val="000099"/>
                </a:solidFill>
              </a:rPr>
              <a:t>كرة </a:t>
            </a:r>
            <a:r>
              <a:rPr lang="ar-EG" sz="4000" b="1" dirty="0" err="1">
                <a:solidFill>
                  <a:srgbClr val="000099"/>
                </a:solidFill>
              </a:rPr>
              <a:t>القدم:</a:t>
            </a:r>
            <a:endParaRPr lang="ar-EG" sz="4000" b="1" dirty="0">
              <a:solidFill>
                <a:srgbClr val="000099"/>
              </a:solidFill>
            </a:endParaRPr>
          </a:p>
          <a:p>
            <a:pPr>
              <a:defRPr/>
            </a:pPr>
            <a:r>
              <a:rPr lang="ar-EG" sz="3600" b="1" dirty="0">
                <a:solidFill>
                  <a:srgbClr val="000099"/>
                </a:solidFill>
              </a:rPr>
              <a:t> فضرب اللاعب للكرة بقدمه هو قوة دفع وعندما ترتفع الكرة إلى أعلى فإن الجاذبية الأرضية تسحب الكرة ل</a:t>
            </a:r>
            <a:r>
              <a:rPr lang="ar-SA" sz="3600" b="1" dirty="0">
                <a:solidFill>
                  <a:srgbClr val="000099"/>
                </a:solidFill>
              </a:rPr>
              <a:t>أ</a:t>
            </a:r>
            <a:r>
              <a:rPr lang="ar-EG" sz="3600" b="1" dirty="0">
                <a:solidFill>
                  <a:srgbClr val="000099"/>
                </a:solidFill>
              </a:rPr>
              <a:t>سفل لتقع على الأرض وتمثل هذه قوة السحب.</a:t>
            </a:r>
            <a:endParaRPr lang="en-US" sz="3600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ransition>
    <p:pu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كره القد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فضرب اللاعب للكرة بقدمه ه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ardrop 5"/>
          <p:cNvSpPr/>
          <p:nvPr/>
        </p:nvSpPr>
        <p:spPr>
          <a:xfrm>
            <a:off x="4857752" y="642918"/>
            <a:ext cx="1928826" cy="129557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ar-EG" sz="4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8"/>
          <p:cNvSpPr/>
          <p:nvPr/>
        </p:nvSpPr>
        <p:spPr>
          <a:xfrm>
            <a:off x="4714876" y="642918"/>
            <a:ext cx="2214578" cy="13234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الفكرة العامة</a:t>
            </a:r>
          </a:p>
        </p:txBody>
      </p:sp>
      <p:sp>
        <p:nvSpPr>
          <p:cNvPr id="4" name="TextBox 11"/>
          <p:cNvSpPr txBox="1"/>
          <p:nvPr/>
        </p:nvSpPr>
        <p:spPr bwMode="auto">
          <a:xfrm>
            <a:off x="1142976" y="785794"/>
            <a:ext cx="3600450" cy="708025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latin typeface="+mn-lt"/>
                <a:cs typeface="+mj-cs"/>
              </a:rPr>
              <a:t>مفردات الفكرة العامة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483768" y="2852936"/>
            <a:ext cx="488970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ar-EG" sz="4000" b="1" dirty="0">
                <a:latin typeface="Calibri" pitchFamily="34" charset="0"/>
                <a:cs typeface="+mj-cs"/>
              </a:rPr>
              <a:t>قُوَّةُ تَجْذِبُ بِها الأرْضُ الأجْسَامَ إلَيهَا.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4714876" y="2214554"/>
            <a:ext cx="160332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+mn-lt"/>
                <a:cs typeface="+mj-cs"/>
              </a:rPr>
              <a:t>الجَاذِبِيَّةُ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1785926"/>
            <a:ext cx="2928958" cy="2114629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>
    <p:pu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جاذبيه((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قوه تجذب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ardrop 5"/>
          <p:cNvSpPr/>
          <p:nvPr/>
        </p:nvSpPr>
        <p:spPr>
          <a:xfrm>
            <a:off x="4857752" y="642918"/>
            <a:ext cx="1928826" cy="129557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ar-EG" sz="4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8"/>
          <p:cNvSpPr/>
          <p:nvPr/>
        </p:nvSpPr>
        <p:spPr>
          <a:xfrm>
            <a:off x="4714876" y="642918"/>
            <a:ext cx="2214578" cy="13234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الفكرة العامة</a:t>
            </a:r>
          </a:p>
        </p:txBody>
      </p:sp>
      <p:sp>
        <p:nvSpPr>
          <p:cNvPr id="4" name="TextBox 11"/>
          <p:cNvSpPr txBox="1"/>
          <p:nvPr/>
        </p:nvSpPr>
        <p:spPr bwMode="auto">
          <a:xfrm>
            <a:off x="1142976" y="785794"/>
            <a:ext cx="3600450" cy="708025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latin typeface="+mn-lt"/>
                <a:cs typeface="+mj-cs"/>
              </a:rPr>
              <a:t>مفردات الفكرة العامة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427282" y="2897649"/>
            <a:ext cx="488913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ar-EG" sz="4000" b="1" dirty="0">
                <a:latin typeface="Calibri" pitchFamily="34" charset="0"/>
                <a:cs typeface="+mj-cs"/>
              </a:rPr>
              <a:t>قُوَّةٌ تُقَلِّلُ مِنْ سُرْعَةِ الأَجْسامِ الْمُتَحَرِّكَةِ.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4572000" y="2214554"/>
            <a:ext cx="167064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+mn-lt"/>
                <a:cs typeface="+mj-cs"/>
              </a:rPr>
              <a:t>الاحْتِكَاكُ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5786" y="2643182"/>
            <a:ext cx="2786082" cy="1988249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>
    <p:pu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احتكاك((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قوه تقلل من سرع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ardrop 5"/>
          <p:cNvSpPr/>
          <p:nvPr/>
        </p:nvSpPr>
        <p:spPr>
          <a:xfrm>
            <a:off x="4857752" y="642918"/>
            <a:ext cx="1928826" cy="129557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ar-EG" sz="4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8"/>
          <p:cNvSpPr/>
          <p:nvPr/>
        </p:nvSpPr>
        <p:spPr>
          <a:xfrm>
            <a:off x="4714876" y="642918"/>
            <a:ext cx="2214578" cy="13234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الفكرة العامة</a:t>
            </a:r>
          </a:p>
        </p:txBody>
      </p:sp>
      <p:sp>
        <p:nvSpPr>
          <p:cNvPr id="6" name="TextBox 11"/>
          <p:cNvSpPr txBox="1"/>
          <p:nvPr/>
        </p:nvSpPr>
        <p:spPr bwMode="auto">
          <a:xfrm>
            <a:off x="1142976" y="785794"/>
            <a:ext cx="3600450" cy="708025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latin typeface="+mn-lt"/>
                <a:cs typeface="+mj-cs"/>
              </a:rPr>
              <a:t>مفردات الفكرة العامة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851920" y="3068960"/>
            <a:ext cx="495886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4000" b="1" dirty="0">
                <a:latin typeface="Times New Roman" pitchFamily="18" charset="0"/>
                <a:cs typeface="Times New Roman" pitchFamily="18" charset="0"/>
              </a:rPr>
              <a:t>سحب الأجسام بعضها لبعض.</a:t>
            </a:r>
            <a:endParaRPr lang="ar-EG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4714876" y="2285992"/>
            <a:ext cx="158248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ar-SA" sz="4400" b="1" dirty="0"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التّجاذب</a:t>
            </a:r>
            <a:endParaRPr lang="ar-EG" sz="4400" b="1" dirty="0">
              <a:effectLst>
                <a:glow rad="228600">
                  <a:srgbClr val="FFFF00">
                    <a:alpha val="40000"/>
                  </a:srgb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7224" y="2357430"/>
            <a:ext cx="3038475" cy="2133600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>
    <p:pu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تجاذب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سحب الاجسام بعضها لبعض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ardrop 5"/>
          <p:cNvSpPr/>
          <p:nvPr/>
        </p:nvSpPr>
        <p:spPr>
          <a:xfrm>
            <a:off x="4857752" y="642918"/>
            <a:ext cx="1928826" cy="129557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ar-EG" sz="4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8"/>
          <p:cNvSpPr/>
          <p:nvPr/>
        </p:nvSpPr>
        <p:spPr>
          <a:xfrm>
            <a:off x="4714876" y="642918"/>
            <a:ext cx="2214578" cy="13234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الفكرة العامة</a:t>
            </a:r>
          </a:p>
        </p:txBody>
      </p:sp>
      <p:sp>
        <p:nvSpPr>
          <p:cNvPr id="4" name="TextBox 11"/>
          <p:cNvSpPr txBox="1"/>
          <p:nvPr/>
        </p:nvSpPr>
        <p:spPr bwMode="auto">
          <a:xfrm>
            <a:off x="1142976" y="785794"/>
            <a:ext cx="3600450" cy="708025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latin typeface="+mn-lt"/>
                <a:cs typeface="+mj-cs"/>
              </a:rPr>
              <a:t>مفردات الفكرة العامة</a:t>
            </a:r>
          </a:p>
        </p:txBody>
      </p:sp>
      <p:sp>
        <p:nvSpPr>
          <p:cNvPr id="5" name="Rectangle 5"/>
          <p:cNvSpPr/>
          <p:nvPr/>
        </p:nvSpPr>
        <p:spPr bwMode="auto">
          <a:xfrm>
            <a:off x="3500430" y="2214554"/>
            <a:ext cx="301556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400" b="1" dirty="0"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قطبا المغناطيس</a:t>
            </a:r>
            <a:endParaRPr lang="ar-EG" sz="4400" b="1" dirty="0">
              <a:ln w="18415" cmpd="sng">
                <a:solidFill>
                  <a:srgbClr val="FFFFFF"/>
                </a:solidFill>
                <a:prstDash val="solid"/>
              </a:ln>
              <a:effectLst>
                <a:glow rad="228600">
                  <a:srgbClr val="FFFF00">
                    <a:alpha val="40000"/>
                  </a:srgb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987824" y="2847253"/>
            <a:ext cx="502745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4000" b="1" dirty="0">
                <a:latin typeface="Times New Roman" pitchFamily="18" charset="0"/>
                <a:cs typeface="Times New Roman" pitchFamily="18" charset="0"/>
              </a:rPr>
              <a:t>طرفا المغناطيس</a:t>
            </a:r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،</a:t>
            </a:r>
            <a:r>
              <a:rPr lang="ar-SA" sz="4000" b="1" dirty="0">
                <a:latin typeface="Times New Roman" pitchFamily="18" charset="0"/>
                <a:cs typeface="Times New Roman" pitchFamily="18" charset="0"/>
              </a:rPr>
              <a:t> حيث تكون قوة جذب المغناطيس عندهما أكبر ما يمكن.</a:t>
            </a:r>
            <a:endParaRPr lang="ar-EG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2428868"/>
            <a:ext cx="2484572" cy="1781177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>
    <p:pu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قطبا المغناطي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طرفا المغناطيس حيث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ardrop 5"/>
          <p:cNvSpPr/>
          <p:nvPr/>
        </p:nvSpPr>
        <p:spPr>
          <a:xfrm>
            <a:off x="4857752" y="642918"/>
            <a:ext cx="1928826" cy="129557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ar-EG" sz="4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8"/>
          <p:cNvSpPr/>
          <p:nvPr/>
        </p:nvSpPr>
        <p:spPr>
          <a:xfrm>
            <a:off x="4714876" y="642918"/>
            <a:ext cx="2214578" cy="13234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الفكرة العامة</a:t>
            </a:r>
          </a:p>
        </p:txBody>
      </p:sp>
      <p:sp>
        <p:nvSpPr>
          <p:cNvPr id="4" name="TextBox 11"/>
          <p:cNvSpPr txBox="1"/>
          <p:nvPr/>
        </p:nvSpPr>
        <p:spPr bwMode="auto">
          <a:xfrm>
            <a:off x="1142976" y="785794"/>
            <a:ext cx="3600450" cy="708025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latin typeface="+mn-lt"/>
                <a:cs typeface="+mj-cs"/>
              </a:rPr>
              <a:t>مفردات الفكرة العامة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491880" y="3126780"/>
            <a:ext cx="488856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4000" b="1" dirty="0">
                <a:latin typeface="Times New Roman" pitchFamily="18" charset="0"/>
                <a:cs typeface="Times New Roman" pitchFamily="18" charset="0"/>
              </a:rPr>
              <a:t>تَبَاعُدُ الأَجْسَامِ بَعْضِهَا عَنْ بعَضْ.</a:t>
            </a:r>
            <a:endParaRPr lang="ar-EG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072066" y="2071678"/>
            <a:ext cx="129554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400" b="1" dirty="0"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التَّنَافُرُ</a:t>
            </a:r>
            <a:endParaRPr lang="ar-EG" sz="4400" b="1" dirty="0">
              <a:ln w="18415" cmpd="sng">
                <a:solidFill>
                  <a:srgbClr val="FFFFFF"/>
                </a:solidFill>
                <a:prstDash val="solid"/>
              </a:ln>
              <a:effectLst>
                <a:glow rad="228600">
                  <a:srgbClr val="FFFF00">
                    <a:alpha val="40000"/>
                  </a:srgb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2571744"/>
            <a:ext cx="3286129" cy="2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تناف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باعد الاجسام بعضها عن بعض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4369</TotalTime>
  <Words>1093</Words>
  <Application>Microsoft Office PowerPoint</Application>
  <PresentationFormat>عرض على الشاشة (4:3)</PresentationFormat>
  <Paragraphs>223</Paragraphs>
  <Slides>43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43</vt:i4>
      </vt:variant>
    </vt:vector>
  </HeadingPairs>
  <TitlesOfParts>
    <vt:vector size="47" baseType="lpstr">
      <vt:lpstr>Arial</vt:lpstr>
      <vt:lpstr>Calibri</vt:lpstr>
      <vt:lpstr>Times New Roman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fffff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علوم 2ب - الفصل الحادي عشر</dc:title>
  <dc:subject>1 - القوى تحرك الأشياء</dc:subject>
  <dc:creator>أ/بندر الحازمي</dc:creator>
  <cp:keywords>حقيبة إنجاز المعلم والمعلمة</cp:keywords>
  <cp:lastModifiedBy>Hassanelboshy1@outlook.sa</cp:lastModifiedBy>
  <cp:revision>1077</cp:revision>
  <dcterms:created xsi:type="dcterms:W3CDTF">2010-11-24T23:09:38Z</dcterms:created>
  <dcterms:modified xsi:type="dcterms:W3CDTF">2020-10-13T10:40:00Z</dcterms:modified>
</cp:coreProperties>
</file>